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014067"/>
    <a:srgbClr val="014E7D"/>
    <a:srgbClr val="013657"/>
    <a:srgbClr val="01456F"/>
    <a:srgbClr val="014B79"/>
    <a:srgbClr val="0937C9"/>
    <a:srgbClr val="002774"/>
    <a:srgbClr val="929A4A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4" autoAdjust="0"/>
  </p:normalViewPr>
  <p:slideViewPr>
    <p:cSldViewPr snapToGrid="0" showGuides="1">
      <p:cViewPr varScale="1">
        <p:scale>
          <a:sx n="114" d="100"/>
          <a:sy n="114" d="100"/>
        </p:scale>
        <p:origin x="474" y="10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3/7/2023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A2D954-332B-47D0-BE9F-0F2BDE7795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6131" y="1979613"/>
            <a:ext cx="9139738" cy="28987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5340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716" r:id="rId19"/>
    <p:sldLayoutId id="2147483674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D05B99E-5698-41F5-9D1E-FFBE1CE9D080}"/>
              </a:ext>
            </a:extLst>
          </p:cNvPr>
          <p:cNvSpPr txBox="1"/>
          <p:nvPr/>
        </p:nvSpPr>
        <p:spPr>
          <a:xfrm>
            <a:off x="672517" y="1165079"/>
            <a:ext cx="11048301" cy="54276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543D22AC-1351-4EF0-BAE4-FFC6AAEB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0183"/>
            <a:ext cx="9127222" cy="1257574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REVENUE ESTIMATION SNAPSHOT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C93D5B-F685-49FF-B4BE-B3EF4A16DCD2}"/>
              </a:ext>
            </a:extLst>
          </p:cNvPr>
          <p:cNvSpPr txBox="1"/>
          <p:nvPr/>
        </p:nvSpPr>
        <p:spPr>
          <a:xfrm>
            <a:off x="147021" y="512781"/>
            <a:ext cx="484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Virgin Islands Bureau of Internal Revenue </a:t>
            </a:r>
          </a:p>
        </p:txBody>
      </p:sp>
      <p:graphicFrame>
        <p:nvGraphicFramePr>
          <p:cNvPr id="20" name="Table Placeholder 10">
            <a:extLst>
              <a:ext uri="{FF2B5EF4-FFF2-40B4-BE49-F238E27FC236}">
                <a16:creationId xmlns:a16="http://schemas.microsoft.com/office/drawing/2014/main" id="{3EF56CD7-3D54-46F3-B4B8-CB0D6D2790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780168"/>
              </p:ext>
            </p:extLst>
          </p:nvPr>
        </p:nvGraphicFramePr>
        <p:xfrm>
          <a:off x="894826" y="2644077"/>
          <a:ext cx="1040234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450">
                  <a:extLst>
                    <a:ext uri="{9D8B030D-6E8A-4147-A177-3AD203B41FA5}">
                      <a16:colId xmlns:a16="http://schemas.microsoft.com/office/drawing/2014/main" val="4235906612"/>
                    </a:ext>
                  </a:extLst>
                </a:gridCol>
                <a:gridCol w="2591966">
                  <a:extLst>
                    <a:ext uri="{9D8B030D-6E8A-4147-A177-3AD203B41FA5}">
                      <a16:colId xmlns:a16="http://schemas.microsoft.com/office/drawing/2014/main" val="284311610"/>
                    </a:ext>
                  </a:extLst>
                </a:gridCol>
                <a:gridCol w="2591966">
                  <a:extLst>
                    <a:ext uri="{9D8B030D-6E8A-4147-A177-3AD203B41FA5}">
                      <a16:colId xmlns:a16="http://schemas.microsoft.com/office/drawing/2014/main" val="1235871454"/>
                    </a:ext>
                  </a:extLst>
                </a:gridCol>
                <a:gridCol w="2591966">
                  <a:extLst>
                    <a:ext uri="{9D8B030D-6E8A-4147-A177-3AD203B41FA5}">
                      <a16:colId xmlns:a16="http://schemas.microsoft.com/office/drawing/2014/main" val="2126728798"/>
                    </a:ext>
                  </a:extLst>
                </a:gridCol>
              </a:tblGrid>
              <a:tr h="433947">
                <a:tc gridSpan="4"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rgbClr val="3F3F3F"/>
                          </a:solidFill>
                        </a:rPr>
                        <a:t>REVENUE BREAKDOWN</a:t>
                      </a: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08446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Revenue Category 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Count (If Applicable)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Est. Revenue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Fiscal Year 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579220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Individual Income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$535,643,953.00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2024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63405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Individual Income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$589,208,348.00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406012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Corporate Income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$613,241,702.00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2024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690030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Corporate Income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$674,565,873.00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014858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Excise 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$258,408,360.00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2024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25693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Excise 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$284,249,196.00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32543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Gross Receipts Tax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$ 43,541,200.00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2024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81273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Gross Receipts Tax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$ 47,895,320.00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5124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Miscellaneous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  4,764,349.00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2024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68778"/>
                  </a:ext>
                </a:extLst>
              </a:tr>
              <a:tr h="318228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Miscellaneous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  5,240,784.00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FY 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45454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3D4C724-78F2-4583-A375-1BDB450EA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175"/>
              </p:ext>
            </p:extLst>
          </p:nvPr>
        </p:nvGraphicFramePr>
        <p:xfrm>
          <a:off x="894826" y="1165079"/>
          <a:ext cx="10402349" cy="1520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4008">
                  <a:extLst>
                    <a:ext uri="{9D8B030D-6E8A-4147-A177-3AD203B41FA5}">
                      <a16:colId xmlns:a16="http://schemas.microsoft.com/office/drawing/2014/main" val="4035020003"/>
                    </a:ext>
                  </a:extLst>
                </a:gridCol>
                <a:gridCol w="2773896">
                  <a:extLst>
                    <a:ext uri="{9D8B030D-6E8A-4147-A177-3AD203B41FA5}">
                      <a16:colId xmlns:a16="http://schemas.microsoft.com/office/drawing/2014/main" val="3524630212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743110676"/>
                    </a:ext>
                  </a:extLst>
                </a:gridCol>
                <a:gridCol w="6028888">
                  <a:extLst>
                    <a:ext uri="{9D8B030D-6E8A-4147-A177-3AD203B41FA5}">
                      <a16:colId xmlns:a16="http://schemas.microsoft.com/office/drawing/2014/main" val="2516587734"/>
                    </a:ext>
                  </a:extLst>
                </a:gridCol>
              </a:tblGrid>
              <a:tr h="4917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FY24 and FY25 Total Estimated Revenue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Revenue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Summary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21056"/>
                  </a:ext>
                </a:extLst>
              </a:tr>
              <a:tr h="2697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FY24: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919,955,613.00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Highlight 1:Full resumption of work force after pandemic resulting in increased individual taxes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3085258"/>
                  </a:ext>
                </a:extLst>
              </a:tr>
              <a:tr h="24729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Highlight 2:Increase in tourism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3218790"/>
                  </a:ext>
                </a:extLst>
              </a:tr>
              <a:tr h="279596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u="none" strike="noStrike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FY25: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$1,011,951,174.00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Highlight 3: Increase of FEMA/HUD projects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7307122"/>
                  </a:ext>
                </a:extLst>
              </a:tr>
              <a:tr h="231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Highlight 4: Increased collection efforts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8752"/>
                  </a:ext>
                </a:extLst>
              </a:tr>
            </a:tbl>
          </a:graphicData>
        </a:graphic>
      </p:graphicFrame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AAE34516-ACA9-42ED-96EA-7205467C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56" y="0"/>
            <a:ext cx="989262" cy="96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027928_Hexagon presentation dark_AAS_v4" id="{00715B48-F6B0-4FD0-BA2D-34714F23D55A}" vid="{445656DE-313E-4A78-B834-A775A8573B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37AA5D61691D4393D5420DCCB11C83" ma:contentTypeVersion="19" ma:contentTypeDescription="Create a new document." ma:contentTypeScope="" ma:versionID="28001c564d707570a534c85849f90ced">
  <xsd:schema xmlns:xsd="http://www.w3.org/2001/XMLSchema" xmlns:xs="http://www.w3.org/2001/XMLSchema" xmlns:p="http://schemas.microsoft.com/office/2006/metadata/properties" xmlns:ns1="http://schemas.microsoft.com/sharepoint/v3" xmlns:ns2="29abbc8d-5c4a-47e4-b4a6-30e08283ccb1" xmlns:ns3="df98074c-a3ed-4045-be3e-dccf56164418" targetNamespace="http://schemas.microsoft.com/office/2006/metadata/properties" ma:root="true" ma:fieldsID="fb80b1d83786887d7e9d868eaf718cc8" ns1:_="" ns2:_="" ns3:_="">
    <xsd:import namespace="http://schemas.microsoft.com/sharepoint/v3"/>
    <xsd:import namespace="29abbc8d-5c4a-47e4-b4a6-30e08283ccb1"/>
    <xsd:import namespace="df98074c-a3ed-4045-be3e-dccf561644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bbc8d-5c4a-47e4-b4a6-30e08283cc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16ce7a5-80b3-467b-b812-4570f4befe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8074c-a3ed-4045-be3e-dccf5616441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4e63d99-5c50-432d-99f2-c338a657d8d1}" ma:internalName="TaxCatchAll" ma:showField="CatchAllData" ma:web="df98074c-a3ed-4045-be3e-dccf561644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9abbc8d-5c4a-47e4-b4a6-30e08283ccb1" xsi:nil="true"/>
    <_ip_UnifiedCompliancePolicyUIAction xmlns="http://schemas.microsoft.com/sharepoint/v3" xsi:nil="true"/>
    <_ip_UnifiedCompliancePolicyProperties xmlns="http://schemas.microsoft.com/sharepoint/v3" xsi:nil="true"/>
    <TaxCatchAll xmlns="df98074c-a3ed-4045-be3e-dccf56164418" xsi:nil="true"/>
    <lcf76f155ced4ddcb4097134ff3c332f xmlns="29abbc8d-5c4a-47e4-b4a6-30e08283cc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49D310-99F4-4CF4-8195-4190164ACCCF}"/>
</file>

<file path=customXml/itemProps2.xml><?xml version="1.0" encoding="utf-8"?>
<ds:datastoreItem xmlns:ds="http://schemas.openxmlformats.org/officeDocument/2006/customXml" ds:itemID="{AB759597-1FA4-4F46-9BA8-01240C560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40343A-75DB-4E03-95EA-4A75BA0D7FF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dark</Template>
  <TotalTime>210</TotalTime>
  <Words>134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Gill Sans SemiBold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Crystel M. Benjamin</dc:creator>
  <cp:lastModifiedBy>Joel Lee</cp:lastModifiedBy>
  <cp:revision>4</cp:revision>
  <dcterms:created xsi:type="dcterms:W3CDTF">2022-03-07T15:45:35Z</dcterms:created>
  <dcterms:modified xsi:type="dcterms:W3CDTF">2023-03-07T21:30:17Z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