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99" r:id="rId4"/>
  </p:sldMasterIdLst>
  <p:notesMasterIdLst>
    <p:notesMasterId r:id="rId13"/>
  </p:notesMasterIdLst>
  <p:sldIdLst>
    <p:sldId id="257" r:id="rId5"/>
    <p:sldId id="288" r:id="rId6"/>
    <p:sldId id="267" r:id="rId7"/>
    <p:sldId id="276" r:id="rId8"/>
    <p:sldId id="277" r:id="rId9"/>
    <p:sldId id="285" r:id="rId10"/>
    <p:sldId id="289" r:id="rId11"/>
    <p:sldId id="272" r:id="rId1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EE369-E39D-5DCB-3BC7-178EFD6B3834}" v="47" dt="2023-03-14T12:46:59.293"/>
    <p1510:client id="{F72C49C8-CB1F-4344-97B2-BC9518A8734A}" v="45" dt="2023-03-13T19:17:16.276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lington-Francis, Artra S." userId="S::awatlington-francis@usvipfa.com::6c71ab10-a338-479f-8eb8-4df1ad6a0678" providerId="AD" clId="Web-{080EE369-E39D-5DCB-3BC7-178EFD6B3834}"/>
    <pc:docChg chg="modSld">
      <pc:chgData name="Watlington-Francis, Artra S." userId="S::awatlington-francis@usvipfa.com::6c71ab10-a338-479f-8eb8-4df1ad6a0678" providerId="AD" clId="Web-{080EE369-E39D-5DCB-3BC7-178EFD6B3834}" dt="2023-03-14T12:46:57.261" v="41"/>
      <pc:docMkLst>
        <pc:docMk/>
      </pc:docMkLst>
      <pc:sldChg chg="modSp">
        <pc:chgData name="Watlington-Francis, Artra S." userId="S::awatlington-francis@usvipfa.com::6c71ab10-a338-479f-8eb8-4df1ad6a0678" providerId="AD" clId="Web-{080EE369-E39D-5DCB-3BC7-178EFD6B3834}" dt="2023-03-14T12:46:57.261" v="41"/>
        <pc:sldMkLst>
          <pc:docMk/>
          <pc:sldMk cId="321662740" sldId="289"/>
        </pc:sldMkLst>
        <pc:graphicFrameChg chg="mod modGraphic">
          <ac:chgData name="Watlington-Francis, Artra S." userId="S::awatlington-francis@usvipfa.com::6c71ab10-a338-479f-8eb8-4df1ad6a0678" providerId="AD" clId="Web-{080EE369-E39D-5DCB-3BC7-178EFD6B3834}" dt="2023-03-14T12:46:57.261" v="41"/>
          <ac:graphicFrameMkLst>
            <pc:docMk/>
            <pc:sldMk cId="321662740" sldId="289"/>
            <ac:graphicFrameMk id="15" creationId="{1FE4E43A-7669-41E8-8434-2683172226A3}"/>
          </ac:graphicFrameMkLst>
        </pc:graphicFrameChg>
      </pc:sldChg>
    </pc:docChg>
  </pc:docChgLst>
  <pc:docChgLst>
    <pc:chgData name="Watlington-Francis, Artra S." userId="6c71ab10-a338-479f-8eb8-4df1ad6a0678" providerId="ADAL" clId="{F72C49C8-CB1F-4344-97B2-BC9518A8734A}"/>
    <pc:docChg chg="undo custSel modSld">
      <pc:chgData name="Watlington-Francis, Artra S." userId="6c71ab10-a338-479f-8eb8-4df1ad6a0678" providerId="ADAL" clId="{F72C49C8-CB1F-4344-97B2-BC9518A8734A}" dt="2023-03-13T19:17:58.476" v="679" actId="403"/>
      <pc:docMkLst>
        <pc:docMk/>
      </pc:docMkLst>
      <pc:sldChg chg="addSp delSp modSp mod">
        <pc:chgData name="Watlington-Francis, Artra S." userId="6c71ab10-a338-479f-8eb8-4df1ad6a0678" providerId="ADAL" clId="{F72C49C8-CB1F-4344-97B2-BC9518A8734A}" dt="2023-03-08T15:56:53.425" v="565"/>
        <pc:sldMkLst>
          <pc:docMk/>
          <pc:sldMk cId="4208006075" sldId="257"/>
        </pc:sldMkLst>
        <pc:picChg chg="mod">
          <ac:chgData name="Watlington-Francis, Artra S." userId="6c71ab10-a338-479f-8eb8-4df1ad6a0678" providerId="ADAL" clId="{F72C49C8-CB1F-4344-97B2-BC9518A8734A}" dt="2023-03-08T15:56:51.237" v="564" actId="1076"/>
          <ac:picMkLst>
            <pc:docMk/>
            <pc:sldMk cId="4208006075" sldId="257"/>
            <ac:picMk id="6" creationId="{A234DDA6-ABDC-356E-AB0D-4B74C4A5B572}"/>
          </ac:picMkLst>
        </pc:picChg>
        <pc:picChg chg="add del mod">
          <ac:chgData name="Watlington-Francis, Artra S." userId="6c71ab10-a338-479f-8eb8-4df1ad6a0678" providerId="ADAL" clId="{F72C49C8-CB1F-4344-97B2-BC9518A8734A}" dt="2023-03-08T15:54:37.152" v="559" actId="478"/>
          <ac:picMkLst>
            <pc:docMk/>
            <pc:sldMk cId="4208006075" sldId="257"/>
            <ac:picMk id="8" creationId="{31EA41D2-5C8E-3222-D44B-41CCEE4C47EA}"/>
          </ac:picMkLst>
        </pc:picChg>
        <pc:picChg chg="add del mod">
          <ac:chgData name="Watlington-Francis, Artra S." userId="6c71ab10-a338-479f-8eb8-4df1ad6a0678" providerId="ADAL" clId="{F72C49C8-CB1F-4344-97B2-BC9518A8734A}" dt="2023-03-08T15:54:45.713" v="561" actId="1440"/>
          <ac:picMkLst>
            <pc:docMk/>
            <pc:sldMk cId="4208006075" sldId="257"/>
            <ac:picMk id="2050" creationId="{6D5B1E6A-F1DF-D29C-8E4B-7CD20BAC721A}"/>
          </ac:picMkLst>
        </pc:picChg>
        <pc:picChg chg="add del">
          <ac:chgData name="Watlington-Francis, Artra S." userId="6c71ab10-a338-479f-8eb8-4df1ad6a0678" providerId="ADAL" clId="{F72C49C8-CB1F-4344-97B2-BC9518A8734A}" dt="2023-03-08T15:56:53.425" v="565"/>
          <ac:picMkLst>
            <pc:docMk/>
            <pc:sldMk cId="4208006075" sldId="257"/>
            <ac:picMk id="2052" creationId="{5DF0D946-DB33-1442-7E98-B4E33AACC324}"/>
          </ac:picMkLst>
        </pc:picChg>
      </pc:sldChg>
      <pc:sldChg chg="modSp mod">
        <pc:chgData name="Watlington-Francis, Artra S." userId="6c71ab10-a338-479f-8eb8-4df1ad6a0678" providerId="ADAL" clId="{F72C49C8-CB1F-4344-97B2-BC9518A8734A}" dt="2023-03-08T15:52:58.013" v="552" actId="14100"/>
        <pc:sldMkLst>
          <pc:docMk/>
          <pc:sldMk cId="2875796840" sldId="272"/>
        </pc:sldMkLst>
        <pc:spChg chg="mod">
          <ac:chgData name="Watlington-Francis, Artra S." userId="6c71ab10-a338-479f-8eb8-4df1ad6a0678" providerId="ADAL" clId="{F72C49C8-CB1F-4344-97B2-BC9518A8734A}" dt="2023-03-08T15:52:58.013" v="552" actId="14100"/>
          <ac:spMkLst>
            <pc:docMk/>
            <pc:sldMk cId="2875796840" sldId="272"/>
            <ac:spMk id="4" creationId="{C4DA0BC5-DE06-49AA-B454-164BF1FDF930}"/>
          </ac:spMkLst>
        </pc:spChg>
      </pc:sldChg>
      <pc:sldChg chg="addSp delSp modSp mod">
        <pc:chgData name="Watlington-Francis, Artra S." userId="6c71ab10-a338-479f-8eb8-4df1ad6a0678" providerId="ADAL" clId="{F72C49C8-CB1F-4344-97B2-BC9518A8734A}" dt="2023-03-08T15:34:15.401" v="280" actId="20577"/>
        <pc:sldMkLst>
          <pc:docMk/>
          <pc:sldMk cId="361627325" sldId="276"/>
        </pc:sldMkLst>
        <pc:spChg chg="mod">
          <ac:chgData name="Watlington-Francis, Artra S." userId="6c71ab10-a338-479f-8eb8-4df1ad6a0678" providerId="ADAL" clId="{F72C49C8-CB1F-4344-97B2-BC9518A8734A}" dt="2023-03-08T15:34:15.401" v="280" actId="20577"/>
          <ac:spMkLst>
            <pc:docMk/>
            <pc:sldMk cId="361627325" sldId="276"/>
            <ac:spMk id="3" creationId="{EC9DC4F0-5E8C-4694-A1A0-DB81C229F0E7}"/>
          </ac:spMkLst>
        </pc:spChg>
        <pc:picChg chg="add del">
          <ac:chgData name="Watlington-Francis, Artra S." userId="6c71ab10-a338-479f-8eb8-4df1ad6a0678" providerId="ADAL" clId="{F72C49C8-CB1F-4344-97B2-BC9518A8734A}" dt="2023-03-08T15:11:25.738" v="54" actId="478"/>
          <ac:picMkLst>
            <pc:docMk/>
            <pc:sldMk cId="361627325" sldId="276"/>
            <ac:picMk id="6" creationId="{BCEE0C97-0C1E-9B38-776B-FBC63490E6DD}"/>
          </ac:picMkLst>
        </pc:picChg>
        <pc:picChg chg="add del mod">
          <ac:chgData name="Watlington-Francis, Artra S." userId="6c71ab10-a338-479f-8eb8-4df1ad6a0678" providerId="ADAL" clId="{F72C49C8-CB1F-4344-97B2-BC9518A8734A}" dt="2023-03-08T15:11:42.759" v="59" actId="1440"/>
          <ac:picMkLst>
            <pc:docMk/>
            <pc:sldMk cId="361627325" sldId="276"/>
            <ac:picMk id="1026" creationId="{1BCEE6D4-4BFF-2C0A-A902-2098B9166C04}"/>
          </ac:picMkLst>
        </pc:picChg>
      </pc:sldChg>
      <pc:sldChg chg="delSp modSp mod">
        <pc:chgData name="Watlington-Francis, Artra S." userId="6c71ab10-a338-479f-8eb8-4df1ad6a0678" providerId="ADAL" clId="{F72C49C8-CB1F-4344-97B2-BC9518A8734A}" dt="2023-03-08T15:20:35.945" v="181" actId="1076"/>
        <pc:sldMkLst>
          <pc:docMk/>
          <pc:sldMk cId="3541914527" sldId="277"/>
        </pc:sldMkLst>
        <pc:spChg chg="del">
          <ac:chgData name="Watlington-Francis, Artra S." userId="6c71ab10-a338-479f-8eb8-4df1ad6a0678" providerId="ADAL" clId="{F72C49C8-CB1F-4344-97B2-BC9518A8734A}" dt="2023-03-08T15:05:00.037" v="0" actId="478"/>
          <ac:spMkLst>
            <pc:docMk/>
            <pc:sldMk cId="3541914527" sldId="277"/>
            <ac:spMk id="11" creationId="{9F42EA1E-A321-4B0A-B7A3-D823F849AD3B}"/>
          </ac:spMkLst>
        </pc:spChg>
        <pc:spChg chg="del">
          <ac:chgData name="Watlington-Francis, Artra S." userId="6c71ab10-a338-479f-8eb8-4df1ad6a0678" providerId="ADAL" clId="{F72C49C8-CB1F-4344-97B2-BC9518A8734A}" dt="2023-03-08T15:05:01.595" v="1" actId="478"/>
          <ac:spMkLst>
            <pc:docMk/>
            <pc:sldMk cId="3541914527" sldId="277"/>
            <ac:spMk id="12" creationId="{BBEB6288-F75C-4300-A6EB-698DB3C17E84}"/>
          </ac:spMkLst>
        </pc:spChg>
        <pc:graphicFrameChg chg="modGraphic">
          <ac:chgData name="Watlington-Francis, Artra S." userId="6c71ab10-a338-479f-8eb8-4df1ad6a0678" providerId="ADAL" clId="{F72C49C8-CB1F-4344-97B2-BC9518A8734A}" dt="2023-03-08T15:20:09.816" v="178" actId="20577"/>
          <ac:graphicFrameMkLst>
            <pc:docMk/>
            <pc:sldMk cId="3541914527" sldId="277"/>
            <ac:graphicFrameMk id="9" creationId="{04D6D45D-19FD-4A19-8EF6-4EE6FE9AD399}"/>
          </ac:graphicFrameMkLst>
        </pc:graphicFrameChg>
        <pc:picChg chg="mod">
          <ac:chgData name="Watlington-Francis, Artra S." userId="6c71ab10-a338-479f-8eb8-4df1ad6a0678" providerId="ADAL" clId="{F72C49C8-CB1F-4344-97B2-BC9518A8734A}" dt="2023-03-08T15:20:35.945" v="181" actId="1076"/>
          <ac:picMkLst>
            <pc:docMk/>
            <pc:sldMk cId="3541914527" sldId="277"/>
            <ac:picMk id="3" creationId="{E35058AF-3A6C-3A18-038F-CEF35E529FD2}"/>
          </ac:picMkLst>
        </pc:picChg>
      </pc:sldChg>
      <pc:sldChg chg="addSp delSp modSp mod">
        <pc:chgData name="Watlington-Francis, Artra S." userId="6c71ab10-a338-479f-8eb8-4df1ad6a0678" providerId="ADAL" clId="{F72C49C8-CB1F-4344-97B2-BC9518A8734A}" dt="2023-03-13T19:13:39.198" v="621" actId="20577"/>
        <pc:sldMkLst>
          <pc:docMk/>
          <pc:sldMk cId="3258718011" sldId="285"/>
        </pc:sldMkLst>
        <pc:spChg chg="del">
          <ac:chgData name="Watlington-Francis, Artra S." userId="6c71ab10-a338-479f-8eb8-4df1ad6a0678" providerId="ADAL" clId="{F72C49C8-CB1F-4344-97B2-BC9518A8734A}" dt="2023-03-08T15:50:00.246" v="537" actId="478"/>
          <ac:spMkLst>
            <pc:docMk/>
            <pc:sldMk cId="3258718011" sldId="285"/>
            <ac:spMk id="9" creationId="{11A53B01-FFD9-4816-B180-13DE72D376A3}"/>
          </ac:spMkLst>
        </pc:spChg>
        <pc:graphicFrameChg chg="mod modGraphic">
          <ac:chgData name="Watlington-Francis, Artra S." userId="6c71ab10-a338-479f-8eb8-4df1ad6a0678" providerId="ADAL" clId="{F72C49C8-CB1F-4344-97B2-BC9518A8734A}" dt="2023-03-13T19:13:04.084" v="619" actId="20577"/>
          <ac:graphicFrameMkLst>
            <pc:docMk/>
            <pc:sldMk cId="3258718011" sldId="285"/>
            <ac:graphicFrameMk id="8" creationId="{E2FE1EDF-D9DB-4C53-A8D5-DBECFE792EA5}"/>
          </ac:graphicFrameMkLst>
        </pc:graphicFrameChg>
        <pc:graphicFrameChg chg="mod modGraphic">
          <ac:chgData name="Watlington-Francis, Artra S." userId="6c71ab10-a338-479f-8eb8-4df1ad6a0678" providerId="ADAL" clId="{F72C49C8-CB1F-4344-97B2-BC9518A8734A}" dt="2023-03-13T19:13:39.198" v="621" actId="20577"/>
          <ac:graphicFrameMkLst>
            <pc:docMk/>
            <pc:sldMk cId="3258718011" sldId="285"/>
            <ac:graphicFrameMk id="12" creationId="{A9A60DDE-4DDF-43DD-8DA1-E1CF34B69AB3}"/>
          </ac:graphicFrameMkLst>
        </pc:graphicFrameChg>
        <pc:picChg chg="del mod">
          <ac:chgData name="Watlington-Francis, Artra S." userId="6c71ab10-a338-479f-8eb8-4df1ad6a0678" providerId="ADAL" clId="{F72C49C8-CB1F-4344-97B2-BC9518A8734A}" dt="2023-03-08T15:57:10.630" v="568" actId="478"/>
          <ac:picMkLst>
            <pc:docMk/>
            <pc:sldMk cId="3258718011" sldId="285"/>
            <ac:picMk id="2050" creationId="{3E4171DB-7C16-4FC9-97A2-13B12A354AE8}"/>
          </ac:picMkLst>
        </pc:picChg>
        <pc:picChg chg="add mod">
          <ac:chgData name="Watlington-Francis, Artra S." userId="6c71ab10-a338-479f-8eb8-4df1ad6a0678" providerId="ADAL" clId="{F72C49C8-CB1F-4344-97B2-BC9518A8734A}" dt="2023-03-08T15:57:44.219" v="576" actId="14100"/>
          <ac:picMkLst>
            <pc:docMk/>
            <pc:sldMk cId="3258718011" sldId="285"/>
            <ac:picMk id="3074" creationId="{7D10862E-ABEE-CEA9-8F8B-4BC383632595}"/>
          </ac:picMkLst>
        </pc:picChg>
      </pc:sldChg>
      <pc:sldChg chg="delSp modSp mod">
        <pc:chgData name="Watlington-Francis, Artra S." userId="6c71ab10-a338-479f-8eb8-4df1ad6a0678" providerId="ADAL" clId="{F72C49C8-CB1F-4344-97B2-BC9518A8734A}" dt="2023-03-13T19:17:58.476" v="679" actId="403"/>
        <pc:sldMkLst>
          <pc:docMk/>
          <pc:sldMk cId="321662740" sldId="289"/>
        </pc:sldMkLst>
        <pc:spChg chg="del mod">
          <ac:chgData name="Watlington-Francis, Artra S." userId="6c71ab10-a338-479f-8eb8-4df1ad6a0678" providerId="ADAL" clId="{F72C49C8-CB1F-4344-97B2-BC9518A8734A}" dt="2023-03-08T15:49:54.847" v="536" actId="478"/>
          <ac:spMkLst>
            <pc:docMk/>
            <pc:sldMk cId="321662740" sldId="289"/>
            <ac:spMk id="9" creationId="{11A53B01-FFD9-4816-B180-13DE72D376A3}"/>
          </ac:spMkLst>
        </pc:spChg>
        <pc:graphicFrameChg chg="mod modGraphic">
          <ac:chgData name="Watlington-Francis, Artra S." userId="6c71ab10-a338-479f-8eb8-4df1ad6a0678" providerId="ADAL" clId="{F72C49C8-CB1F-4344-97B2-BC9518A8734A}" dt="2023-03-13T19:17:58.476" v="679" actId="403"/>
          <ac:graphicFrameMkLst>
            <pc:docMk/>
            <pc:sldMk cId="321662740" sldId="289"/>
            <ac:graphicFrameMk id="5" creationId="{3BABC3FD-A241-47E2-A45E-AE62D1A2899B}"/>
          </ac:graphicFrameMkLst>
        </pc:graphicFrameChg>
        <pc:graphicFrameChg chg="mod modGraphic">
          <ac:chgData name="Watlington-Francis, Artra S." userId="6c71ab10-a338-479f-8eb8-4df1ad6a0678" providerId="ADAL" clId="{F72C49C8-CB1F-4344-97B2-BC9518A8734A}" dt="2023-03-08T15:45:10.566" v="466" actId="20577"/>
          <ac:graphicFrameMkLst>
            <pc:docMk/>
            <pc:sldMk cId="321662740" sldId="289"/>
            <ac:graphicFrameMk id="15" creationId="{1FE4E43A-7669-41E8-8434-2683172226A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usvipfa.sharepoint.com/sites/OfficeofDisasterRecovery/Shared%20Documents/Financial%20Reports/All%20Funds%20Report/2023/ODR%20-%20All%20Funds%20Report_January%202023%20%20-%20Cop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usvipfa.sharepoint.com/sites/OfficeofDisasterRecovery/Shared%20Documents/Financial%20Reports/All%20Funds%20Report/2023/ODR%20-%20All%20Funds%20Report_January%202023%20%20-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Anticipated $10B in</a:t>
            </a:r>
            <a:r>
              <a:rPr lang="en-US" baseline="0"/>
              <a:t> Funding by Program</a:t>
            </a:r>
            <a:endParaRPr lang="en-US"/>
          </a:p>
        </c:rich>
      </c:tx>
      <c:layout>
        <c:manualLayout>
          <c:xMode val="edge"/>
          <c:yMode val="edge"/>
          <c:x val="0.11224886745213855"/>
          <c:y val="1.1145167414455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'Executive Dashboard'!$B$26</c:f>
              <c:strCache>
                <c:ptCount val="1"/>
                <c:pt idx="0">
                  <c:v>Anticipated (Estimates)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4-4614-BBA8-24B0698C2E5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4-4614-BBA8-24B0698C2E5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4-4614-BBA8-24B0698C2E5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4-4614-BBA8-24B0698C2E5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E14-4614-BBA8-24B0698C2E58}"/>
              </c:ext>
            </c:extLst>
          </c:dPt>
          <c:dLbls>
            <c:dLbl>
              <c:idx val="0"/>
              <c:layout>
                <c:manualLayout>
                  <c:x val="-0.22700866922870683"/>
                  <c:y val="-7.90400138504916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69561740619316"/>
                      <c:h val="0.132367157311070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E14-4614-BBA8-24B0698C2E58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285214331744994"/>
                      <c:h val="0.132367157311070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E14-4614-BBA8-24B0698C2E58}"/>
                </c:ext>
              </c:extLst>
            </c:dLbl>
            <c:dLbl>
              <c:idx val="2"/>
              <c:layout>
                <c:manualLayout>
                  <c:x val="0.19913041160412875"/>
                  <c:y val="0.177305546652908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666083387035825"/>
                      <c:h val="0.132367157311070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E14-4614-BBA8-24B0698C2E58}"/>
                </c:ext>
              </c:extLst>
            </c:dLbl>
            <c:dLbl>
              <c:idx val="3"/>
              <c:layout>
                <c:manualLayout>
                  <c:x val="-0.2230260609966242"/>
                  <c:y val="3.6280963477724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376083653588347"/>
                      <c:h val="0.13604402279193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E14-4614-BBA8-24B0698C2E58}"/>
                </c:ext>
              </c:extLst>
            </c:dLbl>
            <c:dLbl>
              <c:idx val="4"/>
              <c:layout>
                <c:manualLayout>
                  <c:x val="5.1773907017073434E-2"/>
                  <c:y val="1.5671842940519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536082587378267"/>
                      <c:h val="0.106629098945029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E14-4614-BBA8-24B0698C2E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'Executive Dashboard'!$A$27:$A$31</c:f>
              <c:strCache>
                <c:ptCount val="5"/>
                <c:pt idx="0">
                  <c:v>FEMA PA</c:v>
                </c:pt>
                <c:pt idx="1">
                  <c:v>HMGP</c:v>
                </c:pt>
                <c:pt idx="2">
                  <c:v>HUD</c:v>
                </c:pt>
                <c:pt idx="3">
                  <c:v>DOT</c:v>
                </c:pt>
                <c:pt idx="4">
                  <c:v>Other Funds</c:v>
                </c:pt>
              </c:strCache>
            </c:strRef>
          </c:cat>
          <c:val>
            <c:numRef>
              <c:f>'Executive Dashboard'!$B$27:$B$31</c:f>
              <c:numCache>
                <c:formatCode>"$"#,##0</c:formatCode>
                <c:ptCount val="5"/>
                <c:pt idx="0">
                  <c:v>6950000000</c:v>
                </c:pt>
                <c:pt idx="1">
                  <c:v>845000000</c:v>
                </c:pt>
                <c:pt idx="2">
                  <c:v>1900000000</c:v>
                </c:pt>
                <c:pt idx="3">
                  <c:v>85000000</c:v>
                </c:pt>
                <c:pt idx="4">
                  <c:v>220000000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14-4614-BBA8-24B0698C2E5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$10B Current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'Executive Dashboard'!$C$26</c:f>
              <c:strCache>
                <c:ptCount val="1"/>
                <c:pt idx="0">
                  <c:v>Allocated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'Executive Dashboard'!$C$33</c:f>
              <c:numCache>
                <c:formatCode>0%</c:formatCode>
                <c:ptCount val="1"/>
                <c:pt idx="0">
                  <c:v>0.73311656045399998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8-418E-9040-B82ADDB04565}"/>
            </c:ext>
          </c:extLst>
        </c:ser>
        <c:ser>
          <c:idx val="1"/>
          <c:order val="1"/>
          <c:tx>
            <c:strRef>
              <c:f>'Executive Dashboard'!$D$26</c:f>
              <c:strCache>
                <c:ptCount val="1"/>
                <c:pt idx="0">
                  <c:v>Obligated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'Executive Dashboard'!$D$33</c:f>
              <c:numCache>
                <c:formatCode>0%</c:formatCode>
                <c:ptCount val="1"/>
                <c:pt idx="0">
                  <c:v>0.5832310184770001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08-418E-9040-B82ADDB04565}"/>
            </c:ext>
          </c:extLst>
        </c:ser>
        <c:ser>
          <c:idx val="2"/>
          <c:order val="2"/>
          <c:tx>
            <c:strRef>
              <c:f>'Executive Dashboard'!$E$26</c:f>
              <c:strCache>
                <c:ptCount val="1"/>
                <c:pt idx="0">
                  <c:v>Expended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'Executive Dashboard'!$E$33</c:f>
              <c:numCache>
                <c:formatCode>0%</c:formatCode>
                <c:ptCount val="1"/>
                <c:pt idx="0">
                  <c:v>0.29315216890699969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08-418E-9040-B82ADDB045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80386640"/>
        <c:axId val="14756752"/>
      </c:barChart>
      <c:catAx>
        <c:axId val="980386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56752"/>
        <c:crosses val="autoZero"/>
        <c:auto val="1"/>
        <c:lblAlgn val="ctr"/>
        <c:lblOffset val="100"/>
        <c:noMultiLvlLbl val="0"/>
      </c:catAx>
      <c:valAx>
        <c:axId val="147567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8038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49EE3-8011-42DC-AA8D-F743C38567C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VI"/>
        </a:p>
      </dgm:t>
    </dgm:pt>
    <dgm:pt modelId="{C5BD0148-82A5-43A8-BD63-35CC5DC3AA2D}">
      <dgm:prSet phldrT="[Text]"/>
      <dgm:spPr/>
      <dgm:t>
        <a:bodyPr/>
        <a:lstStyle/>
        <a:p>
          <a:r>
            <a:rPr lang="en-US" b="1">
              <a:solidFill>
                <a:schemeClr val="accent2"/>
              </a:solidFill>
            </a:rPr>
            <a:t>Get Funds</a:t>
          </a:r>
          <a:endParaRPr lang="en-VI" b="1">
            <a:solidFill>
              <a:schemeClr val="accent2"/>
            </a:solidFill>
          </a:endParaRPr>
        </a:p>
      </dgm:t>
    </dgm:pt>
    <dgm:pt modelId="{2E44ECB5-2CB6-4980-B208-5DA5D24ABB5C}" type="parTrans" cxnId="{74215D03-4671-4FDC-9992-91281E2C00E4}">
      <dgm:prSet/>
      <dgm:spPr/>
      <dgm:t>
        <a:bodyPr/>
        <a:lstStyle/>
        <a:p>
          <a:endParaRPr lang="en-VI"/>
        </a:p>
      </dgm:t>
    </dgm:pt>
    <dgm:pt modelId="{FCE55ADB-0AAD-44EC-90F5-C3026553ACDA}" type="sibTrans" cxnId="{74215D03-4671-4FDC-9992-91281E2C00E4}">
      <dgm:prSet/>
      <dgm:spPr/>
      <dgm:t>
        <a:bodyPr/>
        <a:lstStyle/>
        <a:p>
          <a:endParaRPr lang="en-VI"/>
        </a:p>
      </dgm:t>
    </dgm:pt>
    <dgm:pt modelId="{6CDC8E86-D294-4B96-97C9-2CB84D0E759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>
              <a:solidFill>
                <a:schemeClr val="tx1"/>
              </a:solidFill>
            </a:rPr>
            <a:t>Foster vital federal partnerships (FEMA, HUD, DOT)</a:t>
          </a:r>
          <a:endParaRPr lang="en-VI" sz="1600">
            <a:solidFill>
              <a:schemeClr val="tx1"/>
            </a:solidFill>
          </a:endParaRPr>
        </a:p>
      </dgm:t>
    </dgm:pt>
    <dgm:pt modelId="{E70C9FBB-594B-47F6-9FD1-B5E931A443E2}" type="parTrans" cxnId="{900FC3FD-FA64-4F85-921A-722853420196}">
      <dgm:prSet/>
      <dgm:spPr/>
      <dgm:t>
        <a:bodyPr/>
        <a:lstStyle/>
        <a:p>
          <a:endParaRPr lang="en-VI"/>
        </a:p>
      </dgm:t>
    </dgm:pt>
    <dgm:pt modelId="{F1B40333-1B8E-4F89-A624-7B6F649EA5FA}" type="sibTrans" cxnId="{900FC3FD-FA64-4F85-921A-722853420196}">
      <dgm:prSet/>
      <dgm:spPr/>
      <dgm:t>
        <a:bodyPr/>
        <a:lstStyle/>
        <a:p>
          <a:endParaRPr lang="en-VI"/>
        </a:p>
      </dgm:t>
    </dgm:pt>
    <dgm:pt modelId="{188E476B-1E3F-4826-B9DF-C1FD7752D2ED}">
      <dgm:prSet phldrT="[Text]"/>
      <dgm:spPr/>
      <dgm:t>
        <a:bodyPr/>
        <a:lstStyle/>
        <a:p>
          <a:r>
            <a:rPr lang="en-US" b="1">
              <a:solidFill>
                <a:schemeClr val="accent2"/>
              </a:solidFill>
            </a:rPr>
            <a:t>Spend the Funds</a:t>
          </a:r>
          <a:endParaRPr lang="en-VI" b="1">
            <a:solidFill>
              <a:schemeClr val="accent2"/>
            </a:solidFill>
          </a:endParaRPr>
        </a:p>
      </dgm:t>
    </dgm:pt>
    <dgm:pt modelId="{E68C98F8-84F9-4CCC-99E2-86F4DC394680}" type="parTrans" cxnId="{ACAE4F0C-9710-4506-9834-7F924E05753E}">
      <dgm:prSet/>
      <dgm:spPr/>
      <dgm:t>
        <a:bodyPr/>
        <a:lstStyle/>
        <a:p>
          <a:endParaRPr lang="en-VI"/>
        </a:p>
      </dgm:t>
    </dgm:pt>
    <dgm:pt modelId="{90C13479-8E00-46A7-B655-6DA67EF1854E}" type="sibTrans" cxnId="{ACAE4F0C-9710-4506-9834-7F924E05753E}">
      <dgm:prSet/>
      <dgm:spPr/>
      <dgm:t>
        <a:bodyPr/>
        <a:lstStyle/>
        <a:p>
          <a:endParaRPr lang="en-VI"/>
        </a:p>
      </dgm:t>
    </dgm:pt>
    <dgm:pt modelId="{F4E19C86-75D5-45AA-A239-97A204050246}">
      <dgm:prSet phldrT="[Text]" custT="1"/>
      <dgm:spPr>
        <a:solidFill>
          <a:srgbClr val="FFC000"/>
        </a:solidFill>
      </dgm:spPr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>
              <a:solidFill>
                <a:schemeClr val="tx1"/>
              </a:solidFill>
            </a:rPr>
            <a:t>Track project Statuses</a:t>
          </a:r>
          <a:endParaRPr lang="en-VI" sz="1600" kern="1200">
            <a:solidFill>
              <a:schemeClr val="tx1"/>
            </a:solidFill>
            <a:latin typeface="Corbel" panose="020B0503020204020204"/>
            <a:ea typeface="+mn-ea"/>
            <a:cs typeface="+mn-cs"/>
          </a:endParaRPr>
        </a:p>
      </dgm:t>
    </dgm:pt>
    <dgm:pt modelId="{21CA2DAF-D8BB-42DD-B4EA-ACA571F5F7DF}" type="parTrans" cxnId="{8B0A2908-E222-4F5E-831B-06B003B6E20B}">
      <dgm:prSet/>
      <dgm:spPr/>
      <dgm:t>
        <a:bodyPr/>
        <a:lstStyle/>
        <a:p>
          <a:endParaRPr lang="en-VI"/>
        </a:p>
      </dgm:t>
    </dgm:pt>
    <dgm:pt modelId="{E6D40E94-7B83-4A5C-8265-23397BF64CFC}" type="sibTrans" cxnId="{8B0A2908-E222-4F5E-831B-06B003B6E20B}">
      <dgm:prSet/>
      <dgm:spPr/>
      <dgm:t>
        <a:bodyPr/>
        <a:lstStyle/>
        <a:p>
          <a:endParaRPr lang="en-VI"/>
        </a:p>
      </dgm:t>
    </dgm:pt>
    <dgm:pt modelId="{6C99B02E-608B-4A0B-9CD1-FB134BC1D3DA}">
      <dgm:prSet phldrT="[Text]" custT="1"/>
      <dgm:spPr/>
      <dgm:t>
        <a:bodyPr/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2683C6"/>
              </a:solidFill>
              <a:latin typeface="Calibri" panose="020F0502020204030204"/>
              <a:ea typeface="+mn-ea"/>
              <a:cs typeface="+mn-cs"/>
            </a:rPr>
            <a:t>Spend Correctly</a:t>
          </a:r>
          <a:endParaRPr lang="en-VI" sz="2800" b="1" kern="1200">
            <a:solidFill>
              <a:srgbClr val="2683C6"/>
            </a:solidFill>
            <a:latin typeface="Calibri" panose="020F0502020204030204"/>
            <a:ea typeface="+mn-ea"/>
            <a:cs typeface="+mn-cs"/>
          </a:endParaRPr>
        </a:p>
      </dgm:t>
    </dgm:pt>
    <dgm:pt modelId="{1ED657D1-63F9-409F-AD9B-542EB3C96C0C}" type="parTrans" cxnId="{754B6337-E378-45A3-8F85-F550BDDE57F5}">
      <dgm:prSet/>
      <dgm:spPr/>
      <dgm:t>
        <a:bodyPr/>
        <a:lstStyle/>
        <a:p>
          <a:endParaRPr lang="en-VI"/>
        </a:p>
      </dgm:t>
    </dgm:pt>
    <dgm:pt modelId="{D81C74F1-4710-445B-BDD7-26898FB9EA94}" type="sibTrans" cxnId="{754B6337-E378-45A3-8F85-F550BDDE57F5}">
      <dgm:prSet/>
      <dgm:spPr/>
      <dgm:t>
        <a:bodyPr/>
        <a:lstStyle/>
        <a:p>
          <a:endParaRPr lang="en-VI"/>
        </a:p>
      </dgm:t>
    </dgm:pt>
    <dgm:pt modelId="{F4ABC756-BA85-4F61-8B1D-6A2AF4DC337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>
              <a:solidFill>
                <a:schemeClr val="tx1"/>
              </a:solidFill>
            </a:rPr>
            <a:t>Conduct Audits &amp; Monitoring</a:t>
          </a:r>
          <a:endParaRPr lang="en-VI" sz="1600">
            <a:solidFill>
              <a:schemeClr val="tx1"/>
            </a:solidFill>
          </a:endParaRPr>
        </a:p>
      </dgm:t>
    </dgm:pt>
    <dgm:pt modelId="{2CDA5DAA-773D-4C9F-8014-67B54C07598C}" type="parTrans" cxnId="{8FD75355-711A-409D-AA47-DE76BB41BD8B}">
      <dgm:prSet/>
      <dgm:spPr/>
      <dgm:t>
        <a:bodyPr/>
        <a:lstStyle/>
        <a:p>
          <a:endParaRPr lang="en-VI"/>
        </a:p>
      </dgm:t>
    </dgm:pt>
    <dgm:pt modelId="{DC707C96-6A70-4D6F-82CE-08022E4A316F}" type="sibTrans" cxnId="{8FD75355-711A-409D-AA47-DE76BB41BD8B}">
      <dgm:prSet/>
      <dgm:spPr/>
      <dgm:t>
        <a:bodyPr/>
        <a:lstStyle/>
        <a:p>
          <a:endParaRPr lang="en-VI"/>
        </a:p>
      </dgm:t>
    </dgm:pt>
    <dgm:pt modelId="{B580846C-59FA-4555-8449-992D327BDD2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>
              <a:solidFill>
                <a:schemeClr val="tx1"/>
              </a:solidFill>
            </a:rPr>
            <a:t>Manage recovery consultants</a:t>
          </a:r>
          <a:endParaRPr lang="en-VI" sz="1600">
            <a:solidFill>
              <a:schemeClr val="tx1"/>
            </a:solidFill>
          </a:endParaRPr>
        </a:p>
      </dgm:t>
    </dgm:pt>
    <dgm:pt modelId="{D1D55103-46F9-4229-AB92-39E6F32353FA}" type="parTrans" cxnId="{A783996A-F6BB-4C34-AE17-860F02731FE3}">
      <dgm:prSet/>
      <dgm:spPr/>
      <dgm:t>
        <a:bodyPr/>
        <a:lstStyle/>
        <a:p>
          <a:endParaRPr lang="en-VI"/>
        </a:p>
      </dgm:t>
    </dgm:pt>
    <dgm:pt modelId="{A9831BD5-63D2-465F-B662-5936ABB238CB}" type="sibTrans" cxnId="{A783996A-F6BB-4C34-AE17-860F02731FE3}">
      <dgm:prSet/>
      <dgm:spPr/>
      <dgm:t>
        <a:bodyPr/>
        <a:lstStyle/>
        <a:p>
          <a:endParaRPr lang="en-VI"/>
        </a:p>
      </dgm:t>
    </dgm:pt>
    <dgm:pt modelId="{9951F2A5-8214-4D1C-BD2C-D11911227D1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>
              <a:solidFill>
                <a:schemeClr val="tx1"/>
              </a:solidFill>
            </a:rPr>
            <a:t>Resolve recovery issues</a:t>
          </a:r>
          <a:endParaRPr lang="en-VI" sz="1600">
            <a:solidFill>
              <a:schemeClr val="tx1"/>
            </a:solidFill>
          </a:endParaRPr>
        </a:p>
      </dgm:t>
    </dgm:pt>
    <dgm:pt modelId="{778AAD11-769E-4342-AF47-82B58FBCCB2A}" type="parTrans" cxnId="{0E5207B8-7A42-4C10-A30E-38C34F098492}">
      <dgm:prSet/>
      <dgm:spPr/>
      <dgm:t>
        <a:bodyPr/>
        <a:lstStyle/>
        <a:p>
          <a:endParaRPr lang="en-VI"/>
        </a:p>
      </dgm:t>
    </dgm:pt>
    <dgm:pt modelId="{00E1CEED-329E-4CA0-AE35-65332B846211}" type="sibTrans" cxnId="{0E5207B8-7A42-4C10-A30E-38C34F098492}">
      <dgm:prSet/>
      <dgm:spPr/>
      <dgm:t>
        <a:bodyPr/>
        <a:lstStyle/>
        <a:p>
          <a:endParaRPr lang="en-VI"/>
        </a:p>
      </dgm:t>
    </dgm:pt>
    <dgm:pt modelId="{B24EE4D7-6B12-4AE5-B962-E59A0CFCB68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>
              <a:solidFill>
                <a:schemeClr val="tx1"/>
              </a:solidFill>
            </a:rPr>
            <a:t>Provide resources to manage and progress projects</a:t>
          </a:r>
          <a:endParaRPr lang="en-VI" sz="1600">
            <a:solidFill>
              <a:schemeClr val="tx1"/>
            </a:solidFill>
          </a:endParaRPr>
        </a:p>
      </dgm:t>
    </dgm:pt>
    <dgm:pt modelId="{AC2B0B38-A623-48DB-A3FB-1CF44684B1FF}" type="parTrans" cxnId="{99898C54-50A7-4278-B282-E39F74D06940}">
      <dgm:prSet/>
      <dgm:spPr/>
      <dgm:t>
        <a:bodyPr/>
        <a:lstStyle/>
        <a:p>
          <a:endParaRPr lang="en-VI"/>
        </a:p>
      </dgm:t>
    </dgm:pt>
    <dgm:pt modelId="{95518226-6920-438D-BE85-A16EBA509330}" type="sibTrans" cxnId="{99898C54-50A7-4278-B282-E39F74D06940}">
      <dgm:prSet/>
      <dgm:spPr/>
      <dgm:t>
        <a:bodyPr/>
        <a:lstStyle/>
        <a:p>
          <a:endParaRPr lang="en-VI"/>
        </a:p>
      </dgm:t>
    </dgm:pt>
    <dgm:pt modelId="{7B9A07BF-D5A0-4001-B8E9-34EBF22968CE}">
      <dgm:prSet phldrT="[Text]" custT="1"/>
      <dgm:spPr>
        <a:solidFill>
          <a:srgbClr val="FFC000"/>
        </a:solidFill>
      </dgm:spPr>
      <dgm:t>
        <a:bodyPr/>
        <a:lstStyle/>
        <a:p>
          <a:endParaRPr lang="en-VI" sz="1600">
            <a:solidFill>
              <a:schemeClr val="tx1"/>
            </a:solidFill>
          </a:endParaRPr>
        </a:p>
      </dgm:t>
    </dgm:pt>
    <dgm:pt modelId="{7178DE58-B23D-41E7-8991-A0A80D5B33E6}" type="parTrans" cxnId="{9F175159-F355-4556-BB28-E85961A5A485}">
      <dgm:prSet/>
      <dgm:spPr/>
      <dgm:t>
        <a:bodyPr/>
        <a:lstStyle/>
        <a:p>
          <a:endParaRPr lang="en-VI"/>
        </a:p>
      </dgm:t>
    </dgm:pt>
    <dgm:pt modelId="{B9B1EF1B-CF5B-4E05-914A-489F250459B1}" type="sibTrans" cxnId="{9F175159-F355-4556-BB28-E85961A5A485}">
      <dgm:prSet/>
      <dgm:spPr/>
      <dgm:t>
        <a:bodyPr/>
        <a:lstStyle/>
        <a:p>
          <a:endParaRPr lang="en-VI"/>
        </a:p>
      </dgm:t>
    </dgm:pt>
    <dgm:pt modelId="{ABCBDF8C-749D-4170-AB41-AF45CBFF97EA}">
      <dgm:prSet phldrT="[Text]" custT="1"/>
      <dgm:spPr>
        <a:solidFill>
          <a:srgbClr val="FFC000"/>
        </a:solidFill>
      </dgm:spPr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Process vendor payments</a:t>
          </a:r>
        </a:p>
      </dgm:t>
    </dgm:pt>
    <dgm:pt modelId="{4E45920B-667E-475D-886E-BA89AAC749ED}" type="parTrans" cxnId="{8646579B-D178-432A-9AEC-D768C4D2256C}">
      <dgm:prSet/>
      <dgm:spPr/>
      <dgm:t>
        <a:bodyPr/>
        <a:lstStyle/>
        <a:p>
          <a:endParaRPr lang="en-VI"/>
        </a:p>
      </dgm:t>
    </dgm:pt>
    <dgm:pt modelId="{8FF72FD0-C6DF-41D9-9D1B-4E4443DC2945}" type="sibTrans" cxnId="{8646579B-D178-432A-9AEC-D768C4D2256C}">
      <dgm:prSet/>
      <dgm:spPr/>
      <dgm:t>
        <a:bodyPr/>
        <a:lstStyle/>
        <a:p>
          <a:endParaRPr lang="en-VI"/>
        </a:p>
      </dgm:t>
    </dgm:pt>
    <dgm:pt modelId="{FE5B2031-B386-4B0B-A47F-B0B2346BB3BB}">
      <dgm:prSet phldrT="[Text]" custT="1"/>
      <dgm:spPr>
        <a:solidFill>
          <a:srgbClr val="FFC000"/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VI" sz="1600" kern="1200">
            <a:solidFill>
              <a:schemeClr val="tx1"/>
            </a:solidFill>
          </a:endParaRPr>
        </a:p>
      </dgm:t>
    </dgm:pt>
    <dgm:pt modelId="{6CD9ABED-C062-4F24-90F2-64E87E5FD003}" type="parTrans" cxnId="{4C880CC9-08A6-435B-85C4-96D4A0F58BB5}">
      <dgm:prSet/>
      <dgm:spPr/>
      <dgm:t>
        <a:bodyPr/>
        <a:lstStyle/>
        <a:p>
          <a:endParaRPr lang="en-VI"/>
        </a:p>
      </dgm:t>
    </dgm:pt>
    <dgm:pt modelId="{4BD81A11-6FE3-4F35-A6BD-C1E71A4CF942}" type="sibTrans" cxnId="{4C880CC9-08A6-435B-85C4-96D4A0F58BB5}">
      <dgm:prSet/>
      <dgm:spPr/>
      <dgm:t>
        <a:bodyPr/>
        <a:lstStyle/>
        <a:p>
          <a:endParaRPr lang="en-VI"/>
        </a:p>
      </dgm:t>
    </dgm:pt>
    <dgm:pt modelId="{281E04DB-4644-4FBE-8B78-F6A3AE811E88}">
      <dgm:prSet phldrT="[Text]" custT="1"/>
      <dgm:spPr>
        <a:solidFill>
          <a:srgbClr val="FFC000"/>
        </a:solidFill>
      </dgm:spPr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Track GRT</a:t>
          </a:r>
        </a:p>
      </dgm:t>
    </dgm:pt>
    <dgm:pt modelId="{CB736AB7-030F-4286-8DB0-A8561C3BFAC2}" type="parTrans" cxnId="{D1451085-A36F-4D7A-9322-67FC9AE61EA3}">
      <dgm:prSet/>
      <dgm:spPr/>
      <dgm:t>
        <a:bodyPr/>
        <a:lstStyle/>
        <a:p>
          <a:endParaRPr lang="en-VI"/>
        </a:p>
      </dgm:t>
    </dgm:pt>
    <dgm:pt modelId="{6D0676C4-7F3D-40CC-A461-B331C8C6EDB1}" type="sibTrans" cxnId="{D1451085-A36F-4D7A-9322-67FC9AE61EA3}">
      <dgm:prSet/>
      <dgm:spPr/>
      <dgm:t>
        <a:bodyPr/>
        <a:lstStyle/>
        <a:p>
          <a:endParaRPr lang="en-VI"/>
        </a:p>
      </dgm:t>
    </dgm:pt>
    <dgm:pt modelId="{A433D9F6-C387-492E-BEFA-779F22443A2C}">
      <dgm:prSet phldrT="[Text]" custT="1"/>
      <dgm:spPr>
        <a:solidFill>
          <a:srgbClr val="FFC000"/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1600" kern="1200">
            <a:solidFill>
              <a:schemeClr val="tx1"/>
            </a:solidFill>
          </a:endParaRPr>
        </a:p>
      </dgm:t>
    </dgm:pt>
    <dgm:pt modelId="{444B159A-B6B6-4168-AD35-7A8F7536DD6A}" type="parTrans" cxnId="{8AA73DA5-B4B0-4B9F-B3C1-B46D16EA4FA5}">
      <dgm:prSet/>
      <dgm:spPr/>
      <dgm:t>
        <a:bodyPr/>
        <a:lstStyle/>
        <a:p>
          <a:endParaRPr lang="en-VI"/>
        </a:p>
      </dgm:t>
    </dgm:pt>
    <dgm:pt modelId="{E80325CF-76B6-4DE2-A49C-1D4413EF55A7}" type="sibTrans" cxnId="{8AA73DA5-B4B0-4B9F-B3C1-B46D16EA4FA5}">
      <dgm:prSet/>
      <dgm:spPr/>
      <dgm:t>
        <a:bodyPr/>
        <a:lstStyle/>
        <a:p>
          <a:endParaRPr lang="en-VI"/>
        </a:p>
      </dgm:t>
    </dgm:pt>
    <dgm:pt modelId="{BABCA4C1-7F17-4B09-B158-D7DFB712D070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>
              <a:solidFill>
                <a:schemeClr val="tx1"/>
              </a:solidFill>
            </a:rPr>
            <a:t>Implement capacity improvement measures through trainings, workshops, outreach and additional support staff</a:t>
          </a:r>
          <a:endParaRPr lang="en-VI" sz="1600">
            <a:solidFill>
              <a:schemeClr val="tx1"/>
            </a:solidFill>
          </a:endParaRPr>
        </a:p>
      </dgm:t>
    </dgm:pt>
    <dgm:pt modelId="{475E5694-5FC2-43BC-82D3-602C15789C30}" type="parTrans" cxnId="{822FC8F3-5F09-451A-B0DB-CD99B21C896F}">
      <dgm:prSet/>
      <dgm:spPr/>
      <dgm:t>
        <a:bodyPr/>
        <a:lstStyle/>
        <a:p>
          <a:endParaRPr lang="en-VI"/>
        </a:p>
      </dgm:t>
    </dgm:pt>
    <dgm:pt modelId="{8181FE84-7372-4EB0-9B3F-28DC10FB5528}" type="sibTrans" cxnId="{822FC8F3-5F09-451A-B0DB-CD99B21C896F}">
      <dgm:prSet/>
      <dgm:spPr/>
      <dgm:t>
        <a:bodyPr/>
        <a:lstStyle/>
        <a:p>
          <a:endParaRPr lang="en-VI"/>
        </a:p>
      </dgm:t>
    </dgm:pt>
    <dgm:pt modelId="{454D8FBF-FCEE-4681-8B28-FB139237B231}">
      <dgm:prSet phldrT="[Text]" custT="1"/>
      <dgm:spPr>
        <a:solidFill>
          <a:srgbClr val="FFC000"/>
        </a:solidFill>
      </dgm:spPr>
      <dgm:t>
        <a:bodyPr/>
        <a:lstStyle/>
        <a:p>
          <a:endParaRPr lang="en-VI" sz="1600">
            <a:solidFill>
              <a:schemeClr val="tx1"/>
            </a:solidFill>
          </a:endParaRPr>
        </a:p>
      </dgm:t>
    </dgm:pt>
    <dgm:pt modelId="{8C1A77CD-958B-4AA0-A311-BFC4851A4DD6}" type="parTrans" cxnId="{947D7C8F-17E0-42ED-8475-4EA986ED411A}">
      <dgm:prSet/>
      <dgm:spPr/>
      <dgm:t>
        <a:bodyPr/>
        <a:lstStyle/>
        <a:p>
          <a:endParaRPr lang="en-VI"/>
        </a:p>
      </dgm:t>
    </dgm:pt>
    <dgm:pt modelId="{D87E0D93-E74A-40EC-A7A1-A49C3D572484}" type="sibTrans" cxnId="{947D7C8F-17E0-42ED-8475-4EA986ED411A}">
      <dgm:prSet/>
      <dgm:spPr/>
      <dgm:t>
        <a:bodyPr/>
        <a:lstStyle/>
        <a:p>
          <a:endParaRPr lang="en-VI"/>
        </a:p>
      </dgm:t>
    </dgm:pt>
    <dgm:pt modelId="{1CE3068B-4D83-463F-BB56-E0FB4D61CC38}">
      <dgm:prSet phldrT="[Text]" custT="1"/>
      <dgm:spPr>
        <a:solidFill>
          <a:srgbClr val="FFC000"/>
        </a:solidFill>
      </dgm:spPr>
      <dgm:t>
        <a:bodyPr/>
        <a:lstStyle/>
        <a:p>
          <a:endParaRPr lang="en-VI" sz="1600">
            <a:solidFill>
              <a:schemeClr val="tx1"/>
            </a:solidFill>
          </a:endParaRPr>
        </a:p>
      </dgm:t>
    </dgm:pt>
    <dgm:pt modelId="{9FDD3DDB-AA17-4566-A0D4-CC467009D4FE}" type="parTrans" cxnId="{BBF6010E-CB0A-4EB6-B1DA-6EEAF6945C9B}">
      <dgm:prSet/>
      <dgm:spPr/>
      <dgm:t>
        <a:bodyPr/>
        <a:lstStyle/>
        <a:p>
          <a:endParaRPr lang="en-VI"/>
        </a:p>
      </dgm:t>
    </dgm:pt>
    <dgm:pt modelId="{13E4BBF2-9E8A-4185-95F0-E845F3988960}" type="sibTrans" cxnId="{BBF6010E-CB0A-4EB6-B1DA-6EEAF6945C9B}">
      <dgm:prSet/>
      <dgm:spPr/>
      <dgm:t>
        <a:bodyPr/>
        <a:lstStyle/>
        <a:p>
          <a:endParaRPr lang="en-VI"/>
        </a:p>
      </dgm:t>
    </dgm:pt>
    <dgm:pt modelId="{18F8EB44-2F0F-4F8D-9E23-7160EE2FA4E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>
              <a:solidFill>
                <a:schemeClr val="tx1"/>
              </a:solidFill>
            </a:rPr>
            <a:t>Secure Funding for projects</a:t>
          </a:r>
          <a:endParaRPr lang="en-VI" sz="1600">
            <a:solidFill>
              <a:schemeClr val="tx1"/>
            </a:solidFill>
          </a:endParaRPr>
        </a:p>
      </dgm:t>
    </dgm:pt>
    <dgm:pt modelId="{50A4B936-36E6-4799-856A-95B612FA8A52}" type="parTrans" cxnId="{FA9FA7E7-4140-4D29-B779-2D2EC29F7D7A}">
      <dgm:prSet/>
      <dgm:spPr/>
      <dgm:t>
        <a:bodyPr/>
        <a:lstStyle/>
        <a:p>
          <a:endParaRPr lang="en-VI"/>
        </a:p>
      </dgm:t>
    </dgm:pt>
    <dgm:pt modelId="{4F154279-16E4-4646-91DF-02DFABD2ACB4}" type="sibTrans" cxnId="{FA9FA7E7-4140-4D29-B779-2D2EC29F7D7A}">
      <dgm:prSet/>
      <dgm:spPr/>
      <dgm:t>
        <a:bodyPr/>
        <a:lstStyle/>
        <a:p>
          <a:endParaRPr lang="en-VI"/>
        </a:p>
      </dgm:t>
    </dgm:pt>
    <dgm:pt modelId="{E91C7127-21D1-4319-A109-CD331002B50A}">
      <dgm:prSet phldrT="[Text]" custT="1"/>
      <dgm:spPr>
        <a:solidFill>
          <a:srgbClr val="FFC000"/>
        </a:solidFill>
      </dgm:spPr>
      <dgm:t>
        <a:bodyPr/>
        <a:lstStyle/>
        <a:p>
          <a:endParaRPr lang="en-VI" sz="1600">
            <a:solidFill>
              <a:schemeClr val="tx1"/>
            </a:solidFill>
          </a:endParaRPr>
        </a:p>
      </dgm:t>
    </dgm:pt>
    <dgm:pt modelId="{183C6EE8-2C18-492A-9B5A-B597BB1813DF}" type="parTrans" cxnId="{E9506F3F-4122-471B-AC93-EBBDC86500CF}">
      <dgm:prSet/>
      <dgm:spPr/>
      <dgm:t>
        <a:bodyPr/>
        <a:lstStyle/>
        <a:p>
          <a:endParaRPr lang="en-VI"/>
        </a:p>
      </dgm:t>
    </dgm:pt>
    <dgm:pt modelId="{1B56A300-10DF-4F79-9CCC-4BEC7291A9AC}" type="sibTrans" cxnId="{E9506F3F-4122-471B-AC93-EBBDC86500CF}">
      <dgm:prSet/>
      <dgm:spPr/>
      <dgm:t>
        <a:bodyPr/>
        <a:lstStyle/>
        <a:p>
          <a:endParaRPr lang="en-VI"/>
        </a:p>
      </dgm:t>
    </dgm:pt>
    <dgm:pt modelId="{5460CCE3-C1B1-458D-A520-FBCD4556927A}">
      <dgm:prSet phldrT="[Text]" custT="1"/>
      <dgm:spPr>
        <a:solidFill>
          <a:srgbClr val="FFC000"/>
        </a:solidFill>
      </dgm:spPr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Host status meetings  and issue notifications to encourage expenditure of funds</a:t>
          </a:r>
          <a:endParaRPr lang="en-VI" sz="1600" kern="1200">
            <a:solidFill>
              <a:schemeClr val="tx1"/>
            </a:solidFill>
            <a:latin typeface="Corbel" panose="020B0503020204020204"/>
            <a:ea typeface="+mn-ea"/>
            <a:cs typeface="+mn-cs"/>
          </a:endParaRPr>
        </a:p>
      </dgm:t>
    </dgm:pt>
    <dgm:pt modelId="{D60778BC-97EA-4954-8925-F6C1DFA68F7D}" type="parTrans" cxnId="{3C30D07A-E904-4C2A-81D5-E75129833B05}">
      <dgm:prSet/>
      <dgm:spPr/>
      <dgm:t>
        <a:bodyPr/>
        <a:lstStyle/>
        <a:p>
          <a:endParaRPr lang="en-VI"/>
        </a:p>
      </dgm:t>
    </dgm:pt>
    <dgm:pt modelId="{2872E927-33BE-43CB-8191-26F8AD0F5870}" type="sibTrans" cxnId="{3C30D07A-E904-4C2A-81D5-E75129833B05}">
      <dgm:prSet/>
      <dgm:spPr/>
      <dgm:t>
        <a:bodyPr/>
        <a:lstStyle/>
        <a:p>
          <a:endParaRPr lang="en-VI"/>
        </a:p>
      </dgm:t>
    </dgm:pt>
    <dgm:pt modelId="{CE0FDFDC-57BB-421C-96C1-AD0EEB8F86EB}">
      <dgm:prSet phldrT="[Text]" custT="1"/>
      <dgm:spPr>
        <a:solidFill>
          <a:srgbClr val="FFC000"/>
        </a:solidFill>
      </dgm:spPr>
      <dgm:t>
        <a:bodyPr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VI" sz="1600" kern="1200">
            <a:solidFill>
              <a:schemeClr val="tx1"/>
            </a:solidFill>
            <a:latin typeface="Corbel" panose="020B0503020204020204"/>
            <a:ea typeface="+mn-ea"/>
            <a:cs typeface="+mn-cs"/>
          </a:endParaRPr>
        </a:p>
      </dgm:t>
    </dgm:pt>
    <dgm:pt modelId="{F3456740-2C60-43B2-BE90-722390DB351B}" type="parTrans" cxnId="{E832A411-78B8-4ACE-9FBD-A095CB845ABD}">
      <dgm:prSet/>
      <dgm:spPr/>
      <dgm:t>
        <a:bodyPr/>
        <a:lstStyle/>
        <a:p>
          <a:endParaRPr lang="en-VI"/>
        </a:p>
      </dgm:t>
    </dgm:pt>
    <dgm:pt modelId="{E8EB2DF5-FAEF-4F59-B203-BDD02F033A44}" type="sibTrans" cxnId="{E832A411-78B8-4ACE-9FBD-A095CB845ABD}">
      <dgm:prSet/>
      <dgm:spPr/>
      <dgm:t>
        <a:bodyPr/>
        <a:lstStyle/>
        <a:p>
          <a:endParaRPr lang="en-VI"/>
        </a:p>
      </dgm:t>
    </dgm:pt>
    <dgm:pt modelId="{AF196F64-9F80-42DF-9155-A0C168587ACC}">
      <dgm:prSet phldrT="[Text]" custT="1"/>
      <dgm:spPr>
        <a:solidFill>
          <a:srgbClr val="FFC000"/>
        </a:solidFill>
      </dgm:spPr>
      <dgm:t>
        <a:bodyPr/>
        <a:lstStyle/>
        <a:p>
          <a:endParaRPr lang="en-VI" sz="1600">
            <a:solidFill>
              <a:schemeClr val="tx1"/>
            </a:solidFill>
          </a:endParaRPr>
        </a:p>
      </dgm:t>
    </dgm:pt>
    <dgm:pt modelId="{85C5CB7A-FB9D-4551-B38A-DAEBBB9BC5A6}" type="parTrans" cxnId="{4DB64ED0-EECA-4532-8087-5278D5E31DC4}">
      <dgm:prSet/>
      <dgm:spPr/>
      <dgm:t>
        <a:bodyPr/>
        <a:lstStyle/>
        <a:p>
          <a:endParaRPr lang="en-VI"/>
        </a:p>
      </dgm:t>
    </dgm:pt>
    <dgm:pt modelId="{B6882AF6-28EE-4108-BC6D-9DBCBD7FE451}" type="sibTrans" cxnId="{4DB64ED0-EECA-4532-8087-5278D5E31DC4}">
      <dgm:prSet/>
      <dgm:spPr/>
      <dgm:t>
        <a:bodyPr/>
        <a:lstStyle/>
        <a:p>
          <a:endParaRPr lang="en-VI"/>
        </a:p>
      </dgm:t>
    </dgm:pt>
    <dgm:pt modelId="{5B0AF57F-23F7-4A3B-91B6-8F5D0476A367}" type="pres">
      <dgm:prSet presAssocID="{EC349EE3-8011-42DC-AA8D-F743C38567CD}" presName="linearFlow" presStyleCnt="0">
        <dgm:presLayoutVars>
          <dgm:dir/>
          <dgm:animLvl val="lvl"/>
          <dgm:resizeHandles/>
        </dgm:presLayoutVars>
      </dgm:prSet>
      <dgm:spPr/>
    </dgm:pt>
    <dgm:pt modelId="{2E7D4D33-21DC-4D79-B348-D3B989C30A43}" type="pres">
      <dgm:prSet presAssocID="{C5BD0148-82A5-43A8-BD63-35CC5DC3AA2D}" presName="compositeNode" presStyleCnt="0">
        <dgm:presLayoutVars>
          <dgm:bulletEnabled val="1"/>
        </dgm:presLayoutVars>
      </dgm:prSet>
      <dgm:spPr/>
    </dgm:pt>
    <dgm:pt modelId="{2D270B2D-E0C8-4B63-B43D-C6B21F33AAF7}" type="pres">
      <dgm:prSet presAssocID="{C5BD0148-82A5-43A8-BD63-35CC5DC3AA2D}" presName="image" presStyleLbl="fgImgPlace1" presStyleIdx="0" presStyleCnt="3" custLinFactNeighborX="6851" custLinFactNeighborY="-2547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Barricade with solid fill"/>
        </a:ext>
      </dgm:extLst>
    </dgm:pt>
    <dgm:pt modelId="{BC4E2693-0B94-47AF-BEB9-B5D7AC51CDE5}" type="pres">
      <dgm:prSet presAssocID="{C5BD0148-82A5-43A8-BD63-35CC5DC3AA2D}" presName="childNode" presStyleLbl="node1" presStyleIdx="0" presStyleCnt="3" custScaleY="110406" custLinFactNeighborY="-354">
        <dgm:presLayoutVars>
          <dgm:bulletEnabled val="1"/>
        </dgm:presLayoutVars>
      </dgm:prSet>
      <dgm:spPr/>
    </dgm:pt>
    <dgm:pt modelId="{2825B6CE-45BA-4AB5-84BF-BB2AB56A6C94}" type="pres">
      <dgm:prSet presAssocID="{C5BD0148-82A5-43A8-BD63-35CC5DC3AA2D}" presName="parentNode" presStyleLbl="revTx" presStyleIdx="0" presStyleCnt="3" custLinFactNeighborX="11172" custLinFactNeighborY="-1511">
        <dgm:presLayoutVars>
          <dgm:chMax val="0"/>
          <dgm:bulletEnabled val="1"/>
        </dgm:presLayoutVars>
      </dgm:prSet>
      <dgm:spPr/>
    </dgm:pt>
    <dgm:pt modelId="{8A1AA09B-3559-4AD4-A16C-4E407512B980}" type="pres">
      <dgm:prSet presAssocID="{FCE55ADB-0AAD-44EC-90F5-C3026553ACDA}" presName="sibTrans" presStyleCnt="0"/>
      <dgm:spPr/>
    </dgm:pt>
    <dgm:pt modelId="{4849CFE8-00F8-4EE0-A4E8-20D13280BD3E}" type="pres">
      <dgm:prSet presAssocID="{188E476B-1E3F-4826-B9DF-C1FD7752D2ED}" presName="compositeNode" presStyleCnt="0">
        <dgm:presLayoutVars>
          <dgm:bulletEnabled val="1"/>
        </dgm:presLayoutVars>
      </dgm:prSet>
      <dgm:spPr/>
    </dgm:pt>
    <dgm:pt modelId="{1702C55E-B298-42CA-9093-D2C555741F7A}" type="pres">
      <dgm:prSet presAssocID="{188E476B-1E3F-4826-B9DF-C1FD7752D2ED}" presName="image" presStyleLbl="fgImgPlace1" presStyleIdx="1" presStyleCnt="3" custLinFactNeighborX="-22706" custLinFactNeighborY="-3432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1 outline"/>
        </a:ext>
      </dgm:extLst>
    </dgm:pt>
    <dgm:pt modelId="{880E7970-4A34-40DC-A438-0E51637B19B1}" type="pres">
      <dgm:prSet presAssocID="{188E476B-1E3F-4826-B9DF-C1FD7752D2ED}" presName="childNode" presStyleLbl="node1" presStyleIdx="1" presStyleCnt="3" custScaleY="110842" custLinFactNeighborX="72" custLinFactNeighborY="-60">
        <dgm:presLayoutVars>
          <dgm:bulletEnabled val="1"/>
        </dgm:presLayoutVars>
      </dgm:prSet>
      <dgm:spPr/>
    </dgm:pt>
    <dgm:pt modelId="{F049A4FB-4A96-4C1B-9EF1-49476A613454}" type="pres">
      <dgm:prSet presAssocID="{188E476B-1E3F-4826-B9DF-C1FD7752D2ED}" presName="parentNode" presStyleLbl="revTx" presStyleIdx="1" presStyleCnt="3" custLinFactNeighborX="-1991" custLinFactNeighborY="-6123">
        <dgm:presLayoutVars>
          <dgm:chMax val="0"/>
          <dgm:bulletEnabled val="1"/>
        </dgm:presLayoutVars>
      </dgm:prSet>
      <dgm:spPr/>
    </dgm:pt>
    <dgm:pt modelId="{3C5B242B-E402-4646-9FAF-D84A5977BB4A}" type="pres">
      <dgm:prSet presAssocID="{90C13479-8E00-46A7-B655-6DA67EF1854E}" presName="sibTrans" presStyleCnt="0"/>
      <dgm:spPr/>
    </dgm:pt>
    <dgm:pt modelId="{73A32E66-E5A0-4FC1-9285-245F53BFC949}" type="pres">
      <dgm:prSet presAssocID="{6C99B02E-608B-4A0B-9CD1-FB134BC1D3DA}" presName="compositeNode" presStyleCnt="0">
        <dgm:presLayoutVars>
          <dgm:bulletEnabled val="1"/>
        </dgm:presLayoutVars>
      </dgm:prSet>
      <dgm:spPr/>
    </dgm:pt>
    <dgm:pt modelId="{B14A61DF-2B13-450D-88DB-1FBBA9CFA64F}" type="pres">
      <dgm:prSet presAssocID="{6C99B02E-608B-4A0B-9CD1-FB134BC1D3DA}" presName="image" presStyleLbl="fgImgPlace1" presStyleIdx="2" presStyleCnt="3" custLinFactNeighborX="6914" custLinFactNeighborY="-2469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67499DE4-0A07-491D-BFF0-31986A2D182A}" type="pres">
      <dgm:prSet presAssocID="{6C99B02E-608B-4A0B-9CD1-FB134BC1D3DA}" presName="childNode" presStyleLbl="node1" presStyleIdx="2" presStyleCnt="3" custScaleY="110693">
        <dgm:presLayoutVars>
          <dgm:bulletEnabled val="1"/>
        </dgm:presLayoutVars>
      </dgm:prSet>
      <dgm:spPr/>
    </dgm:pt>
    <dgm:pt modelId="{F75A31AD-BE4E-4DFD-A05E-30162F97714B}" type="pres">
      <dgm:prSet presAssocID="{6C99B02E-608B-4A0B-9CD1-FB134BC1D3DA}" presName="parentNode" presStyleLbl="revTx" presStyleIdx="2" presStyleCnt="3" custLinFactNeighborX="5926" custLinFactNeighborY="-5022">
        <dgm:presLayoutVars>
          <dgm:chMax val="0"/>
          <dgm:bulletEnabled val="1"/>
        </dgm:presLayoutVars>
      </dgm:prSet>
      <dgm:spPr/>
    </dgm:pt>
  </dgm:ptLst>
  <dgm:cxnLst>
    <dgm:cxn modelId="{74215D03-4671-4FDC-9992-91281E2C00E4}" srcId="{EC349EE3-8011-42DC-AA8D-F743C38567CD}" destId="{C5BD0148-82A5-43A8-BD63-35CC5DC3AA2D}" srcOrd="0" destOrd="0" parTransId="{2E44ECB5-2CB6-4980-B208-5DA5D24ABB5C}" sibTransId="{FCE55ADB-0AAD-44EC-90F5-C3026553ACDA}"/>
    <dgm:cxn modelId="{468F1A05-1013-4450-A03F-78F4F45BC711}" type="presOf" srcId="{A433D9F6-C387-492E-BEFA-779F22443A2C}" destId="{880E7970-4A34-40DC-A438-0E51637B19B1}" srcOrd="0" destOrd="5" presId="urn:microsoft.com/office/officeart/2005/8/layout/hList2"/>
    <dgm:cxn modelId="{8B0A2908-E222-4F5E-831B-06B003B6E20B}" srcId="{188E476B-1E3F-4826-B9DF-C1FD7752D2ED}" destId="{F4E19C86-75D5-45AA-A239-97A204050246}" srcOrd="0" destOrd="0" parTransId="{21CA2DAF-D8BB-42DD-B4EA-ACA571F5F7DF}" sibTransId="{E6D40E94-7B83-4A5C-8265-23397BF64CFC}"/>
    <dgm:cxn modelId="{ACAE4F0C-9710-4506-9834-7F924E05753E}" srcId="{EC349EE3-8011-42DC-AA8D-F743C38567CD}" destId="{188E476B-1E3F-4826-B9DF-C1FD7752D2ED}" srcOrd="1" destOrd="0" parTransId="{E68C98F8-84F9-4CCC-99E2-86F4DC394680}" sibTransId="{90C13479-8E00-46A7-B655-6DA67EF1854E}"/>
    <dgm:cxn modelId="{BBF6010E-CB0A-4EB6-B1DA-6EEAF6945C9B}" srcId="{6C99B02E-608B-4A0B-9CD1-FB134BC1D3DA}" destId="{1CE3068B-4D83-463F-BB56-E0FB4D61CC38}" srcOrd="3" destOrd="0" parTransId="{9FDD3DDB-AA17-4566-A0D4-CC467009D4FE}" sibTransId="{13E4BBF2-9E8A-4185-95F0-E845F3988960}"/>
    <dgm:cxn modelId="{CE90480E-1AAC-4F55-AEB2-C5A5B07AE006}" type="presOf" srcId="{18F8EB44-2F0F-4F8D-9E23-7160EE2FA4E4}" destId="{BC4E2693-0B94-47AF-BEB9-B5D7AC51CDE5}" srcOrd="0" destOrd="0" presId="urn:microsoft.com/office/officeart/2005/8/layout/hList2"/>
    <dgm:cxn modelId="{FA6D9B0F-25B5-449A-BC8C-A2256E80C6B8}" type="presOf" srcId="{188E476B-1E3F-4826-B9DF-C1FD7752D2ED}" destId="{F049A4FB-4A96-4C1B-9EF1-49476A613454}" srcOrd="0" destOrd="0" presId="urn:microsoft.com/office/officeart/2005/8/layout/hList2"/>
    <dgm:cxn modelId="{E832A411-78B8-4ACE-9FBD-A095CB845ABD}" srcId="{188E476B-1E3F-4826-B9DF-C1FD7752D2ED}" destId="{CE0FDFDC-57BB-421C-96C1-AD0EEB8F86EB}" srcOrd="1" destOrd="0" parTransId="{F3456740-2C60-43B2-BE90-722390DB351B}" sibTransId="{E8EB2DF5-FAEF-4F59-B203-BDD02F033A44}"/>
    <dgm:cxn modelId="{52A7E317-F414-4178-B733-F1B377750B8D}" type="presOf" srcId="{281E04DB-4644-4FBE-8B78-F6A3AE811E88}" destId="{880E7970-4A34-40DC-A438-0E51637B19B1}" srcOrd="0" destOrd="6" presId="urn:microsoft.com/office/officeart/2005/8/layout/hList2"/>
    <dgm:cxn modelId="{754B6337-E378-45A3-8F85-F550BDDE57F5}" srcId="{EC349EE3-8011-42DC-AA8D-F743C38567CD}" destId="{6C99B02E-608B-4A0B-9CD1-FB134BC1D3DA}" srcOrd="2" destOrd="0" parTransId="{1ED657D1-63F9-409F-AD9B-542EB3C96C0C}" sibTransId="{D81C74F1-4710-445B-BDD7-26898FB9EA94}"/>
    <dgm:cxn modelId="{E9506F3F-4122-471B-AC93-EBBDC86500CF}" srcId="{C5BD0148-82A5-43A8-BD63-35CC5DC3AA2D}" destId="{E91C7127-21D1-4319-A109-CD331002B50A}" srcOrd="5" destOrd="0" parTransId="{183C6EE8-2C18-492A-9B5A-B597BB1813DF}" sibTransId="{1B56A300-10DF-4F79-9CCC-4BEC7291A9AC}"/>
    <dgm:cxn modelId="{3FBD2242-343B-459B-9CD2-2CDF94297E4C}" type="presOf" srcId="{E91C7127-21D1-4319-A109-CD331002B50A}" destId="{BC4E2693-0B94-47AF-BEB9-B5D7AC51CDE5}" srcOrd="0" destOrd="5" presId="urn:microsoft.com/office/officeart/2005/8/layout/hList2"/>
    <dgm:cxn modelId="{AA110345-0A23-4ECC-964F-EF05C8914539}" type="presOf" srcId="{5460CCE3-C1B1-458D-A520-FBCD4556927A}" destId="{880E7970-4A34-40DC-A438-0E51637B19B1}" srcOrd="0" destOrd="2" presId="urn:microsoft.com/office/officeart/2005/8/layout/hList2"/>
    <dgm:cxn modelId="{A783996A-F6BB-4C34-AE17-860F02731FE3}" srcId="{6C99B02E-608B-4A0B-9CD1-FB134BC1D3DA}" destId="{B580846C-59FA-4555-8449-992D327BDD21}" srcOrd="2" destOrd="0" parTransId="{D1D55103-46F9-4229-AB92-39E6F32353FA}" sibTransId="{A9831BD5-63D2-465F-B662-5936ABB238CB}"/>
    <dgm:cxn modelId="{F99DB56C-4275-4F82-9BBE-B30F2182261D}" type="presOf" srcId="{7B9A07BF-D5A0-4001-B8E9-34EBF22968CE}" destId="{BC4E2693-0B94-47AF-BEB9-B5D7AC51CDE5}" srcOrd="0" destOrd="3" presId="urn:microsoft.com/office/officeart/2005/8/layout/hList2"/>
    <dgm:cxn modelId="{99898C54-50A7-4278-B282-E39F74D06940}" srcId="{C5BD0148-82A5-43A8-BD63-35CC5DC3AA2D}" destId="{B24EE4D7-6B12-4AE5-B962-E59A0CFCB688}" srcOrd="6" destOrd="0" parTransId="{AC2B0B38-A623-48DB-A3FB-1CF44684B1FF}" sibTransId="{95518226-6920-438D-BE85-A16EBA509330}"/>
    <dgm:cxn modelId="{8FD75355-711A-409D-AA47-DE76BB41BD8B}" srcId="{6C99B02E-608B-4A0B-9CD1-FB134BC1D3DA}" destId="{F4ABC756-BA85-4F61-8B1D-6A2AF4DC3371}" srcOrd="0" destOrd="0" parTransId="{2CDA5DAA-773D-4C9F-8014-67B54C07598C}" sibTransId="{DC707C96-6A70-4D6F-82CE-08022E4A316F}"/>
    <dgm:cxn modelId="{9F175159-F355-4556-BB28-E85961A5A485}" srcId="{C5BD0148-82A5-43A8-BD63-35CC5DC3AA2D}" destId="{7B9A07BF-D5A0-4001-B8E9-34EBF22968CE}" srcOrd="3" destOrd="0" parTransId="{7178DE58-B23D-41E7-8991-A0A80D5B33E6}" sibTransId="{B9B1EF1B-CF5B-4E05-914A-489F250459B1}"/>
    <dgm:cxn modelId="{3C30D07A-E904-4C2A-81D5-E75129833B05}" srcId="{188E476B-1E3F-4826-B9DF-C1FD7752D2ED}" destId="{5460CCE3-C1B1-458D-A520-FBCD4556927A}" srcOrd="2" destOrd="0" parTransId="{D60778BC-97EA-4954-8925-F6C1DFA68F7D}" sibTransId="{2872E927-33BE-43CB-8191-26F8AD0F5870}"/>
    <dgm:cxn modelId="{147DDF7E-DFE3-4F69-8FD8-45BCD50535ED}" type="presOf" srcId="{6CDC8E86-D294-4B96-97C9-2CB84D0E759A}" destId="{BC4E2693-0B94-47AF-BEB9-B5D7AC51CDE5}" srcOrd="0" destOrd="2" presId="urn:microsoft.com/office/officeart/2005/8/layout/hList2"/>
    <dgm:cxn modelId="{A48EDA80-3F67-4FBC-851E-39CC6A94F00D}" type="presOf" srcId="{9951F2A5-8214-4D1C-BD2C-D11911227D17}" destId="{BC4E2693-0B94-47AF-BEB9-B5D7AC51CDE5}" srcOrd="0" destOrd="4" presId="urn:microsoft.com/office/officeart/2005/8/layout/hList2"/>
    <dgm:cxn modelId="{D1451085-A36F-4D7A-9322-67FC9AE61EA3}" srcId="{188E476B-1E3F-4826-B9DF-C1FD7752D2ED}" destId="{281E04DB-4644-4FBE-8B78-F6A3AE811E88}" srcOrd="6" destOrd="0" parTransId="{CB736AB7-030F-4286-8DB0-A8561C3BFAC2}" sibTransId="{6D0676C4-7F3D-40CC-A461-B331C8C6EDB1}"/>
    <dgm:cxn modelId="{E4E8F18C-24BD-48AA-8480-1454959CEECF}" type="presOf" srcId="{C5BD0148-82A5-43A8-BD63-35CC5DC3AA2D}" destId="{2825B6CE-45BA-4AB5-84BF-BB2AB56A6C94}" srcOrd="0" destOrd="0" presId="urn:microsoft.com/office/officeart/2005/8/layout/hList2"/>
    <dgm:cxn modelId="{947D7C8F-17E0-42ED-8475-4EA986ED411A}" srcId="{6C99B02E-608B-4A0B-9CD1-FB134BC1D3DA}" destId="{454D8FBF-FCEE-4681-8B28-FB139237B231}" srcOrd="1" destOrd="0" parTransId="{8C1A77CD-958B-4AA0-A311-BFC4851A4DD6}" sibTransId="{D87E0D93-E74A-40EC-A7A1-A49C3D572484}"/>
    <dgm:cxn modelId="{9FB76091-3497-4C63-8898-8C2FE1527222}" type="presOf" srcId="{F4E19C86-75D5-45AA-A239-97A204050246}" destId="{880E7970-4A34-40DC-A438-0E51637B19B1}" srcOrd="0" destOrd="0" presId="urn:microsoft.com/office/officeart/2005/8/layout/hList2"/>
    <dgm:cxn modelId="{F5E66696-540F-4476-B6C1-6FFC205EAD4B}" type="presOf" srcId="{F4ABC756-BA85-4F61-8B1D-6A2AF4DC3371}" destId="{67499DE4-0A07-491D-BFF0-31986A2D182A}" srcOrd="0" destOrd="0" presId="urn:microsoft.com/office/officeart/2005/8/layout/hList2"/>
    <dgm:cxn modelId="{8646579B-D178-432A-9AEC-D768C4D2256C}" srcId="{188E476B-1E3F-4826-B9DF-C1FD7752D2ED}" destId="{ABCBDF8C-749D-4170-AB41-AF45CBFF97EA}" srcOrd="4" destOrd="0" parTransId="{4E45920B-667E-475D-886E-BA89AAC749ED}" sibTransId="{8FF72FD0-C6DF-41D9-9D1B-4E4443DC2945}"/>
    <dgm:cxn modelId="{4A25D69F-BDE2-4268-9F1D-9563DFA9A3E6}" type="presOf" srcId="{ABCBDF8C-749D-4170-AB41-AF45CBFF97EA}" destId="{880E7970-4A34-40DC-A438-0E51637B19B1}" srcOrd="0" destOrd="4" presId="urn:microsoft.com/office/officeart/2005/8/layout/hList2"/>
    <dgm:cxn modelId="{B90805A0-6114-40D5-AE14-60C2EF5A3246}" type="presOf" srcId="{BABCA4C1-7F17-4B09-B158-D7DFB712D070}" destId="{67499DE4-0A07-491D-BFF0-31986A2D182A}" srcOrd="0" destOrd="4" presId="urn:microsoft.com/office/officeart/2005/8/layout/hList2"/>
    <dgm:cxn modelId="{8AA73DA5-B4B0-4B9F-B3C1-B46D16EA4FA5}" srcId="{188E476B-1E3F-4826-B9DF-C1FD7752D2ED}" destId="{A433D9F6-C387-492E-BEFA-779F22443A2C}" srcOrd="5" destOrd="0" parTransId="{444B159A-B6B6-4168-AD35-7A8F7536DD6A}" sibTransId="{E80325CF-76B6-4DE2-A49C-1D4413EF55A7}"/>
    <dgm:cxn modelId="{6017A2B2-77FF-4740-B47A-DAD80EA72A9E}" type="presOf" srcId="{6C99B02E-608B-4A0B-9CD1-FB134BC1D3DA}" destId="{F75A31AD-BE4E-4DFD-A05E-30162F97714B}" srcOrd="0" destOrd="0" presId="urn:microsoft.com/office/officeart/2005/8/layout/hList2"/>
    <dgm:cxn modelId="{F273CAB7-C034-4296-B971-F50F44C02FB0}" type="presOf" srcId="{B580846C-59FA-4555-8449-992D327BDD21}" destId="{67499DE4-0A07-491D-BFF0-31986A2D182A}" srcOrd="0" destOrd="2" presId="urn:microsoft.com/office/officeart/2005/8/layout/hList2"/>
    <dgm:cxn modelId="{0E5207B8-7A42-4C10-A30E-38C34F098492}" srcId="{C5BD0148-82A5-43A8-BD63-35CC5DC3AA2D}" destId="{9951F2A5-8214-4D1C-BD2C-D11911227D17}" srcOrd="4" destOrd="0" parTransId="{778AAD11-769E-4342-AF47-82B58FBCCB2A}" sibTransId="{00E1CEED-329E-4CA0-AE35-65332B846211}"/>
    <dgm:cxn modelId="{870153C7-F5E2-45E8-8306-3C79D79870EE}" type="presOf" srcId="{CE0FDFDC-57BB-421C-96C1-AD0EEB8F86EB}" destId="{880E7970-4A34-40DC-A438-0E51637B19B1}" srcOrd="0" destOrd="1" presId="urn:microsoft.com/office/officeart/2005/8/layout/hList2"/>
    <dgm:cxn modelId="{4C880CC9-08A6-435B-85C4-96D4A0F58BB5}" srcId="{188E476B-1E3F-4826-B9DF-C1FD7752D2ED}" destId="{FE5B2031-B386-4B0B-A47F-B0B2346BB3BB}" srcOrd="3" destOrd="0" parTransId="{6CD9ABED-C062-4F24-90F2-64E87E5FD003}" sibTransId="{4BD81A11-6FE3-4F35-A6BD-C1E71A4CF942}"/>
    <dgm:cxn modelId="{4DB64ED0-EECA-4532-8087-5278D5E31DC4}" srcId="{C5BD0148-82A5-43A8-BD63-35CC5DC3AA2D}" destId="{AF196F64-9F80-42DF-9155-A0C168587ACC}" srcOrd="1" destOrd="0" parTransId="{85C5CB7A-FB9D-4551-B38A-DAEBBB9BC5A6}" sibTransId="{B6882AF6-28EE-4108-BC6D-9DBCBD7FE451}"/>
    <dgm:cxn modelId="{4D4353D0-C229-4AFF-89C0-5660415C13CA}" type="presOf" srcId="{B24EE4D7-6B12-4AE5-B962-E59A0CFCB688}" destId="{BC4E2693-0B94-47AF-BEB9-B5D7AC51CDE5}" srcOrd="0" destOrd="6" presId="urn:microsoft.com/office/officeart/2005/8/layout/hList2"/>
    <dgm:cxn modelId="{400F82DD-599E-4E5E-9BC8-1933D0E01318}" type="presOf" srcId="{AF196F64-9F80-42DF-9155-A0C168587ACC}" destId="{BC4E2693-0B94-47AF-BEB9-B5D7AC51CDE5}" srcOrd="0" destOrd="1" presId="urn:microsoft.com/office/officeart/2005/8/layout/hList2"/>
    <dgm:cxn modelId="{E00B88E1-C5E9-4461-B401-D58A9C8C67CB}" type="presOf" srcId="{EC349EE3-8011-42DC-AA8D-F743C38567CD}" destId="{5B0AF57F-23F7-4A3B-91B6-8F5D0476A367}" srcOrd="0" destOrd="0" presId="urn:microsoft.com/office/officeart/2005/8/layout/hList2"/>
    <dgm:cxn modelId="{4DF748E5-02DC-4EA8-B41E-74EA657AF8F6}" type="presOf" srcId="{FE5B2031-B386-4B0B-A47F-B0B2346BB3BB}" destId="{880E7970-4A34-40DC-A438-0E51637B19B1}" srcOrd="0" destOrd="3" presId="urn:microsoft.com/office/officeart/2005/8/layout/hList2"/>
    <dgm:cxn modelId="{97AFCEE5-E174-4A73-98FB-2C64B0D824B7}" type="presOf" srcId="{454D8FBF-FCEE-4681-8B28-FB139237B231}" destId="{67499DE4-0A07-491D-BFF0-31986A2D182A}" srcOrd="0" destOrd="1" presId="urn:microsoft.com/office/officeart/2005/8/layout/hList2"/>
    <dgm:cxn modelId="{FA9FA7E7-4140-4D29-B779-2D2EC29F7D7A}" srcId="{C5BD0148-82A5-43A8-BD63-35CC5DC3AA2D}" destId="{18F8EB44-2F0F-4F8D-9E23-7160EE2FA4E4}" srcOrd="0" destOrd="0" parTransId="{50A4B936-36E6-4799-856A-95B612FA8A52}" sibTransId="{4F154279-16E4-4646-91DF-02DFABD2ACB4}"/>
    <dgm:cxn modelId="{822FC8F3-5F09-451A-B0DB-CD99B21C896F}" srcId="{6C99B02E-608B-4A0B-9CD1-FB134BC1D3DA}" destId="{BABCA4C1-7F17-4B09-B158-D7DFB712D070}" srcOrd="4" destOrd="0" parTransId="{475E5694-5FC2-43BC-82D3-602C15789C30}" sibTransId="{8181FE84-7372-4EB0-9B3F-28DC10FB5528}"/>
    <dgm:cxn modelId="{3F048AF7-76CF-46C1-83B9-508CB4A7EF39}" type="presOf" srcId="{1CE3068B-4D83-463F-BB56-E0FB4D61CC38}" destId="{67499DE4-0A07-491D-BFF0-31986A2D182A}" srcOrd="0" destOrd="3" presId="urn:microsoft.com/office/officeart/2005/8/layout/hList2"/>
    <dgm:cxn modelId="{900FC3FD-FA64-4F85-921A-722853420196}" srcId="{C5BD0148-82A5-43A8-BD63-35CC5DC3AA2D}" destId="{6CDC8E86-D294-4B96-97C9-2CB84D0E759A}" srcOrd="2" destOrd="0" parTransId="{E70C9FBB-594B-47F6-9FD1-B5E931A443E2}" sibTransId="{F1B40333-1B8E-4F89-A624-7B6F649EA5FA}"/>
    <dgm:cxn modelId="{0D8F8835-2186-41B4-B429-2CE7EA37150D}" type="presParOf" srcId="{5B0AF57F-23F7-4A3B-91B6-8F5D0476A367}" destId="{2E7D4D33-21DC-4D79-B348-D3B989C30A43}" srcOrd="0" destOrd="0" presId="urn:microsoft.com/office/officeart/2005/8/layout/hList2"/>
    <dgm:cxn modelId="{9FD9609B-F16C-497A-B20A-490508882EA0}" type="presParOf" srcId="{2E7D4D33-21DC-4D79-B348-D3B989C30A43}" destId="{2D270B2D-E0C8-4B63-B43D-C6B21F33AAF7}" srcOrd="0" destOrd="0" presId="urn:microsoft.com/office/officeart/2005/8/layout/hList2"/>
    <dgm:cxn modelId="{345D6B0B-CA08-4D1D-A009-798AECA586C9}" type="presParOf" srcId="{2E7D4D33-21DC-4D79-B348-D3B989C30A43}" destId="{BC4E2693-0B94-47AF-BEB9-B5D7AC51CDE5}" srcOrd="1" destOrd="0" presId="urn:microsoft.com/office/officeart/2005/8/layout/hList2"/>
    <dgm:cxn modelId="{F6F602F0-FBF8-4B45-A9F9-C0D7D0D0A204}" type="presParOf" srcId="{2E7D4D33-21DC-4D79-B348-D3B989C30A43}" destId="{2825B6CE-45BA-4AB5-84BF-BB2AB56A6C94}" srcOrd="2" destOrd="0" presId="urn:microsoft.com/office/officeart/2005/8/layout/hList2"/>
    <dgm:cxn modelId="{04ABA4E0-D129-4665-B7B3-638DF9F6DD1A}" type="presParOf" srcId="{5B0AF57F-23F7-4A3B-91B6-8F5D0476A367}" destId="{8A1AA09B-3559-4AD4-A16C-4E407512B980}" srcOrd="1" destOrd="0" presId="urn:microsoft.com/office/officeart/2005/8/layout/hList2"/>
    <dgm:cxn modelId="{C2D7DEA2-3CA2-488C-8A5F-71003D758615}" type="presParOf" srcId="{5B0AF57F-23F7-4A3B-91B6-8F5D0476A367}" destId="{4849CFE8-00F8-4EE0-A4E8-20D13280BD3E}" srcOrd="2" destOrd="0" presId="urn:microsoft.com/office/officeart/2005/8/layout/hList2"/>
    <dgm:cxn modelId="{EF6A57C5-3FD3-49AA-8FE9-72AEA080F018}" type="presParOf" srcId="{4849CFE8-00F8-4EE0-A4E8-20D13280BD3E}" destId="{1702C55E-B298-42CA-9093-D2C555741F7A}" srcOrd="0" destOrd="0" presId="urn:microsoft.com/office/officeart/2005/8/layout/hList2"/>
    <dgm:cxn modelId="{81839366-015E-4ADB-A849-C31E4D4C56B1}" type="presParOf" srcId="{4849CFE8-00F8-4EE0-A4E8-20D13280BD3E}" destId="{880E7970-4A34-40DC-A438-0E51637B19B1}" srcOrd="1" destOrd="0" presId="urn:microsoft.com/office/officeart/2005/8/layout/hList2"/>
    <dgm:cxn modelId="{57AABA8D-0C55-4329-ACA0-F01776DA8F75}" type="presParOf" srcId="{4849CFE8-00F8-4EE0-A4E8-20D13280BD3E}" destId="{F049A4FB-4A96-4C1B-9EF1-49476A613454}" srcOrd="2" destOrd="0" presId="urn:microsoft.com/office/officeart/2005/8/layout/hList2"/>
    <dgm:cxn modelId="{348CC265-168B-42C7-822B-8EFA666EACA8}" type="presParOf" srcId="{5B0AF57F-23F7-4A3B-91B6-8F5D0476A367}" destId="{3C5B242B-E402-4646-9FAF-D84A5977BB4A}" srcOrd="3" destOrd="0" presId="urn:microsoft.com/office/officeart/2005/8/layout/hList2"/>
    <dgm:cxn modelId="{0107E55A-5FCA-45EB-8F45-28BF0F9F7096}" type="presParOf" srcId="{5B0AF57F-23F7-4A3B-91B6-8F5D0476A367}" destId="{73A32E66-E5A0-4FC1-9285-245F53BFC949}" srcOrd="4" destOrd="0" presId="urn:microsoft.com/office/officeart/2005/8/layout/hList2"/>
    <dgm:cxn modelId="{E4F2EC1D-4908-47BF-ABFF-EC87C6BEE091}" type="presParOf" srcId="{73A32E66-E5A0-4FC1-9285-245F53BFC949}" destId="{B14A61DF-2B13-450D-88DB-1FBBA9CFA64F}" srcOrd="0" destOrd="0" presId="urn:microsoft.com/office/officeart/2005/8/layout/hList2"/>
    <dgm:cxn modelId="{EF5BC96E-8B3A-4017-8197-0905AA351D76}" type="presParOf" srcId="{73A32E66-E5A0-4FC1-9285-245F53BFC949}" destId="{67499DE4-0A07-491D-BFF0-31986A2D182A}" srcOrd="1" destOrd="0" presId="urn:microsoft.com/office/officeart/2005/8/layout/hList2"/>
    <dgm:cxn modelId="{2B7C09E6-C6FB-49ED-96C9-8D6C658A8230}" type="presParOf" srcId="{73A32E66-E5A0-4FC1-9285-245F53BFC949}" destId="{F75A31AD-BE4E-4DFD-A05E-30162F97714B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5B6CE-45BA-4AB5-84BF-BB2AB56A6C94}">
      <dsp:nvSpPr>
        <dsp:cNvPr id="0" name=""/>
        <dsp:cNvSpPr/>
      </dsp:nvSpPr>
      <dsp:spPr>
        <a:xfrm rot="16200000">
          <a:off x="-1894788" y="2678063"/>
          <a:ext cx="4367426" cy="392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175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accent2"/>
              </a:solidFill>
            </a:rPr>
            <a:t>Get Funds</a:t>
          </a:r>
          <a:endParaRPr lang="en-VI" sz="2800" b="1" kern="1200">
            <a:solidFill>
              <a:schemeClr val="accent2"/>
            </a:solidFill>
          </a:endParaRPr>
        </a:p>
      </dsp:txBody>
      <dsp:txXfrm>
        <a:off x="-1894788" y="2678063"/>
        <a:ext cx="4367426" cy="392513"/>
      </dsp:txXfrm>
    </dsp:sp>
    <dsp:sp modelId="{BC4E2693-0B94-47AF-BEB9-B5D7AC51CDE5}">
      <dsp:nvSpPr>
        <dsp:cNvPr id="0" name=""/>
        <dsp:cNvSpPr/>
      </dsp:nvSpPr>
      <dsp:spPr>
        <a:xfrm>
          <a:off x="441329" y="513901"/>
          <a:ext cx="1955133" cy="4821901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617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Secure Funding for projects</a:t>
          </a:r>
          <a:endParaRPr lang="en-VI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VI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Foster vital federal partnerships (FEMA, HUD, DOT)</a:t>
          </a:r>
          <a:endParaRPr lang="en-VI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VI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Resolve recovery issues</a:t>
          </a:r>
          <a:endParaRPr lang="en-VI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VI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Provide resources to manage and progress projects</a:t>
          </a:r>
          <a:endParaRPr lang="en-VI" sz="1600" kern="1200">
            <a:solidFill>
              <a:schemeClr val="tx1"/>
            </a:solidFill>
          </a:endParaRPr>
        </a:p>
      </dsp:txBody>
      <dsp:txXfrm>
        <a:off x="441329" y="513901"/>
        <a:ext cx="1955133" cy="4821901"/>
      </dsp:txXfrm>
    </dsp:sp>
    <dsp:sp modelId="{2D270B2D-E0C8-4B63-B43D-C6B21F33AAF7}">
      <dsp:nvSpPr>
        <dsp:cNvPr id="0" name=""/>
        <dsp:cNvSpPr/>
      </dsp:nvSpPr>
      <dsp:spPr>
        <a:xfrm>
          <a:off x="102598" y="38511"/>
          <a:ext cx="785027" cy="7850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9A4FB-4A96-4C1B-9EF1-49476A613454}">
      <dsp:nvSpPr>
        <dsp:cNvPr id="0" name=""/>
        <dsp:cNvSpPr/>
      </dsp:nvSpPr>
      <dsp:spPr>
        <a:xfrm rot="16200000">
          <a:off x="894904" y="2476638"/>
          <a:ext cx="4367426" cy="392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175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accent2"/>
              </a:solidFill>
            </a:rPr>
            <a:t>Spend the Funds</a:t>
          </a:r>
          <a:endParaRPr lang="en-VI" sz="2800" b="1" kern="1200">
            <a:solidFill>
              <a:schemeClr val="accent2"/>
            </a:solidFill>
          </a:endParaRPr>
        </a:p>
      </dsp:txBody>
      <dsp:txXfrm>
        <a:off x="894904" y="2476638"/>
        <a:ext cx="4367426" cy="392513"/>
      </dsp:txXfrm>
    </dsp:sp>
    <dsp:sp modelId="{880E7970-4A34-40DC-A438-0E51637B19B1}">
      <dsp:nvSpPr>
        <dsp:cNvPr id="0" name=""/>
        <dsp:cNvSpPr/>
      </dsp:nvSpPr>
      <dsp:spPr>
        <a:xfrm>
          <a:off x="3284097" y="517220"/>
          <a:ext cx="1955133" cy="4840943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6175" rIns="113792" bIns="113792" numCol="1" spcCol="1270" anchor="t" anchorCtr="0">
          <a:noAutofit/>
        </a:bodyPr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>
              <a:solidFill>
                <a:schemeClr val="tx1"/>
              </a:solidFill>
            </a:rPr>
            <a:t>Track project Statuses</a:t>
          </a:r>
          <a:endParaRPr lang="en-VI" sz="1600" kern="1200">
            <a:solidFill>
              <a:schemeClr val="tx1"/>
            </a:solidFill>
            <a:latin typeface="Corbel" panose="020B0503020204020204"/>
            <a:ea typeface="+mn-ea"/>
            <a:cs typeface="+mn-cs"/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VI" sz="1600" kern="1200">
            <a:solidFill>
              <a:schemeClr val="tx1"/>
            </a:solidFill>
            <a:latin typeface="Corbel" panose="020B0503020204020204"/>
            <a:ea typeface="+mn-ea"/>
            <a:cs typeface="+mn-cs"/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Host status meetings  and issue notifications to encourage expenditure of funds</a:t>
          </a:r>
          <a:endParaRPr lang="en-VI" sz="1600" kern="1200">
            <a:solidFill>
              <a:schemeClr val="tx1"/>
            </a:solidFill>
            <a:latin typeface="Corbel" panose="020B050302020402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VI" sz="1600" kern="1200">
            <a:solidFill>
              <a:schemeClr val="tx1"/>
            </a:solidFill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Process vendor payments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1600" kern="1200">
            <a:solidFill>
              <a:schemeClr val="tx1"/>
            </a:solidFill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>
              <a:solidFill>
                <a:schemeClr val="tx1"/>
              </a:solidFill>
              <a:latin typeface="Corbel" panose="020B0503020204020204"/>
              <a:ea typeface="+mn-ea"/>
              <a:cs typeface="+mn-cs"/>
            </a:rPr>
            <a:t>Track GRT</a:t>
          </a:r>
        </a:p>
      </dsp:txBody>
      <dsp:txXfrm>
        <a:off x="3284097" y="517220"/>
        <a:ext cx="1955133" cy="4840943"/>
      </dsp:txXfrm>
    </dsp:sp>
    <dsp:sp modelId="{1702C55E-B298-42CA-9093-D2C555741F7A}">
      <dsp:nvSpPr>
        <dsp:cNvPr id="0" name=""/>
        <dsp:cNvSpPr/>
      </dsp:nvSpPr>
      <dsp:spPr>
        <a:xfrm>
          <a:off x="2711927" y="0"/>
          <a:ext cx="785027" cy="7850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A31AD-BE4E-4DFD-A05E-30162F97714B}">
      <dsp:nvSpPr>
        <dsp:cNvPr id="0" name=""/>
        <dsp:cNvSpPr/>
      </dsp:nvSpPr>
      <dsp:spPr>
        <a:xfrm rot="16200000">
          <a:off x="3767340" y="2524723"/>
          <a:ext cx="4367426" cy="392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175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2683C6"/>
              </a:solidFill>
              <a:latin typeface="Calibri" panose="020F0502020204030204"/>
              <a:ea typeface="+mn-ea"/>
              <a:cs typeface="+mn-cs"/>
            </a:rPr>
            <a:t>Spend Correctly</a:t>
          </a:r>
          <a:endParaRPr lang="en-VI" sz="2800" b="1" kern="1200">
            <a:solidFill>
              <a:srgbClr val="2683C6"/>
            </a:solidFill>
            <a:latin typeface="Calibri" panose="020F0502020204030204"/>
            <a:ea typeface="+mn-ea"/>
            <a:cs typeface="+mn-cs"/>
          </a:endParaRPr>
        </a:p>
      </dsp:txBody>
      <dsp:txXfrm>
        <a:off x="3767340" y="2524723"/>
        <a:ext cx="4367426" cy="392513"/>
      </dsp:txXfrm>
    </dsp:sp>
    <dsp:sp modelId="{67499DE4-0A07-491D-BFF0-31986A2D182A}">
      <dsp:nvSpPr>
        <dsp:cNvPr id="0" name=""/>
        <dsp:cNvSpPr/>
      </dsp:nvSpPr>
      <dsp:spPr>
        <a:xfrm>
          <a:off x="6124049" y="523094"/>
          <a:ext cx="1955133" cy="4834435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617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Conduct Audits &amp; Monitoring</a:t>
          </a:r>
          <a:endParaRPr lang="en-VI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VI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Manage recovery consultants</a:t>
          </a:r>
          <a:endParaRPr lang="en-VI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VI" sz="1600" kern="120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Implement capacity improvement measures through trainings, workshops, outreach and additional support staff</a:t>
          </a:r>
          <a:endParaRPr lang="en-VI" sz="1600" kern="1200">
            <a:solidFill>
              <a:schemeClr val="tx1"/>
            </a:solidFill>
          </a:endParaRPr>
        </a:p>
      </dsp:txBody>
      <dsp:txXfrm>
        <a:off x="6124049" y="523094"/>
        <a:ext cx="1955133" cy="4834435"/>
      </dsp:txXfrm>
    </dsp:sp>
    <dsp:sp modelId="{B14A61DF-2B13-450D-88DB-1FBBA9CFA64F}">
      <dsp:nvSpPr>
        <dsp:cNvPr id="0" name=""/>
        <dsp:cNvSpPr/>
      </dsp:nvSpPr>
      <dsp:spPr>
        <a:xfrm>
          <a:off x="5785813" y="44634"/>
          <a:ext cx="785027" cy="7850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V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5BE344AA-2A93-4DFB-BBD9-64D85901274B}" type="datetimeFigureOut">
              <a:rPr lang="en-VI" smtClean="0"/>
              <a:t>03/14/2023</a:t>
            </a:fld>
            <a:endParaRPr lang="en-V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V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44A80EEF-14F4-4F53-85C4-0331CEC683BB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73246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6886-2D5E-45AE-AB78-CFA34E792F1D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11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B3F9-2832-45CF-91A3-5C141061B4FE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8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27E8-655B-4B92-A048-8F4EF7C7AF9C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5E49-74FC-402A-A7F9-43626656AC2E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F252-D8E9-4C42-BC93-C4501BF418F8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52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D4E5-123C-4E4D-8A48-65B5D617D885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BEDB-CAC4-465A-9A1E-ECE868B3C10D}" type="datetime1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5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4C06-E292-4E71-9B41-9EF7F7D68867}" type="datetime1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2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BC5F-CEED-46B6-A9DB-B2EB9B7E41DD}" type="datetime1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3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A8C4C2-76B0-4757-B605-E10215666103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6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3CE4-6793-441F-991D-A2D1B635FAF0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0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4DA66A-62F3-4B6A-9A26-A851A2C4C929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96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usviodr.com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.usviodr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3E24-67AD-4B0B-B91B-343F7732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465" y="102807"/>
            <a:ext cx="8032176" cy="14344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029" sz="2000" b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U.S. Virgin Islands</a:t>
            </a:r>
            <a:br>
              <a:rPr lang="en-029" sz="3200" b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029" sz="4400" b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OFFICE OF DISASTER RECOVERY</a:t>
            </a:r>
            <a:endParaRPr lang="en-029" sz="3200" b="1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PFA Logo 002">
            <a:extLst>
              <a:ext uri="{FF2B5EF4-FFF2-40B4-BE49-F238E27FC236}">
                <a16:creationId xmlns:a16="http://schemas.microsoft.com/office/drawing/2014/main" id="{58555843-1547-4C48-97D5-ACAD2D2A4F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681933" y="586473"/>
            <a:ext cx="2170791" cy="727817"/>
          </a:xfrm>
          <a:prstGeom prst="rect">
            <a:avLst/>
          </a:prstGeom>
          <a:noFill/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5115D-B1AD-4ABE-9776-867C4AED7D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0259" y="390769"/>
            <a:ext cx="1271884" cy="1271884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5E07DF-E203-442F-89B6-5455CE415282}"/>
              </a:ext>
            </a:extLst>
          </p:cNvPr>
          <p:cNvSpPr txBox="1"/>
          <p:nvPr/>
        </p:nvSpPr>
        <p:spPr>
          <a:xfrm>
            <a:off x="2748138" y="4554178"/>
            <a:ext cx="6278489" cy="9694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029" sz="2800" b="1" dirty="0">
                <a:solidFill>
                  <a:schemeClr val="tx2"/>
                </a:solidFill>
                <a:latin typeface="Cambria"/>
                <a:ea typeface="Cambria"/>
              </a:rPr>
              <a:t>Revenue Estimating Conference</a:t>
            </a:r>
            <a:br>
              <a:rPr lang="en-029" sz="36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029" sz="9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029" sz="2000" b="1" dirty="0">
                <a:solidFill>
                  <a:schemeClr val="tx2"/>
                </a:solidFill>
                <a:latin typeface="Cambria"/>
                <a:ea typeface="Cambria"/>
              </a:rPr>
              <a:t>March 14, 2023</a:t>
            </a:r>
            <a:endParaRPr lang="en-VI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55D14C-3C0C-41C9-842C-5A399DFB832D}"/>
              </a:ext>
            </a:extLst>
          </p:cNvPr>
          <p:cNvSpPr txBox="1"/>
          <p:nvPr/>
        </p:nvSpPr>
        <p:spPr>
          <a:xfrm>
            <a:off x="2763694" y="5677858"/>
            <a:ext cx="6278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29" sz="2000" b="1">
                <a:solidFill>
                  <a:srgbClr val="FFC000"/>
                </a:solidFill>
                <a:latin typeface="+mj-lt"/>
              </a:rPr>
              <a:t>Adrienne L. Williams-Octalien</a:t>
            </a:r>
          </a:p>
          <a:p>
            <a:pPr algn="ctr"/>
            <a:r>
              <a:rPr lang="en-029" sz="2000" b="1">
                <a:solidFill>
                  <a:srgbClr val="FFC000"/>
                </a:solidFill>
                <a:latin typeface="+mj-lt"/>
              </a:rPr>
              <a:t>Director</a:t>
            </a:r>
            <a:endParaRPr lang="en-VI" sz="200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6" name="Picture 2" descr="May be an image of road">
            <a:extLst>
              <a:ext uri="{FF2B5EF4-FFF2-40B4-BE49-F238E27FC236}">
                <a16:creationId xmlns:a16="http://schemas.microsoft.com/office/drawing/2014/main" id="{A234DDA6-ABDC-356E-AB0D-4B74C4A5B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14882" b="-2"/>
          <a:stretch/>
        </p:blipFill>
        <p:spPr bwMode="auto">
          <a:xfrm>
            <a:off x="278170" y="2747438"/>
            <a:ext cx="2817064" cy="1932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y be an image of 18 people, people standing and outdoors">
            <a:extLst>
              <a:ext uri="{FF2B5EF4-FFF2-40B4-BE49-F238E27FC236}">
                <a16:creationId xmlns:a16="http://schemas.microsoft.com/office/drawing/2014/main" id="{F74CA506-8A10-80E4-977A-17FA5D39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71" y="1817850"/>
            <a:ext cx="5486718" cy="2541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y be an image of road">
            <a:extLst>
              <a:ext uri="{FF2B5EF4-FFF2-40B4-BE49-F238E27FC236}">
                <a16:creationId xmlns:a16="http://schemas.microsoft.com/office/drawing/2014/main" id="{6D5B1E6A-F1DF-D29C-8E4B-7CD20BAC7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183" y="2614527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0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C64D5E-E9FE-4A6B-BBB4-030C48241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434176"/>
              </p:ext>
            </p:extLst>
          </p:nvPr>
        </p:nvGraphicFramePr>
        <p:xfrm>
          <a:off x="3661183" y="24583"/>
          <a:ext cx="8128000" cy="5599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4AAEECF-29F7-4AB2-8B53-CDBB4A8831FF}"/>
              </a:ext>
            </a:extLst>
          </p:cNvPr>
          <p:cNvGrpSpPr/>
          <p:nvPr/>
        </p:nvGrpSpPr>
        <p:grpSpPr>
          <a:xfrm>
            <a:off x="5220617" y="5453690"/>
            <a:ext cx="4869639" cy="890537"/>
            <a:chOff x="444732" y="588179"/>
            <a:chExt cx="1953958" cy="36481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2381B2-C77A-4E6B-854E-82DBF64CF1F9}"/>
                </a:ext>
              </a:extLst>
            </p:cNvPr>
            <p:cNvSpPr/>
            <p:nvPr/>
          </p:nvSpPr>
          <p:spPr>
            <a:xfrm>
              <a:off x="444732" y="1547400"/>
              <a:ext cx="1953958" cy="268889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80779E-1737-4933-9C98-FA6467ABE60B}"/>
                </a:ext>
              </a:extLst>
            </p:cNvPr>
            <p:cNvSpPr txBox="1"/>
            <p:nvPr/>
          </p:nvSpPr>
          <p:spPr>
            <a:xfrm>
              <a:off x="444732" y="588179"/>
              <a:ext cx="1953958" cy="1738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345967" rIns="113792" bIns="113792" numCol="1" spcCol="1270" anchor="t" anchorCtr="0">
              <a:noAutofit/>
            </a:bodyPr>
            <a:lstStyle/>
            <a:p>
              <a:pPr marL="285744" lvl="1" indent="-285744" defTabSz="7111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tx1"/>
                  </a:solidFill>
                </a:rPr>
                <a:t>Website (</a:t>
              </a:r>
              <a:r>
                <a:rPr lang="en-US" sz="1600">
                  <a:solidFill>
                    <a:schemeClr val="tx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www.usviodr.com</a:t>
              </a:r>
              <a:r>
                <a:rPr lang="en-US" sz="1600">
                  <a:solidFill>
                    <a:schemeClr val="tx1"/>
                  </a:solidFill>
                </a:rPr>
                <a:t>)</a:t>
              </a:r>
            </a:p>
            <a:p>
              <a:pPr marL="285744" lvl="1" indent="-285744" defTabSz="7111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tx1"/>
                  </a:solidFill>
                </a:rPr>
                <a:t>Social Media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79BF23-EF4C-4829-A339-AAA6314AE99C}"/>
              </a:ext>
            </a:extLst>
          </p:cNvPr>
          <p:cNvGrpSpPr/>
          <p:nvPr/>
        </p:nvGrpSpPr>
        <p:grpSpPr>
          <a:xfrm rot="5400000">
            <a:off x="5872785" y="3283796"/>
            <a:ext cx="446433" cy="4869639"/>
            <a:chOff x="2836255" y="756598"/>
            <a:chExt cx="446433" cy="43674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FD8B37-9B4E-413F-9B05-1EE285AD9D96}"/>
                </a:ext>
              </a:extLst>
            </p:cNvPr>
            <p:cNvSpPr/>
            <p:nvPr/>
          </p:nvSpPr>
          <p:spPr>
            <a:xfrm rot="16200000">
              <a:off x="902719" y="2744055"/>
              <a:ext cx="4367426" cy="39251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6585BE-9C08-43A7-A3A2-4EF8B6443639}"/>
                </a:ext>
              </a:extLst>
            </p:cNvPr>
            <p:cNvSpPr txBox="1"/>
            <p:nvPr/>
          </p:nvSpPr>
          <p:spPr>
            <a:xfrm rot="16200000">
              <a:off x="2054309" y="1538544"/>
              <a:ext cx="1956405" cy="3925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346175" bIns="0" numCol="1" spcCol="1270" anchor="t" anchorCtr="0">
              <a:noAutofit/>
            </a:bodyPr>
            <a:lstStyle/>
            <a:p>
              <a:pPr algn="r" defTabSz="97787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>
                  <a:solidFill>
                    <a:schemeClr val="accent2"/>
                  </a:solidFill>
                </a:rPr>
                <a:t>Communications</a:t>
              </a:r>
              <a:endParaRPr lang="en-VI" sz="1600" b="1">
                <a:solidFill>
                  <a:schemeClr val="accent2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E391F3-15FA-4BD6-9D57-5B6A5DF0E280}"/>
              </a:ext>
            </a:extLst>
          </p:cNvPr>
          <p:cNvSpPr txBox="1"/>
          <p:nvPr/>
        </p:nvSpPr>
        <p:spPr>
          <a:xfrm>
            <a:off x="7917599" y="5723646"/>
            <a:ext cx="2084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/>
              <a:t>Recovery In Focus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/>
              <a:t>Press Releases</a:t>
            </a:r>
            <a:endParaRPr lang="en-VI" sz="1600"/>
          </a:p>
        </p:txBody>
      </p:sp>
      <p:sp>
        <p:nvSpPr>
          <p:cNvPr id="18" name="Rectangle 17" descr="Connections with solid fill">
            <a:extLst>
              <a:ext uri="{FF2B5EF4-FFF2-40B4-BE49-F238E27FC236}">
                <a16:creationId xmlns:a16="http://schemas.microsoft.com/office/drawing/2014/main" id="{0E109038-7E53-4D78-BBA1-B63451189C95}"/>
              </a:ext>
            </a:extLst>
          </p:cNvPr>
          <p:cNvSpPr/>
          <p:nvPr/>
        </p:nvSpPr>
        <p:spPr>
          <a:xfrm>
            <a:off x="4239032" y="5623521"/>
            <a:ext cx="785027" cy="785027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VI"/>
          </a:p>
        </p:txBody>
      </p:sp>
      <p:pic>
        <p:nvPicPr>
          <p:cNvPr id="91" name="Picture 91" descr="Text&#10;&#10;Description automatically generated">
            <a:extLst>
              <a:ext uri="{FF2B5EF4-FFF2-40B4-BE49-F238E27FC236}">
                <a16:creationId xmlns:a16="http://schemas.microsoft.com/office/drawing/2014/main" id="{E0B7A9BB-3313-437D-8C63-78BB8F6BD3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684"/>
            <a:ext cx="3464625" cy="6849034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83B57C2-5D8F-4C4C-A208-840A7F86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4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D2F7-1254-4FF1-8AB1-1DB584C7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701" y="427284"/>
            <a:ext cx="10058400" cy="840233"/>
          </a:xfrm>
        </p:spPr>
        <p:txBody>
          <a:bodyPr/>
          <a:lstStyle/>
          <a:p>
            <a:r>
              <a:rPr lang="en-US" sz="3200" b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Disaster Recovery: Funding Snapshot</a:t>
            </a:r>
            <a:r>
              <a:rPr lang="en-US" b="1"/>
              <a:t> </a:t>
            </a:r>
            <a:endParaRPr lang="en-VI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4D9A9-92BD-4991-8AEA-C8EC930EB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32C4CAD-EC1F-4280-90F7-6B8C0B6BF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32" y="342022"/>
            <a:ext cx="1101269" cy="1101269"/>
          </a:xfrm>
          <a:prstGeom prst="rect">
            <a:avLst/>
          </a:prstGeom>
          <a:effectLst/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D65CC91-D442-43D5-9095-A2C91FA7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55C776-4F3E-4EAF-B782-14B434B162E5}"/>
              </a:ext>
              <a:ext uri="{147F2762-F138-4A5C-976F-8EAC2B608ADB}">
                <a16:predDERef xmlns:a16="http://schemas.microsoft.com/office/drawing/2014/main" pred="{9DCC0261-6EA4-4055-AC5B-DE51F0A2C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786394"/>
              </p:ext>
            </p:extLst>
          </p:nvPr>
        </p:nvGraphicFramePr>
        <p:xfrm>
          <a:off x="334242" y="1845734"/>
          <a:ext cx="3466677" cy="345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2783D37-5A8D-4E73-B2D6-AB844DEDC2AB}"/>
              </a:ext>
              <a:ext uri="{147F2762-F138-4A5C-976F-8EAC2B608ADB}">
                <a16:predDERef xmlns:a16="http://schemas.microsoft.com/office/drawing/2014/main" pred="{8D4349CC-EA1F-42E5-B47A-30DCB20CAC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265153"/>
              </p:ext>
            </p:extLst>
          </p:nvPr>
        </p:nvGraphicFramePr>
        <p:xfrm>
          <a:off x="3650600" y="1893173"/>
          <a:ext cx="8044657" cy="193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7C0E0F1-FF2D-0B49-F3DB-3EA1BB45B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209" y="3823743"/>
            <a:ext cx="8110048" cy="244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6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1479-F98C-4839-A851-83B17551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28" y="149390"/>
            <a:ext cx="6780497" cy="974263"/>
          </a:xfrm>
        </p:spPr>
        <p:txBody>
          <a:bodyPr>
            <a:normAutofit fontScale="90000"/>
          </a:bodyPr>
          <a:lstStyle/>
          <a:p>
            <a:pPr algn="r"/>
            <a:r>
              <a:rPr lang="en-029" sz="3600" b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Revenue Estimation Assumptions</a:t>
            </a:r>
            <a:endParaRPr lang="en-029" sz="360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DC4F0-5E8C-4694-A1A0-DB81C229F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359" y="1754140"/>
            <a:ext cx="6605331" cy="4605866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2"/>
                </a:solidFill>
              </a:rPr>
              <a:t>The U.S. Virgin Islands will collect tax revenues from funded disaster projects based on the contractor’s gross receipts.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2"/>
                </a:solidFill>
              </a:rPr>
              <a:t>FY2024 and FY2025 budgeted revenue projections are based on disaster related capital projects (&gt;$500k) that are both currently obligated and those that are expected to be obligated through FY25 across main funding sources.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2"/>
                </a:solidFill>
              </a:rPr>
              <a:t>Over </a:t>
            </a:r>
            <a:r>
              <a:rPr lang="en-US" sz="1800" b="1" dirty="0">
                <a:solidFill>
                  <a:schemeClr val="tx1"/>
                </a:solidFill>
              </a:rPr>
              <a:t>200 </a:t>
            </a:r>
            <a:r>
              <a:rPr lang="en-US" sz="1800" dirty="0">
                <a:solidFill>
                  <a:schemeClr val="tx2"/>
                </a:solidFill>
              </a:rPr>
              <a:t>obligated and soon to be obligated projects valued at over </a:t>
            </a:r>
            <a:r>
              <a:rPr lang="en-US" sz="1800" b="1" dirty="0">
                <a:solidFill>
                  <a:schemeClr val="tx1"/>
                </a:solidFill>
              </a:rPr>
              <a:t>$4.3B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are expected to impact the FY24 and FY25 budgeted revenue projections with expected expenditures of </a:t>
            </a:r>
            <a:r>
              <a:rPr lang="en-US" sz="1800" b="1" dirty="0">
                <a:solidFill>
                  <a:schemeClr val="tx1"/>
                </a:solidFill>
              </a:rPr>
              <a:t>$560.2M </a:t>
            </a:r>
            <a:r>
              <a:rPr lang="en-US" sz="1800" dirty="0">
                <a:solidFill>
                  <a:schemeClr val="tx2"/>
                </a:solidFill>
              </a:rPr>
              <a:t>in FY24 and </a:t>
            </a:r>
            <a:r>
              <a:rPr lang="en-US" sz="1800" b="1" dirty="0">
                <a:solidFill>
                  <a:schemeClr val="tx1"/>
                </a:solidFill>
              </a:rPr>
              <a:t>$570M </a:t>
            </a:r>
            <a:r>
              <a:rPr lang="en-US" sz="1800" dirty="0">
                <a:solidFill>
                  <a:schemeClr val="tx2"/>
                </a:solidFill>
              </a:rPr>
              <a:t>in FY25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2"/>
                </a:solidFill>
              </a:rPr>
              <a:t>Recovery projects also impact other forms of revenue such as licenses, permits, fees, housing, and spend within the community and economy</a:t>
            </a:r>
            <a:r>
              <a:rPr lang="en-US" sz="17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EF9BC-648B-44DC-A41A-5B7D714B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F338E8A-DEB7-4FDA-8392-3D236128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732" y="342022"/>
            <a:ext cx="1101269" cy="1101269"/>
          </a:xfrm>
          <a:prstGeom prst="rect">
            <a:avLst/>
          </a:prstGeom>
          <a:effectLst/>
        </p:spPr>
      </p:pic>
      <p:pic>
        <p:nvPicPr>
          <p:cNvPr id="1026" name="Picture 2" descr="May be an image of 7 people, people standing, outdoors and text that says 'LIFEGUARD LIFEGUARD'">
            <a:extLst>
              <a:ext uri="{FF2B5EF4-FFF2-40B4-BE49-F238E27FC236}">
                <a16:creationId xmlns:a16="http://schemas.microsoft.com/office/drawing/2014/main" id="{1BCEE6D4-4BFF-2C0A-A902-2098B916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" y="2367394"/>
            <a:ext cx="4287982" cy="3215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1479-F98C-4839-A851-83B17551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904" y="470190"/>
            <a:ext cx="10781485" cy="882974"/>
          </a:xfrm>
        </p:spPr>
        <p:txBody>
          <a:bodyPr>
            <a:normAutofit/>
          </a:bodyPr>
          <a:lstStyle/>
          <a:p>
            <a:r>
              <a:rPr lang="en-029" sz="3200" b="1">
                <a:solidFill>
                  <a:schemeClr val="tx2"/>
                </a:solidFill>
                <a:latin typeface="Cambria"/>
                <a:ea typeface="Cambria"/>
              </a:rPr>
              <a:t>Revenue Performance –Actuals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D7B9A-C913-48BB-98E5-AFE791D7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DE022C86-6AE7-492B-A2EA-06551B565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9" y="308953"/>
            <a:ext cx="1245263" cy="123849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D6D45D-19FD-4A19-8EF6-4EE6FE9AD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629663"/>
              </p:ext>
            </p:extLst>
          </p:nvPr>
        </p:nvGraphicFramePr>
        <p:xfrm>
          <a:off x="1074046" y="1840011"/>
          <a:ext cx="4398775" cy="2070894"/>
        </p:xfrm>
        <a:graphic>
          <a:graphicData uri="http://schemas.openxmlformats.org/drawingml/2006/table">
            <a:tbl>
              <a:tblPr/>
              <a:tblGrid>
                <a:gridCol w="1480153">
                  <a:extLst>
                    <a:ext uri="{9D8B030D-6E8A-4147-A177-3AD203B41FA5}">
                      <a16:colId xmlns:a16="http://schemas.microsoft.com/office/drawing/2014/main" val="672300738"/>
                    </a:ext>
                  </a:extLst>
                </a:gridCol>
                <a:gridCol w="1480153">
                  <a:extLst>
                    <a:ext uri="{9D8B030D-6E8A-4147-A177-3AD203B41FA5}">
                      <a16:colId xmlns:a16="http://schemas.microsoft.com/office/drawing/2014/main" val="3923069066"/>
                    </a:ext>
                  </a:extLst>
                </a:gridCol>
                <a:gridCol w="1438469">
                  <a:extLst>
                    <a:ext uri="{9D8B030D-6E8A-4147-A177-3AD203B41FA5}">
                      <a16:colId xmlns:a16="http://schemas.microsoft.com/office/drawing/2014/main" val="1212653032"/>
                    </a:ext>
                  </a:extLst>
                </a:gridCol>
              </a:tblGrid>
              <a:tr h="27402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Actuals FY2023 Q1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05816"/>
                  </a:ext>
                </a:extLst>
              </a:tr>
              <a:tr h="274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Funding Source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Q1 2023 - Projections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Q1 2023 – Actuals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337787"/>
                  </a:ext>
                </a:extLst>
              </a:tr>
              <a:tr h="274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4,186,071</a:t>
                      </a:r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           2,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018,878</a:t>
                      </a:r>
                      <a:endParaRPr lang="en-V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418313"/>
                  </a:ext>
                </a:extLst>
              </a:tr>
              <a:tr h="274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HMGP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170,450</a:t>
                      </a:r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               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35,171</a:t>
                      </a:r>
                      <a:endParaRPr lang="en-V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874462"/>
                  </a:ext>
                </a:extLst>
              </a:tr>
              <a:tr h="274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CDBG-DR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241,578</a:t>
                      </a:r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              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574,449</a:t>
                      </a:r>
                      <a:endParaRPr lang="en-V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159020"/>
                  </a:ext>
                </a:extLst>
              </a:tr>
              <a:tr h="274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FHWA-ER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146,742</a:t>
                      </a:r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              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85,965</a:t>
                      </a:r>
                      <a:endParaRPr lang="en-V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15555"/>
                  </a:ext>
                </a:extLst>
              </a:tr>
              <a:tr h="274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V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5,196,982</a:t>
                      </a:r>
                      <a:r>
                        <a:rPr lang="en-V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V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           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2,814,463</a:t>
                      </a:r>
                      <a:endParaRPr lang="en-V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045901"/>
                  </a:ext>
                </a:extLst>
              </a:tr>
            </a:tbl>
          </a:graphicData>
        </a:graphic>
      </p:graphicFrame>
      <p:pic>
        <p:nvPicPr>
          <p:cNvPr id="3" name="Picture 2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E35058AF-3A6C-3A18-038F-CEF35E529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1912"/>
            <a:ext cx="5389812" cy="359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May be an image of 1 person and outdoors">
            <a:extLst>
              <a:ext uri="{FF2B5EF4-FFF2-40B4-BE49-F238E27FC236}">
                <a16:creationId xmlns:a16="http://schemas.microsoft.com/office/drawing/2014/main" id="{0ECC5F86-1B74-98B0-8AF2-5EFA9AE89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86" y="4007573"/>
            <a:ext cx="2314380" cy="2333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1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1479-F98C-4839-A851-83B17551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876" y="284177"/>
            <a:ext cx="10462670" cy="888842"/>
          </a:xfrm>
        </p:spPr>
        <p:txBody>
          <a:bodyPr>
            <a:normAutofit/>
          </a:bodyPr>
          <a:lstStyle/>
          <a:p>
            <a:r>
              <a:rPr lang="en-029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Expenditure Projections– FY2024 &amp; FY2025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D7B9A-C913-48BB-98E5-AFE791D7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3996139A-D500-4EB5-B029-A24677F37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4" y="285750"/>
            <a:ext cx="1277327" cy="127732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FE1EDF-D9DB-4C53-A8D5-DBECFE792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383093"/>
              </p:ext>
            </p:extLst>
          </p:nvPr>
        </p:nvGraphicFramePr>
        <p:xfrm>
          <a:off x="1279431" y="1836641"/>
          <a:ext cx="4163165" cy="2445108"/>
        </p:xfrm>
        <a:graphic>
          <a:graphicData uri="http://schemas.openxmlformats.org/drawingml/2006/table">
            <a:tbl>
              <a:tblPr/>
              <a:tblGrid>
                <a:gridCol w="2018077">
                  <a:extLst>
                    <a:ext uri="{9D8B030D-6E8A-4147-A177-3AD203B41FA5}">
                      <a16:colId xmlns:a16="http://schemas.microsoft.com/office/drawing/2014/main" val="2487865205"/>
                    </a:ext>
                  </a:extLst>
                </a:gridCol>
                <a:gridCol w="2145088">
                  <a:extLst>
                    <a:ext uri="{9D8B030D-6E8A-4147-A177-3AD203B41FA5}">
                      <a16:colId xmlns:a16="http://schemas.microsoft.com/office/drawing/2014/main" val="2949837698"/>
                    </a:ext>
                  </a:extLst>
                </a:gridCol>
              </a:tblGrid>
              <a:tr h="22140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593093"/>
                  </a:ext>
                </a:extLst>
              </a:tr>
              <a:tr h="221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Funding Source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2024 Projections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37887"/>
                  </a:ext>
                </a:extLst>
              </a:tr>
              <a:tr h="263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412,170,620</a:t>
                      </a:r>
                      <a:endParaRPr lang="en-VI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597749"/>
                  </a:ext>
                </a:extLst>
              </a:tr>
              <a:tr h="317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HMGP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33,343,372</a:t>
                      </a:r>
                      <a:endParaRPr lang="en-VI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957172"/>
                  </a:ext>
                </a:extLst>
              </a:tr>
              <a:tr h="286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CDBG-DR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66,934,707</a:t>
                      </a:r>
                      <a:endParaRPr lang="en-VI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6396"/>
                  </a:ext>
                </a:extLst>
              </a:tr>
              <a:tr h="278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Other Funds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46,744,510</a:t>
                      </a:r>
                      <a:endParaRPr lang="en-VI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598628"/>
                  </a:ext>
                </a:extLst>
              </a:tr>
              <a:tr h="325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FHWA-ER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6,655,000</a:t>
                      </a:r>
                      <a:r>
                        <a:rPr lang="en-V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264390"/>
                  </a:ext>
                </a:extLst>
              </a:tr>
              <a:tr h="30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Multiple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 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1,017,666</a:t>
                      </a:r>
                      <a:endParaRPr lang="en-VI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436091"/>
                  </a:ext>
                </a:extLst>
              </a:tr>
              <a:tr h="221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V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V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566,865,875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3530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9A60DDE-4DDF-43DD-8DA1-E1CF34B69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218548"/>
              </p:ext>
            </p:extLst>
          </p:nvPr>
        </p:nvGraphicFramePr>
        <p:xfrm>
          <a:off x="6854090" y="1836641"/>
          <a:ext cx="4058479" cy="2445107"/>
        </p:xfrm>
        <a:graphic>
          <a:graphicData uri="http://schemas.openxmlformats.org/drawingml/2006/table">
            <a:tbl>
              <a:tblPr/>
              <a:tblGrid>
                <a:gridCol w="1967332">
                  <a:extLst>
                    <a:ext uri="{9D8B030D-6E8A-4147-A177-3AD203B41FA5}">
                      <a16:colId xmlns:a16="http://schemas.microsoft.com/office/drawing/2014/main" val="783153"/>
                    </a:ext>
                  </a:extLst>
                </a:gridCol>
                <a:gridCol w="2091147">
                  <a:extLst>
                    <a:ext uri="{9D8B030D-6E8A-4147-A177-3AD203B41FA5}">
                      <a16:colId xmlns:a16="http://schemas.microsoft.com/office/drawing/2014/main" val="879449279"/>
                    </a:ext>
                  </a:extLst>
                </a:gridCol>
              </a:tblGrid>
              <a:tr h="2502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630293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Funding Source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2025 Projections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18213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419,000,288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801650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HMGP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64,800,09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29036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CDBG-DR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66,435,70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V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355421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Other Funds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17,404,86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V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913844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FHWA-ER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4,105,000</a:t>
                      </a:r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400384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Multiple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2,397,68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765433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V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V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574,143,635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083377"/>
                  </a:ext>
                </a:extLst>
              </a:tr>
            </a:tbl>
          </a:graphicData>
        </a:graphic>
      </p:graphicFrame>
      <p:pic>
        <p:nvPicPr>
          <p:cNvPr id="17" name="Picture 16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FCF77621-279A-4F8D-A208-8C644084D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466" y="4345358"/>
            <a:ext cx="3175437" cy="1969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7D10862E-ABEE-CEA9-8F8B-4BC383632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36" y="4399972"/>
            <a:ext cx="2873015" cy="1915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1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1479-F98C-4839-A851-83B17551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876" y="284177"/>
            <a:ext cx="10462670" cy="888842"/>
          </a:xfrm>
        </p:spPr>
        <p:txBody>
          <a:bodyPr>
            <a:normAutofit/>
          </a:bodyPr>
          <a:lstStyle/>
          <a:p>
            <a:r>
              <a:rPr lang="en-029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Revenue Estimate Snapshot – FY2024 &amp; FY2025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D7B9A-C913-48BB-98E5-AFE791D7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3996139A-D500-4EB5-B029-A24677F37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4" y="285750"/>
            <a:ext cx="1277327" cy="127732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AE34516-ACA9-42ED-96EA-7205467CA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124" y="440173"/>
            <a:ext cx="989262" cy="96847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FE4E43A-7669-41E8-8434-268317222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6005"/>
              </p:ext>
            </p:extLst>
          </p:nvPr>
        </p:nvGraphicFramePr>
        <p:xfrm>
          <a:off x="752485" y="2084357"/>
          <a:ext cx="3241177" cy="1123925"/>
        </p:xfrm>
        <a:graphic>
          <a:graphicData uri="http://schemas.openxmlformats.org/drawingml/2006/table">
            <a:tbl>
              <a:tblPr/>
              <a:tblGrid>
                <a:gridCol w="1571148">
                  <a:extLst>
                    <a:ext uri="{9D8B030D-6E8A-4147-A177-3AD203B41FA5}">
                      <a16:colId xmlns:a16="http://schemas.microsoft.com/office/drawing/2014/main" val="2034802751"/>
                    </a:ext>
                  </a:extLst>
                </a:gridCol>
                <a:gridCol w="1670029">
                  <a:extLst>
                    <a:ext uri="{9D8B030D-6E8A-4147-A177-3AD203B41FA5}">
                      <a16:colId xmlns:a16="http://schemas.microsoft.com/office/drawing/2014/main" val="320086364"/>
                    </a:ext>
                  </a:extLst>
                </a:gridCol>
              </a:tblGrid>
              <a:tr h="5116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FY2023 and FY2024 Total Estimated Revenue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529162"/>
                  </a:ext>
                </a:extLst>
              </a:tr>
              <a:tr h="30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$     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  </a:t>
                      </a:r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28,343,249 </a:t>
                      </a:r>
                      <a:endParaRPr lang="en-V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562897"/>
                  </a:ext>
                </a:extLst>
              </a:tr>
              <a:tr h="3061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$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            </a:t>
                      </a:r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 28,707,182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9114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ABC3FD-A241-47E2-A45E-AE62D1A28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16876"/>
              </p:ext>
            </p:extLst>
          </p:nvPr>
        </p:nvGraphicFramePr>
        <p:xfrm>
          <a:off x="4282831" y="2084357"/>
          <a:ext cx="6155377" cy="4146987"/>
        </p:xfrm>
        <a:graphic>
          <a:graphicData uri="http://schemas.openxmlformats.org/drawingml/2006/table">
            <a:tbl>
              <a:tblPr/>
              <a:tblGrid>
                <a:gridCol w="1049684">
                  <a:extLst>
                    <a:ext uri="{9D8B030D-6E8A-4147-A177-3AD203B41FA5}">
                      <a16:colId xmlns:a16="http://schemas.microsoft.com/office/drawing/2014/main" val="2933119735"/>
                    </a:ext>
                  </a:extLst>
                </a:gridCol>
                <a:gridCol w="2074520">
                  <a:extLst>
                    <a:ext uri="{9D8B030D-6E8A-4147-A177-3AD203B41FA5}">
                      <a16:colId xmlns:a16="http://schemas.microsoft.com/office/drawing/2014/main" val="3494640793"/>
                    </a:ext>
                  </a:extLst>
                </a:gridCol>
                <a:gridCol w="954024">
                  <a:extLst>
                    <a:ext uri="{9D8B030D-6E8A-4147-A177-3AD203B41FA5}">
                      <a16:colId xmlns:a16="http://schemas.microsoft.com/office/drawing/2014/main" val="186048025"/>
                    </a:ext>
                  </a:extLst>
                </a:gridCol>
                <a:gridCol w="2077149">
                  <a:extLst>
                    <a:ext uri="{9D8B030D-6E8A-4147-A177-3AD203B41FA5}">
                      <a16:colId xmlns:a16="http://schemas.microsoft.com/office/drawing/2014/main" val="2180505169"/>
                    </a:ext>
                  </a:extLst>
                </a:gridCol>
              </a:tblGrid>
              <a:tr h="59475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Revenue Breakdown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436039"/>
                  </a:ext>
                </a:extLst>
              </a:tr>
              <a:tr h="18883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7823"/>
                  </a:ext>
                </a:extLst>
              </a:tr>
              <a:tr h="41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Revenue Category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GRT FY 2024 Projections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Funding Source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GRT FY 2025 Projections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435535"/>
                  </a:ext>
                </a:extLst>
              </a:tr>
              <a:tr h="41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20,608,531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20,950,014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532748"/>
                  </a:ext>
                </a:extLst>
              </a:tr>
              <a:tr h="41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HMGP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1,667,169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HMGP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3,240,00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885169"/>
                  </a:ext>
                </a:extLst>
              </a:tr>
              <a:tr h="41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CDBG-DR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3,346,735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CDBG-DR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3,321,785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84527"/>
                  </a:ext>
                </a:extLst>
              </a:tr>
              <a:tr h="41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Funds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2,337,225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Funds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870,243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207016"/>
                  </a:ext>
                </a:extLst>
              </a:tr>
              <a:tr h="41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FHWA-ER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</a:t>
                      </a:r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332,750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FHWA-ER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-  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084313"/>
                  </a:ext>
                </a:extLst>
              </a:tr>
              <a:tr h="41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50,883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119,884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850040"/>
                  </a:ext>
                </a:extLst>
              </a:tr>
              <a:tr h="419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n-V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n-V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28,343,294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V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V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28,707,182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72119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E7AB35-EBE0-409F-A7D3-A1C15569D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92154"/>
              </p:ext>
            </p:extLst>
          </p:nvPr>
        </p:nvGraphicFramePr>
        <p:xfrm>
          <a:off x="752485" y="3556000"/>
          <a:ext cx="3241177" cy="2693743"/>
        </p:xfrm>
        <a:graphic>
          <a:graphicData uri="http://schemas.openxmlformats.org/drawingml/2006/table">
            <a:tbl>
              <a:tblPr/>
              <a:tblGrid>
                <a:gridCol w="3241177">
                  <a:extLst>
                    <a:ext uri="{9D8B030D-6E8A-4147-A177-3AD203B41FA5}">
                      <a16:colId xmlns:a16="http://schemas.microsoft.com/office/drawing/2014/main" val="3725618251"/>
                    </a:ext>
                  </a:extLst>
                </a:gridCol>
              </a:tblGrid>
              <a:tr h="1932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Revenue Summary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596349"/>
                  </a:ext>
                </a:extLst>
              </a:tr>
              <a:tr h="1932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Significant Recovery Projects - FY 24 &amp; 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78470"/>
                  </a:ext>
                </a:extLst>
              </a:tr>
              <a:tr h="618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WAPA Electrical Improvement Projects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Randolph Harley New Generation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Undergrounding Projects</a:t>
                      </a:r>
                    </a:p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DSPR Parks and Facilities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01560"/>
                  </a:ext>
                </a:extLst>
              </a:tr>
              <a:tr h="579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Education Projects 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Arthur Richards Junior High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CAHS Demolition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379162"/>
                  </a:ext>
                </a:extLst>
              </a:tr>
              <a:tr h="264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Several Road Projects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801051"/>
                  </a:ext>
                </a:extLst>
              </a:tr>
              <a:tr h="716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&amp; Human Services Facilities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Charlotte Kimelman Cancer Center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Charles Harwood Medical Complex</a:t>
                      </a: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Territory Head starts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53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6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F8F7-28F1-42BA-A061-EA4B2BC5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615" y="650685"/>
            <a:ext cx="2817447" cy="806758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You!</a:t>
            </a:r>
            <a:endParaRPr lang="en-VI" sz="4000" b="1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DA0BC5-DE06-49AA-B454-164BF1FDF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465" y="3876429"/>
            <a:ext cx="3298641" cy="22464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029" sz="1600" b="1" dirty="0"/>
              <a:t>Contact: </a:t>
            </a:r>
            <a:endParaRPr lang="en-029" sz="1600" b="1" dirty="0">
              <a:cs typeface="Calibri"/>
            </a:endParaRPr>
          </a:p>
          <a:p>
            <a:pPr marL="0" indent="0">
              <a:buNone/>
            </a:pPr>
            <a:r>
              <a:rPr lang="en-029" sz="1400" b="1" dirty="0">
                <a:solidFill>
                  <a:srgbClr val="002060"/>
                </a:solidFill>
              </a:rPr>
              <a:t>Director, Adrienne L. Williams-Octalien</a:t>
            </a:r>
            <a:endParaRPr lang="en-029" sz="1400" b="1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en-029" sz="1400" b="1" i="1" dirty="0">
                <a:solidFill>
                  <a:srgbClr val="002060"/>
                </a:solidFill>
              </a:rPr>
              <a:t>Governor’s Authorized Representative (GAR)</a:t>
            </a:r>
            <a:endParaRPr lang="en-029" sz="1400" b="1" i="1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en-029" sz="1700" b="1" dirty="0">
              <a:solidFill>
                <a:srgbClr val="002060"/>
              </a:solidFill>
            </a:endParaRPr>
          </a:p>
          <a:p>
            <a:endParaRPr lang="en-029" sz="17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3843C2-D2D0-4BF0-8D1B-22C9FB4C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CEEFF-CA07-4D83-921C-69B620863584}"/>
              </a:ext>
            </a:extLst>
          </p:cNvPr>
          <p:cNvSpPr txBox="1"/>
          <p:nvPr/>
        </p:nvSpPr>
        <p:spPr>
          <a:xfrm>
            <a:off x="9144000" y="3845169"/>
            <a:ext cx="2360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029" sz="1400" b="1" dirty="0"/>
              <a:t>Phone:</a:t>
            </a:r>
            <a:r>
              <a:rPr lang="en-029" sz="1400" b="1" dirty="0">
                <a:solidFill>
                  <a:srgbClr val="002060"/>
                </a:solidFill>
              </a:rPr>
              <a:t>  </a:t>
            </a:r>
          </a:p>
          <a:p>
            <a:pPr marL="0" indent="0">
              <a:buNone/>
            </a:pPr>
            <a:endParaRPr lang="en-029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029" sz="1400" b="1" dirty="0">
                <a:solidFill>
                  <a:srgbClr val="002060"/>
                </a:solidFill>
              </a:rPr>
              <a:t>(340)202-1221</a:t>
            </a:r>
          </a:p>
          <a:p>
            <a:pPr marL="0" indent="0">
              <a:buNone/>
            </a:pPr>
            <a:r>
              <a:rPr lang="en-029" sz="1400" b="1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r>
              <a:rPr lang="en-029" sz="1400" b="1" dirty="0"/>
              <a:t>Website: </a:t>
            </a:r>
            <a:endParaRPr lang="en-029" sz="1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029" sz="1400" b="1" dirty="0">
                <a:solidFill>
                  <a:srgbClr val="002060"/>
                </a:solidFill>
                <a:hlinkClick r:id="rId2"/>
              </a:rPr>
              <a:t>www.usviodr.com</a:t>
            </a:r>
            <a:endParaRPr lang="en-029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029" sz="1400" b="1" dirty="0"/>
          </a:p>
          <a:p>
            <a:pPr marL="0" indent="0">
              <a:buNone/>
            </a:pPr>
            <a:r>
              <a:rPr lang="en-029" sz="1400" b="1" dirty="0"/>
              <a:t>Email:</a:t>
            </a:r>
            <a:r>
              <a:rPr lang="en-029" sz="1400" dirty="0"/>
              <a:t> </a:t>
            </a:r>
            <a:endParaRPr lang="en-029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029" sz="1400" b="1" dirty="0">
                <a:solidFill>
                  <a:srgbClr val="002060"/>
                </a:solidFill>
              </a:rPr>
              <a:t>info@usviodr.com</a:t>
            </a:r>
            <a:endParaRPr lang="en-029" sz="1400" b="1" dirty="0"/>
          </a:p>
          <a:p>
            <a:endParaRPr lang="en-V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D1CF9-22E3-4D60-A9C9-4A576D8CFF55}"/>
              </a:ext>
            </a:extLst>
          </p:cNvPr>
          <p:cNvSpPr txBox="1"/>
          <p:nvPr/>
        </p:nvSpPr>
        <p:spPr>
          <a:xfrm>
            <a:off x="6590302" y="2273685"/>
            <a:ext cx="4137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Any Questions?</a:t>
            </a:r>
            <a:endParaRPr lang="en-VI" sz="4000">
              <a:solidFill>
                <a:srgbClr val="FFC000"/>
              </a:solidFill>
            </a:endParaRP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E764615-7E95-61BB-2DE6-DF4E53B84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7" y="113674"/>
            <a:ext cx="4824384" cy="624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57968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37AA5D61691D4393D5420DCCB11C83" ma:contentTypeVersion="19" ma:contentTypeDescription="Create a new document." ma:contentTypeScope="" ma:versionID="28001c564d707570a534c85849f90ced">
  <xsd:schema xmlns:xsd="http://www.w3.org/2001/XMLSchema" xmlns:xs="http://www.w3.org/2001/XMLSchema" xmlns:p="http://schemas.microsoft.com/office/2006/metadata/properties" xmlns:ns1="http://schemas.microsoft.com/sharepoint/v3" xmlns:ns2="29abbc8d-5c4a-47e4-b4a6-30e08283ccb1" xmlns:ns3="df98074c-a3ed-4045-be3e-dccf56164418" targetNamespace="http://schemas.microsoft.com/office/2006/metadata/properties" ma:root="true" ma:fieldsID="fb80b1d83786887d7e9d868eaf718cc8" ns1:_="" ns2:_="" ns3:_="">
    <xsd:import namespace="http://schemas.microsoft.com/sharepoint/v3"/>
    <xsd:import namespace="29abbc8d-5c4a-47e4-b4a6-30e08283ccb1"/>
    <xsd:import namespace="df98074c-a3ed-4045-be3e-dccf561644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bbc8d-5c4a-47e4-b4a6-30e08283c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8074c-a3ed-4045-be3e-dccf5616441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4e63d99-5c50-432d-99f2-c338a657d8d1}" ma:internalName="TaxCatchAll" ma:showField="CatchAllData" ma:web="df98074c-a3ed-4045-be3e-dccf56164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f98074c-a3ed-4045-be3e-dccf56164418">
      <UserInfo>
        <DisplayName>Ellis, Laurissa D.</DisplayName>
        <AccountId>37</AccountId>
        <AccountType/>
      </UserInfo>
      <UserInfo>
        <DisplayName>Williams, Adrienne</DisplayName>
        <AccountId>16</AccountId>
        <AccountType/>
      </UserInfo>
      <UserInfo>
        <DisplayName>Jones, Doyle</DisplayName>
        <AccountId>67</AccountId>
        <AccountType/>
      </UserInfo>
      <UserInfo>
        <DisplayName>Watlington-Francis, Artra S.</DisplayName>
        <AccountId>14</AccountId>
        <AccountType/>
      </UserInfo>
      <UserInfo>
        <DisplayName>Diaz, Kristina</DisplayName>
        <AccountId>309</AccountId>
        <AccountType/>
      </UserInfo>
    </SharedWithUsers>
    <TaxCatchAll xmlns="df98074c-a3ed-4045-be3e-dccf56164418" xsi:nil="true"/>
    <lcf76f155ced4ddcb4097134ff3c332f xmlns="29abbc8d-5c4a-47e4-b4a6-30e08283ccb1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7F7626-F6BF-4B62-A531-B55239C7EBE8}"/>
</file>

<file path=customXml/itemProps2.xml><?xml version="1.0" encoding="utf-8"?>
<ds:datastoreItem xmlns:ds="http://schemas.openxmlformats.org/officeDocument/2006/customXml" ds:itemID="{922B2FD9-B2DB-4C23-B25C-2C0E1E4D13C7}">
  <ds:schemaRefs>
    <ds:schemaRef ds:uri="e86793b9-5246-4aa3-8a34-b29775e28999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5200c68a-7d32-4d24-824b-54143e0d82f2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B35C280-D6EF-4CA9-B455-B62FB35C65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586</Words>
  <Application>Microsoft Office PowerPoint</Application>
  <PresentationFormat>Widescreen</PresentationFormat>
  <Paragraphs>161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U.S. Virgin Islands OFFICE OF DISASTER RECOVERY</vt:lpstr>
      <vt:lpstr>PowerPoint Presentation</vt:lpstr>
      <vt:lpstr>Disaster Recovery: Funding Snapshot </vt:lpstr>
      <vt:lpstr>Revenue Estimation Assumptions</vt:lpstr>
      <vt:lpstr>Revenue Performance –Actuals </vt:lpstr>
      <vt:lpstr>Expenditure Projections– FY2024 &amp; FY2025</vt:lpstr>
      <vt:lpstr>Revenue Estimate Snapshot – FY2024 &amp; FY2025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Virgin Islands OFFICE OF DISASTER RECOVERY</dc:title>
  <dc:creator>Watlington-Francis, Artra S.</dc:creator>
  <cp:lastModifiedBy>Watlington-Francis, Artra S.</cp:lastModifiedBy>
  <cp:revision>31</cp:revision>
  <dcterms:created xsi:type="dcterms:W3CDTF">2020-11-05T13:01:50Z</dcterms:created>
  <dcterms:modified xsi:type="dcterms:W3CDTF">2023-03-14T12:47:07Z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0x0101009F8CA90D6887424BA7859D16623F31D7</vt:lpwstr>
  </property>
  <property fmtid="{D5CDD505-2E9C-101B-9397-08002B2CF9AE}" pid="3" name="MediaServiceImageTags">
    <vt:lpwstr/>
  </property>
</Properties>
</file>