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drawings/drawing4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rawings/drawing1.xml" ContentType="application/vnd.openxmlformats-officedocument.drawingml.chartshapes+xml"/>
  <Override PartName="/ppt/drawings/drawing3.xml" ContentType="application/vnd.openxmlformats-officedocument.drawingml.chartshapes+xml"/>
  <Override PartName="/ppt/drawings/drawing2.xml" ContentType="application/vnd.openxmlformats-officedocument.drawingml.chartshap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10.xml" ContentType="application/vnd.openxmlformats-officedocument.drawingml.chart+xml"/>
  <Override PartName="/ppt/theme/theme1.xml" ContentType="application/vnd.openxmlformats-officedocument.theme+xml"/>
  <Override PartName="/ppt/charts/style10.xml" ContentType="application/vnd.ms-office.chartstyl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olors10.xml" ContentType="application/vnd.ms-office.chartcolorstyle+xml"/>
  <Override PartName="/ppt/charts/style8.xml" ContentType="application/vnd.ms-office.chartstyle+xml"/>
  <Override PartName="/ppt/theme/themeOverride2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olors8.xml" ContentType="application/vnd.ms-office.chartcolorstyle+xml"/>
  <Override PartName="/ppt/authors.xml" ContentType="application/vnd.ms-powerpoint.authors+xml"/>
  <Override PartName="/ppt/charts/colors7.xml" ContentType="application/vnd.ms-office.chartcolorstyle+xml"/>
  <Override PartName="/ppt/charts/style7.xml" ContentType="application/vnd.ms-office.chartstyle+xml"/>
  <Override PartName="/ppt/charts/chart9.xml" ContentType="application/vnd.openxmlformats-officedocument.drawingml.chart+xml"/>
  <Override PartName="/ppt/charts/style9.xml" ContentType="application/vnd.ms-office.chart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olors6.xml" ContentType="application/vnd.ms-office.chartcolorstyle+xml"/>
  <Override PartName="/ppt/charts/style6.xml" ContentType="application/vnd.ms-office.chartstyle+xml"/>
  <Override PartName="/ppt/charts/chart6.xml" ContentType="application/vnd.openxmlformats-officedocument.drawingml.chart+xml"/>
  <Override PartName="/ppt/charts/colors9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83" r:id="rId4"/>
    <p:sldId id="279" r:id="rId5"/>
    <p:sldId id="281" r:id="rId6"/>
    <p:sldId id="278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1E8FBF-0B39-D487-335B-7B5293772952}" name="Riise Creque" initials="RC" userId="S::Riise.Creque@bmv.vi.gov::84965bcb-759b-4e51-ac5f-8161993002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3" autoAdjust="0"/>
    <p:restoredTop sz="90315" autoAdjust="0"/>
  </p:normalViewPr>
  <p:slideViewPr>
    <p:cSldViewPr snapToGrid="0">
      <p:cViewPr varScale="1">
        <p:scale>
          <a:sx n="100" d="100"/>
          <a:sy n="100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1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svi-my.sharepoint.com/personal/riise_creque_bmv_vi_gov/Documents/Daily%20Bank%20Deposit%20Verification%20Spreadsheet%20-%20Shar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svi-my.sharepoint.com/personal/riise_creque_bmv_vi_gov/Documents/Daily%20Bank%20Deposit%20Verification%20Spreadsheet%20-%20Shar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000" dirty="0">
                <a:solidFill>
                  <a:schemeClr val="tx1"/>
                </a:solidFill>
              </a:rPr>
              <a:t>Overall Increase</a:t>
            </a:r>
            <a:r>
              <a:rPr lang="en-US" sz="1000" baseline="0" dirty="0">
                <a:solidFill>
                  <a:schemeClr val="tx1"/>
                </a:solidFill>
              </a:rPr>
              <a:t> In</a:t>
            </a:r>
            <a:r>
              <a:rPr lang="en-US" sz="1000" dirty="0">
                <a:solidFill>
                  <a:schemeClr val="tx1"/>
                </a:solidFill>
              </a:rPr>
              <a:t>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66866062488764"/>
          <c:y val="0.19258566900751975"/>
          <c:w val="0.59380724152653253"/>
          <c:h val="0.73271752696454162"/>
        </c:manualLayout>
      </c:layout>
      <c:doughnutChart>
        <c:varyColors val="1"/>
        <c:ser>
          <c:idx val="0"/>
          <c:order val="0"/>
          <c:tx>
            <c:strRef>
              <c:f>Rounded_Edge_V2!$A$8</c:f>
              <c:strCache>
                <c:ptCount val="1"/>
                <c:pt idx="0">
                  <c:v>Fill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E21-4EB7-AFFB-88935EE8A9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E21-4EB7-AFFB-88935EE8A953}"/>
              </c:ext>
            </c:extLst>
          </c:dPt>
          <c:cat>
            <c:strRef>
              <c:f>Rounded_Edge_V2!$A$9:$A$10</c:f>
              <c:strCache>
                <c:ptCount val="2"/>
                <c:pt idx="0">
                  <c:v>Remainder</c:v>
                </c:pt>
                <c:pt idx="1">
                  <c:v>Percentage</c:v>
                </c:pt>
              </c:strCache>
            </c:strRef>
          </c:cat>
          <c:val>
            <c:numRef>
              <c:f>Rounded_Edge_V2!$B$9:$B$10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21-4EB7-AFFB-88935EE8A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Sheet2!$D$4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F9-4A37-9E8B-62278BE1E681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F9-4A37-9E8B-62278BE1E681}"/>
              </c:ext>
            </c:extLst>
          </c:dPt>
          <c:dLbls>
            <c:delete val="1"/>
          </c:dLbls>
          <c:cat>
            <c:strRef>
              <c:f>Sheet2!$C$5:$C$6</c:f>
              <c:strCache>
                <c:ptCount val="2"/>
                <c:pt idx="0">
                  <c:v>Projected           </c:v>
                </c:pt>
                <c:pt idx="1">
                  <c:v>Actual           </c:v>
                </c:pt>
              </c:strCache>
            </c:strRef>
          </c:cat>
          <c:val>
            <c:numRef>
              <c:f>Sheet2!$D$5:$D$6</c:f>
              <c:numCache>
                <c:formatCode>"$"#,##0.00</c:formatCode>
                <c:ptCount val="2"/>
                <c:pt idx="0">
                  <c:v>5306410</c:v>
                </c:pt>
                <c:pt idx="1">
                  <c:v>6621000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F9-4A37-9E8B-62278BE1E681}"/>
            </c:ext>
          </c:extLst>
        </c:ser>
        <c:ser>
          <c:idx val="1"/>
          <c:order val="1"/>
          <c:tx>
            <c:strRef>
              <c:f>Sheet2!$E$4</c:f>
              <c:strCache>
                <c:ptCount val="1"/>
                <c:pt idx="0">
                  <c:v>INVISIBLE BAR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1711105-37D2-4DFE-8506-3A7DF2C1526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FF9-4A37-9E8B-62278BE1E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Sheet2!$G$5:$G$7</c:f>
                <c:numCache>
                  <c:formatCode>General</c:formatCode>
                  <c:ptCount val="3"/>
                  <c:pt idx="0">
                    <c:v>-1314590</c:v>
                  </c:pt>
                  <c:pt idx="1">
                    <c:v>-2555664</c:v>
                  </c:pt>
                  <c:pt idx="2">
                    <c:v>-1396882</c:v>
                  </c:pt>
                </c:numCache>
              </c:numRef>
            </c:plus>
            <c:minus>
              <c:numRef>
                <c:f>Sheet2!$H$5:$H$7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minus>
            <c:spPr>
              <a:noFill/>
              <a:ln w="12700" cap="rnd" cmpd="sng" algn="ctr">
                <a:solidFill>
                  <a:schemeClr val="dk1">
                    <a:lumMod val="90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Sheet2!$C$5:$C$6</c:f>
              <c:strCache>
                <c:ptCount val="2"/>
                <c:pt idx="0">
                  <c:v>Projected           </c:v>
                </c:pt>
                <c:pt idx="1">
                  <c:v>Actual           </c:v>
                </c:pt>
              </c:strCache>
            </c:strRef>
          </c:cat>
          <c:val>
            <c:numRef>
              <c:f>Sheet2!$E$5</c:f>
              <c:numCache>
                <c:formatCode>"$"#,##0.00</c:formatCode>
                <c:ptCount val="1"/>
                <c:pt idx="0">
                  <c:v>6621000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Sheet2!$I$5:$I$7</c15:f>
                <c15:dlblRangeCache>
                  <c:ptCount val="3"/>
                  <c:pt idx="0">
                    <c:v>+25%</c:v>
                  </c:pt>
                  <c:pt idx="1">
                    <c:v>+39%</c:v>
                  </c:pt>
                  <c:pt idx="2">
                    <c:v>+15%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EFF9-4A37-9E8B-62278BE1E6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axId val="1560215488"/>
        <c:axId val="1560210688"/>
      </c:barChart>
      <c:catAx>
        <c:axId val="15602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210688"/>
        <c:crosses val="autoZero"/>
        <c:auto val="1"/>
        <c:lblAlgn val="ctr"/>
        <c:lblOffset val="100"/>
        <c:noMultiLvlLbl val="0"/>
      </c:catAx>
      <c:valAx>
        <c:axId val="1560210688"/>
        <c:scaling>
          <c:orientation val="minMax"/>
        </c:scaling>
        <c:delete val="1"/>
        <c:axPos val="l"/>
        <c:numFmt formatCode="&quot;$&quot;#,##0.00" sourceLinked="1"/>
        <c:majorTickMark val="out"/>
        <c:minorTickMark val="none"/>
        <c:tickLblPos val="nextTo"/>
        <c:crossAx val="15602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Confidence Forecast</a:t>
            </a:r>
          </a:p>
        </c:rich>
      </c:tx>
      <c:layout>
        <c:manualLayout>
          <c:xMode val="edge"/>
          <c:yMode val="edge"/>
          <c:x val="0.2341507540518987"/>
          <c:y val="0.246548288449660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66867824682239"/>
          <c:y val="0.15282755938846884"/>
          <c:w val="0.59380724152653253"/>
          <c:h val="0.73271752696454162"/>
        </c:manualLayout>
      </c:layout>
      <c:doughnutChart>
        <c:varyColors val="1"/>
        <c:ser>
          <c:idx val="0"/>
          <c:order val="0"/>
          <c:tx>
            <c:strRef>
              <c:f>Rounded_Edge_V2!$A$8</c:f>
              <c:strCache>
                <c:ptCount val="1"/>
                <c:pt idx="0">
                  <c:v>Fill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688-4B58-989F-0F1F7E25C9F9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688-4B58-989F-0F1F7E25C9F9}"/>
              </c:ext>
            </c:extLst>
          </c:dPt>
          <c:cat>
            <c:strRef>
              <c:f>Rounded_Edge_V2!$A$9:$A$10</c:f>
              <c:strCache>
                <c:ptCount val="2"/>
                <c:pt idx="0">
                  <c:v>Remainder</c:v>
                </c:pt>
                <c:pt idx="1">
                  <c:v>Percentage</c:v>
                </c:pt>
              </c:strCache>
            </c:strRef>
          </c:cat>
          <c:val>
            <c:numRef>
              <c:f>Rounded_Edge_V2!$B$9:$B$10</c:f>
              <c:numCache>
                <c:formatCode>0%</c:formatCode>
                <c:ptCount val="2"/>
                <c:pt idx="0">
                  <c:v>9.9999999999999978E-2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88-4B58-989F-0F1F7E25C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val>
            <c:numRef>
              <c:f>Sheet3!$B$2:$B$9</c:f>
              <c:numCache>
                <c:formatCode>"$"#,##0.00</c:formatCode>
                <c:ptCount val="8"/>
                <c:pt idx="0">
                  <c:v>9407530</c:v>
                </c:pt>
                <c:pt idx="1">
                  <c:v>9817069</c:v>
                </c:pt>
                <c:pt idx="2">
                  <c:v>9176664</c:v>
                </c:pt>
                <c:pt idx="3">
                  <c:v>10573546</c:v>
                </c:pt>
                <c:pt idx="4">
                  <c:v>10862981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4D-41F9-843C-664CE2D5B801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Forecast(Revenue)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Sheet3!$A$2:$A$9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Sheet3!$C$2:$C$9</c:f>
              <c:numCache>
                <c:formatCode>General</c:formatCode>
                <c:ptCount val="8"/>
                <c:pt idx="4" formatCode="&quot;$&quot;#,##0.00">
                  <c:v>10862981</c:v>
                </c:pt>
                <c:pt idx="5" formatCode="&quot;$&quot;#,##0.00">
                  <c:v>11152042</c:v>
                </c:pt>
                <c:pt idx="6" formatCode="&quot;$&quot;#,##0.00">
                  <c:v>11687403.018542366</c:v>
                </c:pt>
                <c:pt idx="7" formatCode="&quot;$&quot;#,##0.00">
                  <c:v>12087211.68197657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4D-41F9-843C-664CE2D5B801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Lower Confidence Bound(Revenue)</c:v>
                </c:pt>
              </c:strCache>
            </c:strRef>
          </c:tx>
          <c:spPr>
            <a:ln w="2540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Sheet3!$A$2:$A$9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Sheet3!$D$2:$D$9</c:f>
              <c:numCache>
                <c:formatCode>General</c:formatCode>
                <c:ptCount val="8"/>
                <c:pt idx="4" formatCode="&quot;$&quot;#,##0.00">
                  <c:v>10862981</c:v>
                </c:pt>
                <c:pt idx="5" formatCode="&quot;$&quot;#,##0.00">
                  <c:v>10388346.401350562</c:v>
                </c:pt>
                <c:pt idx="6" formatCode="&quot;$&quot;#,##0.00">
                  <c:v>10917573.23237554</c:v>
                </c:pt>
                <c:pt idx="7" formatCode="&quot;$&quot;#,##0.00">
                  <c:v>11311200.370306768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4D-41F9-843C-664CE2D5B801}"/>
            </c:ext>
          </c:extLst>
        </c:ser>
        <c:ser>
          <c:idx val="3"/>
          <c:order val="3"/>
          <c:tx>
            <c:strRef>
              <c:f>Sheet3!$E$1</c:f>
              <c:strCache>
                <c:ptCount val="1"/>
                <c:pt idx="0">
                  <c:v>Upper Confidence Bound(Revenue)</c:v>
                </c:pt>
              </c:strCache>
            </c:strRef>
          </c:tx>
          <c:spPr>
            <a:ln w="25400" cap="rnd">
              <a:solidFill>
                <a:srgbClr val="00B05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Sheet3!$A$2:$A$9</c:f>
              <c:numCache>
                <c:formatCode>General</c:formatCode>
                <c:ptCount val="8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</c:numCache>
            </c:numRef>
          </c:cat>
          <c:val>
            <c:numRef>
              <c:f>Sheet3!$E$2:$E$9</c:f>
              <c:numCache>
                <c:formatCode>General</c:formatCode>
                <c:ptCount val="8"/>
                <c:pt idx="4" formatCode="&quot;$&quot;#,##0.00">
                  <c:v>10862981</c:v>
                </c:pt>
                <c:pt idx="5" formatCode="&quot;$&quot;#,##0.00">
                  <c:v>11915737.598649438</c:v>
                </c:pt>
                <c:pt idx="6" formatCode="&quot;$&quot;#,##0.00">
                  <c:v>12457232.804709192</c:v>
                </c:pt>
                <c:pt idx="7" formatCode="&quot;$&quot;#,##0.00">
                  <c:v>12863222.993646372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A4D-41F9-843C-664CE2D5B8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5801231"/>
        <c:axId val="1205780111"/>
      </c:lineChart>
      <c:catAx>
        <c:axId val="1205801231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5780111"/>
        <c:crosses val="autoZero"/>
        <c:auto val="1"/>
        <c:lblAlgn val="ctr"/>
        <c:lblOffset val="100"/>
        <c:noMultiLvlLbl val="0"/>
      </c:catAx>
      <c:valAx>
        <c:axId val="1205780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5801231"/>
        <c:crosses val="autoZero"/>
        <c:crossBetween val="between"/>
      </c:valAx>
      <c:dTable>
        <c:showHorzBorder val="1"/>
        <c:showVertBorder val="0"/>
        <c:showOutline val="0"/>
        <c:showKeys val="1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Sheet2!$D$4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2F-4FB4-8173-BA55542EF869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C2F-4FB4-8173-BA55542EF86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C2F-4FB4-8173-BA55542EF86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C2F-4FB4-8173-BA55542EF86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C2F-4FB4-8173-BA55542EF869}"/>
              </c:ext>
            </c:extLst>
          </c:dPt>
          <c:dLbls>
            <c:delete val="1"/>
          </c:dLbls>
          <c:cat>
            <c:strRef>
              <c:f>Sheet2!$C$5:$C$9</c:f>
              <c:strCache>
                <c:ptCount val="5"/>
                <c:pt idx="0">
                  <c:v>2020           </c:v>
                </c:pt>
                <c:pt idx="1">
                  <c:v>2021           </c:v>
                </c:pt>
                <c:pt idx="2">
                  <c:v>2022           </c:v>
                </c:pt>
                <c:pt idx="3">
                  <c:v>2023           </c:v>
                </c:pt>
                <c:pt idx="4">
                  <c:v>2024           </c:v>
                </c:pt>
              </c:strCache>
            </c:strRef>
          </c:cat>
          <c:val>
            <c:numRef>
              <c:f>Sheet2!$D$5:$D$9</c:f>
              <c:numCache>
                <c:formatCode>"$"#,##0,\K</c:formatCode>
                <c:ptCount val="5"/>
                <c:pt idx="0">
                  <c:v>9407530</c:v>
                </c:pt>
                <c:pt idx="1">
                  <c:v>9817069</c:v>
                </c:pt>
                <c:pt idx="2">
                  <c:v>9176664</c:v>
                </c:pt>
                <c:pt idx="3">
                  <c:v>10552836</c:v>
                </c:pt>
                <c:pt idx="4">
                  <c:v>10862981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2F-4FB4-8173-BA55542EF869}"/>
            </c:ext>
          </c:extLst>
        </c:ser>
        <c:ser>
          <c:idx val="1"/>
          <c:order val="1"/>
          <c:tx>
            <c:strRef>
              <c:f>Sheet2!$E$4</c:f>
              <c:strCache>
                <c:ptCount val="1"/>
                <c:pt idx="0">
                  <c:v>INVISIBLE BAR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74D3C7E-718C-4D9C-814E-FE59A864D23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7C2F-4FB4-8173-BA55542EF869}"/>
                </c:ext>
              </c:extLst>
            </c:dLbl>
            <c:dLbl>
              <c:idx val="1"/>
              <c:layout>
                <c:manualLayout>
                  <c:x val="2.9485499003641666E-4"/>
                  <c:y val="9.88193209389977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0BC5F91-1069-42BE-8CAF-51417B8042DA}" type="CELLRANGE">
                      <a:rPr lang="en-US"/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7C2F-4FB4-8173-BA55542EF86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149AA43-DE9F-4BBD-B121-59E46329E73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7C2F-4FB4-8173-BA55542EF86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3F51CAA-2D9D-4476-8564-6CC33F685DD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7C2F-4FB4-8173-BA55542EF8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Sheet2!$G$5:$G$9</c:f>
                <c:numCache>
                  <c:formatCode>General</c:formatCode>
                  <c:ptCount val="5"/>
                  <c:pt idx="0">
                    <c:v>-409539</c:v>
                  </c:pt>
                  <c:pt idx="1">
                    <c:v>0</c:v>
                  </c:pt>
                  <c:pt idx="2">
                    <c:v>-1376172</c:v>
                  </c:pt>
                  <c:pt idx="3">
                    <c:v>-310145</c:v>
                  </c:pt>
                  <c:pt idx="4">
                    <c:v>0</c:v>
                  </c:pt>
                </c:numCache>
              </c:numRef>
            </c:plus>
            <c:minus>
              <c:numRef>
                <c:f>Sheet2!$H$5:$H$9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-640405</c:v>
                  </c:pt>
                  <c:pt idx="2">
                    <c:v>0</c:v>
                  </c:pt>
                  <c:pt idx="3">
                    <c:v>0</c:v>
                  </c:pt>
                  <c:pt idx="4">
                    <c:v>-10862981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Sheet2!$C$5:$C$9</c:f>
              <c:strCache>
                <c:ptCount val="5"/>
                <c:pt idx="0">
                  <c:v>2020           </c:v>
                </c:pt>
                <c:pt idx="1">
                  <c:v>2021           </c:v>
                </c:pt>
                <c:pt idx="2">
                  <c:v>2022           </c:v>
                </c:pt>
                <c:pt idx="3">
                  <c:v>2023           </c:v>
                </c:pt>
                <c:pt idx="4">
                  <c:v>2024           </c:v>
                </c:pt>
              </c:strCache>
            </c:strRef>
          </c:cat>
          <c:val>
            <c:numRef>
              <c:f>Sheet2!$E$5:$E$8</c:f>
              <c:numCache>
                <c:formatCode>_(* #,##0_);_(* \(#,##0\);_(* "-"??_);_(@_)</c:formatCode>
                <c:ptCount val="4"/>
                <c:pt idx="0">
                  <c:v>9817069</c:v>
                </c:pt>
                <c:pt idx="1">
                  <c:v>9176664</c:v>
                </c:pt>
                <c:pt idx="2">
                  <c:v>10552836</c:v>
                </c:pt>
                <c:pt idx="3">
                  <c:v>10862981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Sheet2!$I$5:$I$8</c15:f>
                <c15:dlblRangeCache>
                  <c:ptCount val="4"/>
                  <c:pt idx="0">
                    <c:v>+4%</c:v>
                  </c:pt>
                  <c:pt idx="1">
                    <c:v>-7%</c:v>
                  </c:pt>
                  <c:pt idx="2">
                    <c:v>+15%</c:v>
                  </c:pt>
                  <c:pt idx="3">
                    <c:v>+3%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7C2F-4FB4-8173-BA55542EF8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axId val="1560215488"/>
        <c:axId val="1560210688"/>
      </c:barChart>
      <c:catAx>
        <c:axId val="15602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210688"/>
        <c:crosses val="autoZero"/>
        <c:auto val="1"/>
        <c:lblAlgn val="ctr"/>
        <c:lblOffset val="100"/>
        <c:noMultiLvlLbl val="0"/>
      </c:catAx>
      <c:valAx>
        <c:axId val="1560210688"/>
        <c:scaling>
          <c:orientation val="minMax"/>
        </c:scaling>
        <c:delete val="1"/>
        <c:axPos val="l"/>
        <c:numFmt formatCode="&quot;$&quot;#,##0,\K" sourceLinked="1"/>
        <c:majorTickMark val="out"/>
        <c:minorTickMark val="none"/>
        <c:tickLblPos val="nextTo"/>
        <c:crossAx val="15602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Sheet1!$L$5</c:f>
              <c:strCache>
                <c:ptCount val="1"/>
                <c:pt idx="0">
                  <c:v>General Fund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Sheet1!$M$5:$Q$5</c:f>
              <c:numCache>
                <c:formatCode>"$"#,##0.00</c:formatCode>
                <c:ptCount val="5"/>
                <c:pt idx="0">
                  <c:v>582081</c:v>
                </c:pt>
                <c:pt idx="1">
                  <c:v>588639</c:v>
                </c:pt>
                <c:pt idx="2">
                  <c:v>606652</c:v>
                </c:pt>
                <c:pt idx="3">
                  <c:v>657515</c:v>
                </c:pt>
                <c:pt idx="4">
                  <c:v>413218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61-468A-9A6D-1E7DA9BEBE37}"/>
            </c:ext>
          </c:extLst>
        </c:ser>
        <c:ser>
          <c:idx val="1"/>
          <c:order val="1"/>
          <c:tx>
            <c:strRef>
              <c:f>Sheet1!$L$6</c:f>
              <c:strCache>
                <c:ptCount val="1"/>
                <c:pt idx="0">
                  <c:v>Certificate of Title Fund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Sheet1!$M$6:$Q$6</c:f>
              <c:numCache>
                <c:formatCode>"$"#,##0.00</c:formatCode>
                <c:ptCount val="5"/>
                <c:pt idx="0">
                  <c:v>14947</c:v>
                </c:pt>
                <c:pt idx="1">
                  <c:v>14617</c:v>
                </c:pt>
                <c:pt idx="2">
                  <c:v>39756</c:v>
                </c:pt>
                <c:pt idx="3">
                  <c:v>14159</c:v>
                </c:pt>
                <c:pt idx="4">
                  <c:v>6624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61-468A-9A6D-1E7DA9BEBE37}"/>
            </c:ext>
          </c:extLst>
        </c:ser>
        <c:ser>
          <c:idx val="2"/>
          <c:order val="2"/>
          <c:tx>
            <c:strRef>
              <c:f>Sheet1!$L$7</c:f>
              <c:strCache>
                <c:ptCount val="1"/>
                <c:pt idx="0">
                  <c:v>Personalized License Plate Fund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Sheet1!$M$7:$Q$7</c:f>
              <c:numCache>
                <c:formatCode>"$"#,##0.00</c:formatCode>
                <c:ptCount val="5"/>
                <c:pt idx="0">
                  <c:v>1018448</c:v>
                </c:pt>
                <c:pt idx="1">
                  <c:v>1101869</c:v>
                </c:pt>
                <c:pt idx="2">
                  <c:v>1013455</c:v>
                </c:pt>
                <c:pt idx="3">
                  <c:v>1835745</c:v>
                </c:pt>
                <c:pt idx="4">
                  <c:v>1332780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61-468A-9A6D-1E7DA9BEBE37}"/>
            </c:ext>
          </c:extLst>
        </c:ser>
        <c:ser>
          <c:idx val="3"/>
          <c:order val="3"/>
          <c:tx>
            <c:strRef>
              <c:f>Sheet1!$L$8</c:f>
              <c:strCache>
                <c:ptCount val="1"/>
                <c:pt idx="0">
                  <c:v>Motorcycle Safety Ed Fund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Sheet1!$M$8:$Q$8</c:f>
              <c:numCache>
                <c:formatCode>"$"#,##0.00</c:formatCode>
                <c:ptCount val="5"/>
                <c:pt idx="0">
                  <c:v>102011</c:v>
                </c:pt>
                <c:pt idx="1">
                  <c:v>112579</c:v>
                </c:pt>
                <c:pt idx="2">
                  <c:v>122937</c:v>
                </c:pt>
                <c:pt idx="3">
                  <c:v>132815</c:v>
                </c:pt>
                <c:pt idx="4">
                  <c:v>170571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61-468A-9A6D-1E7DA9BEBE37}"/>
            </c:ext>
          </c:extLst>
        </c:ser>
        <c:ser>
          <c:idx val="4"/>
          <c:order val="4"/>
          <c:tx>
            <c:strRef>
              <c:f>Sheet1!$L$9</c:f>
              <c:strCache>
                <c:ptCount val="1"/>
                <c:pt idx="0">
                  <c:v>Peace Officer Training  Fund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Sheet1!$M$9:$Q$9</c:f>
              <c:numCache>
                <c:formatCode>"$"#,##0.00</c:formatCode>
                <c:ptCount val="5"/>
                <c:pt idx="0">
                  <c:v>332990</c:v>
                </c:pt>
                <c:pt idx="1">
                  <c:v>372546</c:v>
                </c:pt>
                <c:pt idx="2">
                  <c:v>306553</c:v>
                </c:pt>
                <c:pt idx="3">
                  <c:v>317347</c:v>
                </c:pt>
                <c:pt idx="4">
                  <c:v>188981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61-468A-9A6D-1E7DA9BEBE37}"/>
            </c:ext>
          </c:extLst>
        </c:ser>
        <c:ser>
          <c:idx val="5"/>
          <c:order val="5"/>
          <c:tx>
            <c:strRef>
              <c:f>Sheet1!$L$10</c:f>
              <c:strCache>
                <c:ptCount val="1"/>
                <c:pt idx="0">
                  <c:v>VI Historical Commemorative Fund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Sheet1!$M$10:$Q$10</c:f>
              <c:numCache>
                <c:formatCode>"$"#,##0.00</c:formatCode>
                <c:ptCount val="5"/>
                <c:pt idx="0">
                  <c:v>273153</c:v>
                </c:pt>
                <c:pt idx="1">
                  <c:v>275173</c:v>
                </c:pt>
                <c:pt idx="2">
                  <c:v>273151</c:v>
                </c:pt>
                <c:pt idx="3">
                  <c:v>358420</c:v>
                </c:pt>
                <c:pt idx="4">
                  <c:v>219880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61-468A-9A6D-1E7DA9BEBE37}"/>
            </c:ext>
          </c:extLst>
        </c:ser>
        <c:ser>
          <c:idx val="6"/>
          <c:order val="6"/>
          <c:tx>
            <c:strRef>
              <c:f>Sheet1!$L$11</c:f>
              <c:strCache>
                <c:ptCount val="1"/>
                <c:pt idx="0">
                  <c:v>Transportation Trust Fund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Sheet1!$M$11:$Q$11</c:f>
              <c:numCache>
                <c:formatCode>"$"#,##0.00</c:formatCode>
                <c:ptCount val="5"/>
                <c:pt idx="0">
                  <c:v>7081880</c:v>
                </c:pt>
                <c:pt idx="1">
                  <c:v>7349625</c:v>
                </c:pt>
                <c:pt idx="2">
                  <c:v>6812138</c:v>
                </c:pt>
                <c:pt idx="3">
                  <c:v>7234812</c:v>
                </c:pt>
                <c:pt idx="4">
                  <c:v>4288947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61-468A-9A6D-1E7DA9BEB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560133408"/>
        <c:axId val="1560136768"/>
      </c:barChart>
      <c:lineChart>
        <c:grouping val="standard"/>
        <c:varyColors val="0"/>
        <c:ser>
          <c:idx val="7"/>
          <c:order val="7"/>
          <c:tx>
            <c:strRef>
              <c:f>Sheet1!$L$12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4.5080057282985614E-2"/>
                  <c:y val="-3.1184092152128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61-468A-9A6D-1E7DA9BEBE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Sheet1!$M$4:$Q$4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Sheet1!$M$12:$Q$12</c:f>
              <c:numCache>
                <c:formatCode>"$"#,##0.00</c:formatCode>
                <c:ptCount val="5"/>
                <c:pt idx="0">
                  <c:v>9407530</c:v>
                </c:pt>
                <c:pt idx="1">
                  <c:v>9817069</c:v>
                </c:pt>
                <c:pt idx="2">
                  <c:v>9176664</c:v>
                </c:pt>
                <c:pt idx="3">
                  <c:v>10552836</c:v>
                </c:pt>
                <c:pt idx="4">
                  <c:v>6621001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461-468A-9A6D-1E7DA9BEBE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0133408"/>
        <c:axId val="1560136768"/>
      </c:lineChart>
      <c:catAx>
        <c:axId val="156013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136768"/>
        <c:crosses val="autoZero"/>
        <c:auto val="1"/>
        <c:lblAlgn val="ctr"/>
        <c:lblOffset val="100"/>
        <c:noMultiLvlLbl val="0"/>
      </c:catAx>
      <c:valAx>
        <c:axId val="1560136768"/>
        <c:scaling>
          <c:orientation val="minMax"/>
        </c:scaling>
        <c:delete val="0"/>
        <c:axPos val="l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133408"/>
        <c:crosses val="autoZero"/>
        <c:crossBetween val="between"/>
      </c:valAx>
      <c:dTable>
        <c:showHorzBorder val="1"/>
        <c:showVertBorder val="0"/>
        <c:showOutline val="0"/>
        <c:showKeys val="1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000" dirty="0">
                <a:solidFill>
                  <a:schemeClr val="tx1"/>
                </a:solidFill>
              </a:rPr>
              <a:t>Overall Gain of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66867824682239"/>
          <c:y val="0.15282755938846884"/>
          <c:w val="0.59380724152653253"/>
          <c:h val="0.73271752696454162"/>
        </c:manualLayout>
      </c:layout>
      <c:doughnutChart>
        <c:varyColors val="1"/>
        <c:ser>
          <c:idx val="0"/>
          <c:order val="0"/>
          <c:tx>
            <c:strRef>
              <c:f>Rounded_Edge_V2!$A$8</c:f>
              <c:strCache>
                <c:ptCount val="1"/>
                <c:pt idx="0">
                  <c:v>Fill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33-4E2B-AE2C-C7A81D780009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A33-4E2B-AE2C-C7A81D780009}"/>
              </c:ext>
            </c:extLst>
          </c:dPt>
          <c:cat>
            <c:strRef>
              <c:f>Rounded_Edge_V2!$A$9:$A$10</c:f>
              <c:strCache>
                <c:ptCount val="2"/>
                <c:pt idx="0">
                  <c:v>Remainder</c:v>
                </c:pt>
                <c:pt idx="1">
                  <c:v>Percentage</c:v>
                </c:pt>
              </c:strCache>
            </c:strRef>
          </c:cat>
          <c:val>
            <c:numRef>
              <c:f>Rounded_Edge_V2!$B$9:$B$10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33-4E2B-AE2C-C7A81D780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'[Daily Bank Deposit Verification Spreadsheet - Shared.xlsx]Data 3.1'!$B$1</c:f>
              <c:strCache>
                <c:ptCount val="1"/>
                <c:pt idx="0">
                  <c:v>Year 2023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'[Daily Bank Deposit Verification Spreadsheet - Shared.xlsx]Data 3.1'!$A$2:$A$13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'[Daily Bank Deposit Verification Spreadsheet - Shared.xlsx]Data 3.1'!$B$2:$B$13</c:f>
              <c:numCache>
                <c:formatCode>"$"#,##0.00</c:formatCode>
                <c:ptCount val="12"/>
                <c:pt idx="0">
                  <c:v>832017.15</c:v>
                </c:pt>
                <c:pt idx="1">
                  <c:v>866181.45000000007</c:v>
                </c:pt>
                <c:pt idx="2">
                  <c:v>1072066.81</c:v>
                </c:pt>
                <c:pt idx="3">
                  <c:v>814757.63000000012</c:v>
                </c:pt>
                <c:pt idx="4">
                  <c:v>1052632.53</c:v>
                </c:pt>
                <c:pt idx="5">
                  <c:v>926835.81</c:v>
                </c:pt>
                <c:pt idx="6">
                  <c:v>938685.4</c:v>
                </c:pt>
                <c:pt idx="7">
                  <c:v>929925.57</c:v>
                </c:pt>
                <c:pt idx="8">
                  <c:v>815433.96000000008</c:v>
                </c:pt>
                <c:pt idx="9">
                  <c:v>633482.32999999996</c:v>
                </c:pt>
                <c:pt idx="10">
                  <c:v>644191.27</c:v>
                </c:pt>
                <c:pt idx="11">
                  <c:v>972567.41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C-4A2E-8298-D3C3CBFC17D7}"/>
            </c:ext>
          </c:extLst>
        </c:ser>
        <c:ser>
          <c:idx val="1"/>
          <c:order val="2"/>
          <c:tx>
            <c:strRef>
              <c:f>'[Daily Bank Deposit Verification Spreadsheet - Shared.xlsx]Data 3.1'!$C$1</c:f>
              <c:strCache>
                <c:ptCount val="1"/>
                <c:pt idx="0">
                  <c:v>Year 2024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'[Daily Bank Deposit Verification Spreadsheet - Shared.xlsx]Data 3.1'!$A$2:$A$13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'[Daily Bank Deposit Verification Spreadsheet - Shared.xlsx]Data 3.1'!$C$2:$C$13</c:f>
              <c:numCache>
                <c:formatCode>"$"#,##0.00</c:formatCode>
                <c:ptCount val="12"/>
                <c:pt idx="0">
                  <c:v>1098426.6000000001</c:v>
                </c:pt>
                <c:pt idx="1">
                  <c:v>1029043.28</c:v>
                </c:pt>
                <c:pt idx="2">
                  <c:v>883951.05999999994</c:v>
                </c:pt>
                <c:pt idx="3">
                  <c:v>768197.70999999985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919608.18000000017</c:v>
                </c:pt>
                <c:pt idx="10">
                  <c:v>893488.37999999989</c:v>
                </c:pt>
                <c:pt idx="11">
                  <c:v>1028285.5599999999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6C-4A2E-8298-D3C3CBFC1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20"/>
        <c:axId val="1232969935"/>
        <c:axId val="1120764783"/>
      </c:barChart>
      <c:barChart>
        <c:barDir val="col"/>
        <c:grouping val="clustered"/>
        <c:varyColors val="0"/>
        <c:ser>
          <c:idx val="2"/>
          <c:order val="0"/>
          <c:tx>
            <c:strRef>
              <c:f>'[Daily Bank Deposit Verification Spreadsheet - Shared.xlsx]Data 3.1'!$D$1</c:f>
              <c:strCache>
                <c:ptCount val="1"/>
                <c:pt idx="0">
                  <c:v>Max Left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3697693-3951-4E20-AEBA-8A7FE5F0007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EC6C-4A2E-8298-D3C3CBFC17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4206EE9-25A5-40F6-8E26-42294AB820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C6C-4A2E-8298-D3C3CBFC17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3A83329-58B0-40F8-8C1F-B37713C631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C6C-4A2E-8298-D3C3CBFC17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401C0E3-C1A4-4E6B-A782-0902659F72E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C6C-4A2E-8298-D3C3CBFC17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B94102B-0986-4CF9-A16B-0282B5E85F2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C6C-4A2E-8298-D3C3CBFC17D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695B29C-6409-40B9-95D6-49EB71894A7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C6C-4A2E-8298-D3C3CBFC17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E1F98CA-CC4F-4B47-AA8E-EFE33548D5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C6C-4A2E-8298-D3C3CBFC17D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476B1ED-F400-4DBB-AD88-E577C194AD1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C6C-4A2E-8298-D3C3CBFC17D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2024B65-31D7-4F34-A6ED-66BAB62479B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C6C-4A2E-8298-D3C3CBFC17D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22B00E9-9184-4BBB-83F0-6B2C2BFB3B4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EC6C-4A2E-8298-D3C3CBFC17D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0E974D66-9C0F-4B7B-9923-F7C0A489117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EC6C-4A2E-8298-D3C3CBFC17D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34526E5-9A5D-42E7-B910-3C6B1513283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EC6C-4A2E-8298-D3C3CBFC1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errBars>
            <c:errBarType val="minus"/>
            <c:errValType val="cust"/>
            <c:noEndCap val="1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'[Daily Bank Deposit Verification Spreadsheet - Shared.xlsx]Data 3.1'!$F$2:$F$13</c:f>
                <c:numCache>
                  <c:formatCode>General</c:formatCode>
                  <c:ptCount val="12"/>
                  <c:pt idx="0">
                    <c:v>266409.45000000007</c:v>
                  </c:pt>
                  <c:pt idx="1">
                    <c:v>162861.82999999996</c:v>
                  </c:pt>
                  <c:pt idx="2">
                    <c:v>#N/A</c:v>
                  </c:pt>
                  <c:pt idx="3">
                    <c:v>#N/A</c:v>
                  </c:pt>
                  <c:pt idx="4">
                    <c:v>#N/A</c:v>
                  </c:pt>
                  <c:pt idx="5">
                    <c:v>#N/A</c:v>
                  </c:pt>
                  <c:pt idx="6">
                    <c:v>#N/A</c:v>
                  </c:pt>
                  <c:pt idx="7">
                    <c:v>#N/A</c:v>
                  </c:pt>
                  <c:pt idx="8">
                    <c:v>#N/A</c:v>
                  </c:pt>
                  <c:pt idx="9">
                    <c:v>286125.85000000021</c:v>
                  </c:pt>
                  <c:pt idx="10">
                    <c:v>249297.10999999987</c:v>
                  </c:pt>
                  <c:pt idx="11">
                    <c:v>55718.149999999907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00B050"/>
                </a:solidFill>
                <a:round/>
                <a:headEnd type="stealth"/>
              </a:ln>
              <a:effectLst/>
            </c:spPr>
          </c:errBars>
          <c:cat>
            <c:strRef>
              <c:f>'[Daily Bank Deposit Verification Spreadsheet - Shared.xlsx]Data 3.1'!$A$2:$A$13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'[Daily Bank Deposit Verification Spreadsheet - Shared.xlsx]Data 3.1'!$D$2:$D$13</c:f>
              <c:numCache>
                <c:formatCode>_("$"* #,##0.00_);_("$"* \(#,##0.00\);_("$"* "-"??_);_(@_)</c:formatCode>
                <c:ptCount val="12"/>
                <c:pt idx="0">
                  <c:v>1098426.6000000001</c:v>
                </c:pt>
                <c:pt idx="1">
                  <c:v>1029043.28</c:v>
                </c:pt>
                <c:pt idx="2">
                  <c:v>1072066.81</c:v>
                </c:pt>
                <c:pt idx="3">
                  <c:v>814757.63000000012</c:v>
                </c:pt>
                <c:pt idx="4">
                  <c:v>1052632.53</c:v>
                </c:pt>
                <c:pt idx="5">
                  <c:v>926835.81</c:v>
                </c:pt>
                <c:pt idx="6">
                  <c:v>938685.4</c:v>
                </c:pt>
                <c:pt idx="7">
                  <c:v>929925.57</c:v>
                </c:pt>
                <c:pt idx="8">
                  <c:v>815433.96000000008</c:v>
                </c:pt>
                <c:pt idx="9">
                  <c:v>919608.18000000017</c:v>
                </c:pt>
                <c:pt idx="10">
                  <c:v>893488.37999999989</c:v>
                </c:pt>
                <c:pt idx="11">
                  <c:v>1028285.5599999999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'[Daily Bank Deposit Verification Spreadsheet - Shared.xlsx]Data 3.1'!$H$2:$H$13</c15:f>
                <c15:dlblRangeCache>
                  <c:ptCount val="12"/>
                  <c:pt idx="0">
                    <c:v>+32%</c:v>
                  </c:pt>
                  <c:pt idx="1">
                    <c:v>+19%</c:v>
                  </c:pt>
                  <c:pt idx="9">
                    <c:v>+45%</c:v>
                  </c:pt>
                  <c:pt idx="10">
                    <c:v>+39%</c:v>
                  </c:pt>
                  <c:pt idx="11">
                    <c:v>+6%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EC6C-4A2E-8298-D3C3CBFC17D7}"/>
            </c:ext>
          </c:extLst>
        </c:ser>
        <c:ser>
          <c:idx val="3"/>
          <c:order val="3"/>
          <c:tx>
            <c:strRef>
              <c:f>'[Daily Bank Deposit Verification Spreadsheet - Shared.xlsx]Data 3.1'!$E$1</c:f>
              <c:strCache>
                <c:ptCount val="1"/>
                <c:pt idx="0">
                  <c:v>Max Right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3849F6A-2080-4530-B0B3-B1115A61123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EC6C-4A2E-8298-D3C3CBFC17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3901DEB-01DF-4772-B90A-1A0F8305C2B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EC6C-4A2E-8298-D3C3CBFC17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30D10E8-449C-4208-B87C-3B2858F7476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EC6C-4A2E-8298-D3C3CBFC17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DBBD3E5-0987-4731-AD5B-0119DD7E84C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EC6C-4A2E-8298-D3C3CBFC17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97787E1-F391-468F-A4C9-769BC24206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EC6C-4A2E-8298-D3C3CBFC17D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2098A53-E97A-4A09-8A0C-8369C4949C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EC6C-4A2E-8298-D3C3CBFC17D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7F94CC8-E7BE-45AD-8EBE-335036C555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EC6C-4A2E-8298-D3C3CBFC17D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3359483-684E-4F2D-BB9D-5E3AF29686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EC6C-4A2E-8298-D3C3CBFC17D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F791215-D5EF-4280-B8A1-16AABCA5F8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EC6C-4A2E-8298-D3C3CBFC17D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701A6F2-C69C-408B-997A-782B355EDF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EC6C-4A2E-8298-D3C3CBFC17D7}"/>
                </c:ext>
              </c:extLst>
            </c:dLbl>
            <c:dLbl>
              <c:idx val="1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073FF8-FD90-422A-9AB0-6762BA41BF12}" type="CELLRANGE">
                      <a:rPr lang="en-US"/>
                      <a:pPr>
                        <a:defRPr sz="11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EC6C-4A2E-8298-D3C3CBFC17D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5EE878C-ACE2-4A50-9B61-9948926F6F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EC6C-4A2E-8298-D3C3CBFC17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errBars>
            <c:errBarType val="minus"/>
            <c:errValType val="cust"/>
            <c:noEndCap val="1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'[Daily Bank Deposit Verification Spreadsheet - Shared.xlsx]Data 3.1'!$G$2:$G$13</c:f>
                <c:numCache>
                  <c:formatCode>General</c:formatCode>
                  <c:ptCount val="12"/>
                  <c:pt idx="0">
                    <c:v>#N/A</c:v>
                  </c:pt>
                  <c:pt idx="1">
                    <c:v>#N/A</c:v>
                  </c:pt>
                  <c:pt idx="2">
                    <c:v>188115.75000000012</c:v>
                  </c:pt>
                  <c:pt idx="3">
                    <c:v>46559.920000000275</c:v>
                  </c:pt>
                  <c:pt idx="4">
                    <c:v>1052632.53</c:v>
                  </c:pt>
                  <c:pt idx="5">
                    <c:v>926835.81</c:v>
                  </c:pt>
                  <c:pt idx="6">
                    <c:v>938685.4</c:v>
                  </c:pt>
                  <c:pt idx="7">
                    <c:v>929925.57</c:v>
                  </c:pt>
                  <c:pt idx="8">
                    <c:v>815433.96000000008</c:v>
                  </c:pt>
                  <c:pt idx="9">
                    <c:v>#N/A</c:v>
                  </c:pt>
                  <c:pt idx="10">
                    <c:v>#N/A</c:v>
                  </c:pt>
                  <c:pt idx="11">
                    <c:v>#N/A</c:v>
                  </c:pt>
                </c:numCache>
              </c:numRef>
            </c:minus>
            <c:spPr>
              <a:noFill/>
              <a:ln w="19050" cap="flat" cmpd="sng" algn="ctr">
                <a:solidFill>
                  <a:srgbClr val="FF0000"/>
                </a:solidFill>
                <a:round/>
                <a:tailEnd type="stealth"/>
              </a:ln>
              <a:effectLst/>
            </c:spPr>
          </c:errBars>
          <c:cat>
            <c:strRef>
              <c:f>'[Daily Bank Deposit Verification Spreadsheet - Shared.xlsx]Data 3.1'!$A$2:$A$13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'[Daily Bank Deposit Verification Spreadsheet - Shared.xlsx]Data 3.1'!$E$2:$E$13</c:f>
              <c:numCache>
                <c:formatCode>_("$"* #,##0.00_);_("$"* \(#,##0.00\);_("$"* "-"??_);_(@_)</c:formatCode>
                <c:ptCount val="12"/>
                <c:pt idx="0">
                  <c:v>1098426.6000000001</c:v>
                </c:pt>
                <c:pt idx="1">
                  <c:v>1029043.28</c:v>
                </c:pt>
                <c:pt idx="2">
                  <c:v>1072066.81</c:v>
                </c:pt>
                <c:pt idx="3">
                  <c:v>814757.63000000012</c:v>
                </c:pt>
                <c:pt idx="4">
                  <c:v>1052632.53</c:v>
                </c:pt>
                <c:pt idx="5">
                  <c:v>926835.81</c:v>
                </c:pt>
                <c:pt idx="6">
                  <c:v>938685.4</c:v>
                </c:pt>
                <c:pt idx="7">
                  <c:v>929925.57</c:v>
                </c:pt>
                <c:pt idx="8">
                  <c:v>815433.96000000008</c:v>
                </c:pt>
                <c:pt idx="9">
                  <c:v>919608.18000000017</c:v>
                </c:pt>
                <c:pt idx="10">
                  <c:v>893488.37999999989</c:v>
                </c:pt>
                <c:pt idx="11">
                  <c:v>1028285.5599999999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'[Daily Bank Deposit Verification Spreadsheet - Shared.xlsx]Data 3.1'!$I$2:$I$13</c15:f>
                <c15:dlblRangeCache>
                  <c:ptCount val="12"/>
                  <c:pt idx="2">
                    <c:v>-18%</c:v>
                  </c:pt>
                  <c:pt idx="3">
                    <c:v>-6%</c:v>
                  </c:pt>
                  <c:pt idx="4">
                    <c:v>-100%</c:v>
                  </c:pt>
                  <c:pt idx="5">
                    <c:v>-100%</c:v>
                  </c:pt>
                  <c:pt idx="6">
                    <c:v>-100%</c:v>
                  </c:pt>
                  <c:pt idx="7">
                    <c:v>-100%</c:v>
                  </c:pt>
                  <c:pt idx="8">
                    <c:v>-100%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B-EC6C-4A2E-8298-D3C3CBFC1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20"/>
        <c:axId val="860380223"/>
        <c:axId val="1107184463"/>
      </c:barChart>
      <c:catAx>
        <c:axId val="1232969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0764783"/>
        <c:crosses val="autoZero"/>
        <c:auto val="1"/>
        <c:lblAlgn val="ctr"/>
        <c:lblOffset val="100"/>
        <c:tickLblSkip val="1"/>
        <c:noMultiLvlLbl val="0"/>
      </c:catAx>
      <c:valAx>
        <c:axId val="1120764783"/>
        <c:scaling>
          <c:orientation val="minMax"/>
        </c:scaling>
        <c:delete val="1"/>
        <c:axPos val="l"/>
        <c:numFmt formatCode="&quot;$&quot;#,##0.00" sourceLinked="0"/>
        <c:majorTickMark val="none"/>
        <c:minorTickMark val="none"/>
        <c:tickLblPos val="nextTo"/>
        <c:crossAx val="1232969935"/>
        <c:crosses val="autoZero"/>
        <c:crossBetween val="between"/>
      </c:valAx>
      <c:valAx>
        <c:axId val="1107184463"/>
        <c:scaling>
          <c:orientation val="minMax"/>
        </c:scaling>
        <c:delete val="1"/>
        <c:axPos val="r"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860380223"/>
        <c:crosses val="max"/>
        <c:crossBetween val="between"/>
      </c:valAx>
      <c:catAx>
        <c:axId val="86038022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7184463"/>
        <c:crosses val="autoZero"/>
        <c:auto val="1"/>
        <c:lblAlgn val="ctr"/>
        <c:lblOffset val="100"/>
        <c:noMultiLvlLbl val="0"/>
      </c:catAx>
      <c:dTable>
        <c:showHorzBorder val="1"/>
        <c:showVertBorder val="0"/>
        <c:showOutline val="0"/>
        <c:showKeys val="0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Sheet2!$D$4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F0-4E6C-91AC-7B113B30C93C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F0-4E6C-91AC-7B113B30C93C}"/>
              </c:ext>
            </c:extLst>
          </c:dPt>
          <c:dLbls>
            <c:delete val="1"/>
          </c:dLbls>
          <c:cat>
            <c:strRef>
              <c:f>Sheet2!$C$5:$C$6</c:f>
              <c:strCache>
                <c:ptCount val="2"/>
                <c:pt idx="0">
                  <c:v>FY 2023           </c:v>
                </c:pt>
                <c:pt idx="1">
                  <c:v>FY2024           </c:v>
                </c:pt>
              </c:strCache>
            </c:strRef>
          </c:cat>
          <c:val>
            <c:numRef>
              <c:f>Sheet2!$D$5:$D$6</c:f>
              <c:numCache>
                <c:formatCode>"$"#,##0.00</c:formatCode>
                <c:ptCount val="2"/>
                <c:pt idx="0">
                  <c:v>5835264.0499999998</c:v>
                </c:pt>
                <c:pt idx="1">
                  <c:v>6621000.7699999996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F0-4E6C-91AC-7B113B30C93C}"/>
            </c:ext>
          </c:extLst>
        </c:ser>
        <c:ser>
          <c:idx val="1"/>
          <c:order val="1"/>
          <c:tx>
            <c:strRef>
              <c:f>Sheet2!$E$4</c:f>
              <c:strCache>
                <c:ptCount val="1"/>
                <c:pt idx="0">
                  <c:v>INVISIBLE BAR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6116154-C712-4182-BF72-48CA77E1092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4F0-4E6C-91AC-7B113B30C9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Sheet2!$G$5:$G$7</c:f>
                <c:numCache>
                  <c:formatCode>General</c:formatCode>
                  <c:ptCount val="3"/>
                  <c:pt idx="0">
                    <c:v>-785736.71999999974</c:v>
                  </c:pt>
                  <c:pt idx="1">
                    <c:v>-2555663.2300000004</c:v>
                  </c:pt>
                  <c:pt idx="2">
                    <c:v>-1396882</c:v>
                  </c:pt>
                </c:numCache>
              </c:numRef>
            </c:plus>
            <c:minus>
              <c:numRef>
                <c:f>Sheet2!$H$5:$H$7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</c:numCache>
              </c:numRef>
            </c:minus>
            <c:spPr>
              <a:noFill/>
              <a:ln w="12700" cap="rnd" cmpd="sng" algn="ctr">
                <a:solidFill>
                  <a:schemeClr val="tx1"/>
                </a:solidFill>
                <a:prstDash val="solid"/>
                <a:round/>
              </a:ln>
              <a:effectLst/>
            </c:spPr>
          </c:errBars>
          <c:cat>
            <c:strRef>
              <c:f>Sheet2!$C$5:$C$6</c:f>
              <c:strCache>
                <c:ptCount val="2"/>
                <c:pt idx="0">
                  <c:v>FY 2023           </c:v>
                </c:pt>
                <c:pt idx="1">
                  <c:v>FY2024           </c:v>
                </c:pt>
              </c:strCache>
            </c:strRef>
          </c:cat>
          <c:val>
            <c:numRef>
              <c:f>Sheet2!$E$5</c:f>
              <c:numCache>
                <c:formatCode>"$"#,##0.00</c:formatCode>
                <c:ptCount val="1"/>
                <c:pt idx="0">
                  <c:v>6621000.7699999996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Sheet2!$I$5:$I$7</c15:f>
                <c15:dlblRangeCache>
                  <c:ptCount val="3"/>
                  <c:pt idx="0">
                    <c:v>+13%</c:v>
                  </c:pt>
                  <c:pt idx="1">
                    <c:v>+39%</c:v>
                  </c:pt>
                  <c:pt idx="2">
                    <c:v>+15%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A4F0-4E6C-91AC-7B113B30C9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axId val="1560215488"/>
        <c:axId val="1560210688"/>
      </c:barChart>
      <c:catAx>
        <c:axId val="15602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210688"/>
        <c:crosses val="autoZero"/>
        <c:auto val="1"/>
        <c:lblAlgn val="ctr"/>
        <c:lblOffset val="100"/>
        <c:noMultiLvlLbl val="0"/>
      </c:catAx>
      <c:valAx>
        <c:axId val="1560210688"/>
        <c:scaling>
          <c:orientation val="minMax"/>
        </c:scaling>
        <c:delete val="1"/>
        <c:axPos val="l"/>
        <c:numFmt formatCode="&quot;$&quot;#,##0.00" sourceLinked="1"/>
        <c:majorTickMark val="out"/>
        <c:minorTickMark val="none"/>
        <c:tickLblPos val="nextTo"/>
        <c:crossAx val="15602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000" baseline="0" dirty="0">
                <a:solidFill>
                  <a:schemeClr val="tx1"/>
                </a:solidFill>
              </a:rPr>
              <a:t>Exceeding Projected Amount</a:t>
            </a:r>
            <a:endParaRPr lang="en-US" sz="1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66867824682239"/>
          <c:y val="0.15282755938846884"/>
          <c:w val="0.59380724152653253"/>
          <c:h val="0.73271752696454162"/>
        </c:manualLayout>
      </c:layout>
      <c:doughnutChart>
        <c:varyColors val="1"/>
        <c:ser>
          <c:idx val="0"/>
          <c:order val="0"/>
          <c:tx>
            <c:strRef>
              <c:f>Rounded_Edge_V2!$A$8</c:f>
              <c:strCache>
                <c:ptCount val="1"/>
                <c:pt idx="0">
                  <c:v>Fill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F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48-4B7C-A9D4-BDB2CB6202DE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2225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48-4B7C-A9D4-BDB2CB6202DE}"/>
              </c:ext>
            </c:extLst>
          </c:dPt>
          <c:cat>
            <c:strRef>
              <c:f>Rounded_Edge_V2!$A$9:$A$10</c:f>
              <c:strCache>
                <c:ptCount val="2"/>
                <c:pt idx="0">
                  <c:v>Remainder</c:v>
                </c:pt>
                <c:pt idx="1">
                  <c:v>Percentage</c:v>
                </c:pt>
              </c:strCache>
            </c:strRef>
          </c:cat>
          <c:val>
            <c:numRef>
              <c:f>Rounded_Edge_V2!$B$9:$B$10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48-4B7C-A9D4-BDB2CB620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'[Daily Bank Deposit Verification Spreadsheet - Shared.xlsx]FY Summuary Report Charts'!$C$3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rgbClr val="029FDE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'[Daily Bank Deposit Verification Spreadsheet - Shared.xlsx]FY Summuary Report Charts'!$B$4:$B$15</c:f>
              <c:strCache>
                <c:ptCount val="12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  <c:pt idx="3">
                  <c:v>January</c:v>
                </c:pt>
                <c:pt idx="4">
                  <c:v>February</c:v>
                </c:pt>
                <c:pt idx="5">
                  <c:v>March</c:v>
                </c:pt>
                <c:pt idx="6">
                  <c:v>April</c:v>
                </c:pt>
                <c:pt idx="7">
                  <c:v>May</c:v>
                </c:pt>
                <c:pt idx="8">
                  <c:v>June</c:v>
                </c:pt>
                <c:pt idx="9">
                  <c:v>July</c:v>
                </c:pt>
                <c:pt idx="10">
                  <c:v>August</c:v>
                </c:pt>
                <c:pt idx="11">
                  <c:v>September</c:v>
                </c:pt>
              </c:strCache>
            </c:strRef>
          </c:cat>
          <c:val>
            <c:numRef>
              <c:f>'[Daily Bank Deposit Verification Spreadsheet - Shared.xlsx]FY Summuary Report Charts'!$C$4:$C$15</c:f>
              <c:numCache>
                <c:formatCode>_("$"* #,##0.00_);_("$"* \(#,##0.00\);_("$"* "-"??_);_(@_)</c:formatCode>
                <c:ptCount val="12"/>
                <c:pt idx="0">
                  <c:v>919608.18000000017</c:v>
                </c:pt>
                <c:pt idx="1">
                  <c:v>893488.37999999989</c:v>
                </c:pt>
                <c:pt idx="2">
                  <c:v>1028285.5599999999</c:v>
                </c:pt>
                <c:pt idx="3">
                  <c:v>1098426.5999999999</c:v>
                </c:pt>
                <c:pt idx="4">
                  <c:v>1029043.28</c:v>
                </c:pt>
                <c:pt idx="5">
                  <c:v>883951.05999999994</c:v>
                </c:pt>
                <c:pt idx="6">
                  <c:v>768197.71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7-424D-A7DD-5B179B01B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axId val="860083472"/>
        <c:axId val="344866720"/>
      </c:barChart>
      <c:lineChart>
        <c:grouping val="standard"/>
        <c:varyColors val="0"/>
        <c:ser>
          <c:idx val="1"/>
          <c:order val="1"/>
          <c:tx>
            <c:strRef>
              <c:f>'[Daily Bank Deposit Verification Spreadsheet - Shared.xlsx]FY Summuary Report Charts'!$D$3</c:f>
              <c:strCache>
                <c:ptCount val="1"/>
                <c:pt idx="0">
                  <c:v>Projection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rgbClr val="27235E"/>
              </a:solidFill>
              <a:ln w="31750">
                <a:solidFill>
                  <a:srgbClr val="27235E"/>
                </a:solidFill>
              </a:ln>
              <a:effectLst/>
            </c:spPr>
          </c:marker>
          <c:cat>
            <c:strRef>
              <c:f>'[Daily Bank Deposit Verification Spreadsheet - Shared.xlsx]FY Summuary Report Charts'!$B$4:$B$15</c:f>
              <c:strCache>
                <c:ptCount val="12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  <c:pt idx="3">
                  <c:v>January</c:v>
                </c:pt>
                <c:pt idx="4">
                  <c:v>February</c:v>
                </c:pt>
                <c:pt idx="5">
                  <c:v>March</c:v>
                </c:pt>
                <c:pt idx="6">
                  <c:v>April</c:v>
                </c:pt>
                <c:pt idx="7">
                  <c:v>May</c:v>
                </c:pt>
                <c:pt idx="8">
                  <c:v>June</c:v>
                </c:pt>
                <c:pt idx="9">
                  <c:v>July</c:v>
                </c:pt>
                <c:pt idx="10">
                  <c:v>August</c:v>
                </c:pt>
                <c:pt idx="11">
                  <c:v>September</c:v>
                </c:pt>
              </c:strCache>
            </c:strRef>
          </c:cat>
          <c:val>
            <c:numRef>
              <c:f>'[Daily Bank Deposit Verification Spreadsheet - Shared.xlsx]FY Summuary Report Charts'!$D$4:$D$15</c:f>
              <c:numCache>
                <c:formatCode>_("$"* #,##0.00_);_("$"* \(#,##0.00\);_("$"* "-"??_);_(@_)</c:formatCode>
                <c:ptCount val="12"/>
                <c:pt idx="0">
                  <c:v>650987</c:v>
                </c:pt>
                <c:pt idx="1">
                  <c:v>733628</c:v>
                </c:pt>
                <c:pt idx="2">
                  <c:v>620214</c:v>
                </c:pt>
                <c:pt idx="3">
                  <c:v>711000</c:v>
                </c:pt>
                <c:pt idx="4">
                  <c:v>884567</c:v>
                </c:pt>
                <c:pt idx="5">
                  <c:v>860678</c:v>
                </c:pt>
                <c:pt idx="6">
                  <c:v>845336</c:v>
                </c:pt>
                <c:pt idx="7">
                  <c:v>768354</c:v>
                </c:pt>
                <c:pt idx="8">
                  <c:v>885999</c:v>
                </c:pt>
                <c:pt idx="9">
                  <c:v>1815335</c:v>
                </c:pt>
                <c:pt idx="10">
                  <c:v>1108000</c:v>
                </c:pt>
                <c:pt idx="11">
                  <c:v>978883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C7-424D-A7DD-5B179B01B4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0083472"/>
        <c:axId val="344866720"/>
      </c:lineChart>
      <c:catAx>
        <c:axId val="8600834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866720"/>
        <c:crosses val="autoZero"/>
        <c:auto val="1"/>
        <c:lblAlgn val="ctr"/>
        <c:lblOffset val="100"/>
        <c:noMultiLvlLbl val="0"/>
      </c:catAx>
      <c:valAx>
        <c:axId val="344866720"/>
        <c:scaling>
          <c:orientation val="minMax"/>
        </c:scaling>
        <c:delete val="1"/>
        <c:axPos val="l"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860083472"/>
        <c:crosses val="autoZero"/>
        <c:crossBetween val="between"/>
      </c:valAx>
      <c:dTable>
        <c:showHorzBorder val="1"/>
        <c:showVertBorder val="0"/>
        <c:showOutline val="0"/>
        <c:showKeys val="1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'[Daily Bank Deposit Verification Spreadsheet - Shared.xlsx]FY Summuary Report Charts'!$F$4:$F$15</c:f>
              <c:numCache>
                <c:formatCode>[Color10]0.0%;[Red]\-0.0%</c:formatCode>
                <c:ptCount val="12"/>
                <c:pt idx="0">
                  <c:v>0.41263678076520754</c:v>
                </c:pt>
                <c:pt idx="1">
                  <c:v>0.217903869536059</c:v>
                </c:pt>
                <c:pt idx="2">
                  <c:v>0.65795283563415197</c:v>
                </c:pt>
                <c:pt idx="3">
                  <c:v>0.54490379746835427</c:v>
                </c:pt>
                <c:pt idx="4">
                  <c:v>0.16332994561180783</c:v>
                </c:pt>
                <c:pt idx="5">
                  <c:v>2.7040379793604505E-2</c:v>
                </c:pt>
                <c:pt idx="6">
                  <c:v>-9.1251632486963802E-2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solidFill>
                      <a:sysClr val="windowText" lastClr="000000"/>
                    </a:solidFill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9454-4C0C-9CDD-CD6494D8CC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88"/>
        <c:overlap val="-35"/>
        <c:axId val="1841328560"/>
        <c:axId val="1832118608"/>
      </c:barChart>
      <c:catAx>
        <c:axId val="184132856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solidFill>
            <a:schemeClr val="tx1"/>
          </a:solidFill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2118608"/>
        <c:crosses val="autoZero"/>
        <c:auto val="1"/>
        <c:lblAlgn val="ctr"/>
        <c:lblOffset val="100"/>
        <c:noMultiLvlLbl val="0"/>
      </c:catAx>
      <c:valAx>
        <c:axId val="1832118608"/>
        <c:scaling>
          <c:orientation val="minMax"/>
        </c:scaling>
        <c:delete val="1"/>
        <c:axPos val="l"/>
        <c:numFmt formatCode="[Color10]0.0%;[Red]\-0.0%" sourceLinked="1"/>
        <c:majorTickMark val="none"/>
        <c:minorTickMark val="none"/>
        <c:tickLblPos val="nextTo"/>
        <c:crossAx val="184132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0.42507</cdr:x>
      <cdr:y>0.42846</cdr:y>
    </cdr:from>
    <cdr:to>
      <cdr:x>0.57492</cdr:x>
      <cdr:y>0.65987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BD5805-59C9-4B04-9C58-5E7850D3FB4D}"/>
            </a:ext>
          </a:extLst>
        </cdr:cNvPr>
        <cdr:cNvSpPr txBox="1"/>
      </cdr:nvSpPr>
      <cdr:spPr>
        <a:xfrm xmlns:a="http://schemas.openxmlformats.org/drawingml/2006/main">
          <a:off x="976868" y="861803"/>
          <a:ext cx="344372" cy="465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marL="0" indent="0" algn="ctr"/>
          <a:r>
            <a:rPr lang="de-AT" sz="3600" b="1" dirty="0">
              <a:solidFill>
                <a:srgbClr val="00B050"/>
              </a:solidFill>
              <a:latin typeface="Arial Rounded MT Bold" panose="020F0704030504030204" pitchFamily="34" charset="0"/>
              <a:cs typeface="Calibri"/>
            </a:rPr>
            <a:t>15</a:t>
          </a:r>
          <a:r>
            <a:rPr lang="de-AT" sz="3600" b="1" i="0" u="none" strike="noStrike" dirty="0">
              <a:solidFill>
                <a:srgbClr val="00B050"/>
              </a:solidFill>
              <a:latin typeface="Arial Rounded MT Bold" panose="020F0704030504030204" pitchFamily="34" charset="0"/>
              <a:ea typeface="+mn-ea"/>
              <a:cs typeface="Calibri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0.42886</cdr:x>
      <cdr:y>0.39058</cdr:y>
    </cdr:from>
    <cdr:to>
      <cdr:x>0.57871</cdr:x>
      <cdr:y>0.62199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BD5805-59C9-4B04-9C58-5E7850D3FB4D}"/>
            </a:ext>
          </a:extLst>
        </cdr:cNvPr>
        <cdr:cNvSpPr txBox="1"/>
      </cdr:nvSpPr>
      <cdr:spPr>
        <a:xfrm xmlns:a="http://schemas.openxmlformats.org/drawingml/2006/main">
          <a:off x="2616778" y="15433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marL="0" indent="0" algn="ctr"/>
          <a:r>
            <a:rPr lang="de-AT" sz="3600" b="1" i="0" u="none" strike="noStrike" dirty="0">
              <a:solidFill>
                <a:srgbClr val="00B050"/>
              </a:solidFill>
              <a:latin typeface="Arial Rounded MT Bold" panose="020F0704030504030204" pitchFamily="34" charset="0"/>
              <a:ea typeface="+mn-ea"/>
              <a:cs typeface="Calibri"/>
            </a:rPr>
            <a:t>13%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0.42886</cdr:x>
      <cdr:y>0.39058</cdr:y>
    </cdr:from>
    <cdr:to>
      <cdr:x>0.57871</cdr:x>
      <cdr:y>0.62199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BD5805-59C9-4B04-9C58-5E7850D3FB4D}"/>
            </a:ext>
          </a:extLst>
        </cdr:cNvPr>
        <cdr:cNvSpPr txBox="1"/>
      </cdr:nvSpPr>
      <cdr:spPr>
        <a:xfrm xmlns:a="http://schemas.openxmlformats.org/drawingml/2006/main">
          <a:off x="2616778" y="15433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marL="0" indent="0" algn="ctr"/>
          <a:r>
            <a:rPr lang="de-AT" sz="3600" b="1" i="0" u="none" strike="noStrike" dirty="0">
              <a:solidFill>
                <a:srgbClr val="00B050"/>
              </a:solidFill>
              <a:latin typeface="Arial Rounded MT Bold" panose="020F0704030504030204" pitchFamily="34" charset="0"/>
              <a:ea typeface="+mn-ea"/>
              <a:cs typeface="Calibri"/>
            </a:rPr>
            <a:t>25%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0.43312</cdr:x>
      <cdr:y>0.41729</cdr:y>
    </cdr:from>
    <cdr:to>
      <cdr:x>0.58297</cdr:x>
      <cdr:y>0.6487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DBD5805-59C9-4B04-9C58-5E7850D3FB4D}"/>
            </a:ext>
          </a:extLst>
        </cdr:cNvPr>
        <cdr:cNvSpPr txBox="1"/>
      </cdr:nvSpPr>
      <cdr:spPr>
        <a:xfrm xmlns:a="http://schemas.openxmlformats.org/drawingml/2006/main">
          <a:off x="1719493" y="1406827"/>
          <a:ext cx="594908" cy="780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marL="0" indent="0" algn="ctr"/>
          <a:fld id="{3161CD74-D0C8-4C91-B168-578B8150B825}" type="TxLink">
            <a:rPr lang="en-US" sz="3600" b="1" i="0" u="none" strike="noStrike">
              <a:solidFill>
                <a:srgbClr val="00B050"/>
              </a:solidFill>
              <a:latin typeface="Arial Rounded MT Bold" panose="020F0704030504030204" pitchFamily="34" charset="0"/>
              <a:ea typeface="+mn-ea"/>
              <a:cs typeface="Calibri"/>
            </a:rPr>
            <a:pPr marL="0" indent="0" algn="ctr"/>
            <a:t>90%</a:t>
          </a:fld>
          <a:endParaRPr lang="de-AT" sz="3600" b="1" i="0" u="none" strike="noStrike" dirty="0">
            <a:solidFill>
              <a:srgbClr val="00B050"/>
            </a:solidFill>
            <a:latin typeface="Arial Rounded MT Bold" panose="020F0704030504030204" pitchFamily="34" charset="0"/>
            <a:ea typeface="+mn-ea"/>
            <a:cs typeface="Calibri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E6B5-030B-4061-BCA6-F98B7E92DDCF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EE034-2952-48D2-8645-65F649253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4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EE034-2952-48D2-8645-65F6492535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4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EE034-2952-48D2-8645-65F6492535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7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EE034-2952-48D2-8645-65F6492535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EE034-2952-48D2-8645-65F6492535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42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30CFA-805A-4FD3-B3A0-DAAA5993DA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42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B198E1B-2F97-4133-A429-19DF88587C24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19E3-9036-4A04-8581-B8763E2F9771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1F6CC0-0035-4567-9A48-0E40441874FC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423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6884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9430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24A5A7-66A2-7F43-9A7A-5E13F74F8C0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</p:spTree>
    <p:extLst>
      <p:ext uri="{BB962C8B-B14F-4D97-AF65-F5344CB8AC3E}">
        <p14:creationId xmlns:p14="http://schemas.microsoft.com/office/powerpoint/2010/main" val="4263414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</p:spTree>
    <p:extLst>
      <p:ext uri="{BB962C8B-B14F-4D97-AF65-F5344CB8AC3E}">
        <p14:creationId xmlns:p14="http://schemas.microsoft.com/office/powerpoint/2010/main" val="363396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FB39FF5-7AF5-4963-9346-2640496A3302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F49194-9068-41AA-B460-962319BF96A4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59169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9271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9522814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A12A-93A3-4E34-8ACA-F51DEF71A4D7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6153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239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27670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8570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4644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30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397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913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7A5C384-78D0-4088-9411-AB6790574770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81663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2964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3BBC521-7F3E-4867-AE20-2D95BED05D3A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A2D954-332B-47D0-BE9F-0F2BDE7795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1979613"/>
            <a:ext cx="9139738" cy="28987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6344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243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87EF-26D7-4B39-B05E-44DC61B664D4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690-9B7C-4B8C-A619-0C4FD49935C0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117A-C3AD-4CA5-93C7-9B15C70A58C8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46FD-BBEB-4CFF-A19D-7AC8C6C17343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A7B5C9-63AA-4D96-B4ED-7C9A26754338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116C-46BA-4395-86B3-4662DD3097DA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BB4BAD1-E0C2-40B4-9DE4-8FDF4AFD6718}" type="datetime1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435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C2B463-6BD5-411E-A3CA-67A9FE00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3E6F24-3E64-4893-9F13-7BEE01C84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9"/>
            <a:ext cx="7498616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51691-68BF-45E8-91A2-A097098E1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Virgin islands OF THE UNITED STATES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BUREAU OF MOTOR VEHICLES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6F5F23-9CEC-4207-A454-659F3EBD3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C000"/>
                </a:solidFill>
              </a:rPr>
              <a:t>Revenue estimating conference</a:t>
            </a:r>
          </a:p>
          <a:p>
            <a:r>
              <a:rPr lang="en-US" dirty="0">
                <a:solidFill>
                  <a:schemeClr val="bg1"/>
                </a:solidFill>
              </a:rPr>
              <a:t>May 7, 2024</a:t>
            </a:r>
          </a:p>
          <a:p>
            <a:r>
              <a:rPr lang="en-US" dirty="0">
                <a:solidFill>
                  <a:schemeClr val="bg2"/>
                </a:solidFill>
              </a:rPr>
              <a:t>BARBARA JACKSON-MCINTOSH, DIRECTOR</a:t>
            </a:r>
          </a:p>
          <a:p>
            <a:r>
              <a:rPr lang="en-US" dirty="0" err="1">
                <a:solidFill>
                  <a:schemeClr val="bg2"/>
                </a:solidFill>
              </a:rPr>
              <a:t>riise</a:t>
            </a:r>
            <a:r>
              <a:rPr lang="en-US" dirty="0">
                <a:solidFill>
                  <a:schemeClr val="bg2"/>
                </a:solidFill>
              </a:rPr>
              <a:t> Creque, COMPLIANCE AUDITOR</a:t>
            </a:r>
          </a:p>
          <a:p>
            <a:r>
              <a:rPr lang="en-US" dirty="0">
                <a:solidFill>
                  <a:schemeClr val="bg2"/>
                </a:solidFill>
              </a:rPr>
              <a:t>Linda LLOYD, FISCAL OFFICER</a:t>
            </a:r>
          </a:p>
        </p:txBody>
      </p:sp>
      <p:pic>
        <p:nvPicPr>
          <p:cNvPr id="6" name="Picture 5" descr="A blue circle with white text and a map&#10;&#10;Description automatically generated">
            <a:extLst>
              <a:ext uri="{FF2B5EF4-FFF2-40B4-BE49-F238E27FC236}">
                <a16:creationId xmlns:a16="http://schemas.microsoft.com/office/drawing/2014/main" id="{A950F855-0639-68CF-FB13-601F30454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00" y="2024474"/>
            <a:ext cx="2809051" cy="280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9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0FE76BD-1318-41D9-82DF-77B966752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21941"/>
              </p:ext>
            </p:extLst>
          </p:nvPr>
        </p:nvGraphicFramePr>
        <p:xfrm>
          <a:off x="9289844" y="4425303"/>
          <a:ext cx="2285998" cy="203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8AB2A99-69C9-2736-9BD2-9E063148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</a:rPr>
              <a:t>Revenue by fund for </a:t>
            </a:r>
            <a:r>
              <a:rPr lang="en-US" sz="4000" dirty="0" err="1">
                <a:solidFill>
                  <a:srgbClr val="FFC000"/>
                </a:solidFill>
              </a:rPr>
              <a:t>fy</a:t>
            </a:r>
            <a:r>
              <a:rPr lang="en-US" sz="4000" dirty="0">
                <a:solidFill>
                  <a:srgbClr val="FFC000"/>
                </a:solidFill>
              </a:rPr>
              <a:t> 2020-2024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1CC1D-007B-A87C-4F74-64188C72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2629" y="628189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100" smtClean="0">
                <a:solidFill>
                  <a:schemeClr val="accent4"/>
                </a:solidFill>
              </a:rPr>
              <a:pPr/>
              <a:t>2</a:t>
            </a:fld>
            <a:endParaRPr lang="en-US" sz="1100" dirty="0">
              <a:solidFill>
                <a:schemeClr val="accent4"/>
              </a:solidFill>
            </a:endParaRPr>
          </a:p>
        </p:txBody>
      </p:sp>
      <p:pic>
        <p:nvPicPr>
          <p:cNvPr id="5" name="Picture 4" descr="A blue circle with white text and a map&#10;&#10;Description automatically generated">
            <a:extLst>
              <a:ext uri="{FF2B5EF4-FFF2-40B4-BE49-F238E27FC236}">
                <a16:creationId xmlns:a16="http://schemas.microsoft.com/office/drawing/2014/main" id="{3753733B-1064-D6F0-D843-5C7BFE417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025" y="639132"/>
            <a:ext cx="1139847" cy="1139847"/>
          </a:xfrm>
          <a:prstGeom prst="rect">
            <a:avLst/>
          </a:prstGeom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39A91C9F-F72C-188D-259F-B782E3690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790246"/>
              </p:ext>
            </p:extLst>
          </p:nvPr>
        </p:nvGraphicFramePr>
        <p:xfrm>
          <a:off x="9004650" y="1877081"/>
          <a:ext cx="2856386" cy="254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1D2C0AF3-141B-6369-51F9-14191A5DFD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857595"/>
              </p:ext>
            </p:extLst>
          </p:nvPr>
        </p:nvGraphicFramePr>
        <p:xfrm>
          <a:off x="452846" y="1877082"/>
          <a:ext cx="8351520" cy="458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94663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0FE76BD-1318-41D9-82DF-77B966752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629776"/>
              </p:ext>
            </p:extLst>
          </p:nvPr>
        </p:nvGraphicFramePr>
        <p:xfrm>
          <a:off x="9663207" y="4440564"/>
          <a:ext cx="2257038" cy="2111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843CFBE-F87A-4E34-AF44-7B5ADE54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</a:rPr>
              <a:t>     Revenue variance for </a:t>
            </a:r>
            <a:r>
              <a:rPr lang="en-US" sz="4000" dirty="0" err="1">
                <a:solidFill>
                  <a:srgbClr val="FFC000"/>
                </a:solidFill>
              </a:rPr>
              <a:t>fy</a:t>
            </a:r>
            <a:r>
              <a:rPr lang="en-US" sz="4000" dirty="0">
                <a:solidFill>
                  <a:srgbClr val="FFC000"/>
                </a:solidFill>
              </a:rPr>
              <a:t> 2023-2024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4E0B-A035-4767-9543-2F8FB77A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09" y="6267414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100" smtClean="0">
                <a:solidFill>
                  <a:srgbClr val="002060"/>
                </a:solidFill>
              </a:rPr>
              <a:pPr/>
              <a:t>3</a:t>
            </a:fld>
            <a:endParaRPr lang="en-US" sz="1100" dirty="0">
              <a:solidFill>
                <a:srgbClr val="002060"/>
              </a:solidFill>
            </a:endParaRPr>
          </a:p>
        </p:txBody>
      </p:sp>
      <p:pic>
        <p:nvPicPr>
          <p:cNvPr id="13" name="Picture 12" descr="A blue circle with white text and a map&#10;&#10;Description automatically generated">
            <a:extLst>
              <a:ext uri="{FF2B5EF4-FFF2-40B4-BE49-F238E27FC236}">
                <a16:creationId xmlns:a16="http://schemas.microsoft.com/office/drawing/2014/main" id="{8FD7217D-BAD3-286A-882C-1590F02A5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025" y="639132"/>
            <a:ext cx="1139847" cy="1139847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4305F7F-D3BA-33C1-8290-A8989FE53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588727"/>
              </p:ext>
            </p:extLst>
          </p:nvPr>
        </p:nvGraphicFramePr>
        <p:xfrm>
          <a:off x="324044" y="1924050"/>
          <a:ext cx="9286874" cy="4708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9A91C9F-F72C-188D-259F-B782E3690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504197"/>
              </p:ext>
            </p:extLst>
          </p:nvPr>
        </p:nvGraphicFramePr>
        <p:xfrm>
          <a:off x="9715497" y="1918964"/>
          <a:ext cx="2152459" cy="252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1951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0FE76BD-1318-41D9-82DF-77B966752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614964"/>
              </p:ext>
            </p:extLst>
          </p:nvPr>
        </p:nvGraphicFramePr>
        <p:xfrm>
          <a:off x="9427889" y="4320089"/>
          <a:ext cx="2590800" cy="231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843CFBE-F87A-4E34-AF44-7B5ADE54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</a:rPr>
              <a:t>     PROJECTED VS ACTUAL REVENUE</a:t>
            </a:r>
            <a:br>
              <a:rPr lang="en-US" sz="4000" dirty="0">
                <a:solidFill>
                  <a:srgbClr val="FFC000"/>
                </a:solidFill>
              </a:rPr>
            </a:br>
            <a:r>
              <a:rPr lang="en-US" sz="4000" dirty="0">
                <a:solidFill>
                  <a:srgbClr val="FFC000"/>
                </a:solidFill>
              </a:rPr>
              <a:t>FOR </a:t>
            </a:r>
            <a:r>
              <a:rPr lang="en-US" sz="4000" dirty="0" err="1">
                <a:solidFill>
                  <a:srgbClr val="FFC000"/>
                </a:solidFill>
              </a:rPr>
              <a:t>fy</a:t>
            </a:r>
            <a:r>
              <a:rPr lang="en-US" sz="4000" dirty="0">
                <a:solidFill>
                  <a:srgbClr val="FFC000"/>
                </a:solidFill>
              </a:rPr>
              <a:t>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4E0B-A035-4767-9543-2F8FB77A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09" y="6267414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100" smtClean="0">
                <a:solidFill>
                  <a:srgbClr val="002060"/>
                </a:solidFill>
              </a:rPr>
              <a:pPr/>
              <a:t>4</a:t>
            </a:fld>
            <a:endParaRPr lang="en-US" sz="1100" dirty="0">
              <a:solidFill>
                <a:srgbClr val="002060"/>
              </a:solidFill>
            </a:endParaRPr>
          </a:p>
        </p:txBody>
      </p:sp>
      <p:pic>
        <p:nvPicPr>
          <p:cNvPr id="13" name="Picture 12" descr="A blue circle with white text and a map&#10;&#10;Description automatically generated">
            <a:extLst>
              <a:ext uri="{FF2B5EF4-FFF2-40B4-BE49-F238E27FC236}">
                <a16:creationId xmlns:a16="http://schemas.microsoft.com/office/drawing/2014/main" id="{8FD7217D-BAD3-286A-882C-1590F02A56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025" y="639132"/>
            <a:ext cx="1139847" cy="1139847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238817"/>
              </p:ext>
            </p:extLst>
          </p:nvPr>
        </p:nvGraphicFramePr>
        <p:xfrm>
          <a:off x="373592" y="1886603"/>
          <a:ext cx="9115953" cy="328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619568"/>
              </p:ext>
            </p:extLst>
          </p:nvPr>
        </p:nvGraphicFramePr>
        <p:xfrm>
          <a:off x="1062308" y="5019676"/>
          <a:ext cx="8427237" cy="170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9A91C9F-F72C-188D-259F-B782E3690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002417"/>
              </p:ext>
            </p:extLst>
          </p:nvPr>
        </p:nvGraphicFramePr>
        <p:xfrm>
          <a:off x="9489545" y="1886603"/>
          <a:ext cx="2467488" cy="226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09812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3CFBE-F87A-4E34-AF44-7B5ADE543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</a:rPr>
              <a:t>REVENUE FORCAST </a:t>
            </a:r>
            <a:r>
              <a:rPr lang="en-US" sz="4000" dirty="0" err="1">
                <a:solidFill>
                  <a:srgbClr val="FFC000"/>
                </a:solidFill>
              </a:rPr>
              <a:t>fy</a:t>
            </a:r>
            <a:r>
              <a:rPr lang="en-US" sz="4000" dirty="0">
                <a:solidFill>
                  <a:srgbClr val="FFC000"/>
                </a:solidFill>
              </a:rPr>
              <a:t> 2024-2027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44E0B-A035-4767-9543-2F8FB77A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0609" y="6267414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100" smtClean="0">
                <a:solidFill>
                  <a:schemeClr val="tx1"/>
                </a:solidFill>
              </a:rPr>
              <a:pPr/>
              <a:t>5</a:t>
            </a:fld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3" name="Picture 12" descr="A blue circle with white text and a map&#10;&#10;Description automatically generated">
            <a:extLst>
              <a:ext uri="{FF2B5EF4-FFF2-40B4-BE49-F238E27FC236}">
                <a16:creationId xmlns:a16="http://schemas.microsoft.com/office/drawing/2014/main" id="{8FD7217D-BAD3-286A-882C-1590F02A5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" y="639132"/>
            <a:ext cx="1139847" cy="1139847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0FE76BD-1318-41D9-82DF-77B966752F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963122"/>
              </p:ext>
            </p:extLst>
          </p:nvPr>
        </p:nvGraphicFramePr>
        <p:xfrm>
          <a:off x="9274629" y="2136799"/>
          <a:ext cx="2698488" cy="422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7A67BFC-656D-F371-FD4A-32F9ABE5D2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880144"/>
              </p:ext>
            </p:extLst>
          </p:nvPr>
        </p:nvGraphicFramePr>
        <p:xfrm>
          <a:off x="480061" y="2004060"/>
          <a:ext cx="9037320" cy="435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02593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D05B99E-5698-41F5-9D1E-FFBE1CE9D080}"/>
              </a:ext>
            </a:extLst>
          </p:cNvPr>
          <p:cNvSpPr txBox="1"/>
          <p:nvPr/>
        </p:nvSpPr>
        <p:spPr>
          <a:xfrm>
            <a:off x="672517" y="1165079"/>
            <a:ext cx="11048301" cy="54276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ubtitle 15">
            <a:extLst>
              <a:ext uri="{FF2B5EF4-FFF2-40B4-BE49-F238E27FC236}">
                <a16:creationId xmlns:a16="http://schemas.microsoft.com/office/drawing/2014/main" id="{543D22AC-1351-4EF0-BAE4-FFC6AAEB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0183"/>
            <a:ext cx="9127222" cy="1257574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REVENUE ESTIMATION SNAPSHOT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C93D5B-F685-49FF-B4BE-B3EF4A16DCD2}"/>
              </a:ext>
            </a:extLst>
          </p:cNvPr>
          <p:cNvSpPr txBox="1"/>
          <p:nvPr/>
        </p:nvSpPr>
        <p:spPr>
          <a:xfrm>
            <a:off x="302004" y="473977"/>
            <a:ext cx="484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BUREAU OF MOTOR VEHICLES </a:t>
            </a:r>
          </a:p>
        </p:txBody>
      </p:sp>
      <p:graphicFrame>
        <p:nvGraphicFramePr>
          <p:cNvPr id="20" name="Table Placeholder 10">
            <a:extLst>
              <a:ext uri="{FF2B5EF4-FFF2-40B4-BE49-F238E27FC236}">
                <a16:creationId xmlns:a16="http://schemas.microsoft.com/office/drawing/2014/main" id="{3EF56CD7-3D54-46F3-B4B8-CB0D6D279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294390"/>
              </p:ext>
            </p:extLst>
          </p:nvPr>
        </p:nvGraphicFramePr>
        <p:xfrm>
          <a:off x="672518" y="3135086"/>
          <a:ext cx="11048300" cy="3560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075">
                  <a:extLst>
                    <a:ext uri="{9D8B030D-6E8A-4147-A177-3AD203B41FA5}">
                      <a16:colId xmlns:a16="http://schemas.microsoft.com/office/drawing/2014/main" val="4235906612"/>
                    </a:ext>
                  </a:extLst>
                </a:gridCol>
                <a:gridCol w="2762075">
                  <a:extLst>
                    <a:ext uri="{9D8B030D-6E8A-4147-A177-3AD203B41FA5}">
                      <a16:colId xmlns:a16="http://schemas.microsoft.com/office/drawing/2014/main" val="284311610"/>
                    </a:ext>
                  </a:extLst>
                </a:gridCol>
                <a:gridCol w="2762075">
                  <a:extLst>
                    <a:ext uri="{9D8B030D-6E8A-4147-A177-3AD203B41FA5}">
                      <a16:colId xmlns:a16="http://schemas.microsoft.com/office/drawing/2014/main" val="1235871454"/>
                    </a:ext>
                  </a:extLst>
                </a:gridCol>
                <a:gridCol w="2762075">
                  <a:extLst>
                    <a:ext uri="{9D8B030D-6E8A-4147-A177-3AD203B41FA5}">
                      <a16:colId xmlns:a16="http://schemas.microsoft.com/office/drawing/2014/main" val="2126728798"/>
                    </a:ext>
                  </a:extLst>
                </a:gridCol>
              </a:tblGrid>
              <a:tr h="556733">
                <a:tc gridSpan="4">
                  <a:txBody>
                    <a:bodyPr/>
                    <a:lstStyle/>
                    <a:p>
                      <a:pPr algn="ctr"/>
                      <a:r>
                        <a:rPr lang="en-IN" sz="3200" dirty="0">
                          <a:solidFill>
                            <a:schemeClr val="tx1"/>
                          </a:solidFill>
                        </a:rPr>
                        <a:t>REVENUE BREAKDOWN</a:t>
                      </a: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308446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pPr algn="ctr"/>
                      <a:r>
                        <a:rPr lang="en-IN" sz="1600" b="1" i="0" u="none" strike="noStrike" kern="1200" dirty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Revenue Category </a:t>
                      </a:r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i="0" u="none" strike="noStrike" kern="1200" dirty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Count (If Applicable)</a:t>
                      </a:r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i="0" u="none" strike="noStrike" kern="1200" dirty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Est. Revenue</a:t>
                      </a:r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i="0" u="none" strike="noStrike" kern="1200" dirty="0">
                          <a:solidFill>
                            <a:srgbClr val="3F3F3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Fiscal Year </a:t>
                      </a:r>
                      <a:endParaRPr lang="en-IN" sz="1600" dirty="0">
                        <a:solidFill>
                          <a:srgbClr val="3F3F3F"/>
                        </a:solidFill>
                      </a:endParaRPr>
                    </a:p>
                  </a:txBody>
                  <a:tcPr marL="94257" marR="94257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579220"/>
                  </a:ext>
                </a:extLst>
              </a:tr>
              <a:tr h="378939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General Fund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$670,391.00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563405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Certificate of Title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$50,725.00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  <a:endParaRPr kumimoji="0" lang="en-I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125693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Personalized License Plate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$2,550,250.00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23414"/>
                  </a:ext>
                </a:extLst>
              </a:tr>
              <a:tr h="556733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The Motorcycle Safety Ed. Prog.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$134,500.00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032543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Transportation Trust Fund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$7,426,176.00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81273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r>
                        <a:rPr lang="en-IN" sz="1600" dirty="0">
                          <a:solidFill>
                            <a:schemeClr val="tx1"/>
                          </a:solidFill>
                        </a:rPr>
                        <a:t>Peace Offering Training Fund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$320,000.00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5124"/>
                  </a:ext>
                </a:extLst>
              </a:tr>
              <a:tr h="337295">
                <a:tc>
                  <a:txBody>
                    <a:bodyPr/>
                    <a:lstStyle/>
                    <a:p>
                      <a:r>
                        <a:rPr lang="en-IN" sz="1600" strike="sngStrike" dirty="0">
                          <a:solidFill>
                            <a:schemeClr val="tx1"/>
                          </a:solidFill>
                        </a:rPr>
                        <a:t>VI Historical Commemorative</a:t>
                      </a:r>
                    </a:p>
                  </a:txBody>
                  <a:tcPr marL="182880" marR="94257" anchor="ctr">
                    <a:solidFill>
                      <a:schemeClr val="accent3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solidFill>
                            <a:schemeClr val="tx1"/>
                          </a:solidFill>
                          <a:latin typeface="+mn-lt"/>
                        </a:rPr>
                        <a:t>$0.00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94257" marR="9425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45454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3D4C724-78F2-4583-A375-1BDB450EA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33998"/>
              </p:ext>
            </p:extLst>
          </p:nvPr>
        </p:nvGraphicFramePr>
        <p:xfrm>
          <a:off x="672517" y="1165079"/>
          <a:ext cx="11048301" cy="1965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846">
                  <a:extLst>
                    <a:ext uri="{9D8B030D-6E8A-4147-A177-3AD203B41FA5}">
                      <a16:colId xmlns:a16="http://schemas.microsoft.com/office/drawing/2014/main" val="4035020003"/>
                    </a:ext>
                  </a:extLst>
                </a:gridCol>
                <a:gridCol w="2946146">
                  <a:extLst>
                    <a:ext uri="{9D8B030D-6E8A-4147-A177-3AD203B41FA5}">
                      <a16:colId xmlns:a16="http://schemas.microsoft.com/office/drawing/2014/main" val="3524630212"/>
                    </a:ext>
                  </a:extLst>
                </a:gridCol>
                <a:gridCol w="282047">
                  <a:extLst>
                    <a:ext uri="{9D8B030D-6E8A-4147-A177-3AD203B41FA5}">
                      <a16:colId xmlns:a16="http://schemas.microsoft.com/office/drawing/2014/main" val="743110676"/>
                    </a:ext>
                  </a:extLst>
                </a:gridCol>
                <a:gridCol w="6403262">
                  <a:extLst>
                    <a:ext uri="{9D8B030D-6E8A-4147-A177-3AD203B41FA5}">
                      <a16:colId xmlns:a16="http://schemas.microsoft.com/office/drawing/2014/main" val="2516587734"/>
                    </a:ext>
                  </a:extLst>
                </a:gridCol>
              </a:tblGrid>
              <a:tr h="6358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FY24 and FY25 Total Estimated Revenue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Revenue</a:t>
                      </a:r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Summary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21056"/>
                  </a:ext>
                </a:extLst>
              </a:tr>
              <a:tr h="3487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FY24: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$10,862,981.00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Highlight 1: Continued access to online services, addition of new services and promote website usage.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3085258"/>
                  </a:ext>
                </a:extLst>
              </a:tr>
              <a:tr h="319773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Highlight 2: Implementation of the new cash management process.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3218790"/>
                  </a:ext>
                </a:extLst>
              </a:tr>
              <a:tr h="361549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dirty="0"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FY25: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$11,152,042.00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Highlight 3: New drivers license and non-citizen ID card.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7307122"/>
                  </a:ext>
                </a:extLst>
              </a:tr>
              <a:tr h="299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Highlight 4: Implementation of the Driver Improvement (Points) and electronic insurance repo.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18752"/>
                  </a:ext>
                </a:extLst>
              </a:tr>
            </a:tbl>
          </a:graphicData>
        </a:graphic>
      </p:graphicFrame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AAE34516-ACA9-42ED-96EA-7205467CA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1556" y="0"/>
            <a:ext cx="989262" cy="96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613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3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FFC000"/>
      </a:accent2>
      <a:accent3>
        <a:srgbClr val="FFC000"/>
      </a:accent3>
      <a:accent4>
        <a:srgbClr val="132548"/>
      </a:accent4>
      <a:accent5>
        <a:srgbClr val="A2C777"/>
      </a:accent5>
      <a:accent6>
        <a:srgbClr val="42955F"/>
      </a:accent6>
      <a:hlink>
        <a:srgbClr val="132548"/>
      </a:hlink>
      <a:folHlink>
        <a:srgbClr val="132548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27928_Hexagon presentation dark_AAS_v4" id="{00715B48-F6B0-4FD0-BA2D-34714F23D55A}" vid="{445656DE-313E-4A78-B834-A775A8573B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FD6DA261F584EABF1486FA8957779" ma:contentTypeVersion="15" ma:contentTypeDescription="Create a new document." ma:contentTypeScope="" ma:versionID="b24addc5a73149de0e7893f4db8dd27a">
  <xsd:schema xmlns:xsd="http://www.w3.org/2001/XMLSchema" xmlns:xs="http://www.w3.org/2001/XMLSchema" xmlns:p="http://schemas.microsoft.com/office/2006/metadata/properties" xmlns:ns2="50f9653a-ed11-4182-89fd-307e6c2450b1" xmlns:ns3="9bdccc73-dd04-4247-b42e-1edc645e3687" targetNamespace="http://schemas.microsoft.com/office/2006/metadata/properties" ma:root="true" ma:fieldsID="6ff9b6797c5698de767830a962df2eb9" ns2:_="" ns3:_="">
    <xsd:import namespace="50f9653a-ed11-4182-89fd-307e6c2450b1"/>
    <xsd:import namespace="9bdccc73-dd04-4247-b42e-1edc645e36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9653a-ed11-4182-89fd-307e6c245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16ce7a5-80b3-467b-b812-4570f4befe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dccc73-dd04-4247-b42e-1edc645e368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2b3ac3e-2764-436d-b9dc-d0fbd02b1df1}" ma:internalName="TaxCatchAll" ma:showField="CatchAllData" ma:web="9bdccc73-dd04-4247-b42e-1edc645e36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dccc73-dd04-4247-b42e-1edc645e3687" xsi:nil="true"/>
    <lcf76f155ced4ddcb4097134ff3c332f xmlns="50f9653a-ed11-4182-89fd-307e6c2450b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601895-77F1-49B5-B1BC-F2E218C3C5EA}"/>
</file>

<file path=customXml/itemProps2.xml><?xml version="1.0" encoding="utf-8"?>
<ds:datastoreItem xmlns:ds="http://schemas.openxmlformats.org/officeDocument/2006/customXml" ds:itemID="{6FCEA5C2-DE6A-4DC3-94BE-38C2759B64B2}"/>
</file>

<file path=customXml/itemProps3.xml><?xml version="1.0" encoding="utf-8"?>
<ds:datastoreItem xmlns:ds="http://schemas.openxmlformats.org/officeDocument/2006/customXml" ds:itemID="{53E0816D-D7D2-46D6-B580-E1AFB08CEEA6}"/>
</file>

<file path=docProps/app.xml><?xml version="1.0" encoding="utf-8"?>
<Properties xmlns="http://schemas.openxmlformats.org/officeDocument/2006/extended-properties" xmlns:vt="http://schemas.openxmlformats.org/officeDocument/2006/docPropsVTypes">
  <TotalTime>3890</TotalTime>
  <Words>245</Words>
  <Application>Microsoft Office PowerPoint</Application>
  <PresentationFormat>Widescreen</PresentationFormat>
  <Paragraphs>84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Gill Sans MT</vt:lpstr>
      <vt:lpstr>Times New Roman</vt:lpstr>
      <vt:lpstr>Wingdings 2</vt:lpstr>
      <vt:lpstr>Dividend</vt:lpstr>
      <vt:lpstr>Office Theme</vt:lpstr>
      <vt:lpstr>Virgin islands OF THE UNITED STATES BUREAU OF MOTOR VEHICLES</vt:lpstr>
      <vt:lpstr>Revenue by fund for fy 2020-2024</vt:lpstr>
      <vt:lpstr>     Revenue variance for fy 2023-2024</vt:lpstr>
      <vt:lpstr>     PROJECTED VS ACTUAL REVENUE FOR fy 2024</vt:lpstr>
      <vt:lpstr>REVENUE FORCAST fy 2024-2027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Virgin islands police department</dc:title>
  <dc:creator>Carolyn Wattley</dc:creator>
  <cp:lastModifiedBy>Riise Creque</cp:lastModifiedBy>
  <cp:revision>30</cp:revision>
  <dcterms:created xsi:type="dcterms:W3CDTF">2020-12-01T18:12:14Z</dcterms:created>
  <dcterms:modified xsi:type="dcterms:W3CDTF">2024-04-26T19:46:43Z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0x010100EFAFD6DA261F584EABF1486FA8957779</vt:lpwstr>
  </property>
</Properties>
</file>