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hart2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style2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colors2.xml" ContentType="application/vnd.ms-office.chartcolorstyle+xml"/>
  <Override PartName="/ppt/charts/colors1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78" r:id="rId3"/>
    <p:sldId id="264" r:id="rId4"/>
    <p:sldId id="274" r:id="rId5"/>
    <p:sldId id="275" r:id="rId6"/>
    <p:sldId id="281" r:id="rId7"/>
    <p:sldId id="282" r:id="rId8"/>
    <p:sldId id="283" r:id="rId9"/>
    <p:sldId id="288" r:id="rId10"/>
    <p:sldId id="289" r:id="rId11"/>
    <p:sldId id="25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5C6D"/>
    <a:srgbClr val="75C8ED"/>
    <a:srgbClr val="FFA41D"/>
    <a:srgbClr val="00B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06B049-AA0B-4987-AC2B-8ED5FD908997}" v="34" dt="2024-04-18T16:40:27.0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77" autoAdjust="0"/>
    <p:restoredTop sz="96118" autoAdjust="0"/>
  </p:normalViewPr>
  <p:slideViewPr>
    <p:cSldViewPr snapToGrid="0">
      <p:cViewPr varScale="1">
        <p:scale>
          <a:sx n="166" d="100"/>
          <a:sy n="166" d="100"/>
        </p:scale>
        <p:origin x="380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vihfaevt-my.sharepoint.com/personal/rrobinson_vihfa_gov/Documents/Documents/Revenue%20Conference%20Presentation/Revenue%20DATA-GR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vihfaevt-my.sharepoint.com/personal/rrobinson_vihfa_gov/Documents/Documents/Revenue%20Conference%20Presentation/Revenue%20DATA-GR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vihfaevt-my.sharepoint.com/personal/rrobinson_vihfa_gov/Documents/Documents/Revenue%20Conference%20Presentation/1-22-2024%20Revenue%20Conference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vihfaevt-my.sharepoint.com/personal/rrobinson_vihfa_gov/Documents/Documents/Revenue%20Conference%20Presentation/1-22-2024%20Revenue%20Conference%20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56695042344034"/>
          <c:y val="0.23263943965075268"/>
          <c:w val="0.81575196850393705"/>
          <c:h val="0.72121032269810204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424735"/>
        <c:axId val="37871359"/>
      </c:lineChart>
      <c:catAx>
        <c:axId val="124424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VI"/>
          </a:p>
        </c:txPr>
        <c:crossAx val="37871359"/>
        <c:crosses val="autoZero"/>
        <c:auto val="1"/>
        <c:lblAlgn val="ctr"/>
        <c:lblOffset val="100"/>
        <c:noMultiLvlLbl val="0"/>
      </c:catAx>
      <c:valAx>
        <c:axId val="378713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VI"/>
          </a:p>
        </c:txPr>
        <c:crossAx val="124424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V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VI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'[Revenue DATA-GRT.xlsx]Sheet14'!$B$2</c:f>
              <c:strCache>
                <c:ptCount val="1"/>
                <c:pt idx="0">
                  <c:v>GRT Revenue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'[Revenue DATA-GRT.xlsx]Sheet14'!$A$3:$A$8</c:f>
              <c:strCache>
                <c:ptCount val="6"/>
                <c:pt idx="0">
                  <c:v>FY19</c:v>
                </c:pt>
                <c:pt idx="1">
                  <c:v>FY20</c:v>
                </c:pt>
                <c:pt idx="2">
                  <c:v>FY21</c:v>
                </c:pt>
                <c:pt idx="3">
                  <c:v>FY22</c:v>
                </c:pt>
                <c:pt idx="4">
                  <c:v>FY23</c:v>
                </c:pt>
                <c:pt idx="5">
                  <c:v>FY24 </c:v>
                </c:pt>
              </c:strCache>
            </c:strRef>
          </c:cat>
          <c:val>
            <c:numRef>
              <c:f>'[Revenue DATA-GRT.xlsx]Sheet14'!$B$3:$B$8</c:f>
              <c:numCache>
                <c:formatCode>_(* #,##0.00_);_(* \(#,##0.00\);_(* "-"??_);_(@_)</c:formatCode>
                <c:ptCount val="6"/>
                <c:pt idx="0">
                  <c:v>24427</c:v>
                </c:pt>
                <c:pt idx="1">
                  <c:v>251273</c:v>
                </c:pt>
                <c:pt idx="2">
                  <c:v>790605</c:v>
                </c:pt>
                <c:pt idx="3">
                  <c:v>1453728</c:v>
                </c:pt>
                <c:pt idx="4">
                  <c:v>2006863.0299999996</c:v>
                </c:pt>
                <c:pt idx="5">
                  <c:v>362177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12-4CBF-A161-7C88692374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679023"/>
        <c:axId val="1045332047"/>
      </c:lineChart>
      <c:catAx>
        <c:axId val="1246790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VI"/>
          </a:p>
        </c:txPr>
        <c:crossAx val="1045332047"/>
        <c:crosses val="autoZero"/>
        <c:auto val="1"/>
        <c:lblAlgn val="ctr"/>
        <c:lblOffset val="100"/>
        <c:noMultiLvlLbl val="0"/>
      </c:catAx>
      <c:valAx>
        <c:axId val="10453320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VI"/>
          </a:p>
        </c:txPr>
        <c:crossAx val="1246790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V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CDBG-DR</a:t>
            </a:r>
            <a:r>
              <a:rPr lang="en-US" baseline="0"/>
              <a:t> </a:t>
            </a:r>
            <a:r>
              <a:rPr lang="en-US"/>
              <a:t>GRT Revenue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VI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'[1-22-2024 Revenue Conference Data.xlsx]Combination (2)'!$C$1</c:f>
              <c:strCache>
                <c:ptCount val="1"/>
                <c:pt idx="0">
                  <c:v>GRT Revenue Actual CDBG-DR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'[1-22-2024 Revenue Conference Data.xlsx]Combination (2)'!$B$2:$B$8</c:f>
              <c:numCache>
                <mc:AlternateContent xmlns:mc="http://schemas.openxmlformats.org/markup-compatibility/2006">
                  <mc:Choice Requires="c16r2">
                    <c16r2:formatcode2>[$-en-VI,1]m/d/yyyy;@</c16r2:formatcode2>
                  </mc:Choice>
                  <mc:Fallback>
                    <c:formatCode>[$]m/d/yyyy;@</c:formatCode>
                  </mc:Fallback>
                </mc:AlternateContent>
                <c:ptCount val="7"/>
                <c:pt idx="0">
                  <c:v>44469</c:v>
                </c:pt>
                <c:pt idx="1">
                  <c:v>44834</c:v>
                </c:pt>
                <c:pt idx="2">
                  <c:v>44469</c:v>
                </c:pt>
                <c:pt idx="3">
                  <c:v>44834</c:v>
                </c:pt>
                <c:pt idx="4">
                  <c:v>45199</c:v>
                </c:pt>
                <c:pt idx="5">
                  <c:v>45565</c:v>
                </c:pt>
                <c:pt idx="6">
                  <c:v>45930</c:v>
                </c:pt>
              </c:numCache>
            </c:numRef>
          </c:cat>
          <c:val>
            <c:numRef>
              <c:f>'[1-22-2024 Revenue Conference Data.xlsx]Combination (2)'!$C$2:$C$8</c:f>
              <c:numCache>
                <c:formatCode>_(* #,##0.00_);_(* \(#,##0.00\);_(* "-"??_);_(@_)</c:formatCode>
                <c:ptCount val="7"/>
                <c:pt idx="0">
                  <c:v>24427</c:v>
                </c:pt>
                <c:pt idx="1">
                  <c:v>251273</c:v>
                </c:pt>
                <c:pt idx="2">
                  <c:v>1130322</c:v>
                </c:pt>
                <c:pt idx="3">
                  <c:v>1453728</c:v>
                </c:pt>
                <c:pt idx="4">
                  <c:v>2006863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C1-4C25-A0C2-E0D09FD09C99}"/>
            </c:ext>
          </c:extLst>
        </c:ser>
        <c:ser>
          <c:idx val="1"/>
          <c:order val="1"/>
          <c:tx>
            <c:strRef>
              <c:f>'[1-22-2024 Revenue Conference Data.xlsx]Combination (2)'!$D$1</c:f>
              <c:strCache>
                <c:ptCount val="1"/>
                <c:pt idx="0">
                  <c:v>Projected GRT CDBG-MIT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'[1-22-2024 Revenue Conference Data.xlsx]Combination (2)'!$B$2:$B$8</c:f>
              <c:numCache>
                <mc:AlternateContent xmlns:mc="http://schemas.openxmlformats.org/markup-compatibility/2006">
                  <mc:Choice Requires="c16r2">
                    <c16r2:formatcode2>[$-en-VI,1]m/d/yyyy;@</c16r2:formatcode2>
                  </mc:Choice>
                  <mc:Fallback>
                    <c:formatCode>[$]m/d/yyyy;@</c:formatCode>
                  </mc:Fallback>
                </mc:AlternateContent>
                <c:ptCount val="7"/>
                <c:pt idx="0">
                  <c:v>44469</c:v>
                </c:pt>
                <c:pt idx="1">
                  <c:v>44834</c:v>
                </c:pt>
                <c:pt idx="2">
                  <c:v>44469</c:v>
                </c:pt>
                <c:pt idx="3">
                  <c:v>44834</c:v>
                </c:pt>
                <c:pt idx="4">
                  <c:v>45199</c:v>
                </c:pt>
                <c:pt idx="5">
                  <c:v>45565</c:v>
                </c:pt>
                <c:pt idx="6">
                  <c:v>45930</c:v>
                </c:pt>
              </c:numCache>
            </c:numRef>
          </c:cat>
          <c:val>
            <c:numRef>
              <c:f>'[1-22-2024 Revenue Conference Data.xlsx]Combination (2)'!$D$2:$D$8</c:f>
              <c:numCache>
                <c:formatCode>General</c:formatCode>
                <c:ptCount val="7"/>
                <c:pt idx="5" formatCode="_(* #,##0.00_);_(* \(#,##0.00\);_(* &quot;-&quot;??_);_(@_)">
                  <c:v>2455577</c:v>
                </c:pt>
                <c:pt idx="6" formatCode="_(* #,##0.00_);_(* \(#,##0.00\);_(* &quot;-&quot;??_);_(@_)">
                  <c:v>2972310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FC1-4C25-A0C2-E0D09FD09C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0647264"/>
        <c:axId val="1768327376"/>
      </c:lineChart>
      <c:catAx>
        <c:axId val="1700647264"/>
        <c:scaling>
          <c:orientation val="minMax"/>
        </c:scaling>
        <c:delete val="0"/>
        <c:axPos val="b"/>
        <c:numFmt formatCode="[$]m/d/yyyy;@" c16r2:formatcode2="[$-en-VI,1]m/d/yy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VI"/>
          </a:p>
        </c:txPr>
        <c:crossAx val="1768327376"/>
        <c:crosses val="autoZero"/>
        <c:auto val="0"/>
        <c:lblAlgn val="ctr"/>
        <c:lblOffset val="100"/>
        <c:noMultiLvlLbl val="0"/>
      </c:catAx>
      <c:valAx>
        <c:axId val="1768327376"/>
        <c:scaling>
          <c:orientation val="minMax"/>
        </c:scaling>
        <c:delete val="0"/>
        <c:axPos val="l"/>
        <c:numFmt formatCode="_(&quot;$&quot;* #,##0_);_(&quot;$&quot;* \(#,##0\);_(&quot;$&quot;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VI"/>
          </a:p>
        </c:txPr>
        <c:crossAx val="1700647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V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V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'[1-22-2024 Revenue Conference Data.xlsx]Combination'!$C$1</c:f>
              <c:strCache>
                <c:ptCount val="1"/>
                <c:pt idx="0">
                  <c:v>GRT  Actual CDBG-DR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'[1-22-2024 Revenue Conference Data.xlsx]Combination'!$B$2:$B$5</c:f>
              <c:numCache>
                <mc:AlternateContent xmlns:mc="http://schemas.openxmlformats.org/markup-compatibility/2006">
                  <mc:Choice Requires="c16r2">
                    <c16r2:formatcode2>[$-en-VI,1]m/d/yyyy;@</c16r2:formatcode2>
                  </mc:Choice>
                  <mc:Fallback>
                    <c:formatCode>[$]m/d/yyyy;@</c:formatCode>
                  </mc:Fallback>
                </mc:AlternateContent>
                <c:ptCount val="4"/>
                <c:pt idx="0">
                  <c:v>44469</c:v>
                </c:pt>
                <c:pt idx="1">
                  <c:v>44834</c:v>
                </c:pt>
                <c:pt idx="2">
                  <c:v>45565</c:v>
                </c:pt>
                <c:pt idx="3">
                  <c:v>45930</c:v>
                </c:pt>
              </c:numCache>
            </c:numRef>
          </c:cat>
          <c:val>
            <c:numRef>
              <c:f>'[1-22-2024 Revenue Conference Data.xlsx]Combination'!$C$2:$C$5</c:f>
              <c:numCache>
                <c:formatCode>_(* #,##0.00_);_(* \(#,##0.00\);_(* "-"??_);_(@_)</c:formatCode>
                <c:ptCount val="4"/>
                <c:pt idx="0">
                  <c:v>790604.39</c:v>
                </c:pt>
                <c:pt idx="1">
                  <c:v>1458841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7E0-4A35-A305-210FE798021D}"/>
            </c:ext>
          </c:extLst>
        </c:ser>
        <c:ser>
          <c:idx val="1"/>
          <c:order val="1"/>
          <c:tx>
            <c:strRef>
              <c:f>'[1-22-2024 Revenue Conference Data.xlsx]Combination'!$D$1</c:f>
              <c:strCache>
                <c:ptCount val="1"/>
                <c:pt idx="0">
                  <c:v>Projected GRT CDBG-MIT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'[1-22-2024 Revenue Conference Data.xlsx]Combination'!$B$2:$B$5</c:f>
              <c:numCache>
                <mc:AlternateContent xmlns:mc="http://schemas.openxmlformats.org/markup-compatibility/2006">
                  <mc:Choice Requires="c16r2">
                    <c16r2:formatcode2>[$-en-VI,1]m/d/yyyy;@</c16r2:formatcode2>
                  </mc:Choice>
                  <mc:Fallback>
                    <c:formatCode>[$]m/d/yyyy;@</c:formatCode>
                  </mc:Fallback>
                </mc:AlternateContent>
                <c:ptCount val="4"/>
                <c:pt idx="0">
                  <c:v>44469</c:v>
                </c:pt>
                <c:pt idx="1">
                  <c:v>44834</c:v>
                </c:pt>
                <c:pt idx="2">
                  <c:v>45565</c:v>
                </c:pt>
                <c:pt idx="3">
                  <c:v>45930</c:v>
                </c:pt>
              </c:numCache>
            </c:numRef>
          </c:cat>
          <c:val>
            <c:numRef>
              <c:f>'[1-22-2024 Revenue Conference Data.xlsx]Combination'!$D$2:$D$5</c:f>
              <c:numCache>
                <c:formatCode>General</c:formatCode>
                <c:ptCount val="4"/>
                <c:pt idx="2" formatCode="_(* #,##0.00_);_(* \(#,##0.00\);_(* &quot;-&quot;??_);_(@_)">
                  <c:v>531769.41</c:v>
                </c:pt>
                <c:pt idx="3" formatCode="_(* #,##0.00_);_(* \(#,##0.00\);_(* &quot;-&quot;??_);_(@_)">
                  <c:v>2795314.28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7E0-4A35-A305-210FE79802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0647264"/>
        <c:axId val="1768327376"/>
      </c:lineChart>
      <c:catAx>
        <c:axId val="1700647264"/>
        <c:scaling>
          <c:orientation val="minMax"/>
        </c:scaling>
        <c:delete val="0"/>
        <c:axPos val="b"/>
        <c:numFmt formatCode="[$]m/d/yyyy;@" c16r2:formatcode2="[$-en-VI,1]m/d/yy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VI"/>
          </a:p>
        </c:txPr>
        <c:crossAx val="1768327376"/>
        <c:crosses val="autoZero"/>
        <c:auto val="0"/>
        <c:lblAlgn val="ctr"/>
        <c:lblOffset val="100"/>
        <c:noMultiLvlLbl val="0"/>
      </c:catAx>
      <c:valAx>
        <c:axId val="1768327376"/>
        <c:scaling>
          <c:orientation val="minMax"/>
        </c:scaling>
        <c:delete val="0"/>
        <c:axPos val="l"/>
        <c:numFmt formatCode="_(&quot;$&quot;* #,##0_);_(&quot;$&quot;* \(#,##0\);_(&quot;$&quot;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VI"/>
          </a:p>
        </c:txPr>
        <c:crossAx val="1700647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V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V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A1F94B-AA09-4A73-A648-B7714B0AF8EB}" type="doc">
      <dgm:prSet loTypeId="urn:microsoft.com/office/officeart/2005/8/layout/chevronAccent+Icon" loCatId="officeonline" qsTypeId="urn:microsoft.com/office/officeart/2005/8/quickstyle/simple1" qsCatId="simple" csTypeId="urn:microsoft.com/office/officeart/2005/8/colors/accent1_2" csCatId="accent1" phldr="1"/>
      <dgm:spPr/>
    </dgm:pt>
    <dgm:pt modelId="{8B3C99B0-C7A3-4F54-9826-7C575216F2E4}">
      <dgm:prSet phldrT="[Text]" custT="1"/>
      <dgm:spPr/>
      <dgm:t>
        <a:bodyPr/>
        <a:lstStyle/>
        <a:p>
          <a:r>
            <a:rPr lang="en-US" sz="1600" dirty="0"/>
            <a:t>DISASTER RECOVERY</a:t>
          </a:r>
        </a:p>
        <a:p>
          <a:r>
            <a:rPr lang="en-US" sz="1600" dirty="0"/>
            <a:t>$1.08B</a:t>
          </a:r>
          <a:endParaRPr lang="en-VI" sz="1600" dirty="0"/>
        </a:p>
      </dgm:t>
    </dgm:pt>
    <dgm:pt modelId="{06DEC3E2-9D74-486D-B3EA-85A5895DC493}" type="parTrans" cxnId="{8566E1D8-6FF0-4002-8EA5-3353882E6550}">
      <dgm:prSet/>
      <dgm:spPr/>
      <dgm:t>
        <a:bodyPr/>
        <a:lstStyle/>
        <a:p>
          <a:endParaRPr lang="en-VI"/>
        </a:p>
      </dgm:t>
    </dgm:pt>
    <dgm:pt modelId="{843BA754-DB5D-49A4-8B01-88FD2A0E7785}" type="sibTrans" cxnId="{8566E1D8-6FF0-4002-8EA5-3353882E6550}">
      <dgm:prSet/>
      <dgm:spPr/>
      <dgm:t>
        <a:bodyPr/>
        <a:lstStyle/>
        <a:p>
          <a:endParaRPr lang="en-VI"/>
        </a:p>
      </dgm:t>
    </dgm:pt>
    <dgm:pt modelId="{DC925235-9BC6-48FD-BDAC-35DCF247AF1D}">
      <dgm:prSet phldrT="[Text]" custT="1"/>
      <dgm:spPr/>
      <dgm:t>
        <a:bodyPr/>
        <a:lstStyle/>
        <a:p>
          <a:endParaRPr lang="en-US" sz="1600" dirty="0"/>
        </a:p>
        <a:p>
          <a:endParaRPr lang="en-US" sz="1600" dirty="0"/>
        </a:p>
        <a:p>
          <a:r>
            <a:rPr lang="en-US" sz="1600" dirty="0"/>
            <a:t>MITIGATION</a:t>
          </a:r>
        </a:p>
        <a:p>
          <a:r>
            <a:rPr lang="en-US" sz="1600" dirty="0"/>
            <a:t>$774.2M</a:t>
          </a:r>
        </a:p>
        <a:p>
          <a:endParaRPr lang="en-US" sz="1600" dirty="0"/>
        </a:p>
        <a:p>
          <a:endParaRPr lang="en-VI" sz="1600" dirty="0"/>
        </a:p>
      </dgm:t>
    </dgm:pt>
    <dgm:pt modelId="{7DF25A07-E116-45F9-8694-57BFB1846A69}" type="parTrans" cxnId="{3BFF26FF-B492-45F1-B333-FA08AEEB561A}">
      <dgm:prSet/>
      <dgm:spPr/>
      <dgm:t>
        <a:bodyPr/>
        <a:lstStyle/>
        <a:p>
          <a:endParaRPr lang="en-VI"/>
        </a:p>
      </dgm:t>
    </dgm:pt>
    <dgm:pt modelId="{608A5A92-C7C5-49D1-B142-22A46B77CBDC}" type="sibTrans" cxnId="{3BFF26FF-B492-45F1-B333-FA08AEEB561A}">
      <dgm:prSet/>
      <dgm:spPr/>
      <dgm:t>
        <a:bodyPr/>
        <a:lstStyle/>
        <a:p>
          <a:endParaRPr lang="en-VI"/>
        </a:p>
      </dgm:t>
    </dgm:pt>
    <dgm:pt modelId="{04DF0383-7905-4778-A446-27C0C5F8EF11}">
      <dgm:prSet phldrT="[Text]" custT="1"/>
      <dgm:spPr/>
      <dgm:t>
        <a:bodyPr/>
        <a:lstStyle/>
        <a:p>
          <a:r>
            <a:rPr lang="en-US" sz="1600" dirty="0"/>
            <a:t>ELECTRICAL GRID</a:t>
          </a:r>
        </a:p>
        <a:p>
          <a:r>
            <a:rPr lang="en-US" sz="1600" dirty="0"/>
            <a:t>$67.7M</a:t>
          </a:r>
          <a:endParaRPr lang="en-VI" sz="1600" dirty="0"/>
        </a:p>
      </dgm:t>
    </dgm:pt>
    <dgm:pt modelId="{BD6FEBFA-DB72-464E-BB79-7C1856090EED}" type="parTrans" cxnId="{1BDD4C21-4F9F-4424-9A5C-0AC20EE9B8F3}">
      <dgm:prSet/>
      <dgm:spPr/>
      <dgm:t>
        <a:bodyPr/>
        <a:lstStyle/>
        <a:p>
          <a:endParaRPr lang="en-VI"/>
        </a:p>
      </dgm:t>
    </dgm:pt>
    <dgm:pt modelId="{4FC9BEC3-2445-4F0E-BC8B-EA597B6A47E1}" type="sibTrans" cxnId="{1BDD4C21-4F9F-4424-9A5C-0AC20EE9B8F3}">
      <dgm:prSet/>
      <dgm:spPr/>
      <dgm:t>
        <a:bodyPr/>
        <a:lstStyle/>
        <a:p>
          <a:endParaRPr lang="en-VI"/>
        </a:p>
      </dgm:t>
    </dgm:pt>
    <dgm:pt modelId="{3AEE1471-30D2-4F49-8BFF-47EE4E186481}" type="pres">
      <dgm:prSet presAssocID="{64A1F94B-AA09-4A73-A648-B7714B0AF8EB}" presName="Name0" presStyleCnt="0">
        <dgm:presLayoutVars>
          <dgm:dir/>
          <dgm:resizeHandles val="exact"/>
        </dgm:presLayoutVars>
      </dgm:prSet>
      <dgm:spPr/>
    </dgm:pt>
    <dgm:pt modelId="{779AD22C-07F0-40F7-843D-161BE3D7F30B}" type="pres">
      <dgm:prSet presAssocID="{8B3C99B0-C7A3-4F54-9826-7C575216F2E4}" presName="composite" presStyleCnt="0"/>
      <dgm:spPr/>
    </dgm:pt>
    <dgm:pt modelId="{CA65EB26-FFB6-46A6-AE94-18DBBBF5A8DF}" type="pres">
      <dgm:prSet presAssocID="{8B3C99B0-C7A3-4F54-9826-7C575216F2E4}" presName="bgChev" presStyleLbl="node1" presStyleIdx="0" presStyleCnt="3"/>
      <dgm:spPr/>
    </dgm:pt>
    <dgm:pt modelId="{EEDE19EF-C81E-4F47-A84D-109E6709914B}" type="pres">
      <dgm:prSet presAssocID="{8B3C99B0-C7A3-4F54-9826-7C575216F2E4}" presName="txNode" presStyleLbl="fgAcc1" presStyleIdx="0" presStyleCnt="3">
        <dgm:presLayoutVars>
          <dgm:bulletEnabled val="1"/>
        </dgm:presLayoutVars>
      </dgm:prSet>
      <dgm:spPr/>
    </dgm:pt>
    <dgm:pt modelId="{B0B65603-750D-4236-9742-236CEA2F758F}" type="pres">
      <dgm:prSet presAssocID="{843BA754-DB5D-49A4-8B01-88FD2A0E7785}" presName="compositeSpace" presStyleCnt="0"/>
      <dgm:spPr/>
    </dgm:pt>
    <dgm:pt modelId="{586C6C25-E578-4538-9863-C5208C05C6FB}" type="pres">
      <dgm:prSet presAssocID="{DC925235-9BC6-48FD-BDAC-35DCF247AF1D}" presName="composite" presStyleCnt="0"/>
      <dgm:spPr/>
    </dgm:pt>
    <dgm:pt modelId="{5EF80F94-7F49-4B11-8706-65F8942C935F}" type="pres">
      <dgm:prSet presAssocID="{DC925235-9BC6-48FD-BDAC-35DCF247AF1D}" presName="bgChev" presStyleLbl="node1" presStyleIdx="1" presStyleCnt="3"/>
      <dgm:spPr/>
    </dgm:pt>
    <dgm:pt modelId="{BEE9AC44-DBCC-48BE-B0A7-86B80B3C3201}" type="pres">
      <dgm:prSet presAssocID="{DC925235-9BC6-48FD-BDAC-35DCF247AF1D}" presName="txNode" presStyleLbl="fgAcc1" presStyleIdx="1" presStyleCnt="3">
        <dgm:presLayoutVars>
          <dgm:bulletEnabled val="1"/>
        </dgm:presLayoutVars>
      </dgm:prSet>
      <dgm:spPr/>
    </dgm:pt>
    <dgm:pt modelId="{3FAEE19E-15AA-4F7D-AF8C-6FE5406B1A8E}" type="pres">
      <dgm:prSet presAssocID="{608A5A92-C7C5-49D1-B142-22A46B77CBDC}" presName="compositeSpace" presStyleCnt="0"/>
      <dgm:spPr/>
    </dgm:pt>
    <dgm:pt modelId="{221D0202-33DD-4184-8973-09978CD02C3D}" type="pres">
      <dgm:prSet presAssocID="{04DF0383-7905-4778-A446-27C0C5F8EF11}" presName="composite" presStyleCnt="0"/>
      <dgm:spPr/>
    </dgm:pt>
    <dgm:pt modelId="{921D04A6-9B33-49CB-AE50-E249E5C9A3D9}" type="pres">
      <dgm:prSet presAssocID="{04DF0383-7905-4778-A446-27C0C5F8EF11}" presName="bgChev" presStyleLbl="node1" presStyleIdx="2" presStyleCnt="3"/>
      <dgm:spPr/>
    </dgm:pt>
    <dgm:pt modelId="{989DE489-7C38-4CD3-B593-0F08B848A576}" type="pres">
      <dgm:prSet presAssocID="{04DF0383-7905-4778-A446-27C0C5F8EF11}" presName="txNode" presStyleLbl="fgAcc1" presStyleIdx="2" presStyleCnt="3">
        <dgm:presLayoutVars>
          <dgm:bulletEnabled val="1"/>
        </dgm:presLayoutVars>
      </dgm:prSet>
      <dgm:spPr/>
    </dgm:pt>
  </dgm:ptLst>
  <dgm:cxnLst>
    <dgm:cxn modelId="{DDC40818-0F64-4DB6-8943-B3678545BE79}" type="presOf" srcId="{04DF0383-7905-4778-A446-27C0C5F8EF11}" destId="{989DE489-7C38-4CD3-B593-0F08B848A576}" srcOrd="0" destOrd="0" presId="urn:microsoft.com/office/officeart/2005/8/layout/chevronAccent+Icon"/>
    <dgm:cxn modelId="{1BDD4C21-4F9F-4424-9A5C-0AC20EE9B8F3}" srcId="{64A1F94B-AA09-4A73-A648-B7714B0AF8EB}" destId="{04DF0383-7905-4778-A446-27C0C5F8EF11}" srcOrd="2" destOrd="0" parTransId="{BD6FEBFA-DB72-464E-BB79-7C1856090EED}" sibTransId="{4FC9BEC3-2445-4F0E-BC8B-EA597B6A47E1}"/>
    <dgm:cxn modelId="{FC67C364-D2A4-40E0-BC42-91CAEDE03AED}" type="presOf" srcId="{64A1F94B-AA09-4A73-A648-B7714B0AF8EB}" destId="{3AEE1471-30D2-4F49-8BFF-47EE4E186481}" srcOrd="0" destOrd="0" presId="urn:microsoft.com/office/officeart/2005/8/layout/chevronAccent+Icon"/>
    <dgm:cxn modelId="{23864D80-89B5-4DDF-87CD-FCD208740802}" type="presOf" srcId="{DC925235-9BC6-48FD-BDAC-35DCF247AF1D}" destId="{BEE9AC44-DBCC-48BE-B0A7-86B80B3C3201}" srcOrd="0" destOrd="0" presId="urn:microsoft.com/office/officeart/2005/8/layout/chevronAccent+Icon"/>
    <dgm:cxn modelId="{8566E1D8-6FF0-4002-8EA5-3353882E6550}" srcId="{64A1F94B-AA09-4A73-A648-B7714B0AF8EB}" destId="{8B3C99B0-C7A3-4F54-9826-7C575216F2E4}" srcOrd="0" destOrd="0" parTransId="{06DEC3E2-9D74-486D-B3EA-85A5895DC493}" sibTransId="{843BA754-DB5D-49A4-8B01-88FD2A0E7785}"/>
    <dgm:cxn modelId="{0114B0EB-87B8-4C37-BDA3-6FD55706C01B}" type="presOf" srcId="{8B3C99B0-C7A3-4F54-9826-7C575216F2E4}" destId="{EEDE19EF-C81E-4F47-A84D-109E6709914B}" srcOrd="0" destOrd="0" presId="urn:microsoft.com/office/officeart/2005/8/layout/chevronAccent+Icon"/>
    <dgm:cxn modelId="{3BFF26FF-B492-45F1-B333-FA08AEEB561A}" srcId="{64A1F94B-AA09-4A73-A648-B7714B0AF8EB}" destId="{DC925235-9BC6-48FD-BDAC-35DCF247AF1D}" srcOrd="1" destOrd="0" parTransId="{7DF25A07-E116-45F9-8694-57BFB1846A69}" sibTransId="{608A5A92-C7C5-49D1-B142-22A46B77CBDC}"/>
    <dgm:cxn modelId="{F040F45E-E09A-402A-AA77-EF3BFBB5EA1A}" type="presParOf" srcId="{3AEE1471-30D2-4F49-8BFF-47EE4E186481}" destId="{779AD22C-07F0-40F7-843D-161BE3D7F30B}" srcOrd="0" destOrd="0" presId="urn:microsoft.com/office/officeart/2005/8/layout/chevronAccent+Icon"/>
    <dgm:cxn modelId="{88580DB5-FBAC-4B0F-9283-4C8F841A818B}" type="presParOf" srcId="{779AD22C-07F0-40F7-843D-161BE3D7F30B}" destId="{CA65EB26-FFB6-46A6-AE94-18DBBBF5A8DF}" srcOrd="0" destOrd="0" presId="urn:microsoft.com/office/officeart/2005/8/layout/chevronAccent+Icon"/>
    <dgm:cxn modelId="{73652A9C-A58C-4C64-8620-488F09C4D2B8}" type="presParOf" srcId="{779AD22C-07F0-40F7-843D-161BE3D7F30B}" destId="{EEDE19EF-C81E-4F47-A84D-109E6709914B}" srcOrd="1" destOrd="0" presId="urn:microsoft.com/office/officeart/2005/8/layout/chevronAccent+Icon"/>
    <dgm:cxn modelId="{4E5308A6-C70A-4F07-9267-9ADCD2272AFC}" type="presParOf" srcId="{3AEE1471-30D2-4F49-8BFF-47EE4E186481}" destId="{B0B65603-750D-4236-9742-236CEA2F758F}" srcOrd="1" destOrd="0" presId="urn:microsoft.com/office/officeart/2005/8/layout/chevronAccent+Icon"/>
    <dgm:cxn modelId="{5B8A3ED1-E655-4AFB-AC1D-64E3BDB5F852}" type="presParOf" srcId="{3AEE1471-30D2-4F49-8BFF-47EE4E186481}" destId="{586C6C25-E578-4538-9863-C5208C05C6FB}" srcOrd="2" destOrd="0" presId="urn:microsoft.com/office/officeart/2005/8/layout/chevronAccent+Icon"/>
    <dgm:cxn modelId="{C39A5B0F-1A02-44E8-A581-30784CC7C432}" type="presParOf" srcId="{586C6C25-E578-4538-9863-C5208C05C6FB}" destId="{5EF80F94-7F49-4B11-8706-65F8942C935F}" srcOrd="0" destOrd="0" presId="urn:microsoft.com/office/officeart/2005/8/layout/chevronAccent+Icon"/>
    <dgm:cxn modelId="{48EBF24E-38DA-4E4D-8D68-BC24A33F10E7}" type="presParOf" srcId="{586C6C25-E578-4538-9863-C5208C05C6FB}" destId="{BEE9AC44-DBCC-48BE-B0A7-86B80B3C3201}" srcOrd="1" destOrd="0" presId="urn:microsoft.com/office/officeart/2005/8/layout/chevronAccent+Icon"/>
    <dgm:cxn modelId="{2E222B0B-5CEF-46D3-9904-734E66DF2F41}" type="presParOf" srcId="{3AEE1471-30D2-4F49-8BFF-47EE4E186481}" destId="{3FAEE19E-15AA-4F7D-AF8C-6FE5406B1A8E}" srcOrd="3" destOrd="0" presId="urn:microsoft.com/office/officeart/2005/8/layout/chevronAccent+Icon"/>
    <dgm:cxn modelId="{66FA902A-BD97-4C08-BB5D-90A044C0BDF6}" type="presParOf" srcId="{3AEE1471-30D2-4F49-8BFF-47EE4E186481}" destId="{221D0202-33DD-4184-8973-09978CD02C3D}" srcOrd="4" destOrd="0" presId="urn:microsoft.com/office/officeart/2005/8/layout/chevronAccent+Icon"/>
    <dgm:cxn modelId="{6C7D6190-9213-44E8-9252-3F089471D8FC}" type="presParOf" srcId="{221D0202-33DD-4184-8973-09978CD02C3D}" destId="{921D04A6-9B33-49CB-AE50-E249E5C9A3D9}" srcOrd="0" destOrd="0" presId="urn:microsoft.com/office/officeart/2005/8/layout/chevronAccent+Icon"/>
    <dgm:cxn modelId="{12F378F5-D5DF-4A6A-9B53-EA61C836551D}" type="presParOf" srcId="{221D0202-33DD-4184-8973-09978CD02C3D}" destId="{989DE489-7C38-4CD3-B593-0F08B848A576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65EB26-FFB6-46A6-AE94-18DBBBF5A8DF}">
      <dsp:nvSpPr>
        <dsp:cNvPr id="0" name=""/>
        <dsp:cNvSpPr/>
      </dsp:nvSpPr>
      <dsp:spPr>
        <a:xfrm>
          <a:off x="1279" y="1495331"/>
          <a:ext cx="3214868" cy="1240939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DE19EF-C81E-4F47-A84D-109E6709914B}">
      <dsp:nvSpPr>
        <dsp:cNvPr id="0" name=""/>
        <dsp:cNvSpPr/>
      </dsp:nvSpPr>
      <dsp:spPr>
        <a:xfrm>
          <a:off x="858577" y="1805566"/>
          <a:ext cx="2714778" cy="1240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DISASTER RECOVERY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$1.08B</a:t>
          </a:r>
          <a:endParaRPr lang="en-VI" sz="1600" kern="1200" dirty="0"/>
        </a:p>
      </dsp:txBody>
      <dsp:txXfrm>
        <a:off x="894923" y="1841912"/>
        <a:ext cx="2642086" cy="1168247"/>
      </dsp:txXfrm>
    </dsp:sp>
    <dsp:sp modelId="{5EF80F94-7F49-4B11-8706-65F8942C935F}">
      <dsp:nvSpPr>
        <dsp:cNvPr id="0" name=""/>
        <dsp:cNvSpPr/>
      </dsp:nvSpPr>
      <dsp:spPr>
        <a:xfrm>
          <a:off x="3673374" y="1495331"/>
          <a:ext cx="3214868" cy="1240939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E9AC44-DBCC-48BE-B0A7-86B80B3C3201}">
      <dsp:nvSpPr>
        <dsp:cNvPr id="0" name=""/>
        <dsp:cNvSpPr/>
      </dsp:nvSpPr>
      <dsp:spPr>
        <a:xfrm>
          <a:off x="4530672" y="1805566"/>
          <a:ext cx="2714778" cy="1240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MITIGATION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$774.2M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VI" sz="1600" kern="1200" dirty="0"/>
        </a:p>
      </dsp:txBody>
      <dsp:txXfrm>
        <a:off x="4567018" y="1841912"/>
        <a:ext cx="2642086" cy="1168247"/>
      </dsp:txXfrm>
    </dsp:sp>
    <dsp:sp modelId="{921D04A6-9B33-49CB-AE50-E249E5C9A3D9}">
      <dsp:nvSpPr>
        <dsp:cNvPr id="0" name=""/>
        <dsp:cNvSpPr/>
      </dsp:nvSpPr>
      <dsp:spPr>
        <a:xfrm>
          <a:off x="7345468" y="1495331"/>
          <a:ext cx="3214868" cy="1240939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9DE489-7C38-4CD3-B593-0F08B848A576}">
      <dsp:nvSpPr>
        <dsp:cNvPr id="0" name=""/>
        <dsp:cNvSpPr/>
      </dsp:nvSpPr>
      <dsp:spPr>
        <a:xfrm>
          <a:off x="8202767" y="1805566"/>
          <a:ext cx="2714778" cy="1240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ELECTRICAL GRID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$67.7M</a:t>
          </a:r>
          <a:endParaRPr lang="en-VI" sz="1600" kern="1200" dirty="0"/>
        </a:p>
      </dsp:txBody>
      <dsp:txXfrm>
        <a:off x="8239113" y="1841912"/>
        <a:ext cx="2642086" cy="11682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C4118-9CEA-4AAE-92FA-C27AA8A12B2C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56C3B-C6E9-48E0-96C7-7B177A3D9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83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green background with white lines&#10;&#10;Description automatically generated">
            <a:extLst>
              <a:ext uri="{FF2B5EF4-FFF2-40B4-BE49-F238E27FC236}">
                <a16:creationId xmlns:a16="http://schemas.microsoft.com/office/drawing/2014/main" id="{A2AC8565-D5CE-FC22-D842-6317BEF563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10E4B63-B3B5-739A-A8F6-69618A68FF94}"/>
              </a:ext>
            </a:extLst>
          </p:cNvPr>
          <p:cNvSpPr/>
          <p:nvPr userDrawn="1"/>
        </p:nvSpPr>
        <p:spPr>
          <a:xfrm>
            <a:off x="337226" y="1230768"/>
            <a:ext cx="8359302" cy="2639439"/>
          </a:xfrm>
          <a:prstGeom prst="rect">
            <a:avLst/>
          </a:prstGeom>
          <a:solidFill>
            <a:srgbClr val="00B0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8E8FFB-277F-B71F-EF8B-68A1656AD4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2064" y="1352136"/>
            <a:ext cx="7561634" cy="14282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  <a:latin typeface="+mn-lt"/>
                <a:cs typeface="Poppins Medium" panose="00000600000000000000" pitchFamily="2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2554D5-7837-060D-4FAF-AA3C28CDC76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2064" y="2812705"/>
            <a:ext cx="5771745" cy="658677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  <a:cs typeface="Poppins 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Sub-Header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0B8747-4B1A-E8A6-4D2C-79C951307FC2}"/>
              </a:ext>
            </a:extLst>
          </p:cNvPr>
          <p:cNvSpPr/>
          <p:nvPr userDrawn="1"/>
        </p:nvSpPr>
        <p:spPr>
          <a:xfrm>
            <a:off x="337226" y="3592749"/>
            <a:ext cx="8359302" cy="277458"/>
          </a:xfrm>
          <a:prstGeom prst="rect">
            <a:avLst/>
          </a:prstGeom>
          <a:solidFill>
            <a:srgbClr val="365C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4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een and blue background with a white line&#10;&#10;Description automatically generated">
            <a:extLst>
              <a:ext uri="{FF2B5EF4-FFF2-40B4-BE49-F238E27FC236}">
                <a16:creationId xmlns:a16="http://schemas.microsoft.com/office/drawing/2014/main" id="{F15AE480-3801-7F51-E638-8F23378D284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720BF7D-8378-22B0-1050-E71AF142BC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6371" y="254741"/>
            <a:ext cx="7561634" cy="14282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  <a:latin typeface="+mn-lt"/>
                <a:cs typeface="Poppins Medium" panose="00000600000000000000" pitchFamily="2" charset="0"/>
              </a:defRPr>
            </a:lvl1pPr>
          </a:lstStyle>
          <a:p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749494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FF34ECC-AA24-4EB1-E2E4-941B24D330E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95591" y="979251"/>
            <a:ext cx="5194571" cy="5019472"/>
          </a:xfrm>
          <a:prstGeom prst="rect">
            <a:avLst/>
          </a:prstGeom>
          <a:solidFill>
            <a:srgbClr val="75C8ED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C3A0E39-82EB-2EF1-9ED4-EDC4E227C6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4979" y="985804"/>
            <a:ext cx="5194571" cy="50194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9328DD3C-E5FE-3C53-DB7A-AD3FC2808A8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87888" y="1764064"/>
            <a:ext cx="5950087" cy="42414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tx1"/>
                </a:solidFill>
                <a:latin typeface="+mj-lt"/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  <a:latin typeface="+mj-lt"/>
              </a:defRPr>
            </a:lvl3pPr>
            <a:lvl4pPr marL="1371600" indent="0">
              <a:buNone/>
              <a:defRPr sz="1200">
                <a:solidFill>
                  <a:schemeClr val="tx1"/>
                </a:solidFill>
                <a:latin typeface="+mj-lt"/>
              </a:defRPr>
            </a:lvl4pPr>
            <a:lvl5pPr marL="1828800" indent="0">
              <a:buNone/>
              <a:defRPr sz="10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2ADF82-7D92-B5EC-D532-2C3728F676DA}"/>
              </a:ext>
            </a:extLst>
          </p:cNvPr>
          <p:cNvSpPr/>
          <p:nvPr userDrawn="1"/>
        </p:nvSpPr>
        <p:spPr>
          <a:xfrm>
            <a:off x="11425953" y="6617540"/>
            <a:ext cx="312089" cy="240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C40905D-5A01-2529-5B77-583D72AFE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5953" y="6617540"/>
            <a:ext cx="380326" cy="311543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8CB8A3A8-881D-4AF9-9FE6-317E2830B2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E45A8-E0C6-7029-5107-4AE3F0BBC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7887" y="972698"/>
            <a:ext cx="5950088" cy="620679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508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4">
            <a:extLst>
              <a:ext uri="{FF2B5EF4-FFF2-40B4-BE49-F238E27FC236}">
                <a16:creationId xmlns:a16="http://schemas.microsoft.com/office/drawing/2014/main" id="{20BEECDA-1A33-EB4B-8E8A-1E4D5CB62C8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7127" y="1650776"/>
            <a:ext cx="10917745" cy="4542806"/>
          </a:xfrm>
          <a:prstGeom prst="rect">
            <a:avLst/>
          </a:prstGeom>
        </p:spPr>
        <p:txBody>
          <a:bodyPr numCol="2"/>
          <a:lstStyle>
            <a:lvl1pPr marL="0" indent="0">
              <a:buNone/>
              <a:defRPr sz="24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latin typeface="Montserrat Medium" panose="00000600000000000000" pitchFamily="2" charset="0"/>
              </a:defRPr>
            </a:lvl2pPr>
            <a:lvl3pPr marL="914400" indent="0">
              <a:buNone/>
              <a:defRPr sz="1600">
                <a:latin typeface="Montserrat Medium" panose="00000600000000000000" pitchFamily="2" charset="0"/>
              </a:defRPr>
            </a:lvl3pPr>
            <a:lvl4pPr marL="1371600" indent="0">
              <a:buNone/>
              <a:defRPr sz="1400">
                <a:latin typeface="Montserrat Medium" panose="00000600000000000000" pitchFamily="2" charset="0"/>
              </a:defRPr>
            </a:lvl4pPr>
            <a:lvl5pPr marL="1828800" indent="0">
              <a:buNone/>
              <a:defRPr sz="1050">
                <a:latin typeface="Montserrat Medium" panose="000006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C145F4-2B66-3891-8002-58AD80D0C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27" y="954860"/>
            <a:ext cx="10917745" cy="558351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8AAA99-5B9F-2DF2-B17C-10B8C141EC44}"/>
              </a:ext>
            </a:extLst>
          </p:cNvPr>
          <p:cNvSpPr/>
          <p:nvPr userDrawn="1"/>
        </p:nvSpPr>
        <p:spPr>
          <a:xfrm>
            <a:off x="11425953" y="6617540"/>
            <a:ext cx="312089" cy="240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2234C21-D05D-B68B-C9FC-9E973E7D7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5953" y="6617540"/>
            <a:ext cx="380326" cy="311543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8CB8A3A8-881D-4AF9-9FE6-317E2830B2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12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F62907A-071A-C4C0-A504-CC75E31BC8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53957" y="765243"/>
            <a:ext cx="2983149" cy="6092757"/>
          </a:xfrm>
          <a:prstGeom prst="rect">
            <a:avLst/>
          </a:prstGeom>
          <a:solidFill>
            <a:srgbClr val="75C8E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AB116F-573F-FB91-4EA7-613F1EA5C0D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981855" y="1102469"/>
            <a:ext cx="7756188" cy="2555132"/>
          </a:xfrm>
          <a:prstGeom prst="rect">
            <a:avLst/>
          </a:prstGeom>
          <a:solidFill>
            <a:srgbClr val="75C8E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02E9F80-DFAB-96B3-2C6B-1413DAEB67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4025" y="765175"/>
            <a:ext cx="2982913" cy="60928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46C365B-593F-9402-CA34-E7586C2256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81450" y="1101725"/>
            <a:ext cx="7756525" cy="25551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Content Placeholder 14">
            <a:extLst>
              <a:ext uri="{FF2B5EF4-FFF2-40B4-BE49-F238E27FC236}">
                <a16:creationId xmlns:a16="http://schemas.microsoft.com/office/drawing/2014/main" id="{FB27E586-5B9D-B0C1-1AFE-E5B2CDA581A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981450" y="3851917"/>
            <a:ext cx="7756188" cy="2308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365C6D"/>
                </a:solidFill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980CFE-4BD1-AC85-781B-CAB4E5EA8968}"/>
              </a:ext>
            </a:extLst>
          </p:cNvPr>
          <p:cNvSpPr/>
          <p:nvPr userDrawn="1"/>
        </p:nvSpPr>
        <p:spPr>
          <a:xfrm>
            <a:off x="11425953" y="6617540"/>
            <a:ext cx="312089" cy="240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9B58CFB-6B7B-7862-FA3E-06C48C770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5953" y="6617540"/>
            <a:ext cx="380326" cy="311543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8CB8A3A8-881D-4AF9-9FE6-317E2830B2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331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B87EEA-BC3B-BBBE-34E3-3583D9910A68}"/>
              </a:ext>
            </a:extLst>
          </p:cNvPr>
          <p:cNvSpPr/>
          <p:nvPr userDrawn="1"/>
        </p:nvSpPr>
        <p:spPr>
          <a:xfrm>
            <a:off x="11425953" y="6617540"/>
            <a:ext cx="312089" cy="240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1C89E52-FC4A-E5CA-181F-859619072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5953" y="6617540"/>
            <a:ext cx="380326" cy="311543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8CB8A3A8-881D-4AF9-9FE6-317E2830B2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31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ue and green squares&#10;&#10;Description automatically generated">
            <a:extLst>
              <a:ext uri="{FF2B5EF4-FFF2-40B4-BE49-F238E27FC236}">
                <a16:creationId xmlns:a16="http://schemas.microsoft.com/office/drawing/2014/main" id="{A445534C-E90D-0745-06C6-00CFBCC1E33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179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4" r:id="rId4"/>
    <p:sldLayoutId id="2147483651" r:id="rId5"/>
    <p:sldLayoutId id="2147483652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59E38-9D88-C837-8553-90C69064F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2064" y="1309754"/>
            <a:ext cx="7561634" cy="14282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/>
              <a:t>REVENUE ESTIMATING TECHNICAL CONFERENCE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31443C-73B5-821C-E32E-33A751A9A954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62064" y="2770323"/>
            <a:ext cx="5771745" cy="80483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Virgin Islands Housing Finance Authority</a:t>
            </a:r>
          </a:p>
          <a:p>
            <a:pPr marL="0" indent="0">
              <a:buNone/>
            </a:pPr>
            <a:r>
              <a:rPr lang="en-US" sz="1600" dirty="0"/>
              <a:t>Date: April 30, 2024.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563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2AAFE1-1429-9A18-BCBB-C8C65EA6B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Comparison Chart CDBG-DR and CDBG-MIT/EGRID</a:t>
            </a:r>
            <a:endParaRPr lang="en-V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3D953-9385-D1F3-3E36-021589E8D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8A3A8-881D-4AF9-9FE6-317E2830B22D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9FE1259-1F5A-4C8E-BFE0-6A58E5A0AB03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170906862"/>
              </p:ext>
            </p:extLst>
          </p:nvPr>
        </p:nvGraphicFramePr>
        <p:xfrm>
          <a:off x="636588" y="1651000"/>
          <a:ext cx="10918825" cy="4541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8314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9C904F-0BCE-F2B5-0CCB-9D746C974F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57134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910EC6-A525-B540-E21A-69EF9B34FBA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CDBG-DR Funding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Gross Receipt Tax Revenue FY19-FY23 Collections (Actual)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Estimation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Assumptions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FY24-FY25 GRT Projections (CDBG-MIT/EGRID)</a:t>
            </a:r>
          </a:p>
          <a:p>
            <a:endParaRPr lang="en-V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97F83F-9CBE-3DA3-6A63-2D8EA1C82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Overview</a:t>
            </a:r>
            <a:endParaRPr lang="en-V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86ADD0-4B6C-E9C9-96D3-14747258D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8A3A8-881D-4AF9-9FE6-317E2830B22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258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BCE7304-C40D-D3BD-550D-2E0436F41C75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920280765"/>
              </p:ext>
            </p:extLst>
          </p:nvPr>
        </p:nvGraphicFramePr>
        <p:xfrm>
          <a:off x="636588" y="1651000"/>
          <a:ext cx="10918825" cy="4541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83FFA23E-F7DE-DA3D-1854-A57E39FB0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Overview of CDBG-DR Funding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572D6E-3B97-0260-33B4-6B7B0BE76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CB8A3A8-881D-4AF9-9FE6-317E2830B22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4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8C2C5D3-910F-4232-E008-90DBA2A67147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119650407"/>
              </p:ext>
            </p:extLst>
          </p:nvPr>
        </p:nvGraphicFramePr>
        <p:xfrm>
          <a:off x="636588" y="1651000"/>
          <a:ext cx="1091882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9608">
                  <a:extLst>
                    <a:ext uri="{9D8B030D-6E8A-4147-A177-3AD203B41FA5}">
                      <a16:colId xmlns:a16="http://schemas.microsoft.com/office/drawing/2014/main" val="1612506344"/>
                    </a:ext>
                  </a:extLst>
                </a:gridCol>
                <a:gridCol w="3639608">
                  <a:extLst>
                    <a:ext uri="{9D8B030D-6E8A-4147-A177-3AD203B41FA5}">
                      <a16:colId xmlns:a16="http://schemas.microsoft.com/office/drawing/2014/main" val="404631904"/>
                    </a:ext>
                  </a:extLst>
                </a:gridCol>
                <a:gridCol w="3639608">
                  <a:extLst>
                    <a:ext uri="{9D8B030D-6E8A-4147-A177-3AD203B41FA5}">
                      <a16:colId xmlns:a16="http://schemas.microsoft.com/office/drawing/2014/main" val="27021118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Fiscal Year</a:t>
                      </a:r>
                      <a:endParaRPr lang="en-V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Gross Amount</a:t>
                      </a:r>
                      <a:endParaRPr lang="en-V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GRT Revenue</a:t>
                      </a:r>
                      <a:endParaRPr lang="en-V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7349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FY19</a:t>
                      </a:r>
                      <a:endParaRPr lang="en-V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     488,540</a:t>
                      </a:r>
                      <a:endParaRPr lang="en-V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     24,427</a:t>
                      </a:r>
                      <a:endParaRPr lang="en-V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746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FY20</a:t>
                      </a:r>
                      <a:endParaRPr lang="en-V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  5,025,460</a:t>
                      </a:r>
                      <a:endParaRPr lang="en-V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   251,273</a:t>
                      </a:r>
                      <a:endParaRPr lang="en-V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776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FY21</a:t>
                      </a:r>
                      <a:endParaRPr lang="en-V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$22,606,440</a:t>
                      </a:r>
                      <a:endParaRPr lang="en-V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  790,605</a:t>
                      </a:r>
                      <a:endParaRPr lang="en-V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662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FY22</a:t>
                      </a:r>
                      <a:endParaRPr lang="en-V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$29,074,560</a:t>
                      </a:r>
                      <a:endParaRPr lang="en-V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$1,453,728</a:t>
                      </a:r>
                      <a:endParaRPr lang="en-V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675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FY23</a:t>
                      </a:r>
                      <a:endParaRPr lang="en-V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$40,137,260</a:t>
                      </a:r>
                      <a:endParaRPr lang="en-V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$2,006,863</a:t>
                      </a:r>
                      <a:endParaRPr lang="en-V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191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FY24(Current)</a:t>
                      </a:r>
                      <a:endParaRPr lang="en-V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  4,026,820</a:t>
                      </a:r>
                      <a:endParaRPr lang="en-V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   362,177</a:t>
                      </a:r>
                      <a:endParaRPr lang="en-V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513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  <a:endParaRPr lang="en-V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$101,359,081</a:t>
                      </a:r>
                      <a:endParaRPr lang="en-V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$4,889,073</a:t>
                      </a:r>
                      <a:endParaRPr lang="en-VI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550482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829477E-174C-C269-5389-9CE4EBCFD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/>
              <a:t>CDBG-DR GROSS RECEIPT TAX REVENUE FY19-FY23 Overview</a:t>
            </a:r>
            <a:br>
              <a:rPr lang="en-US" sz="2400" dirty="0"/>
            </a:br>
            <a:endParaRPr lang="en-VI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BFCC64-57F4-4468-2601-504CC853E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8A3A8-881D-4AF9-9FE6-317E2830B22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40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181257-D838-D1FB-5431-630E0382D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CDBG-DR Year-to-Date GRT Collections</a:t>
            </a:r>
            <a:endParaRPr lang="en-V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A0C7C1-E037-3E89-713B-B1674C072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8A3A8-881D-4AF9-9FE6-317E2830B22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1FB2B8-9680-6D5A-C97B-D4130A7F2DE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VI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DCF2228-05CC-0F5C-9EF9-4AEB908FD2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2463759"/>
              </p:ext>
            </p:extLst>
          </p:nvPr>
        </p:nvGraphicFramePr>
        <p:xfrm>
          <a:off x="637127" y="1650776"/>
          <a:ext cx="10060584" cy="4447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9DE7CCB-269D-C843-8CA4-E419A00C85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2670949"/>
              </p:ext>
            </p:extLst>
          </p:nvPr>
        </p:nvGraphicFramePr>
        <p:xfrm>
          <a:off x="2394333" y="2057399"/>
          <a:ext cx="7568587" cy="3671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51329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521FF16-85E8-C1F3-EA6D-75EAE3B1F1A6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090874170"/>
              </p:ext>
            </p:extLst>
          </p:nvPr>
        </p:nvGraphicFramePr>
        <p:xfrm>
          <a:off x="637127" y="2205181"/>
          <a:ext cx="1091882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9706">
                  <a:extLst>
                    <a:ext uri="{9D8B030D-6E8A-4147-A177-3AD203B41FA5}">
                      <a16:colId xmlns:a16="http://schemas.microsoft.com/office/drawing/2014/main" val="591416835"/>
                    </a:ext>
                  </a:extLst>
                </a:gridCol>
                <a:gridCol w="2729706">
                  <a:extLst>
                    <a:ext uri="{9D8B030D-6E8A-4147-A177-3AD203B41FA5}">
                      <a16:colId xmlns:a16="http://schemas.microsoft.com/office/drawing/2014/main" val="3283369714"/>
                    </a:ext>
                  </a:extLst>
                </a:gridCol>
                <a:gridCol w="2923309">
                  <a:extLst>
                    <a:ext uri="{9D8B030D-6E8A-4147-A177-3AD203B41FA5}">
                      <a16:colId xmlns:a16="http://schemas.microsoft.com/office/drawing/2014/main" val="4181820520"/>
                    </a:ext>
                  </a:extLst>
                </a:gridCol>
                <a:gridCol w="2536103">
                  <a:extLst>
                    <a:ext uri="{9D8B030D-6E8A-4147-A177-3AD203B41FA5}">
                      <a16:colId xmlns:a16="http://schemas.microsoft.com/office/drawing/2014/main" val="826142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Year (x)</a:t>
                      </a:r>
                      <a:endParaRPr lang="en-V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Fiscal  Year</a:t>
                      </a:r>
                      <a:endParaRPr lang="en-V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GRT Revenue Actual</a:t>
                      </a:r>
                      <a:endParaRPr lang="en-V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Projected (GRT)</a:t>
                      </a:r>
                      <a:endParaRPr lang="en-V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875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en-V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9/30/2019</a:t>
                      </a:r>
                      <a:endParaRPr lang="en-V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     24,427</a:t>
                      </a:r>
                      <a:endParaRPr lang="en-V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533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endParaRPr lang="en-V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9/30/2020</a:t>
                      </a:r>
                      <a:endParaRPr lang="en-V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   251,273</a:t>
                      </a:r>
                      <a:endParaRPr lang="en-V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555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en-V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9/30/2021</a:t>
                      </a:r>
                      <a:endParaRPr lang="en-V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   790,605</a:t>
                      </a:r>
                      <a:endParaRPr lang="en-V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156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en-V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9/30/2022</a:t>
                      </a:r>
                      <a:endParaRPr lang="en-V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$1,453,728</a:t>
                      </a:r>
                      <a:endParaRPr lang="en-V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95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endParaRPr lang="en-V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9/30/2023</a:t>
                      </a:r>
                      <a:endParaRPr lang="en-V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$2,006,863</a:t>
                      </a:r>
                      <a:endParaRPr lang="en-V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138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  <a:endParaRPr lang="en-V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9/30/2024</a:t>
                      </a:r>
                      <a:endParaRPr lang="en-V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$2,455,577</a:t>
                      </a:r>
                      <a:endParaRPr lang="en-V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680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  <a:endParaRPr lang="en-V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9/30/2025</a:t>
                      </a:r>
                      <a:endParaRPr lang="en-V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$2,972,310</a:t>
                      </a:r>
                      <a:endParaRPr lang="en-V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3205498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906713B9-7CE3-E6B7-41D5-C82C2B521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CDBG-DR GRT Estimation-Trend Analysis</a:t>
            </a:r>
            <a:br>
              <a:rPr lang="en-US" dirty="0"/>
            </a:br>
            <a:endParaRPr lang="en-V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E094A-C382-1F74-929F-DF6D8BD12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8A3A8-881D-4AF9-9FE6-317E2830B22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252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E955CF-4A89-E427-91A7-618264CA1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CDBG-DR FY 24-25 Estimation</a:t>
            </a:r>
            <a:endParaRPr lang="en-V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CDFBF2-31B3-BB2B-C84D-0999593CF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8A3A8-881D-4AF9-9FE6-317E2830B22D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F463CA6E-BB4D-4A94-BAF3-4B61877CBBF5}"/>
              </a:ext>
            </a:extLst>
          </p:cNvPr>
          <p:cNvGraphicFramePr>
            <a:graphicFrameLocks noGrp="1"/>
          </p:cNvGraphicFramePr>
          <p:nvPr>
            <p:ph sz="quarter" idx="14"/>
          </p:nvPr>
        </p:nvGraphicFramePr>
        <p:xfrm>
          <a:off x="636588" y="1651000"/>
          <a:ext cx="10918825" cy="4541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7819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34B9E3F-6F99-4591-8AE4-24C09DC32527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944844322"/>
              </p:ext>
            </p:extLst>
          </p:nvPr>
        </p:nvGraphicFramePr>
        <p:xfrm>
          <a:off x="3470313" y="2009055"/>
          <a:ext cx="5391013" cy="3267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7306">
                  <a:extLst>
                    <a:ext uri="{9D8B030D-6E8A-4147-A177-3AD203B41FA5}">
                      <a16:colId xmlns:a16="http://schemas.microsoft.com/office/drawing/2014/main" val="754327413"/>
                    </a:ext>
                  </a:extLst>
                </a:gridCol>
                <a:gridCol w="1769207">
                  <a:extLst>
                    <a:ext uri="{9D8B030D-6E8A-4147-A177-3AD203B41FA5}">
                      <a16:colId xmlns:a16="http://schemas.microsoft.com/office/drawing/2014/main" val="430664543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3301285143"/>
                    </a:ext>
                  </a:extLst>
                </a:gridCol>
              </a:tblGrid>
              <a:tr h="69932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Fiscal Year</a:t>
                      </a:r>
                      <a:endParaRPr lang="en-V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CDBG-DR Actual</a:t>
                      </a:r>
                      <a:endParaRPr lang="en-V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Projected MIT-EGRID</a:t>
                      </a:r>
                      <a:endParaRPr lang="en-V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251665"/>
                  </a:ext>
                </a:extLst>
              </a:tr>
              <a:tr h="579021">
                <a:tc>
                  <a:txBody>
                    <a:bodyPr/>
                    <a:lstStyle/>
                    <a:p>
                      <a:r>
                        <a:rPr lang="en-US" dirty="0"/>
                        <a:t>9/30/2021</a:t>
                      </a:r>
                      <a:endParaRPr lang="en-V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$790,605</a:t>
                      </a:r>
                      <a:endParaRPr lang="en-V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V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587928"/>
                  </a:ext>
                </a:extLst>
              </a:tr>
              <a:tr h="579021">
                <a:tc>
                  <a:txBody>
                    <a:bodyPr/>
                    <a:lstStyle/>
                    <a:p>
                      <a:r>
                        <a:rPr lang="en-US" dirty="0"/>
                        <a:t>9/30/2022</a:t>
                      </a:r>
                      <a:endParaRPr lang="en-V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$1,458,841</a:t>
                      </a:r>
                      <a:endParaRPr lang="en-V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V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730852"/>
                  </a:ext>
                </a:extLst>
              </a:tr>
              <a:tr h="634556">
                <a:tc>
                  <a:txBody>
                    <a:bodyPr/>
                    <a:lstStyle/>
                    <a:p>
                      <a:r>
                        <a:rPr lang="en-US" dirty="0"/>
                        <a:t>9/30/2024</a:t>
                      </a:r>
                      <a:endParaRPr lang="en-V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V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   531,769</a:t>
                      </a:r>
                      <a:endParaRPr lang="en-V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058098"/>
                  </a:ext>
                </a:extLst>
              </a:tr>
              <a:tr h="410112">
                <a:tc>
                  <a:txBody>
                    <a:bodyPr/>
                    <a:lstStyle/>
                    <a:p>
                      <a:r>
                        <a:rPr lang="en-US" dirty="0"/>
                        <a:t>9/30/2025</a:t>
                      </a:r>
                      <a:endParaRPr lang="en-V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V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 $  2,795,314</a:t>
                      </a:r>
                      <a:endParaRPr lang="en-V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1787358"/>
                  </a:ext>
                </a:extLst>
              </a:tr>
              <a:tr h="346364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  <a:endParaRPr lang="en-V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$2,249,445</a:t>
                      </a:r>
                      <a:endParaRPr lang="en-V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$3,327,084</a:t>
                      </a:r>
                      <a:endParaRPr lang="en-VI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9517025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B46491C7-1F01-BF84-8C2E-5C2EBD84B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Projection Overview-CDBG-MIT/EGRID</a:t>
            </a:r>
            <a:endParaRPr lang="en-V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DCB6B-622E-BC77-AE93-ECC8B1AB3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8A3A8-881D-4AF9-9FE6-317E2830B22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91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34B9E3F-6F99-4591-8AE4-24C09DC32527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898116842"/>
              </p:ext>
            </p:extLst>
          </p:nvPr>
        </p:nvGraphicFramePr>
        <p:xfrm>
          <a:off x="1654097" y="2245917"/>
          <a:ext cx="9663974" cy="2366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1484">
                  <a:extLst>
                    <a:ext uri="{9D8B030D-6E8A-4147-A177-3AD203B41FA5}">
                      <a16:colId xmlns:a16="http://schemas.microsoft.com/office/drawing/2014/main" val="754327413"/>
                    </a:ext>
                  </a:extLst>
                </a:gridCol>
                <a:gridCol w="2464928">
                  <a:extLst>
                    <a:ext uri="{9D8B030D-6E8A-4147-A177-3AD203B41FA5}">
                      <a16:colId xmlns:a16="http://schemas.microsoft.com/office/drawing/2014/main" val="3301285143"/>
                    </a:ext>
                  </a:extLst>
                </a:gridCol>
                <a:gridCol w="2119180">
                  <a:extLst>
                    <a:ext uri="{9D8B030D-6E8A-4147-A177-3AD203B41FA5}">
                      <a16:colId xmlns:a16="http://schemas.microsoft.com/office/drawing/2014/main" val="954778704"/>
                    </a:ext>
                  </a:extLst>
                </a:gridCol>
                <a:gridCol w="1414532">
                  <a:extLst>
                    <a:ext uri="{9D8B030D-6E8A-4147-A177-3AD203B41FA5}">
                      <a16:colId xmlns:a16="http://schemas.microsoft.com/office/drawing/2014/main" val="3419994864"/>
                    </a:ext>
                  </a:extLst>
                </a:gridCol>
                <a:gridCol w="1403850">
                  <a:extLst>
                    <a:ext uri="{9D8B030D-6E8A-4147-A177-3AD203B41FA5}">
                      <a16:colId xmlns:a16="http://schemas.microsoft.com/office/drawing/2014/main" val="3188639397"/>
                    </a:ext>
                  </a:extLst>
                </a:gridCol>
              </a:tblGrid>
              <a:tr h="51812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Program</a:t>
                      </a:r>
                      <a:endParaRPr lang="en-V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Projected EGRID- Gross Receipts FY 24</a:t>
                      </a:r>
                      <a:endParaRPr lang="en-V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Projected MIT Gross Receipts FY 25</a:t>
                      </a:r>
                      <a:endParaRPr lang="en-VI" sz="1200" dirty="0"/>
                    </a:p>
                    <a:p>
                      <a:pPr algn="ctr"/>
                      <a:endParaRPr lang="en-V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FY24 GRT (Est.)</a:t>
                      </a:r>
                      <a:endParaRPr lang="en-V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FY25 GRT (Est.)</a:t>
                      </a:r>
                      <a:endParaRPr lang="en-VI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251665"/>
                  </a:ext>
                </a:extLst>
              </a:tr>
              <a:tr h="572018">
                <a:tc>
                  <a:txBody>
                    <a:bodyPr/>
                    <a:lstStyle/>
                    <a:p>
                      <a:r>
                        <a:rPr lang="en-US" dirty="0"/>
                        <a:t>Infrastructure</a:t>
                      </a:r>
                      <a:endParaRPr lang="en-V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$13,976,570</a:t>
                      </a:r>
                      <a:endParaRPr lang="en-V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$41,929,710</a:t>
                      </a:r>
                      <a:endParaRPr lang="en-V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$698,829</a:t>
                      </a:r>
                      <a:endParaRPr lang="en-V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$2,096,486</a:t>
                      </a:r>
                      <a:endParaRPr lang="en-V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587928"/>
                  </a:ext>
                </a:extLst>
              </a:tr>
              <a:tr h="572018">
                <a:tc>
                  <a:txBody>
                    <a:bodyPr/>
                    <a:lstStyle/>
                    <a:p>
                      <a:r>
                        <a:rPr lang="en-US" dirty="0"/>
                        <a:t>Housing</a:t>
                      </a:r>
                      <a:endParaRPr lang="en-V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$2,658,845</a:t>
                      </a:r>
                      <a:endParaRPr lang="en-V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$7,976,535</a:t>
                      </a:r>
                      <a:endParaRPr lang="en-V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$132,942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$398,827</a:t>
                      </a:r>
                      <a:endParaRPr lang="en-V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730852"/>
                  </a:ext>
                </a:extLst>
              </a:tr>
              <a:tr h="582049">
                <a:tc>
                  <a:txBody>
                    <a:bodyPr/>
                    <a:lstStyle/>
                    <a:p>
                      <a:r>
                        <a:rPr lang="en-US" sz="1400" b="1" dirty="0"/>
                        <a:t>Total</a:t>
                      </a:r>
                      <a:endParaRPr lang="en-VI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$16,635,415</a:t>
                      </a:r>
                      <a:endParaRPr lang="en-VI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$49,906,245</a:t>
                      </a:r>
                      <a:endParaRPr lang="en-VI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$831,771</a:t>
                      </a:r>
                      <a:endParaRPr lang="en-VI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$2,495,313</a:t>
                      </a:r>
                      <a:endParaRPr lang="en-VI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9517025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B46491C7-1F01-BF84-8C2E-5C2EBD84B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dirty="0"/>
              <a:t>FY24/25 CDBG-MIT AND EGRID Projections by Program</a:t>
            </a:r>
            <a:br>
              <a:rPr lang="en-US" dirty="0"/>
            </a:br>
            <a:endParaRPr lang="en-V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DCB6B-622E-BC77-AE93-ECC8B1AB3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8A3A8-881D-4AF9-9FE6-317E2830B22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90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HFA Color Palette">
      <a:dk1>
        <a:srgbClr val="191919"/>
      </a:dk1>
      <a:lt1>
        <a:srgbClr val="FFFFFF"/>
      </a:lt1>
      <a:dk2>
        <a:srgbClr val="3FADBB"/>
      </a:dk2>
      <a:lt2>
        <a:srgbClr val="FFFFFF"/>
      </a:lt2>
      <a:accent1>
        <a:srgbClr val="315C6C"/>
      </a:accent1>
      <a:accent2>
        <a:srgbClr val="9EC765"/>
      </a:accent2>
      <a:accent3>
        <a:srgbClr val="FFA844"/>
      </a:accent3>
      <a:accent4>
        <a:srgbClr val="367B49"/>
      </a:accent4>
      <a:accent5>
        <a:srgbClr val="0E939C"/>
      </a:accent5>
      <a:accent6>
        <a:srgbClr val="98E3EE"/>
      </a:accent6>
      <a:hlink>
        <a:srgbClr val="4BC394"/>
      </a:hlink>
      <a:folHlink>
        <a:srgbClr val="00B0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HFA External PPT Presentation Template" id="{08A3280C-24DD-7346-8955-7ACE0B1A0600}" vid="{AF349E26-2A81-F44B-AE4A-96EDA1ED38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AFD6DA261F584EABF1486FA8957779" ma:contentTypeVersion="15" ma:contentTypeDescription="Create a new document." ma:contentTypeScope="" ma:versionID="b24addc5a73149de0e7893f4db8dd27a">
  <xsd:schema xmlns:xsd="http://www.w3.org/2001/XMLSchema" xmlns:xs="http://www.w3.org/2001/XMLSchema" xmlns:p="http://schemas.microsoft.com/office/2006/metadata/properties" xmlns:ns2="50f9653a-ed11-4182-89fd-307e6c2450b1" xmlns:ns3="9bdccc73-dd04-4247-b42e-1edc645e3687" targetNamespace="http://schemas.microsoft.com/office/2006/metadata/properties" ma:root="true" ma:fieldsID="6ff9b6797c5698de767830a962df2eb9" ns2:_="" ns3:_="">
    <xsd:import namespace="50f9653a-ed11-4182-89fd-307e6c2450b1"/>
    <xsd:import namespace="9bdccc73-dd04-4247-b42e-1edc645e36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f9653a-ed11-4182-89fd-307e6c2450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16ce7a5-80b3-467b-b812-4570f4befe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dccc73-dd04-4247-b42e-1edc645e368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2b3ac3e-2764-436d-b9dc-d0fbd02b1df1}" ma:internalName="TaxCatchAll" ma:showField="CatchAllData" ma:web="9bdccc73-dd04-4247-b42e-1edc645e36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bdccc73-dd04-4247-b42e-1edc645e3687" xsi:nil="true"/>
    <lcf76f155ced4ddcb4097134ff3c332f xmlns="50f9653a-ed11-4182-89fd-307e6c2450b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E9EC1F9-B244-42ED-8658-3C54BA594FB3}"/>
</file>

<file path=customXml/itemProps2.xml><?xml version="1.0" encoding="utf-8"?>
<ds:datastoreItem xmlns:ds="http://schemas.openxmlformats.org/officeDocument/2006/customXml" ds:itemID="{BEB442E8-009C-4B8B-A1FF-9C94A832EC50}"/>
</file>

<file path=customXml/itemProps3.xml><?xml version="1.0" encoding="utf-8"?>
<ds:datastoreItem xmlns:ds="http://schemas.openxmlformats.org/officeDocument/2006/customXml" ds:itemID="{805D18B6-A4BD-472F-BF07-75B468F40608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8684</TotalTime>
  <Words>268</Words>
  <Application>Microsoft Office PowerPoint</Application>
  <PresentationFormat>Widescreen</PresentationFormat>
  <Paragraphs>120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Montserrat Medium</vt:lpstr>
      <vt:lpstr>Office Theme</vt:lpstr>
      <vt:lpstr>REVENUE ESTIMATING TECHNICAL CONFERENCE</vt:lpstr>
      <vt:lpstr>Overview</vt:lpstr>
      <vt:lpstr>Overview of CDBG-DR Funding</vt:lpstr>
      <vt:lpstr>CDBG-DR GROSS RECEIPT TAX REVENUE FY19-FY23 Overview </vt:lpstr>
      <vt:lpstr>CDBG-DR Year-to-Date GRT Collections</vt:lpstr>
      <vt:lpstr>CDBG-DR GRT Estimation-Trend Analysis </vt:lpstr>
      <vt:lpstr>CDBG-DR FY 24-25 Estimation</vt:lpstr>
      <vt:lpstr>Projection Overview-CDBG-MIT/EGRID</vt:lpstr>
      <vt:lpstr>FY24/25 CDBG-MIT AND EGRID Projections by Program </vt:lpstr>
      <vt:lpstr>Comparison Chart CDBG-DR and CDBG-MIT/EGRID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REVENUE ESTIMATING CONFERENCE</dc:title>
  <dc:creator>Royan Robinson</dc:creator>
  <cp:lastModifiedBy>Royan Robinson</cp:lastModifiedBy>
  <cp:revision>11</cp:revision>
  <dcterms:created xsi:type="dcterms:W3CDTF">2024-01-09T14:04:30Z</dcterms:created>
  <dcterms:modified xsi:type="dcterms:W3CDTF">2024-04-19T15:54:15Z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0x010100EFAFD6DA261F584EABF1486FA8957779</vt:lpwstr>
  </property>
</Properties>
</file>