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762" r:id="rId6"/>
  </p:sldMasterIdLst>
  <p:notesMasterIdLst>
    <p:notesMasterId r:id="rId20"/>
  </p:notesMasterIdLst>
  <p:sldIdLst>
    <p:sldId id="263" r:id="rId7"/>
    <p:sldId id="264" r:id="rId8"/>
    <p:sldId id="265" r:id="rId9"/>
    <p:sldId id="266" r:id="rId10"/>
    <p:sldId id="291" r:id="rId11"/>
    <p:sldId id="267" r:id="rId12"/>
    <p:sldId id="278" r:id="rId13"/>
    <p:sldId id="376" r:id="rId14"/>
    <p:sldId id="377" r:id="rId15"/>
    <p:sldId id="378" r:id="rId16"/>
    <p:sldId id="362" r:id="rId17"/>
    <p:sldId id="379" r:id="rId18"/>
    <p:sldId id="374" r:id="rId1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Comparison</a:t>
            </a:r>
            <a:r>
              <a:rPr lang="en-US" sz="2400" baseline="0" dirty="0">
                <a:solidFill>
                  <a:schemeClr val="tx1"/>
                </a:solidFill>
              </a:rPr>
              <a:t> by Major Tax Categories</a:t>
            </a:r>
          </a:p>
          <a:p>
            <a:pPr>
              <a:defRPr sz="2400"/>
            </a:pPr>
            <a:r>
              <a:rPr lang="en-US" sz="2400" baseline="0" dirty="0">
                <a:solidFill>
                  <a:schemeClr val="tx1"/>
                </a:solidFill>
              </a:rPr>
              <a:t>FY 2020 –FY 2025</a:t>
            </a:r>
          </a:p>
          <a:p>
            <a:pPr>
              <a:defRPr sz="2400"/>
            </a:pPr>
            <a:r>
              <a:rPr lang="en-US" sz="2400" baseline="0" dirty="0">
                <a:solidFill>
                  <a:schemeClr val="tx1"/>
                </a:solidFill>
              </a:rPr>
              <a:t>(in Millions)</a:t>
            </a:r>
            <a:endParaRPr lang="en-US" sz="2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030241475517721E-2"/>
          <c:y val="0.25022973336191057"/>
          <c:w val="0.85428545099709696"/>
          <c:h val="0.608934350403714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Receipts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  <c:pt idx="5">
                  <c:v>FY 2024</c:v>
                </c:pt>
                <c:pt idx="6">
                  <c:v>FY 2025</c:v>
                </c:pt>
              </c:strCache>
            </c:strRef>
          </c:cat>
          <c:val>
            <c:numRef>
              <c:f>Sheet1!$B$2:$B$8</c:f>
              <c:numCache>
                <c:formatCode>"$"#,##0</c:formatCode>
                <c:ptCount val="7"/>
                <c:pt idx="0">
                  <c:v>243.6</c:v>
                </c:pt>
                <c:pt idx="1">
                  <c:v>262</c:v>
                </c:pt>
                <c:pt idx="2">
                  <c:v>241.7</c:v>
                </c:pt>
                <c:pt idx="3">
                  <c:v>226</c:v>
                </c:pt>
                <c:pt idx="4">
                  <c:v>211</c:v>
                </c:pt>
                <c:pt idx="5">
                  <c:v>232</c:v>
                </c:pt>
                <c:pt idx="6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95-48E0-9FEC-F0BE5E9279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Indiv Income</c:v>
                </c:pt>
              </c:strCache>
            </c:strRef>
          </c:tx>
          <c:spPr>
            <a:solidFill>
              <a:srgbClr val="0070C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  <c:pt idx="5">
                  <c:v>FY 2024</c:v>
                </c:pt>
                <c:pt idx="6">
                  <c:v>FY 2025</c:v>
                </c:pt>
              </c:strCache>
            </c:strRef>
          </c:cat>
          <c:val>
            <c:numRef>
              <c:f>Sheet1!$C$2:$C$8</c:f>
              <c:numCache>
                <c:formatCode>"$"#,##0</c:formatCode>
                <c:ptCount val="7"/>
                <c:pt idx="0">
                  <c:v>444</c:v>
                </c:pt>
                <c:pt idx="1">
                  <c:v>454</c:v>
                </c:pt>
                <c:pt idx="2">
                  <c:v>440</c:v>
                </c:pt>
                <c:pt idx="3">
                  <c:v>461</c:v>
                </c:pt>
                <c:pt idx="4">
                  <c:v>435</c:v>
                </c:pt>
                <c:pt idx="5">
                  <c:v>475</c:v>
                </c:pt>
                <c:pt idx="6">
                  <c:v>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95-48E0-9FEC-F0BE5E9279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Corp Income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  <c:pt idx="5">
                  <c:v>FY 2024</c:v>
                </c:pt>
                <c:pt idx="6">
                  <c:v>FY 2025</c:v>
                </c:pt>
              </c:strCache>
            </c:strRef>
          </c:cat>
          <c:val>
            <c:numRef>
              <c:f>Sheet1!$D$2:$D$8</c:f>
              <c:numCache>
                <c:formatCode>"$"#,##0</c:formatCode>
                <c:ptCount val="7"/>
                <c:pt idx="0">
                  <c:v>63.7</c:v>
                </c:pt>
                <c:pt idx="1">
                  <c:v>68</c:v>
                </c:pt>
                <c:pt idx="2">
                  <c:v>72.400000000000006</c:v>
                </c:pt>
                <c:pt idx="3">
                  <c:v>109</c:v>
                </c:pt>
                <c:pt idx="4">
                  <c:v>85</c:v>
                </c:pt>
                <c:pt idx="5">
                  <c:v>93</c:v>
                </c:pt>
                <c:pt idx="6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95-48E0-9FEC-F0BE5E9279A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09998016"/>
        <c:axId val="609999656"/>
      </c:barChart>
      <c:catAx>
        <c:axId val="60999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999656"/>
        <c:crosses val="autoZero"/>
        <c:auto val="1"/>
        <c:lblAlgn val="ctr"/>
        <c:lblOffset val="100"/>
        <c:noMultiLvlLbl val="0"/>
      </c:catAx>
      <c:valAx>
        <c:axId val="6099996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99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>
          <a:lumMod val="85000"/>
          <a:lumOff val="1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88802575092424"/>
          <c:y val="5.540621183600896E-2"/>
          <c:w val="0.83739630753604577"/>
          <c:h val="0.86415061167761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numFmt formatCode="&quot;$&quot;#,##0.00_);[Red]\(&quot;$&quot;#,##0.0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592-4E62-8BAB-1A3DF55A04F8}"/>
                </c:ext>
              </c:extLst>
            </c:dLbl>
            <c:dLbl>
              <c:idx val="1"/>
              <c:numFmt formatCode="&quot;$&quot;#,##0.00_);[Red]\(&quot;$&quot;#,##0.0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92-4E62-8BAB-1A3DF55A04F8}"/>
                </c:ext>
              </c:extLst>
            </c:dLbl>
            <c:dLbl>
              <c:idx val="2"/>
              <c:numFmt formatCode="&quot;$&quot;#,##0.00_);[Red]\(&quot;$&quot;#,##0.0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592-4E62-8BAB-1A3DF55A04F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$99,820,874.00</a:t>
                    </a:r>
                    <a:endParaRPr lang="en-US" b="1" dirty="0"/>
                  </a:p>
                </c:rich>
              </c:tx>
              <c:numFmt formatCode="&quot;$&quot;#,##0.00_);[Red]\(&quot;$&quot;#,##0.0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1B7-415B-A77D-366D795BD17B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$45,540,274.00</a:t>
                    </a:r>
                  </a:p>
                </c:rich>
              </c:tx>
              <c:numFmt formatCode="&quot;$&quot;#,##0.00_);[Red]\(&quot;$&quot;#,##0.0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1B7-415B-A77D-366D795BD17B}"/>
                </c:ext>
              </c:extLst>
            </c:dLbl>
            <c:dLbl>
              <c:idx val="5"/>
              <c:numFmt formatCode="&quot;$&quot;#,##0.00_);[Red]\(&quot;$&quot;#,##0.0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592-4E62-8BAB-1A3DF55A04F8}"/>
                </c:ext>
              </c:extLst>
            </c:dLbl>
            <c:numFmt formatCode="&quot;$&quot;#,##0.00_);[Red]\(&quot;$&quot;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CY 2019</c:v>
                </c:pt>
                <c:pt idx="1">
                  <c:v>CY 2020</c:v>
                </c:pt>
                <c:pt idx="2">
                  <c:v>CY 2021</c:v>
                </c:pt>
                <c:pt idx="3">
                  <c:v>CY 2022</c:v>
                </c:pt>
                <c:pt idx="4">
                  <c:v>CY 2023</c:v>
                </c:pt>
                <c:pt idx="5">
                  <c:v>CY 2024</c:v>
                </c:pt>
              </c:strCache>
            </c:strRef>
          </c:cat>
          <c:val>
            <c:numRef>
              <c:f>Sheet1!$B$2:$B$7</c:f>
              <c:numCache>
                <c:formatCode>"$"#,##0.00_);[Red]\("$"#,##0.00\)</c:formatCode>
                <c:ptCount val="6"/>
                <c:pt idx="0">
                  <c:v>63889250.979999997</c:v>
                </c:pt>
                <c:pt idx="1">
                  <c:v>49078464.450000003</c:v>
                </c:pt>
                <c:pt idx="2">
                  <c:v>91164846.019999996</c:v>
                </c:pt>
                <c:pt idx="3">
                  <c:v>100000000</c:v>
                </c:pt>
                <c:pt idx="4">
                  <c:v>55000000</c:v>
                </c:pt>
                <c:pt idx="5">
                  <c:v>54500000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9-4EE6-A16B-91285A883C5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95097064"/>
        <c:axId val="695099360"/>
      </c:barChart>
      <c:catAx>
        <c:axId val="69509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099360"/>
        <c:crosses val="autoZero"/>
        <c:auto val="1"/>
        <c:lblAlgn val="ctr"/>
        <c:lblOffset val="100"/>
        <c:noMultiLvlLbl val="0"/>
      </c:catAx>
      <c:valAx>
        <c:axId val="69509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097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09" tIns="46653" rIns="93309" bIns="466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09" tIns="46653" rIns="93309" bIns="46653" rtlCol="0"/>
          <a:lstStyle>
            <a:lvl1pPr algn="r">
              <a:defRPr sz="1200"/>
            </a:lvl1pPr>
          </a:lstStyle>
          <a:p>
            <a:fld id="{5A835E47-8D7A-42C6-BC4F-B7B9A2F0E8F2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4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9" tIns="46653" rIns="93309" bIns="466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4"/>
            <a:ext cx="5618480" cy="4189095"/>
          </a:xfrm>
          <a:prstGeom prst="rect">
            <a:avLst/>
          </a:prstGeom>
        </p:spPr>
        <p:txBody>
          <a:bodyPr vert="horz" lIns="93309" tIns="46653" rIns="93309" bIns="466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309" tIns="46653" rIns="93309" bIns="466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3309" tIns="46653" rIns="93309" bIns="46653" rtlCol="0" anchor="b"/>
          <a:lstStyle>
            <a:lvl1pPr algn="r">
              <a:defRPr sz="1200"/>
            </a:lvl1pPr>
          </a:lstStyle>
          <a:p>
            <a:fld id="{7AB925A5-6430-460B-A3AA-6D7A45C4BD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2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210300" cy="3494087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3482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*</a:t>
            </a:r>
            <a:endParaRPr lang="en-US" altLang="en-US" sz="1200" dirty="0"/>
          </a:p>
        </p:txBody>
      </p:sp>
      <p:sp>
        <p:nvSpPr>
          <p:cNvPr id="3482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07/16/96</a:t>
            </a:r>
            <a:endParaRPr lang="en-US" altLang="en-US" sz="1200" dirty="0"/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*</a:t>
            </a:r>
            <a:endParaRPr lang="en-US" altLang="en-US" sz="1200" dirty="0"/>
          </a:p>
        </p:txBody>
      </p:sp>
      <p:sp>
        <p:nvSpPr>
          <p:cNvPr id="3482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##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7987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210300" cy="3494087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*</a:t>
            </a:r>
            <a:endParaRPr lang="en-US" altLang="en-US" sz="1200" dirty="0"/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07/16/96</a:t>
            </a:r>
            <a:endParaRPr lang="en-US" altLang="en-US" sz="1200" dirty="0"/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*</a:t>
            </a:r>
            <a:endParaRPr lang="en-US" altLang="en-US" sz="1200" dirty="0"/>
          </a:p>
        </p:txBody>
      </p:sp>
      <p:sp>
        <p:nvSpPr>
          <p:cNvPr id="3584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##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375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210300" cy="3494087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368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*</a:t>
            </a:r>
            <a:endParaRPr lang="en-US" altLang="en-US" sz="1200" dirty="0"/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07/16/96</a:t>
            </a:r>
            <a:endParaRPr lang="en-US" altLang="en-US" sz="1200" dirty="0"/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*</a:t>
            </a:r>
            <a:endParaRPr lang="en-US" altLang="en-US" sz="1200" dirty="0"/>
          </a:p>
        </p:txBody>
      </p:sp>
      <p:sp>
        <p:nvSpPr>
          <p:cNvPr id="368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##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8229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210300" cy="34940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906" indent="-349906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/>
              <a:t>Hotel Occupancy Tax – 10% of hotel room rate</a:t>
            </a:r>
          </a:p>
          <a:p>
            <a:pPr marL="349906" indent="-349906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/>
              <a:t>Highway User’s Tax – 16 cents per pound based on weight of vehicle</a:t>
            </a:r>
          </a:p>
          <a:p>
            <a:pPr marL="349906" indent="-349906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/>
              <a:t>Fuel Tax – 14 cents per gallon of gasoline/diesel</a:t>
            </a:r>
          </a:p>
          <a:p>
            <a:pPr marL="349906" indent="-349906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/>
              <a:t>Entertainment Tax – 5% of total gross receipts for shows &amp; performances</a:t>
            </a:r>
          </a:p>
          <a:p>
            <a:pPr marL="349906" indent="-349906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/>
              <a:t>Tire Tax - $1 on every tire purchased</a:t>
            </a:r>
          </a:p>
          <a:p>
            <a:pPr marL="349906" indent="-349906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/>
              <a:t>Vehicle Rental surcharge - $3.75 per day of car rental</a:t>
            </a:r>
          </a:p>
          <a:p>
            <a:pPr marL="349906" indent="-349906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/>
              <a:t>Container Tax - $50/$100 dollars per container entering the territory</a:t>
            </a:r>
          </a:p>
          <a:p>
            <a:pPr marL="349906" indent="-349906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/>
              <a:t>Casino Tax – 8% on gross revenue from Casino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*</a:t>
            </a:r>
            <a:endParaRPr lang="en-US" altLang="en-US" sz="1200" dirty="0"/>
          </a:p>
        </p:txBody>
      </p:sp>
      <p:sp>
        <p:nvSpPr>
          <p:cNvPr id="5120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07/16/96</a:t>
            </a:r>
            <a:endParaRPr lang="en-US" altLang="en-US" sz="1200" dirty="0"/>
          </a:p>
        </p:txBody>
      </p:sp>
      <p:sp>
        <p:nvSpPr>
          <p:cNvPr id="5120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*</a:t>
            </a:r>
            <a:endParaRPr lang="en-US" altLang="en-US" sz="1200" dirty="0"/>
          </a:p>
        </p:txBody>
      </p:sp>
      <p:sp>
        <p:nvSpPr>
          <p:cNvPr id="5120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##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95953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210300" cy="34940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906" indent="-349906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/>
              <a:t>Hotel Occupancy Tax – 10% of hotel room rate</a:t>
            </a:r>
          </a:p>
          <a:p>
            <a:pPr marL="349906" indent="-349906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/>
              <a:t>Highway User’s Tax – 16 cents per pound based on weight of vehicle</a:t>
            </a:r>
          </a:p>
          <a:p>
            <a:pPr marL="349906" indent="-349906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/>
              <a:t>Fuel Tax – 14 cents per gallon of gasoline/diesel</a:t>
            </a:r>
          </a:p>
          <a:p>
            <a:pPr marL="349906" indent="-349906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/>
              <a:t>Entertainment Tax – 5% of total gross receipts for shows &amp; performances</a:t>
            </a:r>
          </a:p>
          <a:p>
            <a:pPr marL="349906" indent="-349906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/>
              <a:t>Tire Tax - $1 on every tire purchased</a:t>
            </a:r>
          </a:p>
          <a:p>
            <a:pPr marL="349906" indent="-349906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/>
              <a:t>Vehicle Rental surcharge - $3.75 per day of car rental</a:t>
            </a:r>
          </a:p>
          <a:p>
            <a:pPr marL="349906" indent="-349906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/>
              <a:t>Container Tax - $50/$100 dollars per container entering the territory</a:t>
            </a:r>
          </a:p>
          <a:p>
            <a:pPr marL="349906" indent="-349906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/>
              <a:t>Casino Tax – 8% on gross revenue from Casino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*</a:t>
            </a:r>
            <a:endParaRPr lang="en-US" altLang="en-US" sz="1200" dirty="0"/>
          </a:p>
        </p:txBody>
      </p:sp>
      <p:sp>
        <p:nvSpPr>
          <p:cNvPr id="5120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07/16/96</a:t>
            </a:r>
            <a:endParaRPr lang="en-US" altLang="en-US" sz="1200" dirty="0"/>
          </a:p>
        </p:txBody>
      </p:sp>
      <p:sp>
        <p:nvSpPr>
          <p:cNvPr id="5120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*</a:t>
            </a:r>
            <a:endParaRPr lang="en-US" altLang="en-US" sz="1200" dirty="0"/>
          </a:p>
        </p:txBody>
      </p:sp>
      <p:sp>
        <p:nvSpPr>
          <p:cNvPr id="5120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29" indent="-291588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35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2892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433" indent="-233269" defTabSz="93956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97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51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054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595" indent="-233269" defTabSz="93956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##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2077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25A5-6430-460B-A3AA-6D7A45C4BDA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68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25A5-6430-460B-A3AA-6D7A45C4BDA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0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F43CFEE-4A56-490C-A6B9-91AE1C6EAD2E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D1F3E8-E741-4429-958C-E1AB2DA21FA9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0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9400" y="274639"/>
            <a:ext cx="2413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035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0CD9EC-3358-4338-93EF-51E74B3A938C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7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3F328D-A885-4CE5-B61D-07A9ED6E66DA}" type="datetime1">
              <a:rPr lang="en-US" altLang="en-US" smtClean="0"/>
              <a:t>4/23/2024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D2814-DA8C-469F-A0F7-1799C717B21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450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707E70-41AF-4D5C-A8F3-361FC39B154D}" type="datetime1">
              <a:rPr lang="en-US" altLang="en-US" smtClean="0"/>
              <a:t>4/23/2024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62795-47A2-43EE-B49A-F642CE7AEB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468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EB8BBF-0F56-47FD-A65A-911ABEC8102D}" type="datetime1">
              <a:rPr lang="en-US" altLang="en-US" smtClean="0"/>
              <a:t>4/23/2024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ABBB8-595F-438C-ADD2-D18A0380DD5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615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10C6CF-F4F0-4B7E-912E-43CDA6851EC8}" type="datetime1">
              <a:rPr lang="en-US" altLang="en-US" smtClean="0"/>
              <a:t>4/23/2024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EBD39-CD1A-4D6D-A2D5-B5514DF00F8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1457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5530B-B7D3-4E56-A019-BB70A43DF152}" type="datetime1">
              <a:rPr lang="en-US" altLang="en-US" smtClean="0"/>
              <a:t>4/23/2024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6BBC8-6271-4137-B6A8-CF8EDDE2AC8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1643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BDEE0-4CA3-48E2-9CFE-8ECD4F38306A}" type="datetime1">
              <a:rPr lang="en-US" altLang="en-US" smtClean="0"/>
              <a:t>4/23/2024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C5883-D1AB-419B-AE0C-DCC6131F23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8422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7ACCF-C2CA-48AF-952A-823D1CC3073C}" type="datetime1">
              <a:rPr lang="en-US" altLang="en-US" smtClean="0"/>
              <a:t>4/23/2024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FDEF5-B88B-4511-A7AF-64DB21E876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040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12FCFC-5189-48CA-8512-60007906020B}" type="datetime1">
              <a:rPr lang="en-US" altLang="en-US" smtClean="0"/>
              <a:t>4/23/2024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2BAF5-5B10-4865-A5A1-09A6D47EC6A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83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EBFA4A-D457-4FD3-BA3E-635778AA0FEA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94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49C9B1-D9B7-40C3-87EC-8709B3AF9A46}" type="datetime1">
              <a:rPr lang="en-US" altLang="en-US" smtClean="0"/>
              <a:t>4/23/2024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580BB-F6E9-4A43-A3EA-C21C1EF4647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9790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712E9-543D-48F1-841F-3C55F9941E56}" type="datetime1">
              <a:rPr lang="en-US" altLang="en-US" smtClean="0"/>
              <a:t>4/23/2024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CD61B-4B6B-45CB-9E10-D679A7FD4A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9241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F010E-9343-41A3-B076-FA3E143B7F3D}" type="datetime1">
              <a:rPr lang="en-US" altLang="en-US" smtClean="0"/>
              <a:t>4/23/2024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30738-F3AF-46DD-B4D5-54D91D8607D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2878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43CFEE-4A56-490C-A6B9-91AE1C6EAD2E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33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FA4A-D457-4FD3-BA3E-635778AA0FEA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96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FD9D-A1A4-4706-AF36-80D7CE916A83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075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BB4-C7FD-4695-A887-32310A46873E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61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5F81-E1B2-4DF8-BF7D-31BAB1A7F825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165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2D6E-584B-4EED-B602-DADABC969FE6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607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96F0-5FAB-493C-B81E-A44B1AEB0DC9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5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0FD9D-A1A4-4706-AF36-80D7CE916A83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96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CE60-0AF8-4669-A148-638011F000C7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696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0FA8-19B5-4576-AF72-90F6AE110AE1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62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9E35-D03C-47CA-8E75-1E6898E42CCD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4036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9E35-D03C-47CA-8E75-1E6898E42CCD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087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9E35-D03C-47CA-8E75-1E6898E42CCD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951580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9E35-D03C-47CA-8E75-1E6898E42CCD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76448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9E35-D03C-47CA-8E75-1E6898E42CCD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7354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9E35-D03C-47CA-8E75-1E6898E42CCD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919328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F3E8-E741-4429-958C-E1AB2DA21FA9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397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D9EC-3358-4338-93EF-51E74B3A938C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7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0400" y="1600203"/>
            <a:ext cx="472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1600203"/>
            <a:ext cx="472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52BB4-C7FD-4695-A887-32310A46873E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6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6C5F81-E1B2-4DF8-BF7D-31BAB1A7F825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7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AA2D6E-584B-4EED-B602-DADABC969FE6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8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F96F0-5FAB-493C-B81E-A44B1AEB0DC9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1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CCE60-0AF8-4669-A148-638011F000C7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7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F20FA8-19B5-4576-AF72-90F6AE110AE1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274638"/>
            <a:ext cx="965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0" y="1600203"/>
            <a:ext cx="9652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04499E35-D03C-47CA-8E75-1E6898E42CCD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89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CC04516A-8039-4CBF-928F-65254BE59941}" type="datetime1">
              <a:rPr lang="en-US" altLang="en-US" smtClean="0"/>
              <a:t>4/23/2024</a:t>
            </a:fld>
            <a:endParaRPr lang="en-US" alt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 dirty="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EE187B5-CB45-481A-912D-94A28E49BC5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499E35-D03C-47CA-8E75-1E6898E42CCD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1518D0-6F5D-46D7-8F60-0AC0AFBA4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B0D58E2-01A9-4E70-BA51-69B197F1A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37" name="Rectangle 136">
              <a:extLst>
                <a:ext uri="{FF2B5EF4-FFF2-40B4-BE49-F238E27FC236}">
                  <a16:creationId xmlns:a16="http://schemas.microsoft.com/office/drawing/2014/main" id="{FC497120-6A68-492A-9EBA-D4505D020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1C8ED9DE-FE0B-4A0F-9FED-73B1D451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DA59B277-33EA-4BB9-A331-DCBE278A96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1824C8A-9853-4EA8-90EF-A21BE1B12F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VI"/>
              </a:p>
            </p:txBody>
          </p:sp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F77C14AC-FE89-4440-AFCA-5AC1694CD6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42" name="Picture 141">
                <a:extLst>
                  <a:ext uri="{FF2B5EF4-FFF2-40B4-BE49-F238E27FC236}">
                    <a16:creationId xmlns:a16="http://schemas.microsoft.com/office/drawing/2014/main" id="{82748DB2-C659-4B70-9D86-64B4D399DE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64279" y="1041401"/>
            <a:ext cx="6528018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en-US" sz="2200" b="1" dirty="0"/>
              <a:t>REVENUE ESTIMATING CONFERENCE</a:t>
            </a:r>
            <a:br>
              <a:rPr lang="en-US" sz="2200" b="1" dirty="0"/>
            </a:br>
            <a:r>
              <a:rPr lang="en-US" sz="2200" b="1" dirty="0"/>
              <a:t>April 30, 2024</a:t>
            </a:r>
            <a:endParaRPr lang="en-US" sz="2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64279" y="3657597"/>
            <a:ext cx="6528018" cy="132080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R="0"/>
            <a:r>
              <a:rPr lang="en-US" altLang="en-US" sz="4400" b="1" dirty="0"/>
              <a:t>JOEL LEE, CPA, CGMA</a:t>
            </a:r>
          </a:p>
          <a:p>
            <a:pPr marR="0"/>
            <a:r>
              <a:rPr lang="en-US" altLang="en-US" sz="3600" b="1" dirty="0"/>
              <a:t>Director</a:t>
            </a:r>
            <a:endParaRPr lang="en-US" altLang="en-US" sz="3600" dirty="0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0F81308-B8E6-4D5D-B72F-86A7ABA8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2168" y="352213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1008" y="5971032"/>
            <a:ext cx="55116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C1518D0-6F5D-46D7-8F60-0AC0AFBA47CE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27430" y="1405462"/>
            <a:ext cx="8473926" cy="1320802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Aft>
                <a:spcPts val="60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VIRGIN ISLANDS</a:t>
            </a:r>
            <a:br>
              <a:rPr lang="en-US" sz="4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BUREAU OF INTERNAL REVENUE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04DEE3FC-3703-4278-A62A-19A5A6B35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75" y="1639860"/>
            <a:ext cx="3631429" cy="36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5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8049" y="721448"/>
            <a:ext cx="81002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GENERAL FUND COLLECTIONS</a:t>
            </a:r>
          </a:p>
          <a:p>
            <a:pPr algn="ctr"/>
            <a:r>
              <a:rPr lang="en-US" sz="2800" b="1" dirty="0"/>
              <a:t>(Fiscal Years 2020 - 2025)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859FC-8843-A7B2-9E59-8F69C2761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8" y="2062163"/>
            <a:ext cx="10658764" cy="26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3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71208"/>
            <a:ext cx="10937716" cy="5551283"/>
          </a:xfrm>
          <a:prstGeom prst="rect">
            <a:avLst/>
          </a:prstGeom>
          <a:noFill/>
          <a:ln w="2222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184" y="3174136"/>
            <a:ext cx="777240" cy="6064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437976" y="3174136"/>
            <a:ext cx="777240" cy="6064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3901" y="587172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C1518D0-6F5D-46D7-8F60-0AC0AFBA47C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F47A939-630E-4B12-8CF3-3B5BE893E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646487"/>
              </p:ext>
            </p:extLst>
          </p:nvPr>
        </p:nvGraphicFramePr>
        <p:xfrm>
          <a:off x="1133780" y="1149305"/>
          <a:ext cx="9905528" cy="461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5164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1901" y="776368"/>
            <a:ext cx="838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SPECIAL FUNDS COLLECTIONS </a:t>
            </a:r>
          </a:p>
          <a:p>
            <a:pPr algn="ctr"/>
            <a:r>
              <a:rPr lang="en-US" sz="2800" b="1" dirty="0"/>
              <a:t>(Fiscal Years 2020 - 2025)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89DC9-C16E-0273-C6AF-3008548A0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1" y="1917402"/>
            <a:ext cx="10686562" cy="38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51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F5C26-F5A4-4065-9D08-9554B19E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3C6CE4-AF3F-4DC3-B06D-68D8415D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>
            <a:normAutofit fontScale="90000"/>
          </a:bodyPr>
          <a:lstStyle/>
          <a:p>
            <a:r>
              <a:rPr kumimoji="0" lang="en-US" sz="49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INCOME  TAX REFUNDS PAID</a:t>
            </a:r>
            <a:br>
              <a:rPr kumimoji="0" lang="en-US" sz="49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BY CALENDAR YEAR</a:t>
            </a:r>
            <a:br>
              <a:rPr kumimoji="0" lang="en-US" sz="14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</a:br>
            <a:r>
              <a:rPr kumimoji="0" lang="en-US" sz="1400" b="1" i="0" u="none" strike="noStrike" kern="1200" cap="none" spc="0" normalizeH="0" baseline="0" noProof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(2019-2024)</a:t>
            </a:r>
            <a:endParaRPr lang="en-UM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D909D12-FE7B-40A6-8C11-6AD7EE80D8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417379"/>
              </p:ext>
            </p:extLst>
          </p:nvPr>
        </p:nvGraphicFramePr>
        <p:xfrm>
          <a:off x="1579419" y="2373745"/>
          <a:ext cx="8774482" cy="375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985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80570" y="1447800"/>
            <a:ext cx="11089369" cy="1143000"/>
          </a:xfrm>
        </p:spPr>
        <p:txBody>
          <a:bodyPr lIns="84216" tIns="42108" rIns="84216" bIns="42108"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latin typeface="+mn-lt"/>
                <a:cs typeface="Aharoni"/>
              </a:rPr>
              <a:t>MISSION</a:t>
            </a:r>
            <a:endParaRPr lang="en-US" sz="4400" b="1" dirty="0">
              <a:solidFill>
                <a:srgbClr val="FFFF00"/>
              </a:solidFill>
              <a:latin typeface="+mn-lt"/>
              <a:cs typeface="Aharon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1D760-DBE8-40E6-BDAE-C832FC01EF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828800" y="2784475"/>
            <a:ext cx="9531351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defTabSz="8413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413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413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413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413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dirty="0">
                <a:solidFill>
                  <a:srgbClr val="FFFF00"/>
                </a:solidFill>
              </a:rPr>
              <a:t>                   </a:t>
            </a:r>
          </a:p>
          <a:p>
            <a:r>
              <a:rPr lang="en-US" altLang="en-US" sz="3700" b="1" dirty="0"/>
              <a:t>To administer </a:t>
            </a:r>
            <a:r>
              <a:rPr lang="en-US" altLang="en-US" sz="3600" b="1" dirty="0"/>
              <a:t>and</a:t>
            </a:r>
            <a:r>
              <a:rPr lang="en-US" altLang="en-US" sz="3700" b="1" dirty="0"/>
              <a:t> enforce the tax laws of the Virgin Islands.</a:t>
            </a:r>
            <a:endParaRPr lang="en-US" altLang="en-US" sz="3700" b="1" dirty="0">
              <a:solidFill>
                <a:schemeClr val="bg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68" y="659607"/>
            <a:ext cx="1059584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4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495" y="663411"/>
            <a:ext cx="122917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latin typeface="+mn-lt"/>
                <a:cs typeface="Aharoni"/>
              </a:rPr>
              <a:t>STRATEGIC OBJECTIVES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494971" y="2514600"/>
            <a:ext cx="9746647" cy="3436257"/>
          </a:xfrm>
        </p:spPr>
        <p:txBody>
          <a:bodyPr>
            <a:normAutofit/>
          </a:bodyPr>
          <a:lstStyle/>
          <a:p>
            <a:pPr lvl="2">
              <a:spcBef>
                <a:spcPts val="0"/>
              </a:spcBef>
              <a:defRPr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To promote voluntary compliance with the   internal revenue tax laws</a:t>
            </a:r>
          </a:p>
          <a:p>
            <a:pPr marL="914400" lvl="2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To collect the tax revenues owed to the Government of the Virgin Islands.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4F26E-6AE6-4D57-9900-B3B631FEC8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7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3341" y="1205427"/>
            <a:ext cx="10365317" cy="838200"/>
          </a:xfrm>
        </p:spPr>
        <p:txBody>
          <a:bodyPr lIns="84216" tIns="42108" rIns="84216" bIns="42108" anchor="t">
            <a:normAutofit/>
          </a:bodyPr>
          <a:lstStyle/>
          <a:p>
            <a:pPr algn="ctr" eaLnBrk="1" hangingPunct="1">
              <a:defRPr/>
            </a:pPr>
            <a:r>
              <a:rPr lang="en-US" altLang="en-US" dirty="0"/>
              <a:t> </a:t>
            </a:r>
            <a:r>
              <a:rPr lang="en-US" altLang="en-US" sz="4400" b="1" dirty="0">
                <a:latin typeface="+mn-lt"/>
              </a:rPr>
              <a:t>GENERAL FUND</a:t>
            </a:r>
            <a:r>
              <a:rPr lang="en-US" altLang="en-US" sz="4400" b="1" dirty="0">
                <a:latin typeface="+mn-lt"/>
                <a:cs typeface="Aharoni"/>
              </a:rPr>
              <a:t> TAXES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67113" y="2492088"/>
            <a:ext cx="9042400" cy="3676424"/>
          </a:xfrm>
        </p:spPr>
        <p:txBody>
          <a:bodyPr lIns="84216" tIns="42108" rIns="84216" bIns="42108">
            <a:normAutofit fontScale="32500" lnSpcReduction="20000"/>
          </a:bodyPr>
          <a:lstStyle/>
          <a:p>
            <a:pPr eaLnBrk="1" hangingPunct="1">
              <a:defRPr/>
            </a:pPr>
            <a:r>
              <a:rPr lang="en-US" altLang="en-US" sz="5800" b="1" dirty="0">
                <a:solidFill>
                  <a:schemeClr val="tx1"/>
                </a:solidFill>
                <a:cs typeface="Times New Roman" panose="02020603050405020304" pitchFamily="18" charset="0"/>
              </a:rPr>
              <a:t>INCOME TAX</a:t>
            </a:r>
          </a:p>
          <a:p>
            <a:pPr lvl="2" eaLnBrk="1" hangingPunct="1">
              <a:defRPr/>
            </a:pPr>
            <a:r>
              <a:rPr lang="en-US" altLang="en-US" sz="5800" b="1" dirty="0">
                <a:solidFill>
                  <a:schemeClr val="tx1"/>
                </a:solidFill>
                <a:cs typeface="Times New Roman" panose="02020603050405020304" pitchFamily="18" charset="0"/>
              </a:rPr>
              <a:t>INDIVIDUAL</a:t>
            </a:r>
          </a:p>
          <a:p>
            <a:pPr lvl="2" eaLnBrk="1" hangingPunct="1">
              <a:defRPr/>
            </a:pPr>
            <a:r>
              <a:rPr lang="en-US" altLang="en-US" sz="5800" b="1" dirty="0">
                <a:solidFill>
                  <a:schemeClr val="tx1"/>
                </a:solidFill>
                <a:cs typeface="Times New Roman" panose="02020603050405020304" pitchFamily="18" charset="0"/>
              </a:rPr>
              <a:t>CORPORATE</a:t>
            </a:r>
          </a:p>
          <a:p>
            <a:pPr marL="668337" lvl="2" indent="0" eaLnBrk="1" hangingPunct="1">
              <a:buFont typeface="Wingdings 2" pitchFamily="18" charset="2"/>
              <a:buNone/>
              <a:defRPr/>
            </a:pPr>
            <a:endParaRPr lang="en-US" altLang="en-US" sz="5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5800" b="1" dirty="0">
                <a:solidFill>
                  <a:schemeClr val="tx1"/>
                </a:solidFill>
                <a:cs typeface="Times New Roman" panose="02020603050405020304" pitchFamily="18" charset="0"/>
              </a:rPr>
              <a:t>GROSS RECEIPTS TAX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5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5800" b="1" dirty="0">
                <a:solidFill>
                  <a:schemeClr val="tx1"/>
                </a:solidFill>
                <a:cs typeface="Times New Roman" panose="02020603050405020304" pitchFamily="18" charset="0"/>
              </a:rPr>
              <a:t>EXCISE  TAX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5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5800" b="1" dirty="0">
                <a:solidFill>
                  <a:schemeClr val="tx1"/>
                </a:solidFill>
                <a:cs typeface="Times New Roman" panose="02020603050405020304" pitchFamily="18" charset="0"/>
              </a:rPr>
              <a:t>ENVIRONMENTAL INFRASTRUCTURE IMPACT FEE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en-US" sz="1900" b="1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900" b="1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9044517" y="1543050"/>
            <a:ext cx="3147483" cy="4287838"/>
          </a:xfrm>
        </p:spPr>
        <p:txBody>
          <a:bodyPr lIns="84216" tIns="42108" rIns="84216" bIns="42108">
            <a:normAutofit fontScale="32500" lnSpcReduction="20000"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sz="1900" dirty="0"/>
              <a:t>		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B501A-F235-435A-8378-94FEA5BAF0B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765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901" y="667264"/>
            <a:ext cx="11130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35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5037" y="1040895"/>
            <a:ext cx="10365317" cy="838200"/>
          </a:xfrm>
        </p:spPr>
        <p:txBody>
          <a:bodyPr lIns="84216" tIns="42108" rIns="84216" bIns="42108" anchor="t">
            <a:normAutofit/>
          </a:bodyPr>
          <a:lstStyle/>
          <a:p>
            <a:pPr algn="ctr" eaLnBrk="1" hangingPunct="1">
              <a:defRPr/>
            </a:pPr>
            <a:r>
              <a:rPr lang="en-US" altLang="en-US" dirty="0"/>
              <a:t> </a:t>
            </a:r>
            <a:r>
              <a:rPr lang="en-US" altLang="en-US" sz="4400" b="1" dirty="0">
                <a:latin typeface="+mn-lt"/>
              </a:rPr>
              <a:t>GENERAL FUND</a:t>
            </a:r>
            <a:r>
              <a:rPr lang="en-US" altLang="en-US" sz="4400" b="1" dirty="0">
                <a:latin typeface="+mn-lt"/>
                <a:cs typeface="Aharoni"/>
              </a:rPr>
              <a:t> TAXES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6414" y="2422582"/>
            <a:ext cx="8910184" cy="3711855"/>
          </a:xfrm>
        </p:spPr>
        <p:txBody>
          <a:bodyPr lIns="84216" tIns="42108" rIns="84216" bIns="42108">
            <a:normAutofit fontScale="25000" lnSpcReduction="20000"/>
          </a:bodyPr>
          <a:lstStyle/>
          <a:p>
            <a:pPr eaLnBrk="1" hangingPunct="1">
              <a:defRPr/>
            </a:pPr>
            <a:r>
              <a:rPr lang="en-US" altLang="en-US" sz="9600" b="1" dirty="0">
                <a:solidFill>
                  <a:schemeClr val="tx1"/>
                </a:solidFill>
                <a:cs typeface="Times New Roman" panose="02020603050405020304" pitchFamily="18" charset="0"/>
              </a:rPr>
              <a:t>CONTAINER TAX</a:t>
            </a:r>
          </a:p>
          <a:p>
            <a:pPr lvl="1">
              <a:defRPr/>
            </a:pPr>
            <a:r>
              <a:rPr lang="en-US" altLang="en-US" sz="9600" dirty="0">
                <a:solidFill>
                  <a:schemeClr val="tx1"/>
                </a:solidFill>
                <a:cs typeface="Times New Roman" panose="02020603050405020304" pitchFamily="18" charset="0"/>
              </a:rPr>
              <a:t>$50/$100 dollars per container based on size of container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9600" b="1" dirty="0">
                <a:solidFill>
                  <a:schemeClr val="tx1"/>
                </a:solidFill>
                <a:cs typeface="Times New Roman" panose="02020603050405020304" pitchFamily="18" charset="0"/>
              </a:rPr>
              <a:t>TIRE TAX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9600" dirty="0">
                <a:solidFill>
                  <a:schemeClr val="tx1"/>
                </a:solidFill>
                <a:cs typeface="Times New Roman" panose="02020603050405020304" pitchFamily="18" charset="0"/>
              </a:rPr>
              <a:t>$1 (under 18 inches)/$2(over $18 inches) on every tire purchased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9600" b="1" dirty="0">
                <a:solidFill>
                  <a:schemeClr val="tx1"/>
                </a:solidFill>
                <a:cs typeface="Times New Roman" panose="02020603050405020304" pitchFamily="18" charset="0"/>
              </a:rPr>
              <a:t>ENTERTAINMENT TAX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9600" dirty="0">
                <a:solidFill>
                  <a:schemeClr val="tx1"/>
                </a:solidFill>
                <a:cs typeface="Times New Roman" panose="02020603050405020304" pitchFamily="18" charset="0"/>
              </a:rPr>
              <a:t>5% of gross receipts</a:t>
            </a:r>
          </a:p>
          <a:p>
            <a:pPr marL="347472" lvl="1" indent="0">
              <a:lnSpc>
                <a:spcPct val="90000"/>
              </a:lnSpc>
              <a:buNone/>
              <a:defRPr/>
            </a:pPr>
            <a:endParaRPr lang="en-US" altLang="en-US" sz="9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9600" b="1" dirty="0">
                <a:solidFill>
                  <a:schemeClr val="tx1"/>
                </a:solidFill>
                <a:cs typeface="Times New Roman" panose="02020603050405020304" pitchFamily="18" charset="0"/>
              </a:rPr>
              <a:t>FRANCHISE TAX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9600" dirty="0">
                <a:solidFill>
                  <a:schemeClr val="tx1"/>
                </a:solidFill>
                <a:cs typeface="Times New Roman" panose="02020603050405020304" pitchFamily="18" charset="0"/>
              </a:rPr>
              <a:t>5% of franchise gross subscriber receipts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en-US" sz="1900" b="1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9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B501A-F235-435A-8378-94FEA5BAF0B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765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901" y="723563"/>
            <a:ext cx="11130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00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8961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latin typeface="+mn-lt"/>
                <a:cs typeface="Aharoni"/>
              </a:rPr>
              <a:t>SPECIAL FUNDS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094D8-D199-4CFE-89AF-CA09FB5F192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34392" y="2443989"/>
            <a:ext cx="9224816" cy="3664711"/>
          </a:xfrm>
          <a:prstGeom prst="rect">
            <a:avLst/>
          </a:prstGeom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3200" b="1" kern="0" dirty="0">
                <a:latin typeface="+mn-lt"/>
              </a:rPr>
              <a:t>HOTEL OCCUPANCY TAX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kern="0" dirty="0">
                <a:latin typeface="+mn-lt"/>
              </a:rPr>
              <a:t>		12.5% of hotel room rate</a:t>
            </a:r>
          </a:p>
          <a:p>
            <a:pPr marL="1028700" lvl="1" indent="-5715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latin typeface="+mn-lt"/>
              </a:rPr>
              <a:t>HIGHWAY USER’S TAX</a:t>
            </a:r>
            <a:r>
              <a:rPr lang="en-US" sz="3200" kern="0" dirty="0">
                <a:latin typeface="+mn-lt"/>
              </a:rPr>
              <a:t>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kern="0" dirty="0">
                <a:latin typeface="+mn-lt"/>
              </a:rPr>
              <a:t>		16 cents per pound</a:t>
            </a:r>
          </a:p>
          <a:p>
            <a:pPr marL="914400" lvl="1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latin typeface="+mn-lt"/>
              </a:rPr>
              <a:t>FUEL TAX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b="1" kern="0" dirty="0">
                <a:latin typeface="+mn-lt"/>
              </a:rPr>
              <a:t>		</a:t>
            </a:r>
            <a:r>
              <a:rPr lang="en-US" sz="3200" kern="0" dirty="0">
                <a:latin typeface="+mn-lt"/>
              </a:rPr>
              <a:t>14 cents per gallon of gasoline/diesel</a:t>
            </a:r>
          </a:p>
        </p:txBody>
      </p:sp>
      <p:pic>
        <p:nvPicPr>
          <p:cNvPr id="2867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853" y="533400"/>
            <a:ext cx="12146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25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836729" cy="762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latin typeface="+mn-lt"/>
                <a:cs typeface="Aharoni"/>
              </a:rPr>
              <a:t>SPECIAL FUNDS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094D8-D199-4CFE-89AF-CA09FB5F192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58191" y="2422236"/>
            <a:ext cx="10265229" cy="3689639"/>
          </a:xfrm>
          <a:prstGeom prst="rect">
            <a:avLst/>
          </a:prstGeom>
        </p:spPr>
        <p:txBody>
          <a:bodyPr/>
          <a:lstStyle/>
          <a:p>
            <a:pPr marL="1028700" lvl="1" indent="-5715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kern="0" dirty="0"/>
              <a:t>VEHICLE RENTAL SURCHARGE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b="1" kern="0" dirty="0"/>
              <a:t>		</a:t>
            </a:r>
            <a:r>
              <a:rPr lang="en-US" sz="3200" kern="0" dirty="0"/>
              <a:t>$3.75 per day of car rental</a:t>
            </a:r>
          </a:p>
          <a:p>
            <a:pPr marL="1028700" lvl="3" indent="-5715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433513" algn="l"/>
              </a:tabLst>
              <a:defRPr/>
            </a:pPr>
            <a:r>
              <a:rPr lang="en-US" sz="3200" b="1" kern="0" dirty="0">
                <a:cs typeface="Times New Roman" panose="02020603050405020304" pitchFamily="18" charset="0"/>
              </a:rPr>
              <a:t>CASINO TAX </a:t>
            </a:r>
          </a:p>
          <a:p>
            <a:pPr marL="0" lvl="2">
              <a:spcBef>
                <a:spcPct val="20000"/>
              </a:spcBef>
              <a:buClr>
                <a:schemeClr val="accent2"/>
              </a:buClr>
              <a:tabLst>
                <a:tab pos="1433513" algn="l"/>
              </a:tabLst>
              <a:defRPr/>
            </a:pPr>
            <a:r>
              <a:rPr lang="en-US" sz="3200" b="1" kern="0" dirty="0">
                <a:cs typeface="Times New Roman" panose="02020603050405020304" pitchFamily="18" charset="0"/>
              </a:rPr>
              <a:t>		</a:t>
            </a:r>
            <a:r>
              <a:rPr lang="en-US" sz="3200" kern="0" dirty="0">
                <a:cs typeface="Times New Roman" panose="02020603050405020304" pitchFamily="18" charset="0"/>
              </a:rPr>
              <a:t>8% - 12% on gross revenue of Casino</a:t>
            </a:r>
          </a:p>
          <a:p>
            <a:pPr marL="1028700" lvl="3" indent="-5715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433513" algn="l"/>
              </a:tabLst>
              <a:defRPr/>
            </a:pPr>
            <a:r>
              <a:rPr lang="en-US" sz="3200" b="1" kern="0" dirty="0">
                <a:cs typeface="Times New Roman" panose="02020603050405020304" pitchFamily="18" charset="0"/>
              </a:rPr>
              <a:t>RACINO TAX</a:t>
            </a:r>
          </a:p>
          <a:p>
            <a:pPr marL="0" lvl="2">
              <a:spcBef>
                <a:spcPct val="20000"/>
              </a:spcBef>
              <a:buClr>
                <a:schemeClr val="accent2"/>
              </a:buClr>
              <a:tabLst>
                <a:tab pos="1433513" algn="l"/>
              </a:tabLst>
              <a:defRPr/>
            </a:pPr>
            <a:r>
              <a:rPr lang="en-US" sz="3200" b="1" kern="0" dirty="0">
                <a:cs typeface="Times New Roman" panose="02020603050405020304" pitchFamily="18" charset="0"/>
              </a:rPr>
              <a:t>		</a:t>
            </a:r>
            <a:r>
              <a:rPr lang="en-US" sz="3200" kern="0" dirty="0">
                <a:cs typeface="Times New Roman" panose="02020603050405020304" pitchFamily="18" charset="0"/>
              </a:rPr>
              <a:t>Annual rate of 19.25% of gross revenues</a:t>
            </a:r>
            <a:r>
              <a:rPr lang="en-US" sz="3200" b="1" kern="0" dirty="0">
                <a:cs typeface="Times New Roman" panose="02020603050405020304" pitchFamily="18" charset="0"/>
              </a:rPr>
              <a:t> </a:t>
            </a:r>
            <a:endParaRPr lang="en-US" sz="3200" kern="0" dirty="0"/>
          </a:p>
        </p:txBody>
      </p:sp>
      <p:pic>
        <p:nvPicPr>
          <p:cNvPr id="2867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267" y="746125"/>
            <a:ext cx="12146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33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1267" y="469600"/>
            <a:ext cx="81626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GENERAL FUND COLLECTIONS</a:t>
            </a:r>
          </a:p>
          <a:p>
            <a:pPr algn="ctr"/>
            <a:r>
              <a:rPr lang="en-US" sz="2000" b="1" dirty="0"/>
              <a:t>(Fiscal Years 2020 - 2025)</a:t>
            </a:r>
            <a:br>
              <a:rPr lang="en-US" sz="2000" b="1" dirty="0"/>
            </a:br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620B5-2E8A-7F25-D6EC-C2EE11C50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5" y="2317356"/>
            <a:ext cx="10677237" cy="22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0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18D0-6F5D-46D7-8F60-0AC0AFBA47CE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1267" y="469600"/>
            <a:ext cx="81626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GENERAL FUND COLLECTIONS</a:t>
            </a:r>
          </a:p>
          <a:p>
            <a:pPr algn="ctr"/>
            <a:r>
              <a:rPr lang="en-US" sz="2000" b="1" dirty="0"/>
              <a:t>(Fiscal Years 2020 - 2025)</a:t>
            </a:r>
            <a:br>
              <a:rPr lang="en-US" sz="2000" b="1" dirty="0"/>
            </a:b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517B0-4E76-3774-9730-DC84B1043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2395538"/>
            <a:ext cx="10672175" cy="1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8164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Rainbow collage design template">
  <a:themeElements>
    <a:clrScheme name="Office Theme 11">
      <a:dk1>
        <a:srgbClr val="B80000"/>
      </a:dk1>
      <a:lt1>
        <a:srgbClr val="FFF5D9"/>
      </a:lt1>
      <a:dk2>
        <a:srgbClr val="EA3800"/>
      </a:dk2>
      <a:lt2>
        <a:srgbClr val="777777"/>
      </a:lt2>
      <a:accent1>
        <a:srgbClr val="FFFFF7"/>
      </a:accent1>
      <a:accent2>
        <a:srgbClr val="CC3399"/>
      </a:accent2>
      <a:accent3>
        <a:srgbClr val="FFF9E9"/>
      </a:accent3>
      <a:accent4>
        <a:srgbClr val="9D0000"/>
      </a:accent4>
      <a:accent5>
        <a:srgbClr val="FFFFFA"/>
      </a:accent5>
      <a:accent6>
        <a:srgbClr val="B92D8A"/>
      </a:accent6>
      <a:hlink>
        <a:srgbClr val="FF6600"/>
      </a:hlink>
      <a:folHlink>
        <a:srgbClr val="80008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800000"/>
        </a:dk1>
        <a:lt1>
          <a:srgbClr val="FFCC99"/>
        </a:lt1>
        <a:dk2>
          <a:srgbClr val="000000"/>
        </a:dk2>
        <a:lt2>
          <a:srgbClr val="808080"/>
        </a:lt2>
        <a:accent1>
          <a:srgbClr val="FEC09A"/>
        </a:accent1>
        <a:accent2>
          <a:srgbClr val="CC99FF"/>
        </a:accent2>
        <a:accent3>
          <a:srgbClr val="FFE2CA"/>
        </a:accent3>
        <a:accent4>
          <a:srgbClr val="6C0000"/>
        </a:accent4>
        <a:accent5>
          <a:srgbClr val="FEDCCA"/>
        </a:accent5>
        <a:accent6>
          <a:srgbClr val="B98AE7"/>
        </a:accent6>
        <a:hlink>
          <a:srgbClr val="CC3300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FF85AE"/>
        </a:dk1>
        <a:lt1>
          <a:srgbClr val="FFE9D3"/>
        </a:lt1>
        <a:dk2>
          <a:srgbClr val="9301D5"/>
        </a:dk2>
        <a:lt2>
          <a:srgbClr val="969696"/>
        </a:lt2>
        <a:accent1>
          <a:srgbClr val="FDE8CF"/>
        </a:accent1>
        <a:accent2>
          <a:srgbClr val="CE8DFF"/>
        </a:accent2>
        <a:accent3>
          <a:srgbClr val="FFF2E6"/>
        </a:accent3>
        <a:accent4>
          <a:srgbClr val="DA7194"/>
        </a:accent4>
        <a:accent5>
          <a:srgbClr val="FEF2E4"/>
        </a:accent5>
        <a:accent6>
          <a:srgbClr val="BA7FE7"/>
        </a:accent6>
        <a:hlink>
          <a:srgbClr val="993366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9933FF"/>
        </a:dk1>
        <a:lt1>
          <a:srgbClr val="FFFFFF"/>
        </a:lt1>
        <a:dk2>
          <a:srgbClr val="9900CC"/>
        </a:dk2>
        <a:lt2>
          <a:srgbClr val="808080"/>
        </a:lt2>
        <a:accent1>
          <a:srgbClr val="DACEEE"/>
        </a:accent1>
        <a:accent2>
          <a:srgbClr val="800080"/>
        </a:accent2>
        <a:accent3>
          <a:srgbClr val="FFFFFF"/>
        </a:accent3>
        <a:accent4>
          <a:srgbClr val="822ADA"/>
        </a:accent4>
        <a:accent5>
          <a:srgbClr val="EAE3F5"/>
        </a:accent5>
        <a:accent6>
          <a:srgbClr val="730073"/>
        </a:accent6>
        <a:hlink>
          <a:srgbClr val="FF99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996633"/>
        </a:dk1>
        <a:lt1>
          <a:srgbClr val="FFFFFF"/>
        </a:lt1>
        <a:dk2>
          <a:srgbClr val="CC33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82562A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990099"/>
        </a:dk1>
        <a:lt1>
          <a:srgbClr val="CC3399"/>
        </a:lt1>
        <a:dk2>
          <a:srgbClr val="FF9966"/>
        </a:dk2>
        <a:lt2>
          <a:srgbClr val="336699"/>
        </a:lt2>
        <a:accent1>
          <a:srgbClr val="FF9933"/>
        </a:accent1>
        <a:accent2>
          <a:srgbClr val="CC0099"/>
        </a:accent2>
        <a:accent3>
          <a:srgbClr val="E2ADCA"/>
        </a:accent3>
        <a:accent4>
          <a:srgbClr val="820082"/>
        </a:accent4>
        <a:accent5>
          <a:srgbClr val="FFCAAD"/>
        </a:accent5>
        <a:accent6>
          <a:srgbClr val="B9008A"/>
        </a:accent6>
        <a:hlink>
          <a:srgbClr val="CC6600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3E3E5C"/>
        </a:dk1>
        <a:lt1>
          <a:srgbClr val="FF6600"/>
        </a:lt1>
        <a:dk2>
          <a:srgbClr val="666699"/>
        </a:dk2>
        <a:lt2>
          <a:srgbClr val="FF5050"/>
        </a:lt2>
        <a:accent1>
          <a:srgbClr val="A559A5"/>
        </a:accent1>
        <a:accent2>
          <a:srgbClr val="FF9933"/>
        </a:accent2>
        <a:accent3>
          <a:srgbClr val="B8B8CA"/>
        </a:accent3>
        <a:accent4>
          <a:srgbClr val="DA5600"/>
        </a:accent4>
        <a:accent5>
          <a:srgbClr val="CFB5CF"/>
        </a:accent5>
        <a:accent6>
          <a:srgbClr val="E78A2D"/>
        </a:accent6>
        <a:hlink>
          <a:srgbClr val="99CCFF"/>
        </a:hlink>
        <a:folHlink>
          <a:srgbClr val="FFE4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C40000"/>
        </a:dk1>
        <a:lt1>
          <a:srgbClr val="9F7849"/>
        </a:lt1>
        <a:dk2>
          <a:srgbClr val="F6A776"/>
        </a:dk2>
        <a:lt2>
          <a:srgbClr val="2D2015"/>
        </a:lt2>
        <a:accent1>
          <a:srgbClr val="FCE5CC"/>
        </a:accent1>
        <a:accent2>
          <a:srgbClr val="DC8052"/>
        </a:accent2>
        <a:accent3>
          <a:srgbClr val="CDBEB1"/>
        </a:accent3>
        <a:accent4>
          <a:srgbClr val="A70000"/>
        </a:accent4>
        <a:accent5>
          <a:srgbClr val="FDF0E2"/>
        </a:accent5>
        <a:accent6>
          <a:srgbClr val="C77349"/>
        </a:accent6>
        <a:hlink>
          <a:srgbClr val="FBBA01"/>
        </a:hlink>
        <a:folHlink>
          <a:srgbClr val="CC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C00CC"/>
        </a:dk1>
        <a:lt1>
          <a:srgbClr val="988999"/>
        </a:lt1>
        <a:dk2>
          <a:srgbClr val="CC3300"/>
        </a:dk2>
        <a:lt2>
          <a:srgbClr val="777777"/>
        </a:lt2>
        <a:accent1>
          <a:srgbClr val="B3A7B3"/>
        </a:accent1>
        <a:accent2>
          <a:srgbClr val="F77331"/>
        </a:accent2>
        <a:accent3>
          <a:srgbClr val="CAC4CA"/>
        </a:accent3>
        <a:accent4>
          <a:srgbClr val="AE00AE"/>
        </a:accent4>
        <a:accent5>
          <a:srgbClr val="D6D0D6"/>
        </a:accent5>
        <a:accent6>
          <a:srgbClr val="E0682B"/>
        </a:accent6>
        <a:hlink>
          <a:srgbClr val="FFCC00"/>
        </a:hlink>
        <a:folHlink>
          <a:srgbClr val="FFE9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6699"/>
        </a:lt1>
        <a:dk2>
          <a:srgbClr val="CC3399"/>
        </a:dk2>
        <a:lt2>
          <a:srgbClr val="9900CC"/>
        </a:lt2>
        <a:accent1>
          <a:srgbClr val="FFCC99"/>
        </a:accent1>
        <a:accent2>
          <a:srgbClr val="CC0099"/>
        </a:accent2>
        <a:accent3>
          <a:srgbClr val="E2ADCA"/>
        </a:accent3>
        <a:accent4>
          <a:srgbClr val="DA5682"/>
        </a:accent4>
        <a:accent5>
          <a:srgbClr val="FFE2CA"/>
        </a:accent5>
        <a:accent6>
          <a:srgbClr val="B9008A"/>
        </a:accent6>
        <a:hlink>
          <a:srgbClr val="CC660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800000"/>
        </a:dk1>
        <a:lt1>
          <a:srgbClr val="A606B2"/>
        </a:lt1>
        <a:dk2>
          <a:srgbClr val="FF9966"/>
        </a:dk2>
        <a:lt2>
          <a:srgbClr val="005A58"/>
        </a:lt2>
        <a:accent1>
          <a:srgbClr val="D284BE"/>
        </a:accent1>
        <a:accent2>
          <a:srgbClr val="E3C0E8"/>
        </a:accent2>
        <a:accent3>
          <a:srgbClr val="D0AAD5"/>
        </a:accent3>
        <a:accent4>
          <a:srgbClr val="6C0000"/>
        </a:accent4>
        <a:accent5>
          <a:srgbClr val="E5C2DB"/>
        </a:accent5>
        <a:accent6>
          <a:srgbClr val="CEAED2"/>
        </a:accent6>
        <a:hlink>
          <a:srgbClr val="FABC6A"/>
        </a:hlink>
        <a:folHlink>
          <a:srgbClr val="FF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B80000"/>
        </a:dk1>
        <a:lt1>
          <a:srgbClr val="FFF5D9"/>
        </a:lt1>
        <a:dk2>
          <a:srgbClr val="EA3800"/>
        </a:dk2>
        <a:lt2>
          <a:srgbClr val="777777"/>
        </a:lt2>
        <a:accent1>
          <a:srgbClr val="FFFFF7"/>
        </a:accent1>
        <a:accent2>
          <a:srgbClr val="CC3399"/>
        </a:accent2>
        <a:accent3>
          <a:srgbClr val="FFF9E9"/>
        </a:accent3>
        <a:accent4>
          <a:srgbClr val="9D0000"/>
        </a:accent4>
        <a:accent5>
          <a:srgbClr val="FFFFFA"/>
        </a:accent5>
        <a:accent6>
          <a:srgbClr val="B92D8A"/>
        </a:accent6>
        <a:hlink>
          <a:srgbClr val="FF66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B40000"/>
        </a:dk1>
        <a:lt1>
          <a:srgbClr val="CC66FF"/>
        </a:lt1>
        <a:dk2>
          <a:srgbClr val="CC0099"/>
        </a:dk2>
        <a:lt2>
          <a:srgbClr val="003366"/>
        </a:lt2>
        <a:accent1>
          <a:srgbClr val="CCCCFF"/>
        </a:accent1>
        <a:accent2>
          <a:srgbClr val="FFCC99"/>
        </a:accent2>
        <a:accent3>
          <a:srgbClr val="E2B8FF"/>
        </a:accent3>
        <a:accent4>
          <a:srgbClr val="990000"/>
        </a:accent4>
        <a:accent5>
          <a:srgbClr val="E2E2FF"/>
        </a:accent5>
        <a:accent6>
          <a:srgbClr val="E7B98A"/>
        </a:accent6>
        <a:hlink>
          <a:srgbClr val="FF66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3">
        <a:dk1>
          <a:srgbClr val="CC00CC"/>
        </a:dk1>
        <a:lt1>
          <a:srgbClr val="CC3300"/>
        </a:lt1>
        <a:dk2>
          <a:srgbClr val="F89042"/>
        </a:dk2>
        <a:lt2>
          <a:srgbClr val="5C1F00"/>
        </a:lt2>
        <a:accent1>
          <a:srgbClr val="FFCC66"/>
        </a:accent1>
        <a:accent2>
          <a:srgbClr val="BE7960"/>
        </a:accent2>
        <a:accent3>
          <a:srgbClr val="E2ADAA"/>
        </a:accent3>
        <a:accent4>
          <a:srgbClr val="AE00AE"/>
        </a:accent4>
        <a:accent5>
          <a:srgbClr val="FFE2B8"/>
        </a:accent5>
        <a:accent6>
          <a:srgbClr val="AC6D56"/>
        </a:accent6>
        <a:hlink>
          <a:srgbClr val="C92FD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4">
      <a:dk1>
        <a:srgbClr val="FF85AE"/>
      </a:dk1>
      <a:lt1>
        <a:srgbClr val="FFE9D3"/>
      </a:lt1>
      <a:dk2>
        <a:srgbClr val="9301D5"/>
      </a:dk2>
      <a:lt2>
        <a:srgbClr val="969696"/>
      </a:lt2>
      <a:accent1>
        <a:srgbClr val="FDE8CF"/>
      </a:accent1>
      <a:accent2>
        <a:srgbClr val="CE8DFF"/>
      </a:accent2>
      <a:accent3>
        <a:srgbClr val="FFF2E6"/>
      </a:accent3>
      <a:accent4>
        <a:srgbClr val="DA7194"/>
      </a:accent4>
      <a:accent5>
        <a:srgbClr val="FEF2E4"/>
      </a:accent5>
      <a:accent6>
        <a:srgbClr val="BA7FE7"/>
      </a:accent6>
      <a:hlink>
        <a:srgbClr val="993366"/>
      </a:hlink>
      <a:folHlink>
        <a:srgbClr val="990099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8A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ACEEE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EAE3F5"/>
        </a:accent5>
        <a:accent6>
          <a:srgbClr val="730073"/>
        </a:accent6>
        <a:hlink>
          <a:srgbClr val="FF99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FF85AE"/>
        </a:dk1>
        <a:lt1>
          <a:srgbClr val="FFE9D3"/>
        </a:lt1>
        <a:dk2>
          <a:srgbClr val="9301D5"/>
        </a:dk2>
        <a:lt2>
          <a:srgbClr val="969696"/>
        </a:lt2>
        <a:accent1>
          <a:srgbClr val="FDE8CF"/>
        </a:accent1>
        <a:accent2>
          <a:srgbClr val="CE8DFF"/>
        </a:accent2>
        <a:accent3>
          <a:srgbClr val="FFF2E6"/>
        </a:accent3>
        <a:accent4>
          <a:srgbClr val="DA7194"/>
        </a:accent4>
        <a:accent5>
          <a:srgbClr val="FEF2E4"/>
        </a:accent5>
        <a:accent6>
          <a:srgbClr val="BA7FE7"/>
        </a:accent6>
        <a:hlink>
          <a:srgbClr val="993366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9933FF"/>
        </a:dk1>
        <a:lt1>
          <a:srgbClr val="FFFFFF"/>
        </a:lt1>
        <a:dk2>
          <a:srgbClr val="9900CC"/>
        </a:dk2>
        <a:lt2>
          <a:srgbClr val="808080"/>
        </a:lt2>
        <a:accent1>
          <a:srgbClr val="DACEEE"/>
        </a:accent1>
        <a:accent2>
          <a:srgbClr val="800080"/>
        </a:accent2>
        <a:accent3>
          <a:srgbClr val="FFFFFF"/>
        </a:accent3>
        <a:accent4>
          <a:srgbClr val="822ADA"/>
        </a:accent4>
        <a:accent5>
          <a:srgbClr val="EAE3F5"/>
        </a:accent5>
        <a:accent6>
          <a:srgbClr val="730073"/>
        </a:accent6>
        <a:hlink>
          <a:srgbClr val="FF99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996633"/>
        </a:dk1>
        <a:lt1>
          <a:srgbClr val="FFFFFF"/>
        </a:lt1>
        <a:dk2>
          <a:srgbClr val="CC33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82562A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dccc73-dd04-4247-b42e-1edc645e3687" xsi:nil="true"/>
    <lcf76f155ced4ddcb4097134ff3c332f xmlns="50f9653a-ed11-4182-89fd-307e6c2450b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AFD6DA261F584EABF1486FA8957779" ma:contentTypeVersion="15" ma:contentTypeDescription="Create a new document." ma:contentTypeScope="" ma:versionID="b24addc5a73149de0e7893f4db8dd27a">
  <xsd:schema xmlns:xsd="http://www.w3.org/2001/XMLSchema" xmlns:xs="http://www.w3.org/2001/XMLSchema" xmlns:p="http://schemas.microsoft.com/office/2006/metadata/properties" xmlns:ns2="50f9653a-ed11-4182-89fd-307e6c2450b1" xmlns:ns3="9bdccc73-dd04-4247-b42e-1edc645e3687" targetNamespace="http://schemas.microsoft.com/office/2006/metadata/properties" ma:root="true" ma:fieldsID="6ff9b6797c5698de767830a962df2eb9" ns2:_="" ns3:_="">
    <xsd:import namespace="50f9653a-ed11-4182-89fd-307e6c2450b1"/>
    <xsd:import namespace="9bdccc73-dd04-4247-b42e-1edc645e36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9653a-ed11-4182-89fd-307e6c2450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ccc73-dd04-4247-b42e-1edc645e368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2b3ac3e-2764-436d-b9dc-d0fbd02b1df1}" ma:internalName="TaxCatchAll" ma:showField="CatchAllData" ma:web="9bdccc73-dd04-4247-b42e-1edc645e36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981278-421D-4D0C-B52E-A7A242DB91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946010-A617-44E1-A7DC-28428210116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9bdccc73-dd04-4247-b42e-1edc645e3687"/>
    <ds:schemaRef ds:uri="50f9653a-ed11-4182-89fd-307e6c2450b1"/>
  </ds:schemaRefs>
</ds:datastoreItem>
</file>

<file path=customXml/itemProps3.xml><?xml version="1.0" encoding="utf-8"?>
<ds:datastoreItem xmlns:ds="http://schemas.openxmlformats.org/officeDocument/2006/customXml" ds:itemID="{1A98D24D-E213-48E8-B8F9-B04DBE147A6D}"/>
</file>

<file path=docProps/app.xml><?xml version="1.0" encoding="utf-8"?>
<Properties xmlns="http://schemas.openxmlformats.org/officeDocument/2006/extended-properties" xmlns:vt="http://schemas.openxmlformats.org/officeDocument/2006/docPropsVTypes">
  <TotalTime>27501</TotalTime>
  <Words>507</Words>
  <Application>Microsoft Office PowerPoint</Application>
  <PresentationFormat>Widescreen</PresentationFormat>
  <Paragraphs>115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Aharoni</vt:lpstr>
      <vt:lpstr>Arial</vt:lpstr>
      <vt:lpstr>Arial Black</vt:lpstr>
      <vt:lpstr>Calibri</vt:lpstr>
      <vt:lpstr>Garamond</vt:lpstr>
      <vt:lpstr>Times New Roman</vt:lpstr>
      <vt:lpstr>Wingdings 2</vt:lpstr>
      <vt:lpstr>Rainbow collage design template</vt:lpstr>
      <vt:lpstr>1_Custom Design</vt:lpstr>
      <vt:lpstr>Organic</vt:lpstr>
      <vt:lpstr>     REVENUE ESTIMATING CONFERENCE April 30, 2024</vt:lpstr>
      <vt:lpstr>MISSION</vt:lpstr>
      <vt:lpstr>STRATEGIC OBJECTIVES</vt:lpstr>
      <vt:lpstr> GENERAL FUND TAXES</vt:lpstr>
      <vt:lpstr> GENERAL FUND TAXES</vt:lpstr>
      <vt:lpstr>SPECIAL FUNDS</vt:lpstr>
      <vt:lpstr>SPECIAL FUNDS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INCOME  TAX REFUNDS PAID BY CALENDAR YEAR (2019-2024)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 ISLANDS BUREAU OF INTERNAL REVENUE</dc:title>
  <dc:creator>Sean Georges</dc:creator>
  <cp:lastModifiedBy>Joel Lee</cp:lastModifiedBy>
  <cp:revision>207</cp:revision>
  <cp:lastPrinted>2018-03-20T21:47:27Z</cp:lastPrinted>
  <dcterms:modified xsi:type="dcterms:W3CDTF">2024-04-23T20:44:24Z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0x010100EFAFD6DA261F584EABF1486FA8957779</vt:lpwstr>
  </property>
</Properties>
</file>