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handoutMasterIdLst>
    <p:handoutMasterId r:id="rId15"/>
  </p:handoutMasterIdLst>
  <p:sldIdLst>
    <p:sldId id="269" r:id="rId5"/>
    <p:sldId id="270" r:id="rId6"/>
    <p:sldId id="268" r:id="rId7"/>
    <p:sldId id="271" r:id="rId8"/>
    <p:sldId id="278" r:id="rId9"/>
    <p:sldId id="276" r:id="rId10"/>
    <p:sldId id="274" r:id="rId11"/>
    <p:sldId id="275" r:id="rId12"/>
    <p:sldId id="2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pos="597" userDrawn="1">
          <p15:clr>
            <a:srgbClr val="A4A3A4"/>
          </p15:clr>
        </p15:guide>
        <p15:guide id="4"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774"/>
    <a:srgbClr val="929A4A"/>
    <a:srgbClr val="3F3F3F"/>
    <a:srgbClr val="014067"/>
    <a:srgbClr val="014E7D"/>
    <a:srgbClr val="013657"/>
    <a:srgbClr val="01456F"/>
    <a:srgbClr val="014B79"/>
    <a:srgbClr val="0937C9"/>
    <a:srgbClr val="EAB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74" autoAdjust="0"/>
  </p:normalViewPr>
  <p:slideViewPr>
    <p:cSldViewPr snapToGrid="0" showGuides="1">
      <p:cViewPr varScale="1">
        <p:scale>
          <a:sx n="114" d="100"/>
          <a:sy n="114" d="100"/>
        </p:scale>
        <p:origin x="474" y="102"/>
      </p:cViewPr>
      <p:guideLst>
        <p:guide pos="3840"/>
        <p:guide pos="597"/>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62209F-ACF8-4434-B24D-85BF7163DED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97AA2DA5-04CF-40AF-8359-9597F57162F2}">
      <dgm:prSet/>
      <dgm:spPr/>
      <dgm:t>
        <a:bodyPr/>
        <a:lstStyle/>
        <a:p>
          <a:r>
            <a:rPr lang="en-US" b="1" i="0" baseline="0"/>
            <a:t>Property Division</a:t>
          </a:r>
          <a:endParaRPr lang="en-US"/>
        </a:p>
      </dgm:t>
    </dgm:pt>
    <dgm:pt modelId="{BFE1317E-9B2B-4433-8800-A9A3404755DB}" type="parTrans" cxnId="{D63F0CCD-68E4-4100-B0FE-76AED013B812}">
      <dgm:prSet/>
      <dgm:spPr/>
      <dgm:t>
        <a:bodyPr/>
        <a:lstStyle/>
        <a:p>
          <a:endParaRPr lang="en-US"/>
        </a:p>
      </dgm:t>
    </dgm:pt>
    <dgm:pt modelId="{0FEE9E71-1688-4204-9EA0-E2F3BC917FE4}" type="sibTrans" cxnId="{D63F0CCD-68E4-4100-B0FE-76AED013B812}">
      <dgm:prSet/>
      <dgm:spPr/>
      <dgm:t>
        <a:bodyPr/>
        <a:lstStyle/>
        <a:p>
          <a:endParaRPr lang="en-US"/>
        </a:p>
      </dgm:t>
    </dgm:pt>
    <dgm:pt modelId="{3F915B35-58BA-4EF2-97FE-D37B4ED2F6F9}">
      <dgm:prSet/>
      <dgm:spPr/>
      <dgm:t>
        <a:bodyPr/>
        <a:lstStyle/>
        <a:p>
          <a:pPr>
            <a:buFont typeface="Wingdings" panose="05000000000000000000" pitchFamily="2" charset="2"/>
            <a:buChar char="v"/>
          </a:pPr>
          <a:r>
            <a:rPr lang="en-US" b="0" i="0" u="sng" baseline="0" dirty="0"/>
            <a:t>Real Property Leases</a:t>
          </a:r>
          <a:endParaRPr lang="en-US" u="sng" dirty="0"/>
        </a:p>
      </dgm:t>
    </dgm:pt>
    <dgm:pt modelId="{92E4E664-8962-4926-9242-8DF984E7EE1A}" type="parTrans" cxnId="{B37C427E-8A7A-4634-B21F-9D77ABB4AA6A}">
      <dgm:prSet/>
      <dgm:spPr/>
      <dgm:t>
        <a:bodyPr/>
        <a:lstStyle/>
        <a:p>
          <a:endParaRPr lang="en-US"/>
        </a:p>
      </dgm:t>
    </dgm:pt>
    <dgm:pt modelId="{768C7661-3B13-435E-9BCC-733BFB4659C4}" type="sibTrans" cxnId="{B37C427E-8A7A-4634-B21F-9D77ABB4AA6A}">
      <dgm:prSet/>
      <dgm:spPr/>
      <dgm:t>
        <a:bodyPr/>
        <a:lstStyle/>
        <a:p>
          <a:endParaRPr lang="en-US"/>
        </a:p>
      </dgm:t>
    </dgm:pt>
    <dgm:pt modelId="{08CFFF87-1BA4-408D-BB44-5980D33DB766}">
      <dgm:prSet/>
      <dgm:spPr/>
      <dgm:t>
        <a:bodyPr/>
        <a:lstStyle/>
        <a:p>
          <a:r>
            <a:rPr lang="en-US" b="0" i="0" baseline="0" dirty="0"/>
            <a:t>Responsible for managing &amp; controlling the GVI’s real property portfolio and its leasing services (acquisitions, disposals, leasing, easements &amp; estoppels, etc.)</a:t>
          </a:r>
          <a:endParaRPr lang="en-US" dirty="0"/>
        </a:p>
      </dgm:t>
    </dgm:pt>
    <dgm:pt modelId="{D0B124D4-22EA-4A7A-9C4F-5A152A1E42E0}" type="parTrans" cxnId="{3A67680E-61EF-4CC2-BC32-D95F97FE70BF}">
      <dgm:prSet/>
      <dgm:spPr/>
      <dgm:t>
        <a:bodyPr/>
        <a:lstStyle/>
        <a:p>
          <a:endParaRPr lang="en-US"/>
        </a:p>
      </dgm:t>
    </dgm:pt>
    <dgm:pt modelId="{2D82585A-1B4D-40E7-829A-E8812AD3DAD9}" type="sibTrans" cxnId="{3A67680E-61EF-4CC2-BC32-D95F97FE70BF}">
      <dgm:prSet/>
      <dgm:spPr/>
      <dgm:t>
        <a:bodyPr/>
        <a:lstStyle/>
        <a:p>
          <a:endParaRPr lang="en-US"/>
        </a:p>
      </dgm:t>
    </dgm:pt>
    <dgm:pt modelId="{DD50E54A-AAA8-4666-AD3E-401727A679E6}">
      <dgm:prSet/>
      <dgm:spPr/>
      <dgm:t>
        <a:bodyPr/>
        <a:lstStyle/>
        <a:p>
          <a:r>
            <a:rPr lang="en-US" b="0" i="0" baseline="0" dirty="0"/>
            <a:t>Establish equitable Market Values at lease maturity</a:t>
          </a:r>
          <a:endParaRPr lang="en-US" dirty="0"/>
        </a:p>
      </dgm:t>
    </dgm:pt>
    <dgm:pt modelId="{CA56AE60-A996-40E6-AC3E-845180149880}" type="parTrans" cxnId="{DC7022EA-FFF3-40AE-B706-AF4EF128C383}">
      <dgm:prSet/>
      <dgm:spPr/>
      <dgm:t>
        <a:bodyPr/>
        <a:lstStyle/>
        <a:p>
          <a:endParaRPr lang="en-US"/>
        </a:p>
      </dgm:t>
    </dgm:pt>
    <dgm:pt modelId="{1CA63848-FE67-4D05-9C0B-ED6C43B49B82}" type="sibTrans" cxnId="{DC7022EA-FFF3-40AE-B706-AF4EF128C383}">
      <dgm:prSet/>
      <dgm:spPr/>
      <dgm:t>
        <a:bodyPr/>
        <a:lstStyle/>
        <a:p>
          <a:endParaRPr lang="en-US"/>
        </a:p>
      </dgm:t>
    </dgm:pt>
    <dgm:pt modelId="{B09A5812-DE1A-45C5-BF9E-98FDB46923C3}">
      <dgm:prSet/>
      <dgm:spPr/>
      <dgm:t>
        <a:bodyPr/>
        <a:lstStyle/>
        <a:p>
          <a:r>
            <a:rPr lang="en-US" b="0" i="0" baseline="0"/>
            <a:t>Implement Consumer Price Index (“CPI”) Increases in Existing Leases</a:t>
          </a:r>
          <a:endParaRPr lang="en-US"/>
        </a:p>
      </dgm:t>
    </dgm:pt>
    <dgm:pt modelId="{50EF91A1-AAE9-45CE-BF56-30FEB4691E68}" type="parTrans" cxnId="{1EE09DBA-7259-4D35-9593-37FA1F6B8409}">
      <dgm:prSet/>
      <dgm:spPr/>
      <dgm:t>
        <a:bodyPr/>
        <a:lstStyle/>
        <a:p>
          <a:endParaRPr lang="en-US"/>
        </a:p>
      </dgm:t>
    </dgm:pt>
    <dgm:pt modelId="{108E4A23-6129-4A54-9FC9-A75D7289E42F}" type="sibTrans" cxnId="{1EE09DBA-7259-4D35-9593-37FA1F6B8409}">
      <dgm:prSet/>
      <dgm:spPr/>
      <dgm:t>
        <a:bodyPr/>
        <a:lstStyle/>
        <a:p>
          <a:endParaRPr lang="en-US"/>
        </a:p>
      </dgm:t>
    </dgm:pt>
    <dgm:pt modelId="{CF4D8F30-4C2E-455C-858F-D546151231D6}">
      <dgm:prSet/>
      <dgm:spPr/>
      <dgm:t>
        <a:bodyPr/>
        <a:lstStyle/>
        <a:p>
          <a:r>
            <a:rPr lang="en-US" b="0" i="0" baseline="0" dirty="0"/>
            <a:t>Increase Lease Application Fee</a:t>
          </a:r>
          <a:endParaRPr lang="en-US" dirty="0"/>
        </a:p>
      </dgm:t>
    </dgm:pt>
    <dgm:pt modelId="{C71D64D1-58B1-4997-9C90-E5401C0DC0F3}" type="parTrans" cxnId="{4B74E623-CAB3-4721-AE2E-34FB1925ED9B}">
      <dgm:prSet/>
      <dgm:spPr/>
      <dgm:t>
        <a:bodyPr/>
        <a:lstStyle/>
        <a:p>
          <a:endParaRPr lang="en-US"/>
        </a:p>
      </dgm:t>
    </dgm:pt>
    <dgm:pt modelId="{EC99DC04-33EF-45AC-ABA2-B2B66C5320AA}" type="sibTrans" cxnId="{4B74E623-CAB3-4721-AE2E-34FB1925ED9B}">
      <dgm:prSet/>
      <dgm:spPr/>
      <dgm:t>
        <a:bodyPr/>
        <a:lstStyle/>
        <a:p>
          <a:endParaRPr lang="en-US"/>
        </a:p>
      </dgm:t>
    </dgm:pt>
    <dgm:pt modelId="{A332B531-EA77-4B3C-8917-25BF58D60C00}">
      <dgm:prSet/>
      <dgm:spPr/>
      <dgm:t>
        <a:bodyPr/>
        <a:lstStyle/>
        <a:p>
          <a:r>
            <a:rPr lang="en-US" b="0" i="0" baseline="0" dirty="0"/>
            <a:t>Implement Security Deposits</a:t>
          </a:r>
          <a:endParaRPr lang="en-US" dirty="0"/>
        </a:p>
      </dgm:t>
    </dgm:pt>
    <dgm:pt modelId="{D6139A58-64F6-4C0E-A005-9025DB88FEC4}" type="parTrans" cxnId="{CEBBD79E-B618-45C0-84DE-276D53EDA63B}">
      <dgm:prSet/>
      <dgm:spPr/>
      <dgm:t>
        <a:bodyPr/>
        <a:lstStyle/>
        <a:p>
          <a:endParaRPr lang="en-US"/>
        </a:p>
      </dgm:t>
    </dgm:pt>
    <dgm:pt modelId="{95C4BBDD-7898-4388-BB6E-38220E29C64D}" type="sibTrans" cxnId="{CEBBD79E-B618-45C0-84DE-276D53EDA63B}">
      <dgm:prSet/>
      <dgm:spPr/>
      <dgm:t>
        <a:bodyPr/>
        <a:lstStyle/>
        <a:p>
          <a:endParaRPr lang="en-US"/>
        </a:p>
      </dgm:t>
    </dgm:pt>
    <dgm:pt modelId="{03202935-9099-448B-9DAF-DB4373081594}" type="pres">
      <dgm:prSet presAssocID="{6E62209F-ACF8-4434-B24D-85BF7163DED0}" presName="Name0" presStyleCnt="0">
        <dgm:presLayoutVars>
          <dgm:dir/>
          <dgm:animLvl val="lvl"/>
          <dgm:resizeHandles val="exact"/>
        </dgm:presLayoutVars>
      </dgm:prSet>
      <dgm:spPr/>
    </dgm:pt>
    <dgm:pt modelId="{0135D3AC-2C09-4D46-B5E3-C990D960A8B5}" type="pres">
      <dgm:prSet presAssocID="{97AA2DA5-04CF-40AF-8359-9597F57162F2}" presName="composite" presStyleCnt="0"/>
      <dgm:spPr/>
    </dgm:pt>
    <dgm:pt modelId="{6B37C32A-0972-4364-95B9-C32997E6460B}" type="pres">
      <dgm:prSet presAssocID="{97AA2DA5-04CF-40AF-8359-9597F57162F2}" presName="parTx" presStyleLbl="alignNode1" presStyleIdx="0" presStyleCnt="1">
        <dgm:presLayoutVars>
          <dgm:chMax val="0"/>
          <dgm:chPref val="0"/>
          <dgm:bulletEnabled val="1"/>
        </dgm:presLayoutVars>
      </dgm:prSet>
      <dgm:spPr/>
    </dgm:pt>
    <dgm:pt modelId="{4E5ED5E7-D08E-424F-8FD7-C559EC49EBB1}" type="pres">
      <dgm:prSet presAssocID="{97AA2DA5-04CF-40AF-8359-9597F57162F2}" presName="desTx" presStyleLbl="alignAccFollowNode1" presStyleIdx="0" presStyleCnt="1" custLinFactNeighborX="-261" custLinFactNeighborY="1376">
        <dgm:presLayoutVars>
          <dgm:bulletEnabled val="1"/>
        </dgm:presLayoutVars>
      </dgm:prSet>
      <dgm:spPr/>
    </dgm:pt>
  </dgm:ptLst>
  <dgm:cxnLst>
    <dgm:cxn modelId="{3A67680E-61EF-4CC2-BC32-D95F97FE70BF}" srcId="{3F915B35-58BA-4EF2-97FE-D37B4ED2F6F9}" destId="{08CFFF87-1BA4-408D-BB44-5980D33DB766}" srcOrd="0" destOrd="0" parTransId="{D0B124D4-22EA-4A7A-9C4F-5A152A1E42E0}" sibTransId="{2D82585A-1B4D-40E7-829A-E8812AD3DAD9}"/>
    <dgm:cxn modelId="{6DBE5817-6802-4037-8E0A-214A2A01516D}" type="presOf" srcId="{08CFFF87-1BA4-408D-BB44-5980D33DB766}" destId="{4E5ED5E7-D08E-424F-8FD7-C559EC49EBB1}" srcOrd="0" destOrd="1" presId="urn:microsoft.com/office/officeart/2005/8/layout/hList1"/>
    <dgm:cxn modelId="{4B74E623-CAB3-4721-AE2E-34FB1925ED9B}" srcId="{3F915B35-58BA-4EF2-97FE-D37B4ED2F6F9}" destId="{CF4D8F30-4C2E-455C-858F-D546151231D6}" srcOrd="3" destOrd="0" parTransId="{C71D64D1-58B1-4997-9C90-E5401C0DC0F3}" sibTransId="{EC99DC04-33EF-45AC-ABA2-B2B66C5320AA}"/>
    <dgm:cxn modelId="{B30E6B3D-EAE5-4E0C-B146-E51632EF31A0}" type="presOf" srcId="{CF4D8F30-4C2E-455C-858F-D546151231D6}" destId="{4E5ED5E7-D08E-424F-8FD7-C559EC49EBB1}" srcOrd="0" destOrd="4" presId="urn:microsoft.com/office/officeart/2005/8/layout/hList1"/>
    <dgm:cxn modelId="{F5926650-B3C5-4323-98A4-6F808A1F138F}" type="presOf" srcId="{6E62209F-ACF8-4434-B24D-85BF7163DED0}" destId="{03202935-9099-448B-9DAF-DB4373081594}" srcOrd="0" destOrd="0" presId="urn:microsoft.com/office/officeart/2005/8/layout/hList1"/>
    <dgm:cxn modelId="{B37C427E-8A7A-4634-B21F-9D77ABB4AA6A}" srcId="{97AA2DA5-04CF-40AF-8359-9597F57162F2}" destId="{3F915B35-58BA-4EF2-97FE-D37B4ED2F6F9}" srcOrd="0" destOrd="0" parTransId="{92E4E664-8962-4926-9242-8DF984E7EE1A}" sibTransId="{768C7661-3B13-435E-9BCC-733BFB4659C4}"/>
    <dgm:cxn modelId="{12484493-90D6-4310-A80C-720D8C4DCB41}" type="presOf" srcId="{3F915B35-58BA-4EF2-97FE-D37B4ED2F6F9}" destId="{4E5ED5E7-D08E-424F-8FD7-C559EC49EBB1}" srcOrd="0" destOrd="0" presId="urn:microsoft.com/office/officeart/2005/8/layout/hList1"/>
    <dgm:cxn modelId="{0998B193-BEB9-4E25-A46A-AD634E70A5A2}" type="presOf" srcId="{A332B531-EA77-4B3C-8917-25BF58D60C00}" destId="{4E5ED5E7-D08E-424F-8FD7-C559EC49EBB1}" srcOrd="0" destOrd="5" presId="urn:microsoft.com/office/officeart/2005/8/layout/hList1"/>
    <dgm:cxn modelId="{CEBBD79E-B618-45C0-84DE-276D53EDA63B}" srcId="{3F915B35-58BA-4EF2-97FE-D37B4ED2F6F9}" destId="{A332B531-EA77-4B3C-8917-25BF58D60C00}" srcOrd="4" destOrd="0" parTransId="{D6139A58-64F6-4C0E-A005-9025DB88FEC4}" sibTransId="{95C4BBDD-7898-4388-BB6E-38220E29C64D}"/>
    <dgm:cxn modelId="{1EE09DBA-7259-4D35-9593-37FA1F6B8409}" srcId="{3F915B35-58BA-4EF2-97FE-D37B4ED2F6F9}" destId="{B09A5812-DE1A-45C5-BF9E-98FDB46923C3}" srcOrd="2" destOrd="0" parTransId="{50EF91A1-AAE9-45CE-BF56-30FEB4691E68}" sibTransId="{108E4A23-6129-4A54-9FC9-A75D7289E42F}"/>
    <dgm:cxn modelId="{81BF16BF-D21F-4A02-A718-9BFD98B3648B}" type="presOf" srcId="{97AA2DA5-04CF-40AF-8359-9597F57162F2}" destId="{6B37C32A-0972-4364-95B9-C32997E6460B}" srcOrd="0" destOrd="0" presId="urn:microsoft.com/office/officeart/2005/8/layout/hList1"/>
    <dgm:cxn modelId="{D63F0CCD-68E4-4100-B0FE-76AED013B812}" srcId="{6E62209F-ACF8-4434-B24D-85BF7163DED0}" destId="{97AA2DA5-04CF-40AF-8359-9597F57162F2}" srcOrd="0" destOrd="0" parTransId="{BFE1317E-9B2B-4433-8800-A9A3404755DB}" sibTransId="{0FEE9E71-1688-4204-9EA0-E2F3BC917FE4}"/>
    <dgm:cxn modelId="{B6EED8DA-7E43-42D4-B36D-89D3D9951722}" type="presOf" srcId="{B09A5812-DE1A-45C5-BF9E-98FDB46923C3}" destId="{4E5ED5E7-D08E-424F-8FD7-C559EC49EBB1}" srcOrd="0" destOrd="3" presId="urn:microsoft.com/office/officeart/2005/8/layout/hList1"/>
    <dgm:cxn modelId="{DC7022EA-FFF3-40AE-B706-AF4EF128C383}" srcId="{3F915B35-58BA-4EF2-97FE-D37B4ED2F6F9}" destId="{DD50E54A-AAA8-4666-AD3E-401727A679E6}" srcOrd="1" destOrd="0" parTransId="{CA56AE60-A996-40E6-AC3E-845180149880}" sibTransId="{1CA63848-FE67-4D05-9C0B-ED6C43B49B82}"/>
    <dgm:cxn modelId="{0C1ABCF6-20E9-468A-B4C5-B74CA541EAA8}" type="presOf" srcId="{DD50E54A-AAA8-4666-AD3E-401727A679E6}" destId="{4E5ED5E7-D08E-424F-8FD7-C559EC49EBB1}" srcOrd="0" destOrd="2" presId="urn:microsoft.com/office/officeart/2005/8/layout/hList1"/>
    <dgm:cxn modelId="{C3EE48BF-0E03-4490-9FB6-7C9E36C7063E}" type="presParOf" srcId="{03202935-9099-448B-9DAF-DB4373081594}" destId="{0135D3AC-2C09-4D46-B5E3-C990D960A8B5}" srcOrd="0" destOrd="0" presId="urn:microsoft.com/office/officeart/2005/8/layout/hList1"/>
    <dgm:cxn modelId="{39A4B420-3801-4BCA-807B-F8952B44C132}" type="presParOf" srcId="{0135D3AC-2C09-4D46-B5E3-C990D960A8B5}" destId="{6B37C32A-0972-4364-95B9-C32997E6460B}" srcOrd="0" destOrd="0" presId="urn:microsoft.com/office/officeart/2005/8/layout/hList1"/>
    <dgm:cxn modelId="{4EDF824E-68E1-43B6-AD67-39DEE9639A42}" type="presParOf" srcId="{0135D3AC-2C09-4D46-B5E3-C990D960A8B5}" destId="{4E5ED5E7-D08E-424F-8FD7-C559EC49EBB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7C32A-0972-4364-95B9-C32997E6460B}">
      <dsp:nvSpPr>
        <dsp:cNvPr id="0" name=""/>
        <dsp:cNvSpPr/>
      </dsp:nvSpPr>
      <dsp:spPr>
        <a:xfrm>
          <a:off x="0" y="169931"/>
          <a:ext cx="10942493" cy="806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i="0" kern="1200" baseline="0"/>
            <a:t>Property Division</a:t>
          </a:r>
          <a:endParaRPr lang="en-US" sz="2800" kern="1200"/>
        </a:p>
      </dsp:txBody>
      <dsp:txXfrm>
        <a:off x="0" y="169931"/>
        <a:ext cx="10942493" cy="806400"/>
      </dsp:txXfrm>
    </dsp:sp>
    <dsp:sp modelId="{4E5ED5E7-D08E-424F-8FD7-C559EC49EBB1}">
      <dsp:nvSpPr>
        <dsp:cNvPr id="0" name=""/>
        <dsp:cNvSpPr/>
      </dsp:nvSpPr>
      <dsp:spPr>
        <a:xfrm>
          <a:off x="0" y="1029210"/>
          <a:ext cx="10942493" cy="38429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Font typeface="Wingdings" panose="05000000000000000000" pitchFamily="2" charset="2"/>
            <a:buChar char="v"/>
          </a:pPr>
          <a:r>
            <a:rPr lang="en-US" sz="2800" b="0" i="0" u="sng" kern="1200" baseline="0" dirty="0"/>
            <a:t>Real Property Leases</a:t>
          </a:r>
          <a:endParaRPr lang="en-US" sz="2800" u="sng" kern="1200" dirty="0"/>
        </a:p>
        <a:p>
          <a:pPr marL="571500" lvl="2" indent="-285750" algn="l" defTabSz="1244600">
            <a:lnSpc>
              <a:spcPct val="90000"/>
            </a:lnSpc>
            <a:spcBef>
              <a:spcPct val="0"/>
            </a:spcBef>
            <a:spcAft>
              <a:spcPct val="15000"/>
            </a:spcAft>
            <a:buChar char="•"/>
          </a:pPr>
          <a:r>
            <a:rPr lang="en-US" sz="2800" b="0" i="0" kern="1200" baseline="0" dirty="0"/>
            <a:t>Responsible for managing &amp; controlling the GVI’s real property portfolio and its leasing services (acquisitions, disposals, leasing, easements &amp; estoppels, etc.)</a:t>
          </a:r>
          <a:endParaRPr lang="en-US" sz="2800" kern="1200" dirty="0"/>
        </a:p>
        <a:p>
          <a:pPr marL="571500" lvl="2" indent="-285750" algn="l" defTabSz="1244600">
            <a:lnSpc>
              <a:spcPct val="90000"/>
            </a:lnSpc>
            <a:spcBef>
              <a:spcPct val="0"/>
            </a:spcBef>
            <a:spcAft>
              <a:spcPct val="15000"/>
            </a:spcAft>
            <a:buChar char="•"/>
          </a:pPr>
          <a:r>
            <a:rPr lang="en-US" sz="2800" b="0" i="0" kern="1200" baseline="0" dirty="0"/>
            <a:t>Establish equitable Market Values at lease maturity</a:t>
          </a:r>
          <a:endParaRPr lang="en-US" sz="2800" kern="1200" dirty="0"/>
        </a:p>
        <a:p>
          <a:pPr marL="571500" lvl="2" indent="-285750" algn="l" defTabSz="1244600">
            <a:lnSpc>
              <a:spcPct val="90000"/>
            </a:lnSpc>
            <a:spcBef>
              <a:spcPct val="0"/>
            </a:spcBef>
            <a:spcAft>
              <a:spcPct val="15000"/>
            </a:spcAft>
            <a:buChar char="•"/>
          </a:pPr>
          <a:r>
            <a:rPr lang="en-US" sz="2800" b="0" i="0" kern="1200" baseline="0"/>
            <a:t>Implement Consumer Price Index (“CPI”) Increases in Existing Leases</a:t>
          </a:r>
          <a:endParaRPr lang="en-US" sz="2800" kern="1200"/>
        </a:p>
        <a:p>
          <a:pPr marL="571500" lvl="2" indent="-285750" algn="l" defTabSz="1244600">
            <a:lnSpc>
              <a:spcPct val="90000"/>
            </a:lnSpc>
            <a:spcBef>
              <a:spcPct val="0"/>
            </a:spcBef>
            <a:spcAft>
              <a:spcPct val="15000"/>
            </a:spcAft>
            <a:buChar char="•"/>
          </a:pPr>
          <a:r>
            <a:rPr lang="en-US" sz="2800" b="0" i="0" kern="1200" baseline="0" dirty="0"/>
            <a:t>Increase Lease Application Fee</a:t>
          </a:r>
          <a:endParaRPr lang="en-US" sz="2800" kern="1200" dirty="0"/>
        </a:p>
        <a:p>
          <a:pPr marL="571500" lvl="2" indent="-285750" algn="l" defTabSz="1244600">
            <a:lnSpc>
              <a:spcPct val="90000"/>
            </a:lnSpc>
            <a:spcBef>
              <a:spcPct val="0"/>
            </a:spcBef>
            <a:spcAft>
              <a:spcPct val="15000"/>
            </a:spcAft>
            <a:buChar char="•"/>
          </a:pPr>
          <a:r>
            <a:rPr lang="en-US" sz="2800" b="0" i="0" kern="1200" baseline="0" dirty="0"/>
            <a:t>Implement Security Deposits</a:t>
          </a:r>
          <a:endParaRPr lang="en-US" sz="2800" kern="1200" dirty="0"/>
        </a:p>
      </dsp:txBody>
      <dsp:txXfrm>
        <a:off x="0" y="1029210"/>
        <a:ext cx="10942493" cy="384299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BEDA40-91A9-49DC-B402-0EBE674AAEA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8CBB508-5589-42E7-A433-D119AC0FFB7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72BFC85-49E4-447A-A7E3-16153CB2FE2A}" type="datetimeFigureOut">
              <a:rPr lang="en-US" smtClean="0"/>
              <a:t>04/26/2024</a:t>
            </a:fld>
            <a:endParaRPr lang="en-US" dirty="0"/>
          </a:p>
        </p:txBody>
      </p:sp>
      <p:sp>
        <p:nvSpPr>
          <p:cNvPr id="4" name="Footer Placeholder 3">
            <a:extLst>
              <a:ext uri="{FF2B5EF4-FFF2-40B4-BE49-F238E27FC236}">
                <a16:creationId xmlns:a16="http://schemas.microsoft.com/office/drawing/2014/main" id="{E9232ABA-B33A-4B3B-8412-C1773FBF3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AB1832E-3B48-42CB-80A7-CD8E48D52D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1072A3-100F-40A9-915F-8D2D9E6962D8}" type="slidenum">
              <a:rPr lang="en-US" smtClean="0"/>
              <a:t>‹#›</a:t>
            </a:fld>
            <a:endParaRPr lang="en-US" dirty="0"/>
          </a:p>
        </p:txBody>
      </p:sp>
    </p:spTree>
    <p:extLst>
      <p:ext uri="{BB962C8B-B14F-4D97-AF65-F5344CB8AC3E}">
        <p14:creationId xmlns:p14="http://schemas.microsoft.com/office/powerpoint/2010/main" val="513537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71B50E-4C60-4F9E-B773-52059170945B}" type="datetimeFigureOut">
              <a:rPr lang="en-US" noProof="0" smtClean="0"/>
              <a:t>04/26/2024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230CFA-805A-4FD3-B3A0-DAAA5993DA17}" type="slidenum">
              <a:rPr lang="en-US" noProof="0" smtClean="0"/>
              <a:t>‹#›</a:t>
            </a:fld>
            <a:endParaRPr lang="en-US" noProof="0" dirty="0"/>
          </a:p>
        </p:txBody>
      </p:sp>
    </p:spTree>
    <p:extLst>
      <p:ext uri="{BB962C8B-B14F-4D97-AF65-F5344CB8AC3E}">
        <p14:creationId xmlns:p14="http://schemas.microsoft.com/office/powerpoint/2010/main" val="798927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5" name="Picture Placeholder 24">
            <a:extLst>
              <a:ext uri="{FF2B5EF4-FFF2-40B4-BE49-F238E27FC236}">
                <a16:creationId xmlns:a16="http://schemas.microsoft.com/office/drawing/2014/main" id="{73B47EE6-EDE6-4881-B456-B37D9C1ADE3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bg2"/>
                </a:solidFill>
              </a:defRPr>
            </a:lvl1pPr>
          </a:lstStyle>
          <a:p>
            <a:r>
              <a:rPr lang="en-US" noProof="0"/>
              <a:t>Click icon to add picture</a:t>
            </a:r>
            <a:endParaRPr lang="en-US" noProof="0" dirty="0"/>
          </a:p>
        </p:txBody>
      </p: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2006084"/>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
        <p:nvSpPr>
          <p:cNvPr id="3" name="Subtitle 2" title="Subtitle">
            <a:extLst>
              <a:ext uri="{FF2B5EF4-FFF2-40B4-BE49-F238E27FC236}">
                <a16:creationId xmlns:a16="http://schemas.microsoft.com/office/drawing/2014/main" id="{06317687-D49E-41F7-A330-C78C728F0D12}"/>
              </a:ext>
            </a:extLst>
          </p:cNvPr>
          <p:cNvSpPr>
            <a:spLocks noGrp="1"/>
          </p:cNvSpPr>
          <p:nvPr>
            <p:ph type="subTitle" idx="1" hasCustomPrompt="1"/>
          </p:nvPr>
        </p:nvSpPr>
        <p:spPr>
          <a:xfrm>
            <a:off x="6375214" y="3640998"/>
            <a:ext cx="4854339" cy="1257574"/>
          </a:xfrm>
          <a:prstGeom prst="rect">
            <a:avLst/>
          </a:prstGeom>
        </p:spPr>
        <p:txBody>
          <a:bodyPr/>
          <a:lstStyle>
            <a:lvl1pPr marL="0" indent="0" algn="l">
              <a:buNone/>
              <a:defRPr sz="2400" b="0" i="0" spc="300">
                <a:solidFill>
                  <a:schemeClr val="tx1"/>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00450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7537" userDrawn="1">
          <p15:clr>
            <a:srgbClr val="FBAE40"/>
          </p15:clr>
        </p15:guide>
        <p15:guide id="3" pos="138" userDrawn="1">
          <p15:clr>
            <a:srgbClr val="FBAE40"/>
          </p15:clr>
        </p15:guide>
        <p15:guide id="4" orient="horz" pos="4178" userDrawn="1">
          <p15:clr>
            <a:srgbClr val="FBAE40"/>
          </p15:clr>
        </p15:guide>
        <p15:guide id="5" orient="horz" pos="142" userDrawn="1">
          <p15:clr>
            <a:srgbClr val="FBAE40"/>
          </p15:clr>
        </p15:guide>
        <p15:guide id="6" pos="2457" userDrawn="1">
          <p15:clr>
            <a:srgbClr val="FBAE40"/>
          </p15:clr>
        </p15:guide>
        <p15:guide id="7" pos="43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2006084"/>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
        <p:nvSpPr>
          <p:cNvPr id="3" name="Subtitle 2" title="Subtitle">
            <a:extLst>
              <a:ext uri="{FF2B5EF4-FFF2-40B4-BE49-F238E27FC236}">
                <a16:creationId xmlns:a16="http://schemas.microsoft.com/office/drawing/2014/main" id="{06317687-D49E-41F7-A330-C78C728F0D12}"/>
              </a:ext>
            </a:extLst>
          </p:cNvPr>
          <p:cNvSpPr>
            <a:spLocks noGrp="1"/>
          </p:cNvSpPr>
          <p:nvPr>
            <p:ph type="subTitle" idx="1" hasCustomPrompt="1"/>
          </p:nvPr>
        </p:nvSpPr>
        <p:spPr>
          <a:xfrm>
            <a:off x="6375214" y="3640998"/>
            <a:ext cx="4854339" cy="1257574"/>
          </a:xfrm>
          <a:prstGeom prst="rect">
            <a:avLst/>
          </a:prstGeom>
        </p:spPr>
        <p:txBody>
          <a:bodyPr/>
          <a:lstStyle>
            <a:lvl1pPr marL="0" indent="0" algn="l">
              <a:buNone/>
              <a:defRPr sz="2400" b="0" i="0" spc="300">
                <a:solidFill>
                  <a:schemeClr val="tx1"/>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920470"/>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3B31A5E-1244-4689-B513-C78E3C4E53B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71D0E8AA-902F-440D-9C55-2A391C22396A}"/>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Parallelogram 16">
            <a:extLst>
              <a:ext uri="{FF2B5EF4-FFF2-40B4-BE49-F238E27FC236}">
                <a16:creationId xmlns:a16="http://schemas.microsoft.com/office/drawing/2014/main" id="{7D937721-835D-4D84-94A3-6C79D4639514}"/>
              </a:ext>
            </a:extLst>
          </p:cNvPr>
          <p:cNvSpPr/>
          <p:nvPr userDrawn="1"/>
        </p:nvSpPr>
        <p:spPr>
          <a:xfrm rot="19958790">
            <a:off x="-637324" y="3588176"/>
            <a:ext cx="3860162" cy="1746952"/>
          </a:xfrm>
          <a:prstGeom prst="parallelogram">
            <a:avLst>
              <a:gd name="adj" fmla="val 532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732BB30B-8262-4715-998F-AAF6A81ADFD3}"/>
              </a:ext>
            </a:extLst>
          </p:cNvPr>
          <p:cNvCxnSpPr>
            <a:cxnSpLocks/>
          </p:cNvCxnSpPr>
          <p:nvPr userDrawn="1"/>
        </p:nvCxnSpPr>
        <p:spPr>
          <a:xfrm flipV="1">
            <a:off x="0" y="1010090"/>
            <a:ext cx="1785257" cy="90750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0" name="Title 1" title="Title">
            <a:extLst>
              <a:ext uri="{FF2B5EF4-FFF2-40B4-BE49-F238E27FC236}">
                <a16:creationId xmlns:a16="http://schemas.microsoft.com/office/drawing/2014/main" id="{4D7EF399-DAA5-44EC-B712-79C755FE84CB}"/>
              </a:ext>
            </a:extLst>
          </p:cNvPr>
          <p:cNvSpPr>
            <a:spLocks noGrp="1"/>
          </p:cNvSpPr>
          <p:nvPr>
            <p:ph type="title" hasCustomPrompt="1"/>
          </p:nvPr>
        </p:nvSpPr>
        <p:spPr>
          <a:xfrm>
            <a:off x="6283842" y="1987420"/>
            <a:ext cx="4911633" cy="1789855"/>
          </a:xfrm>
          <a:prstGeom prst="rect">
            <a:avLst/>
          </a:prstGeom>
        </p:spPr>
        <p:txBody>
          <a:bodyPr anchor="b">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a:extLst>
              <a:ext uri="{FF2B5EF4-FFF2-40B4-BE49-F238E27FC236}">
                <a16:creationId xmlns:a16="http://schemas.microsoft.com/office/drawing/2014/main" id="{26D13BFA-61B0-402F-8611-02D3DFDBEBCB}"/>
              </a:ext>
            </a:extLst>
          </p:cNvPr>
          <p:cNvSpPr>
            <a:spLocks noGrp="1"/>
          </p:cNvSpPr>
          <p:nvPr>
            <p:ph type="body" idx="1" hasCustomPrompt="1"/>
          </p:nvPr>
        </p:nvSpPr>
        <p:spPr>
          <a:xfrm>
            <a:off x="6283842" y="3792046"/>
            <a:ext cx="4911633" cy="910580"/>
          </a:xfrm>
          <a:prstGeom prst="rect">
            <a:avLst/>
          </a:prstGeom>
        </p:spPr>
        <p:txBody>
          <a:bodyPr>
            <a:normAutofit/>
          </a:bodyPr>
          <a:lstStyle>
            <a:lvl1pPr marL="0" indent="0">
              <a:buNone/>
              <a:defRPr sz="2000" b="0" i="0" spc="300">
                <a:solidFill>
                  <a:schemeClr val="tx1"/>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21" name="Straight Connector 20">
            <a:extLst>
              <a:ext uri="{FF2B5EF4-FFF2-40B4-BE49-F238E27FC236}">
                <a16:creationId xmlns:a16="http://schemas.microsoft.com/office/drawing/2014/main" id="{DA0A0C24-D997-4E78-951F-AFB51C70EFC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Parallelogram 24">
            <a:extLst>
              <a:ext uri="{FF2B5EF4-FFF2-40B4-BE49-F238E27FC236}">
                <a16:creationId xmlns:a16="http://schemas.microsoft.com/office/drawing/2014/main" id="{E123A0CF-50D6-46EC-8BF6-43E38AFCD588}"/>
              </a:ext>
            </a:extLst>
          </p:cNvPr>
          <p:cNvSpPr/>
          <p:nvPr userDrawn="1"/>
        </p:nvSpPr>
        <p:spPr>
          <a:xfrm>
            <a:off x="7754112" y="0"/>
            <a:ext cx="2258568" cy="742819"/>
          </a:xfrm>
          <a:prstGeom prst="parallelogram">
            <a:avLst>
              <a:gd name="adj" fmla="val 19585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26" name="Straight Connector 25">
            <a:extLst>
              <a:ext uri="{FF2B5EF4-FFF2-40B4-BE49-F238E27FC236}">
                <a16:creationId xmlns:a16="http://schemas.microsoft.com/office/drawing/2014/main" id="{2B2F1D2E-B631-4CB1-9448-2B50F8C46316}"/>
              </a:ext>
            </a:extLst>
          </p:cNvPr>
          <p:cNvCxnSpPr>
            <a:cxnSpLocks/>
          </p:cNvCxnSpPr>
          <p:nvPr userDrawn="1"/>
        </p:nvCxnSpPr>
        <p:spPr>
          <a:xfrm flipV="1">
            <a:off x="0" y="408562"/>
            <a:ext cx="6595353" cy="340314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CF69447-82AD-475F-A3AE-3D7FF61DBFE2}"/>
              </a:ext>
            </a:extLst>
          </p:cNvPr>
          <p:cNvCxnSpPr>
            <a:cxnSpLocks/>
          </p:cNvCxnSpPr>
          <p:nvPr userDrawn="1"/>
        </p:nvCxnSpPr>
        <p:spPr>
          <a:xfrm flipV="1">
            <a:off x="-17837" y="5266944"/>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Parallelogram 23">
            <a:extLst>
              <a:ext uri="{FF2B5EF4-FFF2-40B4-BE49-F238E27FC236}">
                <a16:creationId xmlns:a16="http://schemas.microsoft.com/office/drawing/2014/main" id="{FC8C82F3-94EE-4B4F-A01D-993A41BC00B1}"/>
              </a:ext>
            </a:extLst>
          </p:cNvPr>
          <p:cNvSpPr/>
          <p:nvPr userDrawn="1"/>
        </p:nvSpPr>
        <p:spPr>
          <a:xfrm rot="19958790">
            <a:off x="-139035" y="3407045"/>
            <a:ext cx="1438399" cy="236580"/>
          </a:xfrm>
          <a:prstGeom prst="parallelogram">
            <a:avLst>
              <a:gd name="adj" fmla="val 53218"/>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289179159"/>
      </p:ext>
    </p:extLst>
  </p:cSld>
  <p:clrMapOvr>
    <a:masterClrMapping/>
  </p:clrMapOvr>
  <p:extLst>
    <p:ext uri="{DCECCB84-F9BA-43D5-87BE-67443E8EF086}">
      <p15:sldGuideLst xmlns:p15="http://schemas.microsoft.com/office/powerpoint/2012/main">
        <p15:guide id="1" orient="horz" pos="2183">
          <p15:clr>
            <a:srgbClr val="FBAE40"/>
          </p15:clr>
        </p15:guide>
        <p15:guide id="2" pos="3840">
          <p15:clr>
            <a:srgbClr val="FBAE40"/>
          </p15:clr>
        </p15:guide>
        <p15:guide id="3" pos="143">
          <p15:clr>
            <a:srgbClr val="FBAE40"/>
          </p15:clr>
        </p15:guide>
        <p15:guide id="4" orient="horz" pos="4170">
          <p15:clr>
            <a:srgbClr val="FBAE40"/>
          </p15:clr>
        </p15:guide>
        <p15:guide id="5" pos="7537">
          <p15:clr>
            <a:srgbClr val="FBAE40"/>
          </p15:clr>
        </p15:guide>
        <p15:guide id="6" orient="horz" pos="14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29" name="Content Placeholder 2">
            <a:extLst>
              <a:ext uri="{FF2B5EF4-FFF2-40B4-BE49-F238E27FC236}">
                <a16:creationId xmlns:a16="http://schemas.microsoft.com/office/drawing/2014/main" id="{1FAE0C34-9220-45F0-9FC2-9FE7C994E7BD}"/>
              </a:ext>
            </a:extLst>
          </p:cNvPr>
          <p:cNvSpPr>
            <a:spLocks noGrp="1"/>
          </p:cNvSpPr>
          <p:nvPr>
            <p:ph idx="1"/>
          </p:nvPr>
        </p:nvSpPr>
        <p:spPr>
          <a:xfrm>
            <a:off x="518678" y="1671924"/>
            <a:ext cx="10835122" cy="4505039"/>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0745963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14" name="Content Placeholder 2">
            <a:extLst>
              <a:ext uri="{FF2B5EF4-FFF2-40B4-BE49-F238E27FC236}">
                <a16:creationId xmlns:a16="http://schemas.microsoft.com/office/drawing/2014/main" id="{217F9213-0142-420B-A84D-C5627A0C81E4}"/>
              </a:ext>
            </a:extLst>
          </p:cNvPr>
          <p:cNvSpPr>
            <a:spLocks noGrp="1"/>
          </p:cNvSpPr>
          <p:nvPr>
            <p:ph sz="half" idx="1"/>
          </p:nvPr>
        </p:nvSpPr>
        <p:spPr>
          <a:xfrm>
            <a:off x="529687" y="1651044"/>
            <a:ext cx="5181600" cy="4525919"/>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Content Placeholder 3">
            <a:extLst>
              <a:ext uri="{FF2B5EF4-FFF2-40B4-BE49-F238E27FC236}">
                <a16:creationId xmlns:a16="http://schemas.microsoft.com/office/drawing/2014/main" id="{8014328B-D576-4B5C-A4AE-CF98318929FE}"/>
              </a:ext>
            </a:extLst>
          </p:cNvPr>
          <p:cNvSpPr>
            <a:spLocks noGrp="1"/>
          </p:cNvSpPr>
          <p:nvPr>
            <p:ph sz="half" idx="2"/>
          </p:nvPr>
        </p:nvSpPr>
        <p:spPr>
          <a:xfrm>
            <a:off x="6172200" y="1651044"/>
            <a:ext cx="5181600" cy="4525919"/>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473770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18" name="Text Placeholder 2">
            <a:extLst>
              <a:ext uri="{FF2B5EF4-FFF2-40B4-BE49-F238E27FC236}">
                <a16:creationId xmlns:a16="http://schemas.microsoft.com/office/drawing/2014/main" id="{82BFF385-445D-4DBB-9773-F99669415884}"/>
              </a:ext>
            </a:extLst>
          </p:cNvPr>
          <p:cNvSpPr>
            <a:spLocks noGrp="1"/>
          </p:cNvSpPr>
          <p:nvPr>
            <p:ph type="body" idx="1"/>
          </p:nvPr>
        </p:nvSpPr>
        <p:spPr>
          <a:xfrm>
            <a:off x="518678" y="1681163"/>
            <a:ext cx="5382501" cy="823912"/>
          </a:xfrm>
          <a:prstGeom prst="rect">
            <a:avLst/>
          </a:prstGeom>
        </p:spPr>
        <p:txBody>
          <a:bodyPr anchor="b"/>
          <a:lstStyle>
            <a:lvl1pPr marL="0" indent="0">
              <a:buNone/>
              <a:defRPr lang="en-US" b="1" dirty="0">
                <a:solidFill>
                  <a:schemeClr val="bg1"/>
                </a:solidFill>
              </a:defRPr>
            </a:lvl1pPr>
          </a:lstStyle>
          <a:p>
            <a:pPr marL="228600" lvl="0" indent="-228600"/>
            <a:r>
              <a:rPr lang="en-US" noProof="0"/>
              <a:t>Click to edit Master text styles</a:t>
            </a:r>
          </a:p>
        </p:txBody>
      </p:sp>
      <p:sp>
        <p:nvSpPr>
          <p:cNvPr id="20" name="Text Placeholder 4">
            <a:extLst>
              <a:ext uri="{FF2B5EF4-FFF2-40B4-BE49-F238E27FC236}">
                <a16:creationId xmlns:a16="http://schemas.microsoft.com/office/drawing/2014/main" id="{311B1CFE-1B35-4B5C-B40A-DC5ADF211B5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1" name="Content Placeholder 5">
            <a:extLst>
              <a:ext uri="{FF2B5EF4-FFF2-40B4-BE49-F238E27FC236}">
                <a16:creationId xmlns:a16="http://schemas.microsoft.com/office/drawing/2014/main" id="{1CE840E8-D596-479D-AE97-E88F42DC1B13}"/>
              </a:ext>
            </a:extLst>
          </p:cNvPr>
          <p:cNvSpPr>
            <a:spLocks noGrp="1"/>
          </p:cNvSpPr>
          <p:nvPr>
            <p:ph sz="quarter" idx="4"/>
          </p:nvPr>
        </p:nvSpPr>
        <p:spPr>
          <a:xfrm>
            <a:off x="6172200" y="2505075"/>
            <a:ext cx="5183188" cy="368458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Content Placeholder 3">
            <a:extLst>
              <a:ext uri="{FF2B5EF4-FFF2-40B4-BE49-F238E27FC236}">
                <a16:creationId xmlns:a16="http://schemas.microsoft.com/office/drawing/2014/main" id="{B9A68D25-B19E-4E84-B65D-596EE8382DAD}"/>
              </a:ext>
            </a:extLst>
          </p:cNvPr>
          <p:cNvSpPr>
            <a:spLocks noGrp="1"/>
          </p:cNvSpPr>
          <p:nvPr>
            <p:ph sz="half" idx="2"/>
          </p:nvPr>
        </p:nvSpPr>
        <p:spPr>
          <a:xfrm>
            <a:off x="518678" y="2505075"/>
            <a:ext cx="5391749" cy="368458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8606950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719170" y="4374036"/>
            <a:ext cx="5311516" cy="1327031"/>
          </a:xfrm>
          <a:prstGeom prst="rect">
            <a:avLst/>
          </a:prstGeom>
        </p:spPr>
        <p:txBody>
          <a:bodyPr anchor="b">
            <a:normAutofit/>
          </a:bodyPr>
          <a:lstStyle>
            <a:lvl1pPr marL="0" indent="0" algn="r">
              <a:buFont typeface="Arial" panose="020B0604020202020204" pitchFamily="34" charset="0"/>
              <a:buNone/>
              <a:defRPr sz="4300" b="1">
                <a:solidFill>
                  <a:schemeClr val="accent1"/>
                </a:solidFill>
              </a:defRPr>
            </a:lvl1pPr>
          </a:lstStyle>
          <a:p>
            <a:r>
              <a:rPr lang="en-US" noProof="0"/>
              <a:t>Click To Edit Master 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BDEAC3CA-E21C-4A63-BE7D-DCC820552AB7}"/>
              </a:ext>
            </a:extLst>
          </p:cNvPr>
          <p:cNvSpPr>
            <a:spLocks noGrp="1"/>
          </p:cNvSpPr>
          <p:nvPr>
            <p:ph type="body" sz="half" idx="2"/>
          </p:nvPr>
        </p:nvSpPr>
        <p:spPr>
          <a:xfrm>
            <a:off x="719170" y="5701069"/>
            <a:ext cx="5311516" cy="931505"/>
          </a:xfrm>
          <a:prstGeom prst="rect">
            <a:avLst/>
          </a:prstGeom>
        </p:spPr>
        <p:txBody>
          <a:bodyPr/>
          <a:lstStyle>
            <a:lvl1pPr marL="0" indent="0" algn="r">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4" name="Content Placeholder 2">
            <a:extLst>
              <a:ext uri="{FF2B5EF4-FFF2-40B4-BE49-F238E27FC236}">
                <a16:creationId xmlns:a16="http://schemas.microsoft.com/office/drawing/2014/main" id="{C9A1E80C-1A76-4D3E-92A1-846866867DE1}"/>
              </a:ext>
            </a:extLst>
          </p:cNvPr>
          <p:cNvSpPr>
            <a:spLocks noGrp="1"/>
          </p:cNvSpPr>
          <p:nvPr>
            <p:ph idx="1"/>
          </p:nvPr>
        </p:nvSpPr>
        <p:spPr>
          <a:xfrm>
            <a:off x="6161316" y="2290713"/>
            <a:ext cx="5803672" cy="4341862"/>
          </a:xfrm>
          <a:prstGeom prst="rect">
            <a:avLst/>
          </a:prstGeo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700659753"/>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719170" y="4374036"/>
            <a:ext cx="5311516" cy="1327031"/>
          </a:xfrm>
          <a:prstGeom prst="rect">
            <a:avLst/>
          </a:prstGeom>
        </p:spPr>
        <p:txBody>
          <a:bodyPr anchor="b">
            <a:normAutofit/>
          </a:bodyPr>
          <a:lstStyle>
            <a:lvl1pPr marL="0" indent="0" algn="r">
              <a:buFont typeface="Arial" panose="020B0604020202020204" pitchFamily="34" charset="0"/>
              <a:buNone/>
              <a:defRPr sz="4300" b="1">
                <a:solidFill>
                  <a:schemeClr val="accent1"/>
                </a:solidFill>
              </a:defRPr>
            </a:lvl1pPr>
          </a:lstStyle>
          <a:p>
            <a:r>
              <a:rPr lang="en-US" noProof="0"/>
              <a:t>Click To Edit Master 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BDEAC3CA-E21C-4A63-BE7D-DCC820552AB7}"/>
              </a:ext>
            </a:extLst>
          </p:cNvPr>
          <p:cNvSpPr>
            <a:spLocks noGrp="1"/>
          </p:cNvSpPr>
          <p:nvPr>
            <p:ph type="body" sz="half" idx="2"/>
          </p:nvPr>
        </p:nvSpPr>
        <p:spPr>
          <a:xfrm>
            <a:off x="719170" y="5701069"/>
            <a:ext cx="5311516" cy="931505"/>
          </a:xfrm>
          <a:prstGeom prst="rect">
            <a:avLst/>
          </a:prstGeom>
        </p:spPr>
        <p:txBody>
          <a:bodyPr/>
          <a:lstStyle>
            <a:lvl1pPr marL="0" indent="0" algn="r">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2" name="Picture Placeholder 2">
            <a:extLst>
              <a:ext uri="{FF2B5EF4-FFF2-40B4-BE49-F238E27FC236}">
                <a16:creationId xmlns:a16="http://schemas.microsoft.com/office/drawing/2014/main" id="{22728E0A-430E-4C6A-BF56-06FA8510F29F}"/>
              </a:ext>
            </a:extLst>
          </p:cNvPr>
          <p:cNvSpPr>
            <a:spLocks noGrp="1"/>
          </p:cNvSpPr>
          <p:nvPr>
            <p:ph type="pic" idx="1"/>
          </p:nvPr>
        </p:nvSpPr>
        <p:spPr>
          <a:xfrm>
            <a:off x="6249970" y="2271860"/>
            <a:ext cx="5715017" cy="436071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3390840366"/>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7A5C384-78D0-4088-9411-AB6790574770}"/>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extBox 17">
            <a:extLst>
              <a:ext uri="{FF2B5EF4-FFF2-40B4-BE49-F238E27FC236}">
                <a16:creationId xmlns:a16="http://schemas.microsoft.com/office/drawing/2014/main" id="{CC52C5C1-EC33-44C1-9D54-A1058BBF1812}"/>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6" name="Group 25">
            <a:extLst>
              <a:ext uri="{FF2B5EF4-FFF2-40B4-BE49-F238E27FC236}">
                <a16:creationId xmlns:a16="http://schemas.microsoft.com/office/drawing/2014/main" id="{8A0030CD-8C9E-4AA5-8C5D-F9B2EDB7E17A}"/>
              </a:ext>
            </a:extLst>
          </p:cNvPr>
          <p:cNvGrpSpPr/>
          <p:nvPr userDrawn="1"/>
        </p:nvGrpSpPr>
        <p:grpSpPr>
          <a:xfrm flipH="1">
            <a:off x="7561328" y="0"/>
            <a:ext cx="4831840" cy="3541007"/>
            <a:chOff x="-192127" y="-2"/>
            <a:chExt cx="4831840" cy="3367272"/>
          </a:xfrm>
        </p:grpSpPr>
        <p:sp>
          <p:nvSpPr>
            <p:cNvPr id="27" name="Diagonal Stripe 26">
              <a:extLst>
                <a:ext uri="{FF2B5EF4-FFF2-40B4-BE49-F238E27FC236}">
                  <a16:creationId xmlns:a16="http://schemas.microsoft.com/office/drawing/2014/main" id="{872EE65E-EE50-4A3E-861E-1D6C241CB8EA}"/>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E76AD1EF-E06C-4D3C-9693-26844D01C83C}"/>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57D44C42-44C0-420A-A125-9B1A979D4F56}"/>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Parallelogram 29">
            <a:extLst>
              <a:ext uri="{FF2B5EF4-FFF2-40B4-BE49-F238E27FC236}">
                <a16:creationId xmlns:a16="http://schemas.microsoft.com/office/drawing/2014/main" id="{406089BB-36DC-4E23-B215-527A8A18FCFB}"/>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578C43A6-50C6-704E-BADC-6D83BADE7316}"/>
              </a:ext>
            </a:extLst>
          </p:cNvPr>
          <p:cNvSpPr>
            <a:spLocks noGrp="1"/>
          </p:cNvSpPr>
          <p:nvPr>
            <p:ph type="ftr" sz="quarter" idx="10"/>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ED91439B-965F-3548-AF77-89501B24F600}"/>
              </a:ext>
            </a:extLst>
          </p:cNvPr>
          <p:cNvSpPr>
            <a:spLocks noGrp="1"/>
          </p:cNvSpPr>
          <p:nvPr>
            <p:ph type="sldNum" sz="quarter" idx="11"/>
          </p:nvPr>
        </p:nvSpPr>
        <p:spPr/>
        <p:txBody>
          <a:bodyPr/>
          <a:lstStyle/>
          <a:p>
            <a:fld id="{8699F50C-BE38-4BD0-BA84-9B090E1F2B9B}" type="slidenum">
              <a:rPr lang="en-US" noProof="0" smtClean="0"/>
              <a:t>‹#›</a:t>
            </a:fld>
            <a:endParaRPr lang="en-US" noProof="0" dirty="0"/>
          </a:p>
        </p:txBody>
      </p:sp>
    </p:spTree>
    <p:extLst>
      <p:ext uri="{BB962C8B-B14F-4D97-AF65-F5344CB8AC3E}">
        <p14:creationId xmlns:p14="http://schemas.microsoft.com/office/powerpoint/2010/main" val="3419906843"/>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5BB0367-1AFD-4191-AB6F-E9815D136F63}"/>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TextBox 20">
            <a:extLst>
              <a:ext uri="{FF2B5EF4-FFF2-40B4-BE49-F238E27FC236}">
                <a16:creationId xmlns:a16="http://schemas.microsoft.com/office/drawing/2014/main" id="{7E8A2C98-F26E-415A-B931-1B89CA46C1CF}"/>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7" name="Group 26">
            <a:extLst>
              <a:ext uri="{FF2B5EF4-FFF2-40B4-BE49-F238E27FC236}">
                <a16:creationId xmlns:a16="http://schemas.microsoft.com/office/drawing/2014/main" id="{1B2FB48C-0C70-4DBE-B904-A134B6644DD3}"/>
              </a:ext>
            </a:extLst>
          </p:cNvPr>
          <p:cNvGrpSpPr/>
          <p:nvPr userDrawn="1"/>
        </p:nvGrpSpPr>
        <p:grpSpPr>
          <a:xfrm flipH="1">
            <a:off x="7561328" y="0"/>
            <a:ext cx="4831840" cy="3541007"/>
            <a:chOff x="-192127" y="-2"/>
            <a:chExt cx="4831840" cy="3367272"/>
          </a:xfrm>
        </p:grpSpPr>
        <p:sp>
          <p:nvSpPr>
            <p:cNvPr id="28" name="Diagonal Stripe 27">
              <a:extLst>
                <a:ext uri="{FF2B5EF4-FFF2-40B4-BE49-F238E27FC236}">
                  <a16:creationId xmlns:a16="http://schemas.microsoft.com/office/drawing/2014/main" id="{4F2E2158-1E6E-4E0D-BDAB-B20041C73615}"/>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9" name="Straight Connector 28">
              <a:extLst>
                <a:ext uri="{FF2B5EF4-FFF2-40B4-BE49-F238E27FC236}">
                  <a16:creationId xmlns:a16="http://schemas.microsoft.com/office/drawing/2014/main" id="{626D62DB-3A5A-4DA1-BFA4-D9E58676E86A}"/>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F5A729A7-3A5C-405C-AE06-180E7529E477}"/>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1" name="Parallelogram 30">
            <a:extLst>
              <a:ext uri="{FF2B5EF4-FFF2-40B4-BE49-F238E27FC236}">
                <a16:creationId xmlns:a16="http://schemas.microsoft.com/office/drawing/2014/main" id="{41E23981-B12A-4AC3-A030-337BBBA5E45B}"/>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CB69A007-934D-7A4B-9EFA-82044EF4DC33}"/>
              </a:ext>
            </a:extLst>
          </p:cNvPr>
          <p:cNvSpPr>
            <a:spLocks noGrp="1"/>
          </p:cNvSpPr>
          <p:nvPr>
            <p:ph type="ftr" sz="quarter" idx="10"/>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5A154DC2-98C7-4D4B-A17A-AA4731217F17}"/>
              </a:ext>
            </a:extLst>
          </p:cNvPr>
          <p:cNvSpPr>
            <a:spLocks noGrp="1"/>
          </p:cNvSpPr>
          <p:nvPr>
            <p:ph type="sldNum" sz="quarter" idx="11"/>
          </p:nvPr>
        </p:nvSpPr>
        <p:spPr/>
        <p:txBody>
          <a:bodyPr/>
          <a:lstStyle/>
          <a:p>
            <a:fld id="{8699F50C-BE38-4BD0-BA84-9B090E1F2B9B}" type="slidenum">
              <a:rPr lang="en-US" noProof="0" smtClean="0"/>
              <a:t>‹#›</a:t>
            </a:fld>
            <a:endParaRPr lang="en-US" noProof="0" dirty="0"/>
          </a:p>
        </p:txBody>
      </p:sp>
      <p:sp>
        <p:nvSpPr>
          <p:cNvPr id="4" name="Title 3">
            <a:extLst>
              <a:ext uri="{FF2B5EF4-FFF2-40B4-BE49-F238E27FC236}">
                <a16:creationId xmlns:a16="http://schemas.microsoft.com/office/drawing/2014/main" id="{64D604A2-C574-42DB-B0C4-99715CAA10A7}"/>
              </a:ext>
            </a:extLst>
          </p:cNvPr>
          <p:cNvSpPr>
            <a:spLocks noGrp="1"/>
          </p:cNvSpPr>
          <p:nvPr>
            <p:ph type="title"/>
          </p:nvPr>
        </p:nvSpPr>
        <p:spPr>
          <a:xfrm>
            <a:off x="518678" y="209029"/>
            <a:ext cx="8330184" cy="1147968"/>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658419099"/>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5BB0367-1AFD-4191-AB6F-E9815D136F63}"/>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TextBox 20">
            <a:extLst>
              <a:ext uri="{FF2B5EF4-FFF2-40B4-BE49-F238E27FC236}">
                <a16:creationId xmlns:a16="http://schemas.microsoft.com/office/drawing/2014/main" id="{7E8A2C98-F26E-415A-B931-1B89CA46C1CF}"/>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7" name="Group 26">
            <a:extLst>
              <a:ext uri="{FF2B5EF4-FFF2-40B4-BE49-F238E27FC236}">
                <a16:creationId xmlns:a16="http://schemas.microsoft.com/office/drawing/2014/main" id="{1B2FB48C-0C70-4DBE-B904-A134B6644DD3}"/>
              </a:ext>
            </a:extLst>
          </p:cNvPr>
          <p:cNvGrpSpPr/>
          <p:nvPr userDrawn="1"/>
        </p:nvGrpSpPr>
        <p:grpSpPr>
          <a:xfrm flipH="1">
            <a:off x="7561328" y="0"/>
            <a:ext cx="4831840" cy="3541007"/>
            <a:chOff x="-192127" y="-2"/>
            <a:chExt cx="4831840" cy="3367272"/>
          </a:xfrm>
        </p:grpSpPr>
        <p:sp>
          <p:nvSpPr>
            <p:cNvPr id="28" name="Diagonal Stripe 27">
              <a:extLst>
                <a:ext uri="{FF2B5EF4-FFF2-40B4-BE49-F238E27FC236}">
                  <a16:creationId xmlns:a16="http://schemas.microsoft.com/office/drawing/2014/main" id="{4F2E2158-1E6E-4E0D-BDAB-B20041C73615}"/>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9" name="Straight Connector 28">
              <a:extLst>
                <a:ext uri="{FF2B5EF4-FFF2-40B4-BE49-F238E27FC236}">
                  <a16:creationId xmlns:a16="http://schemas.microsoft.com/office/drawing/2014/main" id="{626D62DB-3A5A-4DA1-BFA4-D9E58676E86A}"/>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F5A729A7-3A5C-405C-AE06-180E7529E477}"/>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1" name="Parallelogram 30">
            <a:extLst>
              <a:ext uri="{FF2B5EF4-FFF2-40B4-BE49-F238E27FC236}">
                <a16:creationId xmlns:a16="http://schemas.microsoft.com/office/drawing/2014/main" id="{41E23981-B12A-4AC3-A030-337BBBA5E45B}"/>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CB69A007-934D-7A4B-9EFA-82044EF4DC33}"/>
              </a:ext>
            </a:extLst>
          </p:cNvPr>
          <p:cNvSpPr>
            <a:spLocks noGrp="1"/>
          </p:cNvSpPr>
          <p:nvPr>
            <p:ph type="ftr" sz="quarter" idx="10"/>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5A154DC2-98C7-4D4B-A17A-AA4731217F17}"/>
              </a:ext>
            </a:extLst>
          </p:cNvPr>
          <p:cNvSpPr>
            <a:spLocks noGrp="1"/>
          </p:cNvSpPr>
          <p:nvPr>
            <p:ph type="sldNum" sz="quarter" idx="11"/>
          </p:nvPr>
        </p:nvSpPr>
        <p:spPr/>
        <p:txBody>
          <a:bodyPr/>
          <a:lstStyle/>
          <a:p>
            <a:fld id="{8699F50C-BE38-4BD0-BA84-9B090E1F2B9B}" type="slidenum">
              <a:rPr lang="en-US" noProof="0" smtClean="0"/>
              <a:t>‹#›</a:t>
            </a:fld>
            <a:endParaRPr lang="en-US" noProof="0" dirty="0"/>
          </a:p>
        </p:txBody>
      </p:sp>
      <p:sp>
        <p:nvSpPr>
          <p:cNvPr id="4" name="Title 3">
            <a:extLst>
              <a:ext uri="{FF2B5EF4-FFF2-40B4-BE49-F238E27FC236}">
                <a16:creationId xmlns:a16="http://schemas.microsoft.com/office/drawing/2014/main" id="{64D604A2-C574-42DB-B0C4-99715CAA10A7}"/>
              </a:ext>
            </a:extLst>
          </p:cNvPr>
          <p:cNvSpPr>
            <a:spLocks noGrp="1"/>
          </p:cNvSpPr>
          <p:nvPr>
            <p:ph type="title"/>
          </p:nvPr>
        </p:nvSpPr>
        <p:spPr>
          <a:xfrm>
            <a:off x="518678" y="209029"/>
            <a:ext cx="8330184" cy="1147968"/>
          </a:xfrm>
        </p:spPr>
        <p:txBody>
          <a:bodyPr/>
          <a:lstStyle>
            <a:lvl1pPr>
              <a:defRPr>
                <a:solidFill>
                  <a:schemeClr val="bg1"/>
                </a:solidFill>
              </a:defRPr>
            </a:lvl1pPr>
          </a:lstStyle>
          <a:p>
            <a:r>
              <a:rPr lang="en-US" noProof="0"/>
              <a:t>Click to edit Master title style</a:t>
            </a:r>
          </a:p>
        </p:txBody>
      </p:sp>
      <p:sp>
        <p:nvSpPr>
          <p:cNvPr id="6" name="Text Placeholder 5">
            <a:extLst>
              <a:ext uri="{FF2B5EF4-FFF2-40B4-BE49-F238E27FC236}">
                <a16:creationId xmlns:a16="http://schemas.microsoft.com/office/drawing/2014/main" id="{C0A2D954-332B-47D0-BE9F-0F2BDE7795D8}"/>
              </a:ext>
            </a:extLst>
          </p:cNvPr>
          <p:cNvSpPr>
            <a:spLocks noGrp="1"/>
          </p:cNvSpPr>
          <p:nvPr>
            <p:ph type="body" sz="quarter" idx="12"/>
          </p:nvPr>
        </p:nvSpPr>
        <p:spPr>
          <a:xfrm>
            <a:off x="1526131" y="1979613"/>
            <a:ext cx="9139738" cy="2898775"/>
          </a:xfrm>
          <a:prstGeom prst="rect">
            <a:avLst/>
          </a:prstGeom>
        </p:spPr>
        <p:txBody>
          <a:bodyPr anchor="ctr"/>
          <a:lstStyle>
            <a:lvl1pPr marL="0" indent="0" algn="ctr">
              <a:buNone/>
              <a:defRPr sz="6000">
                <a:solidFill>
                  <a:schemeClr val="bg1"/>
                </a:solidFill>
              </a:defRPr>
            </a:lvl1pPr>
            <a:lvl2pPr marL="457200" indent="0">
              <a:buNone/>
              <a:defRPr/>
            </a:lvl2pPr>
          </a:lstStyle>
          <a:p>
            <a:pPr lvl="0"/>
            <a:r>
              <a:rPr lang="en-US" noProof="0"/>
              <a:t>Click to edit Master text styles</a:t>
            </a:r>
          </a:p>
        </p:txBody>
      </p:sp>
    </p:spTree>
    <p:extLst>
      <p:ext uri="{BB962C8B-B14F-4D97-AF65-F5344CB8AC3E}">
        <p14:creationId xmlns:p14="http://schemas.microsoft.com/office/powerpoint/2010/main" val="665340804"/>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3B31A5E-1244-4689-B513-C78E3C4E53B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71D0E8AA-902F-440D-9C55-2A391C22396A}"/>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Parallelogram 16">
            <a:extLst>
              <a:ext uri="{FF2B5EF4-FFF2-40B4-BE49-F238E27FC236}">
                <a16:creationId xmlns:a16="http://schemas.microsoft.com/office/drawing/2014/main" id="{7D937721-835D-4D84-94A3-6C79D4639514}"/>
              </a:ext>
            </a:extLst>
          </p:cNvPr>
          <p:cNvSpPr/>
          <p:nvPr userDrawn="1"/>
        </p:nvSpPr>
        <p:spPr>
          <a:xfrm rot="19958790">
            <a:off x="-637324" y="3588176"/>
            <a:ext cx="3860162" cy="1746952"/>
          </a:xfrm>
          <a:prstGeom prst="parallelogram">
            <a:avLst>
              <a:gd name="adj" fmla="val 532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732BB30B-8262-4715-998F-AAF6A81ADFD3}"/>
              </a:ext>
            </a:extLst>
          </p:cNvPr>
          <p:cNvCxnSpPr>
            <a:cxnSpLocks/>
          </p:cNvCxnSpPr>
          <p:nvPr userDrawn="1"/>
        </p:nvCxnSpPr>
        <p:spPr>
          <a:xfrm flipV="1">
            <a:off x="0" y="1010090"/>
            <a:ext cx="1785257" cy="90750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0" name="Title 1" title="Title">
            <a:extLst>
              <a:ext uri="{FF2B5EF4-FFF2-40B4-BE49-F238E27FC236}">
                <a16:creationId xmlns:a16="http://schemas.microsoft.com/office/drawing/2014/main" id="{4D7EF399-DAA5-44EC-B712-79C755FE84CB}"/>
              </a:ext>
            </a:extLst>
          </p:cNvPr>
          <p:cNvSpPr>
            <a:spLocks noGrp="1"/>
          </p:cNvSpPr>
          <p:nvPr>
            <p:ph type="title" hasCustomPrompt="1"/>
          </p:nvPr>
        </p:nvSpPr>
        <p:spPr>
          <a:xfrm>
            <a:off x="6283842" y="1987420"/>
            <a:ext cx="4911633" cy="1789855"/>
          </a:xfrm>
          <a:prstGeom prst="rect">
            <a:avLst/>
          </a:prstGeom>
        </p:spPr>
        <p:txBody>
          <a:bodyPr anchor="b">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a:extLst>
              <a:ext uri="{FF2B5EF4-FFF2-40B4-BE49-F238E27FC236}">
                <a16:creationId xmlns:a16="http://schemas.microsoft.com/office/drawing/2014/main" id="{26D13BFA-61B0-402F-8611-02D3DFDBEBCB}"/>
              </a:ext>
            </a:extLst>
          </p:cNvPr>
          <p:cNvSpPr>
            <a:spLocks noGrp="1"/>
          </p:cNvSpPr>
          <p:nvPr>
            <p:ph type="body" idx="1" hasCustomPrompt="1"/>
          </p:nvPr>
        </p:nvSpPr>
        <p:spPr>
          <a:xfrm>
            <a:off x="6283842" y="3792046"/>
            <a:ext cx="4911633" cy="910580"/>
          </a:xfrm>
          <a:prstGeom prst="rect">
            <a:avLst/>
          </a:prstGeom>
        </p:spPr>
        <p:txBody>
          <a:bodyPr>
            <a:normAutofit/>
          </a:bodyPr>
          <a:lstStyle>
            <a:lvl1pPr marL="0" indent="0">
              <a:buNone/>
              <a:defRPr sz="2000" b="0" i="0" spc="300">
                <a:solidFill>
                  <a:schemeClr val="tx1"/>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21" name="Straight Connector 20">
            <a:extLst>
              <a:ext uri="{FF2B5EF4-FFF2-40B4-BE49-F238E27FC236}">
                <a16:creationId xmlns:a16="http://schemas.microsoft.com/office/drawing/2014/main" id="{DA0A0C24-D997-4E78-951F-AFB51C70EFC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Parallelogram 24">
            <a:extLst>
              <a:ext uri="{FF2B5EF4-FFF2-40B4-BE49-F238E27FC236}">
                <a16:creationId xmlns:a16="http://schemas.microsoft.com/office/drawing/2014/main" id="{E123A0CF-50D6-46EC-8BF6-43E38AFCD588}"/>
              </a:ext>
            </a:extLst>
          </p:cNvPr>
          <p:cNvSpPr/>
          <p:nvPr userDrawn="1"/>
        </p:nvSpPr>
        <p:spPr>
          <a:xfrm>
            <a:off x="7754112" y="0"/>
            <a:ext cx="2258568" cy="742819"/>
          </a:xfrm>
          <a:prstGeom prst="parallelogram">
            <a:avLst>
              <a:gd name="adj" fmla="val 19585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26" name="Straight Connector 25">
            <a:extLst>
              <a:ext uri="{FF2B5EF4-FFF2-40B4-BE49-F238E27FC236}">
                <a16:creationId xmlns:a16="http://schemas.microsoft.com/office/drawing/2014/main" id="{2B2F1D2E-B631-4CB1-9448-2B50F8C46316}"/>
              </a:ext>
            </a:extLst>
          </p:cNvPr>
          <p:cNvCxnSpPr>
            <a:cxnSpLocks/>
          </p:cNvCxnSpPr>
          <p:nvPr userDrawn="1"/>
        </p:nvCxnSpPr>
        <p:spPr>
          <a:xfrm flipV="1">
            <a:off x="0" y="408562"/>
            <a:ext cx="6595353" cy="340314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7" name="Picture Placeholder 26">
            <a:extLst>
              <a:ext uri="{FF2B5EF4-FFF2-40B4-BE49-F238E27FC236}">
                <a16:creationId xmlns:a16="http://schemas.microsoft.com/office/drawing/2014/main" id="{95572AA9-EFAE-4771-B1EE-47E36117377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bg2"/>
                </a:solidFill>
              </a:defRPr>
            </a:lvl1pPr>
          </a:lstStyle>
          <a:p>
            <a:r>
              <a:rPr lang="en-US" noProof="0"/>
              <a:t>Click icon to add picture</a:t>
            </a:r>
            <a:endParaRPr lang="en-US" noProof="0" dirty="0"/>
          </a:p>
        </p:txBody>
      </p:sp>
      <p:cxnSp>
        <p:nvCxnSpPr>
          <p:cNvPr id="16" name="Straight Connector 15">
            <a:extLst>
              <a:ext uri="{FF2B5EF4-FFF2-40B4-BE49-F238E27FC236}">
                <a16:creationId xmlns:a16="http://schemas.microsoft.com/office/drawing/2014/main" id="{5CF69447-82AD-475F-A3AE-3D7FF61DBFE2}"/>
              </a:ext>
            </a:extLst>
          </p:cNvPr>
          <p:cNvCxnSpPr>
            <a:cxnSpLocks/>
          </p:cNvCxnSpPr>
          <p:nvPr userDrawn="1"/>
        </p:nvCxnSpPr>
        <p:spPr>
          <a:xfrm flipV="1">
            <a:off x="-17837" y="5266944"/>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Parallelogram 23">
            <a:extLst>
              <a:ext uri="{FF2B5EF4-FFF2-40B4-BE49-F238E27FC236}">
                <a16:creationId xmlns:a16="http://schemas.microsoft.com/office/drawing/2014/main" id="{FC8C82F3-94EE-4B4F-A01D-993A41BC00B1}"/>
              </a:ext>
            </a:extLst>
          </p:cNvPr>
          <p:cNvSpPr/>
          <p:nvPr userDrawn="1"/>
        </p:nvSpPr>
        <p:spPr>
          <a:xfrm rot="19958790">
            <a:off x="-139035" y="3407045"/>
            <a:ext cx="1438399" cy="236580"/>
          </a:xfrm>
          <a:prstGeom prst="parallelogram">
            <a:avLst>
              <a:gd name="adj" fmla="val 53218"/>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123998309"/>
      </p:ext>
    </p:extLst>
  </p:cSld>
  <p:clrMapOvr>
    <a:masterClrMapping/>
  </p:clrMapOvr>
  <p:extLst>
    <p:ext uri="{DCECCB84-F9BA-43D5-87BE-67443E8EF086}">
      <p15:sldGuideLst xmlns:p15="http://schemas.microsoft.com/office/powerpoint/2012/main">
        <p15:guide id="1" orient="horz" pos="2183" userDrawn="1">
          <p15:clr>
            <a:srgbClr val="FBAE40"/>
          </p15:clr>
        </p15:guide>
        <p15:guide id="2" pos="3840" userDrawn="1">
          <p15:clr>
            <a:srgbClr val="FBAE40"/>
          </p15:clr>
        </p15:guide>
        <p15:guide id="3" pos="143" userDrawn="1">
          <p15:clr>
            <a:srgbClr val="FBAE40"/>
          </p15:clr>
        </p15:guide>
        <p15:guide id="4" orient="horz" pos="4170" userDrawn="1">
          <p15:clr>
            <a:srgbClr val="FBAE40"/>
          </p15:clr>
        </p15:guide>
        <p15:guide id="5" pos="7537" userDrawn="1">
          <p15:clr>
            <a:srgbClr val="FBAE40"/>
          </p15:clr>
        </p15:guide>
        <p15:guide id="6" orient="horz" pos="14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AB3FE-9015-40FD-A870-D81B5A86A5D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58918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Layout 01">
    <p:spTree>
      <p:nvGrpSpPr>
        <p:cNvPr id="1" name=""/>
        <p:cNvGrpSpPr/>
        <p:nvPr/>
      </p:nvGrpSpPr>
      <p:grpSpPr>
        <a:xfrm>
          <a:off x="0" y="0"/>
          <a:ext cx="0" cy="0"/>
          <a:chOff x="0" y="0"/>
          <a:chExt cx="0" cy="0"/>
        </a:xfrm>
      </p:grpSpPr>
      <p:sp>
        <p:nvSpPr>
          <p:cNvPr id="3" name="Content Placeholder 2" title="Bullet Points">
            <a:extLst>
              <a:ext uri="{FF2B5EF4-FFF2-40B4-BE49-F238E27FC236}">
                <a16:creationId xmlns:a16="http://schemas.microsoft.com/office/drawing/2014/main" id="{BFD7EA17-BE66-4636-9684-F93562587911}"/>
              </a:ext>
            </a:extLst>
          </p:cNvPr>
          <p:cNvSpPr>
            <a:spLocks noGrp="1"/>
          </p:cNvSpPr>
          <p:nvPr>
            <p:ph idx="1"/>
          </p:nvPr>
        </p:nvSpPr>
        <p:spPr>
          <a:xfrm>
            <a:off x="531378" y="3129540"/>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Right Triangle 23">
            <a:extLst>
              <a:ext uri="{FF2B5EF4-FFF2-40B4-BE49-F238E27FC236}">
                <a16:creationId xmlns:a16="http://schemas.microsoft.com/office/drawing/2014/main" id="{BD6ACE60-499D-41AB-89C4-D537D7C3D22A}"/>
              </a:ext>
            </a:extLst>
          </p:cNvPr>
          <p:cNvSpPr/>
          <p:nvPr userDrawn="1"/>
        </p:nvSpPr>
        <p:spPr>
          <a:xfrm flipH="1" flipV="1">
            <a:off x="1839686" y="-6"/>
            <a:ext cx="10352314" cy="563880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Parallelogram 24">
            <a:extLst>
              <a:ext uri="{FF2B5EF4-FFF2-40B4-BE49-F238E27FC236}">
                <a16:creationId xmlns:a16="http://schemas.microsoft.com/office/drawing/2014/main" id="{18C08F43-D42B-4CF1-912F-BC83D72AB415}"/>
              </a:ext>
            </a:extLst>
          </p:cNvPr>
          <p:cNvSpPr/>
          <p:nvPr userDrawn="1"/>
        </p:nvSpPr>
        <p:spPr>
          <a:xfrm flipH="1">
            <a:off x="2978150" y="-5"/>
            <a:ext cx="4121150" cy="1308105"/>
          </a:xfrm>
          <a:prstGeom prst="parallelogram">
            <a:avLst>
              <a:gd name="adj" fmla="val 18638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34" name="Straight Connector 33">
            <a:extLst>
              <a:ext uri="{FF2B5EF4-FFF2-40B4-BE49-F238E27FC236}">
                <a16:creationId xmlns:a16="http://schemas.microsoft.com/office/drawing/2014/main" id="{1411C731-2333-41B0-927A-0A48EEC79964}"/>
              </a:ext>
            </a:extLst>
          </p:cNvPr>
          <p:cNvCxnSpPr>
            <a:cxnSpLocks/>
          </p:cNvCxnSpPr>
          <p:nvPr userDrawn="1"/>
        </p:nvCxnSpPr>
        <p:spPr>
          <a:xfrm flipV="1">
            <a:off x="6375400" y="5047077"/>
            <a:ext cx="1524574" cy="1803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 Placeholder 4" title="Subtitle">
            <a:extLst>
              <a:ext uri="{FF2B5EF4-FFF2-40B4-BE49-F238E27FC236}">
                <a16:creationId xmlns:a16="http://schemas.microsoft.com/office/drawing/2014/main" id="{D71EE635-EA0C-4139-8160-AE1EAD13AAEB}"/>
              </a:ext>
            </a:extLst>
          </p:cNvPr>
          <p:cNvSpPr>
            <a:spLocks noGrp="1"/>
          </p:cNvSpPr>
          <p:nvPr userDrawn="1">
            <p:ph type="body" sz="quarter" idx="13" hasCustomPrompt="1"/>
          </p:nvPr>
        </p:nvSpPr>
        <p:spPr>
          <a:xfrm>
            <a:off x="531379" y="2496102"/>
            <a:ext cx="7342631" cy="608895"/>
          </a:xfrm>
          <a:prstGeom prst="rect">
            <a:avLst/>
          </a:prstGeom>
        </p:spPr>
        <p:txBody>
          <a:bodyPr/>
          <a:lstStyle>
            <a:lvl1pPr marL="0" indent="0">
              <a:buNone/>
              <a:defRPr sz="2000" spc="300">
                <a:solidFill>
                  <a:schemeClr val="bg2">
                    <a:lumMod val="50000"/>
                  </a:schemeClr>
                </a:solidFill>
              </a:defRPr>
            </a:lvl1pPr>
            <a:lvl2pPr marL="457200" indent="0">
              <a:buNone/>
              <a:defRPr/>
            </a:lvl2pPr>
          </a:lstStyle>
          <a:p>
            <a:pPr lvl="0"/>
            <a:r>
              <a:rPr lang="en-US" noProof="0"/>
              <a:t>CLICK TO SUBTITLE STYLE</a:t>
            </a:r>
          </a:p>
        </p:txBody>
      </p:sp>
      <p:sp>
        <p:nvSpPr>
          <p:cNvPr id="2" name="Title 1" title="Title ">
            <a:extLst>
              <a:ext uri="{FF2B5EF4-FFF2-40B4-BE49-F238E27FC236}">
                <a16:creationId xmlns:a16="http://schemas.microsoft.com/office/drawing/2014/main" id="{20237B57-91C6-4F8B-8AA0-18FA50B0FD1D}"/>
              </a:ext>
            </a:extLst>
          </p:cNvPr>
          <p:cNvSpPr>
            <a:spLocks noGrp="1"/>
          </p:cNvSpPr>
          <p:nvPr userDrawn="1">
            <p:ph type="title" hasCustomPrompt="1"/>
          </p:nvPr>
        </p:nvSpPr>
        <p:spPr>
          <a:xfrm>
            <a:off x="531378" y="1241109"/>
            <a:ext cx="7342622" cy="1215566"/>
          </a:xfrm>
          <a:prstGeom prst="rect">
            <a:avLst/>
          </a:prstGeom>
        </p:spPr>
        <p:txBody>
          <a:bodyPr anchor="b">
            <a:normAutofit/>
          </a:bodyPr>
          <a:lstStyle>
            <a:lvl1pPr>
              <a:defRPr sz="4400" b="1">
                <a:solidFill>
                  <a:schemeClr val="accent1"/>
                </a:solidFill>
              </a:defRPr>
            </a:lvl1pPr>
          </a:lstStyle>
          <a:p>
            <a:r>
              <a:rPr lang="en-US" noProof="0"/>
              <a:t>Click to Edit </a:t>
            </a:r>
            <a:br>
              <a:rPr lang="en-US" noProof="0"/>
            </a:br>
            <a:r>
              <a:rPr lang="en-US" noProof="0"/>
              <a:t>Master Title Style </a:t>
            </a:r>
          </a:p>
        </p:txBody>
      </p:sp>
      <p:sp>
        <p:nvSpPr>
          <p:cNvPr id="15" name="Picture Placeholder 14">
            <a:extLst>
              <a:ext uri="{FF2B5EF4-FFF2-40B4-BE49-F238E27FC236}">
                <a16:creationId xmlns:a16="http://schemas.microsoft.com/office/drawing/2014/main" id="{FE1FADFB-0A3D-40F7-9B40-368DECD971E1}"/>
              </a:ext>
            </a:extLst>
          </p:cNvPr>
          <p:cNvSpPr>
            <a:spLocks noGrp="1"/>
          </p:cNvSpPr>
          <p:nvPr>
            <p:ph type="pic" sz="quarter" idx="10"/>
          </p:nvPr>
        </p:nvSpPr>
        <p:spPr>
          <a:xfrm>
            <a:off x="6604000" y="0"/>
            <a:ext cx="5588000" cy="6872249"/>
          </a:xfrm>
          <a:custGeom>
            <a:avLst/>
            <a:gdLst>
              <a:gd name="connsiteX0" fmla="*/ 3876237 w 5588000"/>
              <a:gd name="connsiteY0" fmla="*/ 5431883 h 6872249"/>
              <a:gd name="connsiteX1" fmla="*/ 4953000 w 5588000"/>
              <a:gd name="connsiteY1" fmla="*/ 5431883 h 6872249"/>
              <a:gd name="connsiteX2" fmla="*/ 3769163 w 5588000"/>
              <a:gd name="connsiteY2" fmla="*/ 6872249 h 6872249"/>
              <a:gd name="connsiteX3" fmla="*/ 2692400 w 5588000"/>
              <a:gd name="connsiteY3" fmla="*/ 6872249 h 6872249"/>
              <a:gd name="connsiteX4" fmla="*/ 2479230 w 5588000"/>
              <a:gd name="connsiteY4" fmla="*/ 2870200 h 6872249"/>
              <a:gd name="connsiteX5" fmla="*/ 3175000 w 5588000"/>
              <a:gd name="connsiteY5" fmla="*/ 2870200 h 6872249"/>
              <a:gd name="connsiteX6" fmla="*/ 1965770 w 5588000"/>
              <a:gd name="connsiteY6" fmla="*/ 4310566 h 6872249"/>
              <a:gd name="connsiteX7" fmla="*/ 1270000 w 5588000"/>
              <a:gd name="connsiteY7" fmla="*/ 4310566 h 6872249"/>
              <a:gd name="connsiteX8" fmla="*/ 5575300 w 5588000"/>
              <a:gd name="connsiteY8" fmla="*/ 139700 h 6872249"/>
              <a:gd name="connsiteX9" fmla="*/ 5575300 w 5588000"/>
              <a:gd name="connsiteY9" fmla="*/ 3238583 h 6872249"/>
              <a:gd name="connsiteX10" fmla="*/ 2571663 w 5588000"/>
              <a:gd name="connsiteY10" fmla="*/ 6858000 h 6872249"/>
              <a:gd name="connsiteX11" fmla="*/ 0 w 5588000"/>
              <a:gd name="connsiteY11" fmla="*/ 6858000 h 6872249"/>
              <a:gd name="connsiteX12" fmla="*/ 4256761 w 5588000"/>
              <a:gd name="connsiteY12" fmla="*/ 0 h 6872249"/>
              <a:gd name="connsiteX13" fmla="*/ 5588000 w 5588000"/>
              <a:gd name="connsiteY13" fmla="*/ 0 h 6872249"/>
              <a:gd name="connsiteX14" fmla="*/ 3274339 w 5588000"/>
              <a:gd name="connsiteY14" fmla="*/ 2755900 h 6872249"/>
              <a:gd name="connsiteX15" fmla="*/ 1943100 w 5588000"/>
              <a:gd name="connsiteY15" fmla="*/ 2755900 h 6872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88000" h="6872249">
                <a:moveTo>
                  <a:pt x="3876237" y="5431883"/>
                </a:moveTo>
                <a:lnTo>
                  <a:pt x="4953000" y="5431883"/>
                </a:lnTo>
                <a:lnTo>
                  <a:pt x="3769163" y="6872249"/>
                </a:lnTo>
                <a:lnTo>
                  <a:pt x="2692400" y="6872249"/>
                </a:lnTo>
                <a:close/>
                <a:moveTo>
                  <a:pt x="2479230" y="2870200"/>
                </a:moveTo>
                <a:lnTo>
                  <a:pt x="3175000" y="2870200"/>
                </a:lnTo>
                <a:lnTo>
                  <a:pt x="1965770" y="4310566"/>
                </a:lnTo>
                <a:lnTo>
                  <a:pt x="1270000" y="4310566"/>
                </a:lnTo>
                <a:close/>
                <a:moveTo>
                  <a:pt x="5575300" y="139700"/>
                </a:moveTo>
                <a:lnTo>
                  <a:pt x="5575300" y="3238583"/>
                </a:lnTo>
                <a:lnTo>
                  <a:pt x="2571663" y="6858000"/>
                </a:lnTo>
                <a:lnTo>
                  <a:pt x="0" y="6858000"/>
                </a:lnTo>
                <a:close/>
                <a:moveTo>
                  <a:pt x="4256761" y="0"/>
                </a:moveTo>
                <a:lnTo>
                  <a:pt x="5588000" y="0"/>
                </a:lnTo>
                <a:lnTo>
                  <a:pt x="3274339" y="2755900"/>
                </a:lnTo>
                <a:lnTo>
                  <a:pt x="1943100" y="2755900"/>
                </a:lnTo>
                <a:close/>
              </a:path>
            </a:pathLst>
          </a:custGeom>
          <a:solidFill>
            <a:schemeClr val="bg1">
              <a:lumMod val="85000"/>
            </a:schemeClr>
          </a:solidFill>
        </p:spPr>
        <p:txBody>
          <a:bodyPr wrap="square" anchor="ctr">
            <a:noAutofit/>
          </a:bodyPr>
          <a:lstStyle>
            <a:lvl1pPr marL="0" indent="0" algn="ctr">
              <a:buNone/>
              <a:defRPr>
                <a:solidFill>
                  <a:schemeClr val="bg1"/>
                </a:solidFill>
              </a:defRPr>
            </a:lvl1pPr>
          </a:lstStyle>
          <a:p>
            <a:r>
              <a:rPr lang="en-US" noProof="0"/>
              <a:t>Click icon to add picture</a:t>
            </a:r>
            <a:endParaRPr lang="en-US" noProof="0" dirty="0"/>
          </a:p>
        </p:txBody>
      </p:sp>
      <p:sp>
        <p:nvSpPr>
          <p:cNvPr id="4" name="Footer Placeholder 3">
            <a:extLst>
              <a:ext uri="{FF2B5EF4-FFF2-40B4-BE49-F238E27FC236}">
                <a16:creationId xmlns:a16="http://schemas.microsoft.com/office/drawing/2014/main" id="{5ADB14A5-A767-774C-85B8-68EF914689F6}"/>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D4B9B51B-EAA9-4B4D-A4F6-470CD95DAA79}"/>
              </a:ext>
            </a:extLst>
          </p:cNvPr>
          <p:cNvSpPr>
            <a:spLocks noGrp="1"/>
          </p:cNvSpPr>
          <p:nvPr>
            <p:ph type="sldNum" sz="quarter" idx="15"/>
          </p:nvPr>
        </p:nvSpPr>
        <p:spPr/>
        <p:txBody>
          <a:bodyPr/>
          <a:lstStyle/>
          <a:p>
            <a:fld id="{8699F50C-BE38-4BD0-BA84-9B090E1F2B9B}" type="slidenum">
              <a:rPr lang="en-US" noProof="0" smtClean="0"/>
              <a:t>‹#›</a:t>
            </a:fld>
            <a:endParaRPr lang="en-US" noProof="0" dirty="0"/>
          </a:p>
        </p:txBody>
      </p:sp>
    </p:spTree>
    <p:extLst>
      <p:ext uri="{BB962C8B-B14F-4D97-AF65-F5344CB8AC3E}">
        <p14:creationId xmlns:p14="http://schemas.microsoft.com/office/powerpoint/2010/main" val="3442230584"/>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41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Layout 02">
    <p:spTree>
      <p:nvGrpSpPr>
        <p:cNvPr id="1" name=""/>
        <p:cNvGrpSpPr/>
        <p:nvPr/>
      </p:nvGrpSpPr>
      <p:grpSpPr>
        <a:xfrm>
          <a:off x="0" y="0"/>
          <a:ext cx="0" cy="0"/>
          <a:chOff x="0" y="0"/>
          <a:chExt cx="0" cy="0"/>
        </a:xfrm>
      </p:grpSpPr>
      <p:sp>
        <p:nvSpPr>
          <p:cNvPr id="35" name="Right Triangle 34">
            <a:extLst>
              <a:ext uri="{FF2B5EF4-FFF2-40B4-BE49-F238E27FC236}">
                <a16:creationId xmlns:a16="http://schemas.microsoft.com/office/drawing/2014/main" id="{805F1696-7D6B-4055-94C3-E4C179F63596}"/>
              </a:ext>
            </a:extLst>
          </p:cNvPr>
          <p:cNvSpPr/>
          <p:nvPr userDrawn="1"/>
        </p:nvSpPr>
        <p:spPr>
          <a:xfrm flipH="1" flipV="1">
            <a:off x="1839686" y="-6"/>
            <a:ext cx="10352314" cy="563880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Picture Placeholder 17">
            <a:extLst>
              <a:ext uri="{FF2B5EF4-FFF2-40B4-BE49-F238E27FC236}">
                <a16:creationId xmlns:a16="http://schemas.microsoft.com/office/drawing/2014/main" id="{8B9EC3A9-7039-403A-9414-429521308AE7}"/>
              </a:ext>
            </a:extLst>
          </p:cNvPr>
          <p:cNvSpPr>
            <a:spLocks noGrp="1"/>
          </p:cNvSpPr>
          <p:nvPr>
            <p:ph type="pic" sz="quarter" idx="14"/>
          </p:nvPr>
        </p:nvSpPr>
        <p:spPr>
          <a:xfrm>
            <a:off x="6170177" y="1435100"/>
            <a:ext cx="6021821" cy="5422900"/>
          </a:xfrm>
          <a:custGeom>
            <a:avLst/>
            <a:gdLst>
              <a:gd name="connsiteX0" fmla="*/ 6021821 w 6021821"/>
              <a:gd name="connsiteY0" fmla="*/ 0 h 5422900"/>
              <a:gd name="connsiteX1" fmla="*/ 6021821 w 6021821"/>
              <a:gd name="connsiteY1" fmla="*/ 5422900 h 5422900"/>
              <a:gd name="connsiteX2" fmla="*/ 0 w 6021821"/>
              <a:gd name="connsiteY2" fmla="*/ 5422900 h 5422900"/>
            </a:gdLst>
            <a:ahLst/>
            <a:cxnLst>
              <a:cxn ang="0">
                <a:pos x="connsiteX0" y="connsiteY0"/>
              </a:cxn>
              <a:cxn ang="0">
                <a:pos x="connsiteX1" y="connsiteY1"/>
              </a:cxn>
              <a:cxn ang="0">
                <a:pos x="connsiteX2" y="connsiteY2"/>
              </a:cxn>
            </a:cxnLst>
            <a:rect l="l" t="t" r="r" b="b"/>
            <a:pathLst>
              <a:path w="6021821" h="5422900">
                <a:moveTo>
                  <a:pt x="6021821" y="0"/>
                </a:moveTo>
                <a:lnTo>
                  <a:pt x="6021821" y="5422900"/>
                </a:lnTo>
                <a:lnTo>
                  <a:pt x="0" y="5422900"/>
                </a:lnTo>
                <a:close/>
              </a:path>
            </a:pathLst>
          </a:custGeom>
          <a:solidFill>
            <a:schemeClr val="bg1">
              <a:lumMod val="85000"/>
            </a:schemeClr>
          </a:solidFill>
        </p:spPr>
        <p:txBody>
          <a:bodyPr wrap="square" rIns="457200" anchor="ctr">
            <a:noAutofit/>
          </a:bodyPr>
          <a:lstStyle>
            <a:lvl1pPr marL="0" indent="0" algn="r">
              <a:buNone/>
              <a:defRPr>
                <a:solidFill>
                  <a:schemeClr val="tx1"/>
                </a:solidFill>
              </a:defRPr>
            </a:lvl1pPr>
          </a:lstStyle>
          <a:p>
            <a:r>
              <a:rPr lang="en-US" noProof="0"/>
              <a:t>Click icon to add picture</a:t>
            </a:r>
            <a:endParaRPr lang="en-US" noProof="0" dirty="0"/>
          </a:p>
        </p:txBody>
      </p:sp>
      <p:sp>
        <p:nvSpPr>
          <p:cNvPr id="3" name="Content Placeholder 2" title="Bullet Points">
            <a:extLst>
              <a:ext uri="{FF2B5EF4-FFF2-40B4-BE49-F238E27FC236}">
                <a16:creationId xmlns:a16="http://schemas.microsoft.com/office/drawing/2014/main" id="{BFD7EA17-BE66-4636-9684-F93562587911}"/>
              </a:ext>
            </a:extLst>
          </p:cNvPr>
          <p:cNvSpPr>
            <a:spLocks noGrp="1"/>
          </p:cNvSpPr>
          <p:nvPr>
            <p:ph idx="1"/>
          </p:nvPr>
        </p:nvSpPr>
        <p:spPr>
          <a:xfrm>
            <a:off x="531378" y="3129540"/>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Parallelogram 24">
            <a:extLst>
              <a:ext uri="{FF2B5EF4-FFF2-40B4-BE49-F238E27FC236}">
                <a16:creationId xmlns:a16="http://schemas.microsoft.com/office/drawing/2014/main" id="{18C08F43-D42B-4CF1-912F-BC83D72AB415}"/>
              </a:ext>
            </a:extLst>
          </p:cNvPr>
          <p:cNvSpPr/>
          <p:nvPr userDrawn="1"/>
        </p:nvSpPr>
        <p:spPr>
          <a:xfrm flipH="1">
            <a:off x="2978150" y="-5"/>
            <a:ext cx="4121150" cy="1308105"/>
          </a:xfrm>
          <a:prstGeom prst="parallelogram">
            <a:avLst>
              <a:gd name="adj" fmla="val 18638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34" name="Straight Connector 33">
            <a:extLst>
              <a:ext uri="{FF2B5EF4-FFF2-40B4-BE49-F238E27FC236}">
                <a16:creationId xmlns:a16="http://schemas.microsoft.com/office/drawing/2014/main" id="{1411C731-2333-41B0-927A-0A48EEC79964}"/>
              </a:ext>
            </a:extLst>
          </p:cNvPr>
          <p:cNvCxnSpPr>
            <a:cxnSpLocks/>
          </p:cNvCxnSpPr>
          <p:nvPr userDrawn="1"/>
        </p:nvCxnSpPr>
        <p:spPr>
          <a:xfrm flipV="1">
            <a:off x="10352314" y="1185452"/>
            <a:ext cx="1839685" cy="163394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4" title="Subtitle">
            <a:extLst>
              <a:ext uri="{FF2B5EF4-FFF2-40B4-BE49-F238E27FC236}">
                <a16:creationId xmlns:a16="http://schemas.microsoft.com/office/drawing/2014/main" id="{D71EE635-EA0C-4139-8160-AE1EAD13AAEB}"/>
              </a:ext>
            </a:extLst>
          </p:cNvPr>
          <p:cNvSpPr>
            <a:spLocks noGrp="1"/>
          </p:cNvSpPr>
          <p:nvPr userDrawn="1">
            <p:ph type="body" sz="quarter" idx="13" hasCustomPrompt="1"/>
          </p:nvPr>
        </p:nvSpPr>
        <p:spPr>
          <a:xfrm>
            <a:off x="531379" y="2496102"/>
            <a:ext cx="7342621" cy="608895"/>
          </a:xfrm>
          <a:prstGeom prst="rect">
            <a:avLst/>
          </a:prstGeom>
        </p:spPr>
        <p:txBody>
          <a:bodyPr/>
          <a:lstStyle>
            <a:lvl1pPr marL="0" indent="0">
              <a:buNone/>
              <a:defRPr sz="2000" spc="300">
                <a:solidFill>
                  <a:schemeClr val="bg2">
                    <a:lumMod val="50000"/>
                  </a:schemeClr>
                </a:solidFill>
              </a:defRPr>
            </a:lvl1pPr>
            <a:lvl2pPr marL="457200" indent="0">
              <a:buNone/>
              <a:defRPr/>
            </a:lvl2pPr>
          </a:lstStyle>
          <a:p>
            <a:pPr lvl="0"/>
            <a:r>
              <a:rPr lang="en-US" noProof="0"/>
              <a:t>CLICK TO SUBTITLE STYLE</a:t>
            </a:r>
          </a:p>
        </p:txBody>
      </p:sp>
      <p:sp>
        <p:nvSpPr>
          <p:cNvPr id="19" name="Title 1" title="Title ">
            <a:extLst>
              <a:ext uri="{FF2B5EF4-FFF2-40B4-BE49-F238E27FC236}">
                <a16:creationId xmlns:a16="http://schemas.microsoft.com/office/drawing/2014/main" id="{2DB9D671-9FC8-4306-96B7-D9D585694B83}"/>
              </a:ext>
            </a:extLst>
          </p:cNvPr>
          <p:cNvSpPr>
            <a:spLocks noGrp="1"/>
          </p:cNvSpPr>
          <p:nvPr>
            <p:ph type="title" hasCustomPrompt="1"/>
          </p:nvPr>
        </p:nvSpPr>
        <p:spPr>
          <a:xfrm>
            <a:off x="531378" y="1241109"/>
            <a:ext cx="7342622" cy="1215566"/>
          </a:xfrm>
          <a:prstGeom prst="rect">
            <a:avLst/>
          </a:prstGeom>
        </p:spPr>
        <p:txBody>
          <a:bodyPr anchor="b">
            <a:normAutofit/>
          </a:bodyPr>
          <a:lstStyle>
            <a:lvl1pPr>
              <a:defRPr sz="4400" b="1">
                <a:solidFill>
                  <a:schemeClr val="accent1"/>
                </a:solidFill>
              </a:defRPr>
            </a:lvl1pPr>
          </a:lstStyle>
          <a:p>
            <a:r>
              <a:rPr lang="en-US" noProof="0"/>
              <a:t>Click to Edit </a:t>
            </a:r>
            <a:br>
              <a:rPr lang="en-US" noProof="0"/>
            </a:br>
            <a:r>
              <a:rPr lang="en-US" noProof="0"/>
              <a:t>Master Title Style </a:t>
            </a:r>
          </a:p>
        </p:txBody>
      </p:sp>
      <p:sp>
        <p:nvSpPr>
          <p:cNvPr id="2" name="Footer Placeholder 1">
            <a:extLst>
              <a:ext uri="{FF2B5EF4-FFF2-40B4-BE49-F238E27FC236}">
                <a16:creationId xmlns:a16="http://schemas.microsoft.com/office/drawing/2014/main" id="{6E55A0B9-F639-8643-9C4D-B93B8EE21A79}"/>
              </a:ext>
            </a:extLst>
          </p:cNvPr>
          <p:cNvSpPr>
            <a:spLocks noGrp="1"/>
          </p:cNvSpPr>
          <p:nvPr>
            <p:ph type="ftr" sz="quarter" idx="15"/>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D0C29282-8AC7-494D-9A8E-A26C7F69948F}"/>
              </a:ext>
            </a:extLst>
          </p:cNvPr>
          <p:cNvSpPr>
            <a:spLocks noGrp="1"/>
          </p:cNvSpPr>
          <p:nvPr>
            <p:ph type="sldNum" sz="quarter" idx="16"/>
          </p:nvPr>
        </p:nvSpPr>
        <p:spPr/>
        <p:txBody>
          <a:bodyPr/>
          <a:lstStyle/>
          <a:p>
            <a:fld id="{8699F50C-BE38-4BD0-BA84-9B090E1F2B9B}" type="slidenum">
              <a:rPr lang="en-US" noProof="0" smtClean="0"/>
              <a:t>‹#›</a:t>
            </a:fld>
            <a:endParaRPr lang="en-US" noProof="0" dirty="0"/>
          </a:p>
        </p:txBody>
      </p:sp>
      <p:sp>
        <p:nvSpPr>
          <p:cNvPr id="15" name="TextBox 14">
            <a:extLst>
              <a:ext uri="{FF2B5EF4-FFF2-40B4-BE49-F238E27FC236}">
                <a16:creationId xmlns:a16="http://schemas.microsoft.com/office/drawing/2014/main" id="{5E24A5A7-66A2-7F43-9A7A-5E13F74F8C0E}"/>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Tree>
    <p:extLst>
      <p:ext uri="{BB962C8B-B14F-4D97-AF65-F5344CB8AC3E}">
        <p14:creationId xmlns:p14="http://schemas.microsoft.com/office/powerpoint/2010/main" val="4283110927"/>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41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ion with Subtitl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7" name="Text Placeholder 2">
            <a:extLst>
              <a:ext uri="{FF2B5EF4-FFF2-40B4-BE49-F238E27FC236}">
                <a16:creationId xmlns:a16="http://schemas.microsoft.com/office/drawing/2014/main" id="{B2E19FBD-2379-4B3B-910D-F51E007CB63F}"/>
              </a:ext>
            </a:extLst>
          </p:cNvPr>
          <p:cNvSpPr>
            <a:spLocks noGrp="1"/>
          </p:cNvSpPr>
          <p:nvPr userDrawn="1">
            <p:ph type="body" idx="1"/>
          </p:nvPr>
        </p:nvSpPr>
        <p:spPr>
          <a:xfrm>
            <a:off x="520698" y="2104888"/>
            <a:ext cx="5475290" cy="781188"/>
          </a:xfrm>
          <a:prstGeom prst="rect">
            <a:avLst/>
          </a:prstGeom>
        </p:spPr>
        <p:txBody>
          <a:bodyPr anchor="b">
            <a:normAutofit/>
          </a:bodyPr>
          <a:lstStyle>
            <a:lvl1pPr marL="0" indent="0">
              <a:lnSpc>
                <a:spcPct val="100000"/>
              </a:lnSpc>
              <a:spcBef>
                <a:spcPts val="0"/>
              </a:spcBef>
              <a:buNone/>
              <a:defRPr sz="2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8" name="Content Placeholder 3" title="Bullet Points">
            <a:extLst>
              <a:ext uri="{FF2B5EF4-FFF2-40B4-BE49-F238E27FC236}">
                <a16:creationId xmlns:a16="http://schemas.microsoft.com/office/drawing/2014/main" id="{8715E757-6584-4841-8154-C92E70E0CD6B}"/>
              </a:ext>
            </a:extLst>
          </p:cNvPr>
          <p:cNvSpPr>
            <a:spLocks noGrp="1"/>
          </p:cNvSpPr>
          <p:nvPr userDrawn="1">
            <p:ph sz="half" idx="13"/>
          </p:nvPr>
        </p:nvSpPr>
        <p:spPr>
          <a:xfrm>
            <a:off x="520698" y="2886076"/>
            <a:ext cx="5475290" cy="3232149"/>
          </a:xfrm>
          <a:prstGeom prst="rect">
            <a:avLst/>
          </a:prstGeom>
        </p:spPr>
        <p:txBody>
          <a:bodyPr>
            <a:normAutofit/>
          </a:bodyPr>
          <a:lstStyle>
            <a:lvl1pPr>
              <a:defRPr lang="en-US" dirty="0">
                <a:solidFill>
                  <a:schemeClr val="bg1"/>
                </a:solidFill>
              </a:defRPr>
            </a:lvl1pPr>
            <a:lvl2pPr>
              <a:defRPr lang="en-US" dirty="0">
                <a:solidFill>
                  <a:schemeClr val="bg1"/>
                </a:solidFill>
              </a:defRPr>
            </a:lvl2pPr>
            <a:lvl3pPr>
              <a:defRPr lang="en-US" dirty="0">
                <a:solidFill>
                  <a:schemeClr val="bg1"/>
                </a:solidFill>
              </a:defRPr>
            </a:lvl3pPr>
            <a:lvl4pPr>
              <a:defRPr lang="en-US" dirty="0">
                <a:solidFill>
                  <a:schemeClr val="bg1"/>
                </a:solidFill>
              </a:defRPr>
            </a:lvl4pPr>
            <a:lvl5pPr>
              <a:defRPr lang="en-IN" dirty="0">
                <a:solidFill>
                  <a:schemeClr val="bg1"/>
                </a:solidFill>
              </a:defRPr>
            </a:lvl5pPr>
          </a:lstStyle>
          <a:p>
            <a:pPr lvl="0">
              <a:buClr>
                <a:schemeClr val="accent2"/>
              </a:buClr>
            </a:pPr>
            <a:r>
              <a:rPr lang="en-US" noProof="0"/>
              <a:t>Click to edit Master text styles</a:t>
            </a:r>
          </a:p>
          <a:p>
            <a:pPr lvl="1">
              <a:buClr>
                <a:schemeClr val="accent2"/>
              </a:buClr>
            </a:pPr>
            <a:r>
              <a:rPr lang="en-US" noProof="0"/>
              <a:t>Second level</a:t>
            </a:r>
          </a:p>
          <a:p>
            <a:pPr lvl="2">
              <a:buClr>
                <a:schemeClr val="accent2"/>
              </a:buClr>
            </a:pPr>
            <a:r>
              <a:rPr lang="en-US" noProof="0"/>
              <a:t>Third level</a:t>
            </a:r>
          </a:p>
          <a:p>
            <a:pPr lvl="3">
              <a:buClr>
                <a:schemeClr val="accent2"/>
              </a:buClr>
            </a:pPr>
            <a:r>
              <a:rPr lang="en-US" noProof="0"/>
              <a:t>Fourth level</a:t>
            </a:r>
          </a:p>
          <a:p>
            <a:pPr lvl="4">
              <a:buClr>
                <a:schemeClr val="accent2"/>
              </a:buClr>
            </a:pPr>
            <a:r>
              <a:rPr lang="en-US" noProof="0"/>
              <a:t>Fifth level</a:t>
            </a:r>
          </a:p>
        </p:txBody>
      </p:sp>
      <p:sp>
        <p:nvSpPr>
          <p:cNvPr id="19" name="Text Placeholder 4">
            <a:extLst>
              <a:ext uri="{FF2B5EF4-FFF2-40B4-BE49-F238E27FC236}">
                <a16:creationId xmlns:a16="http://schemas.microsoft.com/office/drawing/2014/main" id="{47CDC5A2-8836-4ED3-8E78-18C24853D882}"/>
              </a:ext>
            </a:extLst>
          </p:cNvPr>
          <p:cNvSpPr>
            <a:spLocks noGrp="1"/>
          </p:cNvSpPr>
          <p:nvPr userDrawn="1">
            <p:ph type="body" sz="quarter" idx="14"/>
          </p:nvPr>
        </p:nvSpPr>
        <p:spPr>
          <a:xfrm>
            <a:off x="6186713" y="2104888"/>
            <a:ext cx="5475600" cy="781188"/>
          </a:xfrm>
          <a:prstGeom prst="rect">
            <a:avLst/>
          </a:prstGeom>
        </p:spPr>
        <p:txBody>
          <a:bodyPr anchor="b">
            <a:normAutofit/>
          </a:bodyPr>
          <a:lstStyle>
            <a:lvl1pPr marL="0" indent="0">
              <a:lnSpc>
                <a:spcPct val="100000"/>
              </a:lnSpc>
              <a:buNone/>
              <a:defRPr sz="2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0" name="Content Placeholder 5" title="Bullet Points">
            <a:extLst>
              <a:ext uri="{FF2B5EF4-FFF2-40B4-BE49-F238E27FC236}">
                <a16:creationId xmlns:a16="http://schemas.microsoft.com/office/drawing/2014/main" id="{D957FBD7-2C3C-4DD1-954F-DF1E007BE590}"/>
              </a:ext>
            </a:extLst>
          </p:cNvPr>
          <p:cNvSpPr>
            <a:spLocks noGrp="1"/>
          </p:cNvSpPr>
          <p:nvPr userDrawn="1">
            <p:ph sz="quarter" idx="15"/>
          </p:nvPr>
        </p:nvSpPr>
        <p:spPr>
          <a:xfrm>
            <a:off x="6186713" y="2886076"/>
            <a:ext cx="5475600" cy="3232149"/>
          </a:xfrm>
          <a:prstGeom prst="rect">
            <a:avLst/>
          </a:prstGeom>
        </p:spPr>
        <p:txBody>
          <a:bodyPr>
            <a:normAutofit/>
          </a:bodyPr>
          <a:lstStyle>
            <a:lvl1pPr>
              <a:defRPr lang="en-US" dirty="0">
                <a:solidFill>
                  <a:schemeClr val="bg1"/>
                </a:solidFill>
              </a:defRPr>
            </a:lvl1pPr>
            <a:lvl2pPr>
              <a:defRPr lang="en-US" dirty="0">
                <a:solidFill>
                  <a:schemeClr val="bg1"/>
                </a:solidFill>
              </a:defRPr>
            </a:lvl2pPr>
            <a:lvl3pPr>
              <a:defRPr lang="en-US" dirty="0">
                <a:solidFill>
                  <a:schemeClr val="bg1"/>
                </a:solidFill>
              </a:defRPr>
            </a:lvl3pPr>
            <a:lvl4pPr>
              <a:defRPr lang="en-US" dirty="0">
                <a:solidFill>
                  <a:schemeClr val="bg1"/>
                </a:solidFill>
              </a:defRPr>
            </a:lvl4pPr>
            <a:lvl5pPr>
              <a:defRPr lang="en-IN" dirty="0">
                <a:solidFill>
                  <a:schemeClr val="bg1"/>
                </a:solidFill>
              </a:defRPr>
            </a:lvl5pPr>
          </a:lstStyle>
          <a:p>
            <a:pPr lvl="0">
              <a:buClr>
                <a:schemeClr val="accent2"/>
              </a:buClr>
            </a:pPr>
            <a:r>
              <a:rPr lang="en-US" noProof="0"/>
              <a:t>Click to edit Master text styles</a:t>
            </a:r>
          </a:p>
          <a:p>
            <a:pPr lvl="1">
              <a:buClr>
                <a:schemeClr val="accent2"/>
              </a:buClr>
            </a:pPr>
            <a:r>
              <a:rPr lang="en-US" noProof="0"/>
              <a:t>Second level</a:t>
            </a:r>
          </a:p>
          <a:p>
            <a:pPr lvl="2">
              <a:buClr>
                <a:schemeClr val="accent2"/>
              </a:buClr>
            </a:pPr>
            <a:r>
              <a:rPr lang="en-US" noProof="0"/>
              <a:t>Third level</a:t>
            </a:r>
          </a:p>
          <a:p>
            <a:pPr lvl="3">
              <a:buClr>
                <a:schemeClr val="accent2"/>
              </a:buClr>
            </a:pPr>
            <a:r>
              <a:rPr lang="en-US" noProof="0"/>
              <a:t>Fourth level</a:t>
            </a:r>
          </a:p>
          <a:p>
            <a:pPr lvl="4">
              <a:buClr>
                <a:schemeClr val="accent2"/>
              </a:buClr>
            </a:pPr>
            <a:r>
              <a:rPr lang="en-US" noProof="0"/>
              <a:t>Fifth level</a:t>
            </a:r>
          </a:p>
        </p:txBody>
      </p:sp>
      <p:sp>
        <p:nvSpPr>
          <p:cNvPr id="24" name="Text Placeholder 4" title="Subtitle">
            <a:extLst>
              <a:ext uri="{FF2B5EF4-FFF2-40B4-BE49-F238E27FC236}">
                <a16:creationId xmlns:a16="http://schemas.microsoft.com/office/drawing/2014/main" id="{77DB65FF-A89E-4562-8251-2BB63EFDD28E}"/>
              </a:ext>
            </a:extLst>
          </p:cNvPr>
          <p:cNvSpPr>
            <a:spLocks noGrp="1"/>
          </p:cNvSpPr>
          <p:nvPr userDrawn="1">
            <p:ph type="body" sz="quarter" idx="16" hasCustomPrompt="1"/>
          </p:nvPr>
        </p:nvSpPr>
        <p:spPr>
          <a:xfrm>
            <a:off x="520493" y="1376932"/>
            <a:ext cx="7368596" cy="608895"/>
          </a:xfrm>
          <a:prstGeom prst="rect">
            <a:avLst/>
          </a:prstGeom>
        </p:spPr>
        <p:txBody>
          <a:bodyPr/>
          <a:lstStyle>
            <a:lvl1pPr marL="0" indent="0">
              <a:buNone/>
              <a:defRPr sz="2000" spc="300">
                <a:solidFill>
                  <a:schemeClr val="bg1"/>
                </a:solidFill>
              </a:defRPr>
            </a:lvl1pPr>
            <a:lvl2pPr marL="457200" indent="0">
              <a:buNone/>
              <a:defRPr/>
            </a:lvl2pPr>
          </a:lstStyle>
          <a:p>
            <a:pPr lvl="0"/>
            <a:r>
              <a:rPr lang="en-US" noProof="0"/>
              <a:t>CLICK TO SUBTITLE STYLE</a:t>
            </a:r>
          </a:p>
        </p:txBody>
      </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userDrawn="1">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Tree>
    <p:extLst>
      <p:ext uri="{BB962C8B-B14F-4D97-AF65-F5344CB8AC3E}">
        <p14:creationId xmlns:p14="http://schemas.microsoft.com/office/powerpoint/2010/main" val="32565402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har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8FB39FF5-7AF5-4963-9346-2640496A3302}"/>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TextBox 15">
            <a:extLst>
              <a:ext uri="{FF2B5EF4-FFF2-40B4-BE49-F238E27FC236}">
                <a16:creationId xmlns:a16="http://schemas.microsoft.com/office/drawing/2014/main" id="{A4F49194-9068-41AA-B460-962319BF96A4}"/>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8" name="Group 27">
            <a:extLst>
              <a:ext uri="{FF2B5EF4-FFF2-40B4-BE49-F238E27FC236}">
                <a16:creationId xmlns:a16="http://schemas.microsoft.com/office/drawing/2014/main" id="{5806E656-313A-47B1-B381-D004200F7A01}"/>
              </a:ext>
            </a:extLst>
          </p:cNvPr>
          <p:cNvGrpSpPr/>
          <p:nvPr userDrawn="1"/>
        </p:nvGrpSpPr>
        <p:grpSpPr>
          <a:xfrm flipH="1">
            <a:off x="7561328" y="0"/>
            <a:ext cx="4831840" cy="3541007"/>
            <a:chOff x="-192127" y="-2"/>
            <a:chExt cx="4831840" cy="3367272"/>
          </a:xfrm>
        </p:grpSpPr>
        <p:sp>
          <p:nvSpPr>
            <p:cNvPr id="29" name="Diagonal Stripe 28">
              <a:extLst>
                <a:ext uri="{FF2B5EF4-FFF2-40B4-BE49-F238E27FC236}">
                  <a16:creationId xmlns:a16="http://schemas.microsoft.com/office/drawing/2014/main" id="{65F8E2DA-4BB4-4421-9172-A11AF38DFEF4}"/>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30" name="Straight Connector 29">
              <a:extLst>
                <a:ext uri="{FF2B5EF4-FFF2-40B4-BE49-F238E27FC236}">
                  <a16:creationId xmlns:a16="http://schemas.microsoft.com/office/drawing/2014/main" id="{6EDB47F2-B6A7-40B4-8A2C-06719F75C085}"/>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1" name="Parallelogram 30">
              <a:extLst>
                <a:ext uri="{FF2B5EF4-FFF2-40B4-BE49-F238E27FC236}">
                  <a16:creationId xmlns:a16="http://schemas.microsoft.com/office/drawing/2014/main" id="{B188E7A9-2351-4B68-98B8-10099CB39CD2}"/>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3" name="Parallelogram 32">
            <a:extLst>
              <a:ext uri="{FF2B5EF4-FFF2-40B4-BE49-F238E27FC236}">
                <a16:creationId xmlns:a16="http://schemas.microsoft.com/office/drawing/2014/main" id="{F088C182-BF10-45B2-B159-7702E00D31D4}"/>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4" name="Text Placeholder 4" title="Subtitle">
            <a:extLst>
              <a:ext uri="{FF2B5EF4-FFF2-40B4-BE49-F238E27FC236}">
                <a16:creationId xmlns:a16="http://schemas.microsoft.com/office/drawing/2014/main" id="{FB561B16-2788-452A-B7AF-A482256DCDF2}"/>
              </a:ext>
            </a:extLst>
          </p:cNvPr>
          <p:cNvSpPr>
            <a:spLocks noGrp="1"/>
          </p:cNvSpPr>
          <p:nvPr>
            <p:ph type="body" sz="quarter" idx="16" hasCustomPrompt="1"/>
          </p:nvPr>
        </p:nvSpPr>
        <p:spPr>
          <a:xfrm>
            <a:off x="520493" y="1376932"/>
            <a:ext cx="7368596" cy="608895"/>
          </a:xfrm>
          <a:prstGeom prst="rect">
            <a:avLst/>
          </a:prstGeom>
        </p:spPr>
        <p:txBody>
          <a:bodyPr/>
          <a:lstStyle>
            <a:lvl1pPr marL="0" indent="0">
              <a:buNone/>
              <a:defRPr sz="2000" spc="300">
                <a:solidFill>
                  <a:schemeClr val="bg1"/>
                </a:solidFill>
              </a:defRPr>
            </a:lvl1pPr>
            <a:lvl2pPr marL="457200" indent="0">
              <a:buNone/>
              <a:defRPr/>
            </a:lvl2pPr>
          </a:lstStyle>
          <a:p>
            <a:pPr lvl="0"/>
            <a:r>
              <a:rPr lang="en-US" noProof="0"/>
              <a:t>CLICK TO SUBTITLE STYLE</a:t>
            </a:r>
          </a:p>
        </p:txBody>
      </p:sp>
      <p:sp>
        <p:nvSpPr>
          <p:cNvPr id="2" name="Footer Placeholder 1">
            <a:extLst>
              <a:ext uri="{FF2B5EF4-FFF2-40B4-BE49-F238E27FC236}">
                <a16:creationId xmlns:a16="http://schemas.microsoft.com/office/drawing/2014/main" id="{D6990C03-1647-2044-B335-6F5F19E4E5FC}"/>
              </a:ext>
            </a:extLst>
          </p:cNvPr>
          <p:cNvSpPr>
            <a:spLocks noGrp="1"/>
          </p:cNvSpPr>
          <p:nvPr>
            <p:ph type="ftr" sz="quarter" idx="17"/>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4F03A7CC-E6DC-1544-BE55-15EC1718B77C}"/>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17" name="Title 1" title="Title ">
            <a:extLst>
              <a:ext uri="{FF2B5EF4-FFF2-40B4-BE49-F238E27FC236}">
                <a16:creationId xmlns:a16="http://schemas.microsoft.com/office/drawing/2014/main" id="{BDEC780E-6412-1344-A62E-6B84E9CCB678}"/>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5" name="Text Placeholder 4">
            <a:extLst>
              <a:ext uri="{FF2B5EF4-FFF2-40B4-BE49-F238E27FC236}">
                <a16:creationId xmlns:a16="http://schemas.microsoft.com/office/drawing/2014/main" id="{2C82AC85-33B6-2B49-8BF4-08414444375C}"/>
              </a:ext>
            </a:extLst>
          </p:cNvPr>
          <p:cNvSpPr>
            <a:spLocks noGrp="1"/>
          </p:cNvSpPr>
          <p:nvPr>
            <p:ph type="body" sz="quarter" idx="19" hasCustomPrompt="1"/>
          </p:nvPr>
        </p:nvSpPr>
        <p:spPr>
          <a:xfrm>
            <a:off x="531814" y="2005762"/>
            <a:ext cx="5225764" cy="4083888"/>
          </a:xfrm>
          <a:prstGeom prst="rect">
            <a:avLst/>
          </a:prstGeom>
        </p:spPr>
        <p:txBody>
          <a:bodyPr/>
          <a:lstStyle>
            <a:lvl1pPr marL="0" indent="0">
              <a:buNone/>
              <a:defRPr sz="2400">
                <a:solidFill>
                  <a:schemeClr val="bg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noProof="0"/>
              <a:t>Text here</a:t>
            </a:r>
          </a:p>
        </p:txBody>
      </p:sp>
      <p:sp>
        <p:nvSpPr>
          <p:cNvPr id="20" name="Chart Placeholder 2" title="Chart">
            <a:extLst>
              <a:ext uri="{FF2B5EF4-FFF2-40B4-BE49-F238E27FC236}">
                <a16:creationId xmlns:a16="http://schemas.microsoft.com/office/drawing/2014/main" id="{0EF0FD2A-B62A-4931-846D-2602DED26606}"/>
              </a:ext>
            </a:extLst>
          </p:cNvPr>
          <p:cNvSpPr>
            <a:spLocks noGrp="1"/>
          </p:cNvSpPr>
          <p:nvPr>
            <p:ph type="chart" sz="quarter" idx="10"/>
          </p:nvPr>
        </p:nvSpPr>
        <p:spPr>
          <a:xfrm>
            <a:off x="5796114" y="2005762"/>
            <a:ext cx="5719397" cy="4084470"/>
          </a:xfrm>
          <a:prstGeom prst="rect">
            <a:avLst/>
          </a:prstGeom>
        </p:spPr>
        <p:txBody>
          <a:bodyPr vert="horz" lIns="91420" tIns="45710" rIns="91420" bIns="45710">
            <a:noAutofit/>
          </a:bodyPr>
          <a:lstStyle>
            <a:lvl1pPr marL="0" indent="0" algn="ctr">
              <a:buNone/>
              <a:defRPr sz="2000" b="0" i="0">
                <a:solidFill>
                  <a:schemeClr val="bg1"/>
                </a:solidFill>
                <a:latin typeface="+mn-lt"/>
                <a:cs typeface="CiscoSans ExtraLight"/>
              </a:defRPr>
            </a:lvl1pPr>
          </a:lstStyle>
          <a:p>
            <a:pPr lvl="0"/>
            <a:r>
              <a:rPr lang="en-US" noProof="0"/>
              <a:t>Click icon to add chart</a:t>
            </a:r>
            <a:endParaRPr lang="en-US" noProof="0" dirty="0"/>
          </a:p>
        </p:txBody>
      </p:sp>
    </p:spTree>
    <p:extLst>
      <p:ext uri="{BB962C8B-B14F-4D97-AF65-F5344CB8AC3E}">
        <p14:creationId xmlns:p14="http://schemas.microsoft.com/office/powerpoint/2010/main" val="2200477079"/>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69EF72CE-34D2-4581-98D2-89218BC1B4E4}"/>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TextBox 15">
            <a:extLst>
              <a:ext uri="{FF2B5EF4-FFF2-40B4-BE49-F238E27FC236}">
                <a16:creationId xmlns:a16="http://schemas.microsoft.com/office/drawing/2014/main" id="{B84020D1-D35E-497E-97F1-84A6EA9D048E}"/>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6" name="Group 25">
            <a:extLst>
              <a:ext uri="{FF2B5EF4-FFF2-40B4-BE49-F238E27FC236}">
                <a16:creationId xmlns:a16="http://schemas.microsoft.com/office/drawing/2014/main" id="{36C8A74F-FDDF-48E8-AC2B-A5BD59D7D6A3}"/>
              </a:ext>
            </a:extLst>
          </p:cNvPr>
          <p:cNvGrpSpPr/>
          <p:nvPr userDrawn="1"/>
        </p:nvGrpSpPr>
        <p:grpSpPr>
          <a:xfrm flipH="1">
            <a:off x="7561328" y="0"/>
            <a:ext cx="4831840" cy="3541007"/>
            <a:chOff x="-192127" y="-2"/>
            <a:chExt cx="4831840" cy="3367272"/>
          </a:xfrm>
        </p:grpSpPr>
        <p:sp>
          <p:nvSpPr>
            <p:cNvPr id="27" name="Diagonal Stripe 26">
              <a:extLst>
                <a:ext uri="{FF2B5EF4-FFF2-40B4-BE49-F238E27FC236}">
                  <a16:creationId xmlns:a16="http://schemas.microsoft.com/office/drawing/2014/main" id="{2D5247F3-E6EB-4003-B1FD-F6200F0738E5}"/>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E9B7D995-9FB8-4461-8AAA-FA8B9A145B6B}"/>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849B962F-68BC-4B89-B4D8-D862517534DF}"/>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6" name="Parallelogram 35">
            <a:extLst>
              <a:ext uri="{FF2B5EF4-FFF2-40B4-BE49-F238E27FC236}">
                <a16:creationId xmlns:a16="http://schemas.microsoft.com/office/drawing/2014/main" id="{8006416B-866C-47E5-8480-109B40F9EAA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7" name="Text Placeholder 4" title="Subtitle">
            <a:extLst>
              <a:ext uri="{FF2B5EF4-FFF2-40B4-BE49-F238E27FC236}">
                <a16:creationId xmlns:a16="http://schemas.microsoft.com/office/drawing/2014/main" id="{FE79FAE9-2A8C-46BA-8738-44CBCF7294A9}"/>
              </a:ext>
            </a:extLst>
          </p:cNvPr>
          <p:cNvSpPr>
            <a:spLocks noGrp="1"/>
          </p:cNvSpPr>
          <p:nvPr>
            <p:ph type="body" sz="quarter" idx="16" hasCustomPrompt="1"/>
          </p:nvPr>
        </p:nvSpPr>
        <p:spPr>
          <a:xfrm>
            <a:off x="520493" y="1376932"/>
            <a:ext cx="7368596" cy="608895"/>
          </a:xfrm>
          <a:prstGeom prst="rect">
            <a:avLst/>
          </a:prstGeom>
        </p:spPr>
        <p:txBody>
          <a:bodyPr/>
          <a:lstStyle>
            <a:lvl1pPr marL="0" indent="0">
              <a:buNone/>
              <a:defRPr sz="2000" spc="300">
                <a:solidFill>
                  <a:schemeClr val="bg1"/>
                </a:solidFill>
              </a:defRPr>
            </a:lvl1pPr>
            <a:lvl2pPr marL="457200" indent="0">
              <a:buNone/>
              <a:defRPr/>
            </a:lvl2pPr>
          </a:lstStyle>
          <a:p>
            <a:pPr lvl="0"/>
            <a:r>
              <a:rPr lang="en-US" noProof="0"/>
              <a:t>CLICK TO SUBTITLE STYLE</a:t>
            </a:r>
          </a:p>
        </p:txBody>
      </p:sp>
      <p:sp>
        <p:nvSpPr>
          <p:cNvPr id="2" name="Footer Placeholder 1">
            <a:extLst>
              <a:ext uri="{FF2B5EF4-FFF2-40B4-BE49-F238E27FC236}">
                <a16:creationId xmlns:a16="http://schemas.microsoft.com/office/drawing/2014/main" id="{5750A33E-CEFE-4D43-9554-513B01B1D3D9}"/>
              </a:ext>
            </a:extLst>
          </p:cNvPr>
          <p:cNvSpPr>
            <a:spLocks noGrp="1"/>
          </p:cNvSpPr>
          <p:nvPr>
            <p:ph type="ftr" sz="quarter" idx="17"/>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4A960C75-8FA7-5740-9388-2B5112B2C5B9}"/>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17" name="Title 1" title="Title ">
            <a:extLst>
              <a:ext uri="{FF2B5EF4-FFF2-40B4-BE49-F238E27FC236}">
                <a16:creationId xmlns:a16="http://schemas.microsoft.com/office/drawing/2014/main" id="{0F525D04-A814-7A4D-9732-11097EA76257}"/>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15" name="Table Placeholder 11" title="Table">
            <a:extLst>
              <a:ext uri="{FF2B5EF4-FFF2-40B4-BE49-F238E27FC236}">
                <a16:creationId xmlns:a16="http://schemas.microsoft.com/office/drawing/2014/main" id="{7CD3E31F-0AF8-4EB8-B6FA-BD95A2EDA63B}"/>
              </a:ext>
            </a:extLst>
          </p:cNvPr>
          <p:cNvSpPr>
            <a:spLocks noGrp="1"/>
          </p:cNvSpPr>
          <p:nvPr>
            <p:ph type="tbl" sz="quarter" idx="12"/>
          </p:nvPr>
        </p:nvSpPr>
        <p:spPr>
          <a:xfrm>
            <a:off x="531378" y="2664803"/>
            <a:ext cx="10993375" cy="3433180"/>
          </a:xfrm>
          <a:prstGeom prst="rect">
            <a:avLst/>
          </a:prstGeom>
        </p:spPr>
        <p:txBody>
          <a:bodyPr lIns="91420" tIns="45710" rIns="91420" bIns="45710">
            <a:noAutofit/>
          </a:bodyPr>
          <a:lstStyle>
            <a:lvl1pPr marL="0" indent="0" algn="ctr">
              <a:buNone/>
              <a:defRPr sz="2000" baseline="0">
                <a:solidFill>
                  <a:schemeClr val="bg1"/>
                </a:solidFill>
                <a:latin typeface="+mn-lt"/>
              </a:defRPr>
            </a:lvl1pPr>
          </a:lstStyle>
          <a:p>
            <a:pPr lvl="0"/>
            <a:r>
              <a:rPr lang="en-US" noProof="0"/>
              <a:t>Click icon to add table</a:t>
            </a:r>
            <a:endParaRPr lang="en-US" noProof="0" dirty="0"/>
          </a:p>
        </p:txBody>
      </p:sp>
    </p:spTree>
    <p:extLst>
      <p:ext uri="{BB962C8B-B14F-4D97-AF65-F5344CB8AC3E}">
        <p14:creationId xmlns:p14="http://schemas.microsoft.com/office/powerpoint/2010/main" val="3415060917"/>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CAFD81C-E6E5-4292-828B-BD147E6DEAB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Right Triangle 3">
            <a:extLst>
              <a:ext uri="{FF2B5EF4-FFF2-40B4-BE49-F238E27FC236}">
                <a16:creationId xmlns:a16="http://schemas.microsoft.com/office/drawing/2014/main" id="{79ED029D-F488-47E5-B064-0E35B31D23A5}"/>
              </a:ext>
            </a:extLst>
          </p:cNvPr>
          <p:cNvSpPr/>
          <p:nvPr userDrawn="1"/>
        </p:nvSpPr>
        <p:spPr>
          <a:xfrm flipV="1">
            <a:off x="0" y="-5"/>
            <a:ext cx="11747500" cy="629920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Picture Placeholder 31" title="Image">
            <a:extLst>
              <a:ext uri="{FF2B5EF4-FFF2-40B4-BE49-F238E27FC236}">
                <a16:creationId xmlns:a16="http://schemas.microsoft.com/office/drawing/2014/main" id="{D683190A-95C6-428D-AEE4-FC8350C3246D}"/>
              </a:ext>
            </a:extLst>
          </p:cNvPr>
          <p:cNvSpPr>
            <a:spLocks noGrp="1"/>
          </p:cNvSpPr>
          <p:nvPr>
            <p:ph type="pic" sz="quarter" idx="13" hasCustomPrompt="1"/>
          </p:nvPr>
        </p:nvSpPr>
        <p:spPr>
          <a:xfrm>
            <a:off x="359229" y="326570"/>
            <a:ext cx="11473542" cy="6204859"/>
          </a:xfrm>
          <a:prstGeom prst="rect">
            <a:avLst/>
          </a:prstGeom>
          <a:solidFill>
            <a:schemeClr val="bg1">
              <a:lumMod val="85000"/>
            </a:schemeClr>
          </a:solidFill>
        </p:spPr>
        <p:txBody>
          <a:bodyPr lIns="0" tIns="0" anchor="ctr"/>
          <a:lstStyle>
            <a:lvl1pPr marL="0" indent="0" algn="ctr">
              <a:buNone/>
              <a:defRPr sz="1100" i="1">
                <a:latin typeface="Times New Roman" panose="02020603050405020304" pitchFamily="18" charset="0"/>
                <a:cs typeface="Times New Roman" panose="02020603050405020304" pitchFamily="18" charset="0"/>
              </a:defRPr>
            </a:lvl1pPr>
          </a:lstStyle>
          <a:p>
            <a:r>
              <a:rPr lang="en-US" noProof="0" dirty="0"/>
              <a:t>Insert or Drag and Drop Image Here</a:t>
            </a:r>
          </a:p>
        </p:txBody>
      </p:sp>
      <p:cxnSp>
        <p:nvCxnSpPr>
          <p:cNvPr id="6" name="Straight Connector 5">
            <a:extLst>
              <a:ext uri="{FF2B5EF4-FFF2-40B4-BE49-F238E27FC236}">
                <a16:creationId xmlns:a16="http://schemas.microsoft.com/office/drawing/2014/main" id="{F78F4957-6DDE-40CE-9D33-00B1434FA085}"/>
              </a:ext>
            </a:extLst>
          </p:cNvPr>
          <p:cNvCxnSpPr>
            <a:cxnSpLocks/>
          </p:cNvCxnSpPr>
          <p:nvPr userDrawn="1"/>
        </p:nvCxnSpPr>
        <p:spPr>
          <a:xfrm flipV="1">
            <a:off x="0" y="5344886"/>
            <a:ext cx="2362200" cy="124097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itle 1" title="Title ">
            <a:extLst>
              <a:ext uri="{FF2B5EF4-FFF2-40B4-BE49-F238E27FC236}">
                <a16:creationId xmlns:a16="http://schemas.microsoft.com/office/drawing/2014/main" id="{D9A8085F-72C4-4DFB-813E-C5666B0CCF3A}"/>
              </a:ext>
            </a:extLst>
          </p:cNvPr>
          <p:cNvSpPr>
            <a:spLocks noGrp="1"/>
          </p:cNvSpPr>
          <p:nvPr>
            <p:ph type="title" hasCustomPrompt="1"/>
          </p:nvPr>
        </p:nvSpPr>
        <p:spPr>
          <a:xfrm>
            <a:off x="359229" y="558802"/>
            <a:ext cx="8333222" cy="939798"/>
          </a:xfrm>
          <a:prstGeom prst="rect">
            <a:avLst/>
          </a:prstGeom>
          <a:solidFill>
            <a:schemeClr val="bg1">
              <a:alpha val="90000"/>
            </a:schemeClr>
          </a:solidFill>
        </p:spPr>
        <p:txBody>
          <a:bodyPr lIns="288000" anchor="ctr">
            <a:normAutofit/>
          </a:bodyPr>
          <a:lstStyle>
            <a:lvl1pPr>
              <a:defRPr sz="3600" b="1">
                <a:solidFill>
                  <a:schemeClr val="tx1"/>
                </a:solidFill>
              </a:defRPr>
            </a:lvl1pPr>
          </a:lstStyle>
          <a:p>
            <a:r>
              <a:rPr lang="en-US" noProof="0"/>
              <a:t>Add Caption Here</a:t>
            </a:r>
          </a:p>
        </p:txBody>
      </p:sp>
    </p:spTree>
    <p:extLst>
      <p:ext uri="{BB962C8B-B14F-4D97-AF65-F5344CB8AC3E}">
        <p14:creationId xmlns:p14="http://schemas.microsoft.com/office/powerpoint/2010/main" val="423757677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40A6720D-B182-4290-BD91-1D1E4D930603}"/>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Text Placeholder 3">
            <a:extLst>
              <a:ext uri="{FF2B5EF4-FFF2-40B4-BE49-F238E27FC236}">
                <a16:creationId xmlns:a16="http://schemas.microsoft.com/office/drawing/2014/main" id="{A488AB73-8058-4FB5-9619-FCECCA9F3941}"/>
              </a:ext>
            </a:extLst>
          </p:cNvPr>
          <p:cNvSpPr>
            <a:spLocks noGrp="1"/>
          </p:cNvSpPr>
          <p:nvPr>
            <p:ph type="body" sz="quarter" idx="15" hasCustomPrompt="1"/>
          </p:nvPr>
        </p:nvSpPr>
        <p:spPr>
          <a:xfrm>
            <a:off x="6822929" y="3461163"/>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Name</a:t>
            </a:r>
          </a:p>
        </p:txBody>
      </p:sp>
      <p:sp>
        <p:nvSpPr>
          <p:cNvPr id="10" name="Text Placeholder 4">
            <a:extLst>
              <a:ext uri="{FF2B5EF4-FFF2-40B4-BE49-F238E27FC236}">
                <a16:creationId xmlns:a16="http://schemas.microsoft.com/office/drawing/2014/main" id="{359BE165-3EB5-4C11-8B53-6E98C0BC2E65}"/>
              </a:ext>
            </a:extLst>
          </p:cNvPr>
          <p:cNvSpPr>
            <a:spLocks noGrp="1"/>
          </p:cNvSpPr>
          <p:nvPr>
            <p:ph type="body" sz="quarter" idx="16" hasCustomPrompt="1"/>
          </p:nvPr>
        </p:nvSpPr>
        <p:spPr>
          <a:xfrm>
            <a:off x="6822929" y="3839451"/>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Phone Number</a:t>
            </a:r>
          </a:p>
        </p:txBody>
      </p:sp>
      <p:sp>
        <p:nvSpPr>
          <p:cNvPr id="11" name="Text Placeholder 5">
            <a:extLst>
              <a:ext uri="{FF2B5EF4-FFF2-40B4-BE49-F238E27FC236}">
                <a16:creationId xmlns:a16="http://schemas.microsoft.com/office/drawing/2014/main" id="{79D05293-35AD-495F-A7AE-942398090B15}"/>
              </a:ext>
            </a:extLst>
          </p:cNvPr>
          <p:cNvSpPr>
            <a:spLocks noGrp="1"/>
          </p:cNvSpPr>
          <p:nvPr>
            <p:ph type="body" sz="quarter" idx="17" hasCustomPrompt="1"/>
          </p:nvPr>
        </p:nvSpPr>
        <p:spPr>
          <a:xfrm>
            <a:off x="6822928" y="4216669"/>
            <a:ext cx="3445783" cy="289070"/>
          </a:xfrm>
          <a:prstGeom prst="rect">
            <a:avLst/>
          </a:prstGeom>
        </p:spPr>
        <p:txBody>
          <a:bodyPr/>
          <a:lstStyle>
            <a:lvl1pPr marL="0" indent="0">
              <a:buNone/>
              <a:defRPr sz="1800">
                <a:latin typeface="+mn-lt"/>
                <a:cs typeface="Calibri Light" panose="020F0302020204030204" pitchFamily="34" charset="0"/>
              </a:defRPr>
            </a:lvl1pPr>
          </a:lstStyle>
          <a:p>
            <a:r>
              <a:rPr lang="en-US" noProof="0"/>
              <a:t>Email </a:t>
            </a:r>
          </a:p>
        </p:txBody>
      </p:sp>
      <p:sp>
        <p:nvSpPr>
          <p:cNvPr id="13" name="Text Placeholder 21">
            <a:extLst>
              <a:ext uri="{FF2B5EF4-FFF2-40B4-BE49-F238E27FC236}">
                <a16:creationId xmlns:a16="http://schemas.microsoft.com/office/drawing/2014/main" id="{997A03F2-8D8A-4425-9F56-66DB33CE11A1}"/>
              </a:ext>
            </a:extLst>
          </p:cNvPr>
          <p:cNvSpPr>
            <a:spLocks noGrp="1"/>
          </p:cNvSpPr>
          <p:nvPr>
            <p:ph type="body" sz="quarter" idx="18" hasCustomPrompt="1"/>
          </p:nvPr>
        </p:nvSpPr>
        <p:spPr>
          <a:xfrm>
            <a:off x="6822929" y="4594957"/>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Company Website</a:t>
            </a:r>
          </a:p>
        </p:txBody>
      </p:sp>
      <p:sp>
        <p:nvSpPr>
          <p:cNvPr id="14" name="Shape 4157">
            <a:extLst>
              <a:ext uri="{FF2B5EF4-FFF2-40B4-BE49-F238E27FC236}">
                <a16:creationId xmlns:a16="http://schemas.microsoft.com/office/drawing/2014/main" id="{A30A8F28-98F4-425F-A750-78192A157DF4}"/>
              </a:ext>
            </a:extLst>
          </p:cNvPr>
          <p:cNvSpPr/>
          <p:nvPr userDrawn="1"/>
        </p:nvSpPr>
        <p:spPr>
          <a:xfrm>
            <a:off x="6458938" y="3505247"/>
            <a:ext cx="258875" cy="258875"/>
          </a:xfrm>
          <a:custGeom>
            <a:avLst/>
            <a:gdLst/>
            <a:ahLst/>
            <a:cxnLst>
              <a:cxn ang="0">
                <a:pos x="wd2" y="hd2"/>
              </a:cxn>
              <a:cxn ang="5400000">
                <a:pos x="wd2" y="hd2"/>
              </a:cxn>
              <a:cxn ang="10800000">
                <a:pos x="wd2" y="hd2"/>
              </a:cxn>
              <a:cxn ang="16200000">
                <a:pos x="wd2" y="hd2"/>
              </a:cxn>
            </a:cxnLst>
            <a:rect l="0" t="0" r="r" b="b"/>
            <a:pathLst>
              <a:path w="21600" h="21600" extrusionOk="0">
                <a:moveTo>
                  <a:pt x="17958" y="17505"/>
                </a:moveTo>
                <a:cubicBezTo>
                  <a:pt x="17372" y="16944"/>
                  <a:pt x="16242" y="15945"/>
                  <a:pt x="15117" y="15413"/>
                </a:cubicBezTo>
                <a:cubicBezTo>
                  <a:pt x="14189" y="14975"/>
                  <a:pt x="13657" y="14531"/>
                  <a:pt x="13491" y="14057"/>
                </a:cubicBezTo>
                <a:cubicBezTo>
                  <a:pt x="13377" y="13728"/>
                  <a:pt x="13428" y="13351"/>
                  <a:pt x="13649" y="12904"/>
                </a:cubicBezTo>
                <a:cubicBezTo>
                  <a:pt x="13815" y="12567"/>
                  <a:pt x="13972" y="12286"/>
                  <a:pt x="14117" y="12028"/>
                </a:cubicBezTo>
                <a:cubicBezTo>
                  <a:pt x="14730" y="10934"/>
                  <a:pt x="15203" y="10145"/>
                  <a:pt x="15203" y="7348"/>
                </a:cubicBezTo>
                <a:cubicBezTo>
                  <a:pt x="15203" y="3162"/>
                  <a:pt x="12787" y="2951"/>
                  <a:pt x="12309" y="2951"/>
                </a:cubicBezTo>
                <a:cubicBezTo>
                  <a:pt x="11917" y="2951"/>
                  <a:pt x="11672" y="3037"/>
                  <a:pt x="11435" y="3121"/>
                </a:cubicBezTo>
                <a:cubicBezTo>
                  <a:pt x="11175" y="3213"/>
                  <a:pt x="10907" y="3309"/>
                  <a:pt x="10296" y="3319"/>
                </a:cubicBezTo>
                <a:cubicBezTo>
                  <a:pt x="9190" y="3337"/>
                  <a:pt x="6873" y="3375"/>
                  <a:pt x="6873" y="7226"/>
                </a:cubicBezTo>
                <a:cubicBezTo>
                  <a:pt x="6873" y="9919"/>
                  <a:pt x="7574" y="11156"/>
                  <a:pt x="8125" y="12150"/>
                </a:cubicBezTo>
                <a:cubicBezTo>
                  <a:pt x="8266" y="12404"/>
                  <a:pt x="8399" y="12645"/>
                  <a:pt x="8505" y="12885"/>
                </a:cubicBezTo>
                <a:cubicBezTo>
                  <a:pt x="8973" y="13949"/>
                  <a:pt x="8631" y="14693"/>
                  <a:pt x="7426" y="15224"/>
                </a:cubicBezTo>
                <a:cubicBezTo>
                  <a:pt x="5905" y="15897"/>
                  <a:pt x="5188" y="16247"/>
                  <a:pt x="3693" y="17562"/>
                </a:cubicBezTo>
                <a:cubicBezTo>
                  <a:pt x="2017" y="15800"/>
                  <a:pt x="982" y="13423"/>
                  <a:pt x="982" y="10800"/>
                </a:cubicBezTo>
                <a:cubicBezTo>
                  <a:pt x="982" y="5377"/>
                  <a:pt x="5377" y="982"/>
                  <a:pt x="10800" y="982"/>
                </a:cubicBezTo>
                <a:cubicBezTo>
                  <a:pt x="16223" y="982"/>
                  <a:pt x="20618" y="5377"/>
                  <a:pt x="20618" y="10800"/>
                </a:cubicBezTo>
                <a:cubicBezTo>
                  <a:pt x="20618" y="13395"/>
                  <a:pt x="19603" y="15749"/>
                  <a:pt x="17958" y="17505"/>
                </a:cubicBezTo>
                <a:moveTo>
                  <a:pt x="10800" y="20618"/>
                </a:moveTo>
                <a:cubicBezTo>
                  <a:pt x="8356" y="20618"/>
                  <a:pt x="6125" y="19720"/>
                  <a:pt x="4407" y="18242"/>
                </a:cubicBezTo>
                <a:cubicBezTo>
                  <a:pt x="5730" y="17084"/>
                  <a:pt x="6362" y="16767"/>
                  <a:pt x="7823" y="16122"/>
                </a:cubicBezTo>
                <a:cubicBezTo>
                  <a:pt x="9515" y="15375"/>
                  <a:pt x="10091" y="14051"/>
                  <a:pt x="9403" y="12489"/>
                </a:cubicBezTo>
                <a:cubicBezTo>
                  <a:pt x="9279" y="12208"/>
                  <a:pt x="9136" y="11949"/>
                  <a:pt x="8984" y="11674"/>
                </a:cubicBezTo>
                <a:cubicBezTo>
                  <a:pt x="8461" y="10732"/>
                  <a:pt x="7855" y="9665"/>
                  <a:pt x="7855" y="7226"/>
                </a:cubicBezTo>
                <a:cubicBezTo>
                  <a:pt x="7855" y="4341"/>
                  <a:pt x="9224" y="4318"/>
                  <a:pt x="10312" y="4300"/>
                </a:cubicBezTo>
                <a:cubicBezTo>
                  <a:pt x="11084" y="4287"/>
                  <a:pt x="11461" y="4154"/>
                  <a:pt x="11763" y="4047"/>
                </a:cubicBezTo>
                <a:cubicBezTo>
                  <a:pt x="11964" y="3975"/>
                  <a:pt x="12086" y="3933"/>
                  <a:pt x="12309" y="3933"/>
                </a:cubicBezTo>
                <a:cubicBezTo>
                  <a:pt x="13218" y="3933"/>
                  <a:pt x="14221" y="4830"/>
                  <a:pt x="14221" y="7348"/>
                </a:cubicBezTo>
                <a:cubicBezTo>
                  <a:pt x="14221" y="9888"/>
                  <a:pt x="13840" y="10513"/>
                  <a:pt x="13261" y="11548"/>
                </a:cubicBezTo>
                <a:cubicBezTo>
                  <a:pt x="13108" y="11820"/>
                  <a:pt x="12943" y="12115"/>
                  <a:pt x="12768" y="12470"/>
                </a:cubicBezTo>
                <a:cubicBezTo>
                  <a:pt x="12430" y="13155"/>
                  <a:pt x="12362" y="13798"/>
                  <a:pt x="12565" y="14380"/>
                </a:cubicBezTo>
                <a:cubicBezTo>
                  <a:pt x="12825" y="15126"/>
                  <a:pt x="13502" y="15737"/>
                  <a:pt x="14696" y="16302"/>
                </a:cubicBezTo>
                <a:cubicBezTo>
                  <a:pt x="15675" y="16764"/>
                  <a:pt x="16700" y="17667"/>
                  <a:pt x="17251" y="18189"/>
                </a:cubicBezTo>
                <a:cubicBezTo>
                  <a:pt x="15525" y="19697"/>
                  <a:pt x="13272" y="20618"/>
                  <a:pt x="10800" y="20618"/>
                </a:cubicBezTo>
                <a:moveTo>
                  <a:pt x="10800" y="0"/>
                </a:moveTo>
                <a:cubicBezTo>
                  <a:pt x="4835" y="0"/>
                  <a:pt x="0" y="4835"/>
                  <a:pt x="0" y="10800"/>
                </a:cubicBezTo>
                <a:cubicBezTo>
                  <a:pt x="0" y="16764"/>
                  <a:pt x="4835" y="21600"/>
                  <a:pt x="10800" y="21600"/>
                </a:cubicBezTo>
                <a:cubicBezTo>
                  <a:pt x="16765" y="21600"/>
                  <a:pt x="21600" y="16764"/>
                  <a:pt x="21600" y="10800"/>
                </a:cubicBezTo>
                <a:cubicBezTo>
                  <a:pt x="21600" y="4835"/>
                  <a:pt x="16765" y="0"/>
                  <a:pt x="10800"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15" name="Shape 4186">
            <a:extLst>
              <a:ext uri="{FF2B5EF4-FFF2-40B4-BE49-F238E27FC236}">
                <a16:creationId xmlns:a16="http://schemas.microsoft.com/office/drawing/2014/main" id="{2F84D399-8148-4E86-A1E4-BE7D1D81383A}"/>
              </a:ext>
            </a:extLst>
          </p:cNvPr>
          <p:cNvSpPr/>
          <p:nvPr userDrawn="1"/>
        </p:nvSpPr>
        <p:spPr>
          <a:xfrm>
            <a:off x="6507622" y="3897986"/>
            <a:ext cx="161507" cy="296095"/>
          </a:xfrm>
          <a:custGeom>
            <a:avLst/>
            <a:gdLst/>
            <a:ahLst/>
            <a:cxnLst>
              <a:cxn ang="0">
                <a:pos x="wd2" y="hd2"/>
              </a:cxn>
              <a:cxn ang="5400000">
                <a:pos x="wd2" y="hd2"/>
              </a:cxn>
              <a:cxn ang="10800000">
                <a:pos x="wd2" y="hd2"/>
              </a:cxn>
              <a:cxn ang="16200000">
                <a:pos x="wd2" y="hd2"/>
              </a:cxn>
            </a:cxnLst>
            <a:rect l="0" t="0" r="r" b="b"/>
            <a:pathLst>
              <a:path w="21600" h="21600" extrusionOk="0">
                <a:moveTo>
                  <a:pt x="11700" y="1473"/>
                </a:moveTo>
                <a:lnTo>
                  <a:pt x="9900" y="1473"/>
                </a:lnTo>
                <a:cubicBezTo>
                  <a:pt x="9403" y="1473"/>
                  <a:pt x="9000" y="1692"/>
                  <a:pt x="9000" y="1964"/>
                </a:cubicBezTo>
                <a:cubicBezTo>
                  <a:pt x="9000" y="2235"/>
                  <a:pt x="9403" y="2455"/>
                  <a:pt x="9900" y="2455"/>
                </a:cubicBezTo>
                <a:lnTo>
                  <a:pt x="11700" y="2455"/>
                </a:lnTo>
                <a:cubicBezTo>
                  <a:pt x="12197" y="2455"/>
                  <a:pt x="12600" y="2235"/>
                  <a:pt x="12600" y="1964"/>
                </a:cubicBezTo>
                <a:cubicBezTo>
                  <a:pt x="12600" y="1692"/>
                  <a:pt x="12197" y="1473"/>
                  <a:pt x="11700" y="1473"/>
                </a:cubicBezTo>
                <a:moveTo>
                  <a:pt x="19800" y="2945"/>
                </a:moveTo>
                <a:lnTo>
                  <a:pt x="1800" y="2945"/>
                </a:lnTo>
                <a:lnTo>
                  <a:pt x="1800" y="1964"/>
                </a:lnTo>
                <a:cubicBezTo>
                  <a:pt x="1800" y="1422"/>
                  <a:pt x="2605" y="982"/>
                  <a:pt x="3600" y="982"/>
                </a:cubicBezTo>
                <a:lnTo>
                  <a:pt x="18000" y="982"/>
                </a:lnTo>
                <a:cubicBezTo>
                  <a:pt x="18993" y="982"/>
                  <a:pt x="19800" y="1422"/>
                  <a:pt x="19800" y="1964"/>
                </a:cubicBezTo>
                <a:cubicBezTo>
                  <a:pt x="19800" y="1964"/>
                  <a:pt x="19800" y="2945"/>
                  <a:pt x="19800" y="2945"/>
                </a:cubicBezTo>
                <a:close/>
                <a:moveTo>
                  <a:pt x="19800" y="17673"/>
                </a:moveTo>
                <a:lnTo>
                  <a:pt x="1800" y="17673"/>
                </a:lnTo>
                <a:lnTo>
                  <a:pt x="1800" y="3927"/>
                </a:lnTo>
                <a:lnTo>
                  <a:pt x="19800" y="3927"/>
                </a:lnTo>
                <a:cubicBezTo>
                  <a:pt x="19800" y="3927"/>
                  <a:pt x="19800" y="17673"/>
                  <a:pt x="19800" y="17673"/>
                </a:cubicBezTo>
                <a:close/>
                <a:moveTo>
                  <a:pt x="19800" y="19636"/>
                </a:moveTo>
                <a:cubicBezTo>
                  <a:pt x="19800" y="20179"/>
                  <a:pt x="18993" y="20618"/>
                  <a:pt x="18000" y="20618"/>
                </a:cubicBezTo>
                <a:lnTo>
                  <a:pt x="3600" y="20618"/>
                </a:lnTo>
                <a:cubicBezTo>
                  <a:pt x="2605" y="20618"/>
                  <a:pt x="1800" y="20179"/>
                  <a:pt x="1800" y="19636"/>
                </a:cubicBezTo>
                <a:lnTo>
                  <a:pt x="1800" y="18655"/>
                </a:lnTo>
                <a:lnTo>
                  <a:pt x="19800" y="18655"/>
                </a:lnTo>
                <a:cubicBezTo>
                  <a:pt x="19800" y="18655"/>
                  <a:pt x="19800" y="19636"/>
                  <a:pt x="19800" y="19636"/>
                </a:cubicBezTo>
                <a:close/>
                <a:moveTo>
                  <a:pt x="18000" y="0"/>
                </a:moveTo>
                <a:lnTo>
                  <a:pt x="3600" y="0"/>
                </a:lnTo>
                <a:cubicBezTo>
                  <a:pt x="1612" y="0"/>
                  <a:pt x="0" y="879"/>
                  <a:pt x="0" y="1964"/>
                </a:cubicBezTo>
                <a:lnTo>
                  <a:pt x="0" y="19636"/>
                </a:lnTo>
                <a:cubicBezTo>
                  <a:pt x="0" y="20721"/>
                  <a:pt x="1612" y="21600"/>
                  <a:pt x="3600" y="21600"/>
                </a:cubicBezTo>
                <a:lnTo>
                  <a:pt x="18000" y="21600"/>
                </a:lnTo>
                <a:cubicBezTo>
                  <a:pt x="19988" y="21600"/>
                  <a:pt x="21600" y="20721"/>
                  <a:pt x="21600" y="19636"/>
                </a:cubicBezTo>
                <a:lnTo>
                  <a:pt x="21600" y="1964"/>
                </a:lnTo>
                <a:cubicBezTo>
                  <a:pt x="21600" y="879"/>
                  <a:pt x="19988" y="0"/>
                  <a:pt x="18000" y="0"/>
                </a:cubicBezTo>
                <a:moveTo>
                  <a:pt x="10800" y="20127"/>
                </a:moveTo>
                <a:cubicBezTo>
                  <a:pt x="11297" y="20127"/>
                  <a:pt x="11700" y="19908"/>
                  <a:pt x="11700" y="19636"/>
                </a:cubicBezTo>
                <a:cubicBezTo>
                  <a:pt x="11700" y="19366"/>
                  <a:pt x="11297" y="19145"/>
                  <a:pt x="10800" y="19145"/>
                </a:cubicBezTo>
                <a:cubicBezTo>
                  <a:pt x="10303" y="19145"/>
                  <a:pt x="9900" y="19366"/>
                  <a:pt x="9900" y="19636"/>
                </a:cubicBezTo>
                <a:cubicBezTo>
                  <a:pt x="9900" y="19908"/>
                  <a:pt x="10303" y="20127"/>
                  <a:pt x="10800" y="20127"/>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19" name="Shape 4379">
            <a:extLst>
              <a:ext uri="{FF2B5EF4-FFF2-40B4-BE49-F238E27FC236}">
                <a16:creationId xmlns:a16="http://schemas.microsoft.com/office/drawing/2014/main" id="{E4408FF8-E342-42F8-BBE9-1220822B5E99}"/>
              </a:ext>
            </a:extLst>
          </p:cNvPr>
          <p:cNvSpPr/>
          <p:nvPr userDrawn="1"/>
        </p:nvSpPr>
        <p:spPr>
          <a:xfrm>
            <a:off x="6458938" y="4327945"/>
            <a:ext cx="258875" cy="188273"/>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20" name="Shape 4487">
            <a:extLst>
              <a:ext uri="{FF2B5EF4-FFF2-40B4-BE49-F238E27FC236}">
                <a16:creationId xmlns:a16="http://schemas.microsoft.com/office/drawing/2014/main" id="{11D27456-C005-4109-9E74-0B692200A0B3}"/>
              </a:ext>
            </a:extLst>
          </p:cNvPr>
          <p:cNvSpPr/>
          <p:nvPr userDrawn="1"/>
        </p:nvSpPr>
        <p:spPr>
          <a:xfrm>
            <a:off x="6471716" y="4650082"/>
            <a:ext cx="233318" cy="233318"/>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21" name="Right Triangle 20">
            <a:extLst>
              <a:ext uri="{FF2B5EF4-FFF2-40B4-BE49-F238E27FC236}">
                <a16:creationId xmlns:a16="http://schemas.microsoft.com/office/drawing/2014/main" id="{FDDD2B84-3CB9-4567-8C91-C538E8A1C89F}"/>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34EF3020-1476-41B1-9FE7-B476A25C53D3}"/>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1B64EC3-B232-415D-8E27-EB3E24D13922}"/>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261CE2F-F199-4242-AC6C-692676B81FF1}"/>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Picture Placeholder 24">
            <a:extLst>
              <a:ext uri="{FF2B5EF4-FFF2-40B4-BE49-F238E27FC236}">
                <a16:creationId xmlns:a16="http://schemas.microsoft.com/office/drawing/2014/main" id="{89C0506D-0CA6-4583-9D04-24E7F4D16AD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oAutofit/>
          </a:bodyPr>
          <a:lstStyle>
            <a:lvl1pPr marL="0" indent="0">
              <a:buNone/>
              <a:defRPr>
                <a:solidFill>
                  <a:schemeClr val="bg1"/>
                </a:solidFill>
              </a:defRPr>
            </a:lvl1pPr>
          </a:lstStyle>
          <a:p>
            <a:r>
              <a:rPr lang="en-US" noProof="0"/>
              <a:t>Click icon to add picture</a:t>
            </a:r>
            <a:endParaRPr lang="en-US" noProof="0" dirty="0"/>
          </a:p>
        </p:txBody>
      </p: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1821022"/>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Tree>
    <p:extLst>
      <p:ext uri="{BB962C8B-B14F-4D97-AF65-F5344CB8AC3E}">
        <p14:creationId xmlns:p14="http://schemas.microsoft.com/office/powerpoint/2010/main" val="3839051282"/>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BDB16155-303B-403D-8B49-D4CEE47D6863}"/>
              </a:ext>
            </a:extLst>
          </p:cNvPr>
          <p:cNvSpPr>
            <a:spLocks noGrp="1"/>
          </p:cNvSpPr>
          <p:nvPr>
            <p:ph type="ftr" sz="quarter" idx="3"/>
          </p:nvPr>
        </p:nvSpPr>
        <p:spPr>
          <a:xfrm>
            <a:off x="338530" y="6356350"/>
            <a:ext cx="4114800" cy="365125"/>
          </a:xfrm>
          <a:prstGeom prst="rect">
            <a:avLst/>
          </a:prstGeom>
        </p:spPr>
        <p:txBody>
          <a:bodyPr vert="horz" lIns="91440" tIns="45720" rIns="91440" bIns="45720" rtlCol="0" anchor="ctr"/>
          <a:lstStyle>
            <a:lvl1pPr algn="l">
              <a:defRPr sz="1200">
                <a:solidFill>
                  <a:schemeClr val="bg2"/>
                </a:solidFill>
              </a:defRPr>
            </a:lvl1pPr>
          </a:lstStyle>
          <a:p>
            <a:r>
              <a:rPr lang="en-US" noProof="0" dirty="0"/>
              <a:t>Add a footer</a:t>
            </a:r>
          </a:p>
        </p:txBody>
      </p:sp>
      <p:sp>
        <p:nvSpPr>
          <p:cNvPr id="6" name="Slide Number Placeholder 5">
            <a:extLst>
              <a:ext uri="{FF2B5EF4-FFF2-40B4-BE49-F238E27FC236}">
                <a16:creationId xmlns:a16="http://schemas.microsoft.com/office/drawing/2014/main" id="{6B915EF5-4ABE-4759-AC09-679CD6083A55}"/>
              </a:ext>
            </a:extLst>
          </p:cNvPr>
          <p:cNvSpPr>
            <a:spLocks noGrp="1"/>
          </p:cNvSpPr>
          <p:nvPr>
            <p:ph type="sldNum" sz="quarter" idx="4"/>
          </p:nvPr>
        </p:nvSpPr>
        <p:spPr>
          <a:xfrm>
            <a:off x="11146971" y="6356350"/>
            <a:ext cx="740227" cy="365125"/>
          </a:xfrm>
          <a:prstGeom prst="rect">
            <a:avLst/>
          </a:prstGeom>
        </p:spPr>
        <p:txBody>
          <a:bodyPr vert="horz" lIns="91440" tIns="45720" rIns="91440" bIns="45720" rtlCol="0" anchor="ctr"/>
          <a:lstStyle>
            <a:lvl1pPr algn="r">
              <a:defRPr sz="1200">
                <a:solidFill>
                  <a:schemeClr val="bg2"/>
                </a:solidFill>
              </a:defRPr>
            </a:lvl1pPr>
          </a:lstStyle>
          <a:p>
            <a:fld id="{8699F50C-BE38-4BD0-BA84-9B090E1F2B9B}" type="slidenum">
              <a:rPr lang="en-US" noProof="0" smtClean="0"/>
              <a:pPr/>
              <a:t>‹#›</a:t>
            </a:fld>
            <a:endParaRPr lang="en-US" noProof="0" dirty="0"/>
          </a:p>
        </p:txBody>
      </p:sp>
      <p:sp>
        <p:nvSpPr>
          <p:cNvPr id="9" name="Title Placeholder 8">
            <a:extLst>
              <a:ext uri="{FF2B5EF4-FFF2-40B4-BE49-F238E27FC236}">
                <a16:creationId xmlns:a16="http://schemas.microsoft.com/office/drawing/2014/main" id="{AA2D2B61-D240-024D-AD60-4162EF1528B9}"/>
              </a:ext>
            </a:extLst>
          </p:cNvPr>
          <p:cNvSpPr>
            <a:spLocks noGrp="1"/>
          </p:cNvSpPr>
          <p:nvPr>
            <p:ph type="title"/>
          </p:nvPr>
        </p:nvSpPr>
        <p:spPr>
          <a:xfrm>
            <a:off x="518678" y="209029"/>
            <a:ext cx="10835122" cy="1147968"/>
          </a:xfrm>
          <a:prstGeom prst="rect">
            <a:avLst/>
          </a:prstGeom>
        </p:spPr>
        <p:txBody>
          <a:bodyPr vert="horz" lIns="91440" tIns="45720" rIns="91440" bIns="0" rtlCol="0" anchor="b">
            <a:normAutofit/>
          </a:bodyPr>
          <a:lstStyle/>
          <a:p>
            <a:r>
              <a:rPr lang="en-US" noProof="0"/>
              <a:t>Click to edit Master title style</a:t>
            </a:r>
          </a:p>
        </p:txBody>
      </p:sp>
    </p:spTree>
    <p:extLst>
      <p:ext uri="{BB962C8B-B14F-4D97-AF65-F5344CB8AC3E}">
        <p14:creationId xmlns:p14="http://schemas.microsoft.com/office/powerpoint/2010/main" val="156488508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85" r:id="rId3"/>
    <p:sldLayoutId id="2147483706" r:id="rId4"/>
    <p:sldLayoutId id="2147483708" r:id="rId5"/>
    <p:sldLayoutId id="2147483704" r:id="rId6"/>
    <p:sldLayoutId id="2147483689" r:id="rId7"/>
    <p:sldLayoutId id="2147483668" r:id="rId8"/>
    <p:sldLayoutId id="2147483707" r:id="rId9"/>
    <p:sldLayoutId id="2147483710" r:id="rId10"/>
    <p:sldLayoutId id="2147483709" r:id="rId11"/>
    <p:sldLayoutId id="2147483711" r:id="rId12"/>
    <p:sldLayoutId id="2147483712" r:id="rId13"/>
    <p:sldLayoutId id="2147483713" r:id="rId14"/>
    <p:sldLayoutId id="2147483714" r:id="rId15"/>
    <p:sldLayoutId id="2147483715" r:id="rId16"/>
    <p:sldLayoutId id="2147483692" r:id="rId17"/>
    <p:sldLayoutId id="2147483697" r:id="rId18"/>
    <p:sldLayoutId id="2147483716" r:id="rId19"/>
    <p:sldLayoutId id="2147483674" r:id="rId20"/>
  </p:sldLayoutIdLst>
  <p:hf hdr="0"/>
  <p:txStyles>
    <p:titleStyle>
      <a:lvl1pPr algn="l" defTabSz="914400" rtl="0" eaLnBrk="1" latinLnBrk="0" hangingPunct="1">
        <a:lnSpc>
          <a:spcPct val="90000"/>
        </a:lnSpc>
        <a:spcBef>
          <a:spcPct val="0"/>
        </a:spcBef>
        <a:buNone/>
        <a:defRPr lang="en-IN"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2E7A40"/>
        </a:buClr>
        <a:buFont typeface="Arial" panose="020B0604020202020204" pitchFamily="34" charset="0"/>
        <a:buChar char="•"/>
        <a:defRPr lang="en-US" sz="2400" kern="1200" dirty="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2E7A40"/>
        </a:buClr>
        <a:buFont typeface="Arial" panose="020B0604020202020204" pitchFamily="34" charset="0"/>
        <a:buChar char="•"/>
        <a:defRPr lang="en-US" sz="2000" kern="1200" dirty="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2E7A40"/>
        </a:buClr>
        <a:buFont typeface="Arial" panose="020B0604020202020204" pitchFamily="34" charset="0"/>
        <a:buChar char="•"/>
        <a:defRPr lang="en-US" sz="1800" kern="1200" dirty="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2E7A40"/>
        </a:buClr>
        <a:buFont typeface="Arial" panose="020B0604020202020204" pitchFamily="34" charset="0"/>
        <a:buChar char="•"/>
        <a:defRPr lang="en-US" sz="1600" kern="1200" dirty="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2E7A40"/>
        </a:buClr>
        <a:buFont typeface="Arial" panose="020B0604020202020204" pitchFamily="34" charset="0"/>
        <a:buChar char="•"/>
        <a:defRPr lang="en-IN"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DPPLogoRed2Lettering.ai" descr="DPPLogoRed2Lettering.ai">
            <a:extLst>
              <a:ext uri="{FF2B5EF4-FFF2-40B4-BE49-F238E27FC236}">
                <a16:creationId xmlns:a16="http://schemas.microsoft.com/office/drawing/2014/main" id="{FEEF7788-8E3A-4930-AF4F-442BAC6AC612}"/>
              </a:ext>
            </a:extLst>
          </p:cNvPr>
          <p:cNvPicPr>
            <a:picLocks noChangeAspect="1"/>
          </p:cNvPicPr>
          <p:nvPr/>
        </p:nvPicPr>
        <p:blipFill>
          <a:blip r:embed="rId2"/>
          <a:stretch>
            <a:fillRect/>
          </a:stretch>
        </p:blipFill>
        <p:spPr>
          <a:xfrm>
            <a:off x="2924086" y="3251337"/>
            <a:ext cx="6882645" cy="2738401"/>
          </a:xfrm>
          <a:prstGeom prst="rect">
            <a:avLst/>
          </a:prstGeom>
          <a:ln w="12700">
            <a:miter lim="400000"/>
          </a:ln>
        </p:spPr>
      </p:pic>
    </p:spTree>
    <p:extLst>
      <p:ext uri="{BB962C8B-B14F-4D97-AF65-F5344CB8AC3E}">
        <p14:creationId xmlns:p14="http://schemas.microsoft.com/office/powerpoint/2010/main" val="1495101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DPPLogoRed2Lettering.ai" descr="DPPLogoRed2Lettering.ai">
            <a:extLst>
              <a:ext uri="{FF2B5EF4-FFF2-40B4-BE49-F238E27FC236}">
                <a16:creationId xmlns:a16="http://schemas.microsoft.com/office/drawing/2014/main" id="{30E06D3B-B861-41AE-A945-657CC337EE18}"/>
              </a:ext>
            </a:extLst>
          </p:cNvPr>
          <p:cNvPicPr>
            <a:picLocks noChangeAspect="1"/>
          </p:cNvPicPr>
          <p:nvPr/>
        </p:nvPicPr>
        <p:blipFill>
          <a:blip r:embed="rId2"/>
          <a:stretch>
            <a:fillRect/>
          </a:stretch>
        </p:blipFill>
        <p:spPr>
          <a:xfrm>
            <a:off x="1542635" y="5327010"/>
            <a:ext cx="3817930" cy="1613585"/>
          </a:xfrm>
          <a:prstGeom prst="rect">
            <a:avLst/>
          </a:prstGeom>
          <a:ln w="12700">
            <a:miter lim="400000"/>
          </a:ln>
        </p:spPr>
      </p:pic>
      <p:sp>
        <p:nvSpPr>
          <p:cNvPr id="7" name="TextBox 6">
            <a:extLst>
              <a:ext uri="{FF2B5EF4-FFF2-40B4-BE49-F238E27FC236}">
                <a16:creationId xmlns:a16="http://schemas.microsoft.com/office/drawing/2014/main" id="{683761AC-2CB2-4A05-8A8F-D5527AA32B58}"/>
              </a:ext>
            </a:extLst>
          </p:cNvPr>
          <p:cNvSpPr txBox="1"/>
          <p:nvPr/>
        </p:nvSpPr>
        <p:spPr>
          <a:xfrm>
            <a:off x="3451599" y="3021296"/>
            <a:ext cx="8393655" cy="1754326"/>
          </a:xfrm>
          <a:prstGeom prst="rect">
            <a:avLst/>
          </a:prstGeom>
          <a:noFill/>
        </p:spPr>
        <p:txBody>
          <a:bodyPr wrap="square">
            <a:spAutoFit/>
          </a:bodyPr>
          <a:lstStyle/>
          <a:p>
            <a:pPr algn="ctr"/>
            <a:r>
              <a:rPr lang="en-US" sz="3600" b="1" dirty="0">
                <a:solidFill>
                  <a:srgbClr val="FF0000"/>
                </a:solidFill>
              </a:rPr>
              <a:t>FY2024 – FY 2025 </a:t>
            </a:r>
          </a:p>
          <a:p>
            <a:pPr algn="ctr"/>
            <a:r>
              <a:rPr lang="en-US" sz="3600" b="1" dirty="0">
                <a:solidFill>
                  <a:srgbClr val="FF0000"/>
                </a:solidFill>
              </a:rPr>
              <a:t>SPRING REVENUE ESTIMATING</a:t>
            </a:r>
            <a:br>
              <a:rPr lang="en-US" sz="3600" b="1" dirty="0">
                <a:solidFill>
                  <a:srgbClr val="FF0000"/>
                </a:solidFill>
              </a:rPr>
            </a:br>
            <a:r>
              <a:rPr lang="en-US" sz="3600" b="1" dirty="0">
                <a:solidFill>
                  <a:srgbClr val="FF0000"/>
                </a:solidFill>
              </a:rPr>
              <a:t>CONFERENCE</a:t>
            </a:r>
          </a:p>
        </p:txBody>
      </p:sp>
    </p:spTree>
    <p:extLst>
      <p:ext uri="{BB962C8B-B14F-4D97-AF65-F5344CB8AC3E}">
        <p14:creationId xmlns:p14="http://schemas.microsoft.com/office/powerpoint/2010/main" val="3854602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7D05B99E-5698-41F5-9D1E-FFBE1CE9D080}"/>
              </a:ext>
            </a:extLst>
          </p:cNvPr>
          <p:cNvSpPr txBox="1"/>
          <p:nvPr/>
        </p:nvSpPr>
        <p:spPr>
          <a:xfrm>
            <a:off x="571849" y="956345"/>
            <a:ext cx="11048301" cy="5427678"/>
          </a:xfrm>
          <a:prstGeom prst="rect">
            <a:avLst/>
          </a:prstGeom>
          <a:solidFill>
            <a:schemeClr val="bg1"/>
          </a:solidFill>
        </p:spPr>
        <p:txBody>
          <a:bodyPr wrap="square" rtlCol="0">
            <a:spAutoFit/>
          </a:bodyPr>
          <a:lstStyle/>
          <a:p>
            <a:endParaRPr lang="en-US" dirty="0"/>
          </a:p>
        </p:txBody>
      </p:sp>
      <p:sp>
        <p:nvSpPr>
          <p:cNvPr id="16" name="Subtitle 15">
            <a:extLst>
              <a:ext uri="{FF2B5EF4-FFF2-40B4-BE49-F238E27FC236}">
                <a16:creationId xmlns:a16="http://schemas.microsoft.com/office/drawing/2014/main" id="{543D22AC-1351-4EF0-BAE4-FFC6AAEB257C}"/>
              </a:ext>
            </a:extLst>
          </p:cNvPr>
          <p:cNvSpPr>
            <a:spLocks noGrp="1"/>
          </p:cNvSpPr>
          <p:nvPr>
            <p:ph type="subTitle" idx="1"/>
          </p:nvPr>
        </p:nvSpPr>
        <p:spPr>
          <a:xfrm>
            <a:off x="0" y="90183"/>
            <a:ext cx="9127222" cy="1257574"/>
          </a:xfrm>
        </p:spPr>
        <p:txBody>
          <a:bodyPr/>
          <a:lstStyle/>
          <a:p>
            <a:pPr algn="ctr"/>
            <a:r>
              <a:rPr lang="en-US" sz="3200">
                <a:solidFill>
                  <a:schemeClr val="bg1"/>
                </a:solidFill>
                <a:latin typeface="Arial Black" panose="020B0A04020102020204" pitchFamily="34" charset="0"/>
              </a:rPr>
              <a:t>REVENUE ESTIMATE </a:t>
            </a:r>
            <a:r>
              <a:rPr lang="en-US" sz="3200" dirty="0">
                <a:solidFill>
                  <a:schemeClr val="bg1"/>
                </a:solidFill>
                <a:latin typeface="Arial Black" panose="020B0A04020102020204" pitchFamily="34" charset="0"/>
              </a:rPr>
              <a:t>SNAPSHOT</a:t>
            </a:r>
          </a:p>
        </p:txBody>
      </p:sp>
      <p:sp>
        <p:nvSpPr>
          <p:cNvPr id="18" name="TextBox 17">
            <a:extLst>
              <a:ext uri="{FF2B5EF4-FFF2-40B4-BE49-F238E27FC236}">
                <a16:creationId xmlns:a16="http://schemas.microsoft.com/office/drawing/2014/main" id="{A5C93D5B-F685-49FF-B4BE-B3EF4A16DCD2}"/>
              </a:ext>
            </a:extLst>
          </p:cNvPr>
          <p:cNvSpPr txBox="1"/>
          <p:nvPr/>
        </p:nvSpPr>
        <p:spPr>
          <a:xfrm>
            <a:off x="302004" y="473977"/>
            <a:ext cx="4840447" cy="369332"/>
          </a:xfrm>
          <a:prstGeom prst="rect">
            <a:avLst/>
          </a:prstGeom>
          <a:noFill/>
        </p:spPr>
        <p:txBody>
          <a:bodyPr wrap="square" rtlCol="0">
            <a:spAutoFit/>
          </a:bodyPr>
          <a:lstStyle/>
          <a:p>
            <a:r>
              <a:rPr lang="en-US" dirty="0">
                <a:solidFill>
                  <a:schemeClr val="bg1"/>
                </a:solidFill>
              </a:rPr>
              <a:t>Agency Name </a:t>
            </a:r>
          </a:p>
        </p:txBody>
      </p:sp>
      <p:graphicFrame>
        <p:nvGraphicFramePr>
          <p:cNvPr id="20" name="Table Placeholder 10">
            <a:extLst>
              <a:ext uri="{FF2B5EF4-FFF2-40B4-BE49-F238E27FC236}">
                <a16:creationId xmlns:a16="http://schemas.microsoft.com/office/drawing/2014/main" id="{3EF56CD7-3D54-46F3-B4B8-CB0D6D279056}"/>
              </a:ext>
            </a:extLst>
          </p:cNvPr>
          <p:cNvGraphicFramePr>
            <a:graphicFrameLocks/>
          </p:cNvGraphicFramePr>
          <p:nvPr>
            <p:extLst>
              <p:ext uri="{D42A27DB-BD31-4B8C-83A1-F6EECF244321}">
                <p14:modId xmlns:p14="http://schemas.microsoft.com/office/powerpoint/2010/main" val="4257998374"/>
              </p:ext>
            </p:extLst>
          </p:nvPr>
        </p:nvGraphicFramePr>
        <p:xfrm>
          <a:off x="995493" y="3429000"/>
          <a:ext cx="10402348" cy="3384632"/>
        </p:xfrm>
        <a:graphic>
          <a:graphicData uri="http://schemas.openxmlformats.org/drawingml/2006/table">
            <a:tbl>
              <a:tblPr firstRow="1" bandRow="1">
                <a:tableStyleId>{5C22544A-7EE6-4342-B048-85BDC9FD1C3A}</a:tableStyleId>
              </a:tblPr>
              <a:tblGrid>
                <a:gridCol w="2326399">
                  <a:extLst>
                    <a:ext uri="{9D8B030D-6E8A-4147-A177-3AD203B41FA5}">
                      <a16:colId xmlns:a16="http://schemas.microsoft.com/office/drawing/2014/main" val="4235906612"/>
                    </a:ext>
                  </a:extLst>
                </a:gridCol>
                <a:gridCol w="2691983">
                  <a:extLst>
                    <a:ext uri="{9D8B030D-6E8A-4147-A177-3AD203B41FA5}">
                      <a16:colId xmlns:a16="http://schemas.microsoft.com/office/drawing/2014/main" val="284311610"/>
                    </a:ext>
                  </a:extLst>
                </a:gridCol>
                <a:gridCol w="2691983">
                  <a:extLst>
                    <a:ext uri="{9D8B030D-6E8A-4147-A177-3AD203B41FA5}">
                      <a16:colId xmlns:a16="http://schemas.microsoft.com/office/drawing/2014/main" val="1235871454"/>
                    </a:ext>
                  </a:extLst>
                </a:gridCol>
                <a:gridCol w="2691983">
                  <a:extLst>
                    <a:ext uri="{9D8B030D-6E8A-4147-A177-3AD203B41FA5}">
                      <a16:colId xmlns:a16="http://schemas.microsoft.com/office/drawing/2014/main" val="2126728798"/>
                    </a:ext>
                  </a:extLst>
                </a:gridCol>
              </a:tblGrid>
              <a:tr h="561517">
                <a:tc gridSpan="4">
                  <a:txBody>
                    <a:bodyPr/>
                    <a:lstStyle/>
                    <a:p>
                      <a:pPr algn="ctr"/>
                      <a:r>
                        <a:rPr lang="en-IN" sz="3200" dirty="0">
                          <a:solidFill>
                            <a:srgbClr val="3F3F3F"/>
                          </a:solidFill>
                        </a:rPr>
                        <a:t>REVENUE BREAKDOWN</a:t>
                      </a:r>
                    </a:p>
                  </a:txBody>
                  <a:tcPr marL="94257" marR="94257" anchor="ctr">
                    <a:solidFill>
                      <a:schemeClr val="accent2"/>
                    </a:solidFill>
                  </a:tcPr>
                </a:tc>
                <a:tc hMerge="1">
                  <a:txBody>
                    <a:bodyPr/>
                    <a:lstStyle/>
                    <a:p>
                      <a:pPr algn="ctr"/>
                      <a:endParaRPr lang="en-IN" sz="1600" dirty="0">
                        <a:solidFill>
                          <a:srgbClr val="3F3F3F"/>
                        </a:solidFill>
                      </a:endParaRPr>
                    </a:p>
                  </a:txBody>
                  <a:tcPr marL="94257" marR="94257" anchor="ctr">
                    <a:solidFill>
                      <a:schemeClr val="accent2"/>
                    </a:solidFill>
                  </a:tcPr>
                </a:tc>
                <a:tc hMerge="1">
                  <a:txBody>
                    <a:bodyPr/>
                    <a:lstStyle/>
                    <a:p>
                      <a:pPr algn="ctr"/>
                      <a:endParaRPr lang="en-IN" sz="1600" dirty="0">
                        <a:solidFill>
                          <a:srgbClr val="3F3F3F"/>
                        </a:solidFill>
                      </a:endParaRPr>
                    </a:p>
                  </a:txBody>
                  <a:tcPr marL="94257" marR="94257" anchor="ctr">
                    <a:solidFill>
                      <a:schemeClr val="accent2"/>
                    </a:solidFill>
                  </a:tcPr>
                </a:tc>
                <a:tc hMerge="1">
                  <a:txBody>
                    <a:bodyPr/>
                    <a:lstStyle/>
                    <a:p>
                      <a:pPr algn="ctr"/>
                      <a:endParaRPr lang="en-IN" sz="1600" dirty="0">
                        <a:solidFill>
                          <a:srgbClr val="3F3F3F"/>
                        </a:solidFill>
                      </a:endParaRPr>
                    </a:p>
                  </a:txBody>
                  <a:tcPr marL="94257" marR="94257" anchor="ctr">
                    <a:solidFill>
                      <a:schemeClr val="accent2"/>
                    </a:solidFill>
                  </a:tcPr>
                </a:tc>
                <a:extLst>
                  <a:ext uri="{0D108BD9-81ED-4DB2-BD59-A6C34878D82A}">
                    <a16:rowId xmlns:a16="http://schemas.microsoft.com/office/drawing/2014/main" val="2281308446"/>
                  </a:ext>
                </a:extLst>
              </a:tr>
              <a:tr h="350858">
                <a:tc>
                  <a:txBody>
                    <a:bodyPr/>
                    <a:lstStyle/>
                    <a:p>
                      <a:pPr algn="ctr"/>
                      <a:r>
                        <a:rPr lang="en-IN" sz="1600" b="1" i="0" u="none" strike="noStrike" kern="1200" dirty="0">
                          <a:solidFill>
                            <a:srgbClr val="3F3F3F"/>
                          </a:solidFill>
                          <a:effectLst/>
                          <a:latin typeface="+mn-lt"/>
                          <a:ea typeface="+mn-ea"/>
                          <a:cs typeface="+mn-cs"/>
                        </a:rPr>
                        <a:t>Revenue Category </a:t>
                      </a:r>
                      <a:endParaRPr lang="en-IN" sz="1600" dirty="0">
                        <a:solidFill>
                          <a:srgbClr val="3F3F3F"/>
                        </a:solidFill>
                      </a:endParaRPr>
                    </a:p>
                  </a:txBody>
                  <a:tcPr marL="94257" marR="94257" anchor="ctr">
                    <a:solidFill>
                      <a:schemeClr val="accent2"/>
                    </a:solidFill>
                  </a:tcPr>
                </a:tc>
                <a:tc>
                  <a:txBody>
                    <a:bodyPr/>
                    <a:lstStyle/>
                    <a:p>
                      <a:pPr algn="ctr"/>
                      <a:r>
                        <a:rPr lang="en-IN" sz="1600" b="1" i="0" u="none" strike="noStrike" kern="1200" dirty="0">
                          <a:solidFill>
                            <a:srgbClr val="3F3F3F"/>
                          </a:solidFill>
                          <a:effectLst/>
                          <a:latin typeface="+mn-lt"/>
                          <a:ea typeface="+mn-ea"/>
                          <a:cs typeface="+mn-cs"/>
                        </a:rPr>
                        <a:t>Project Count (If Applicable)</a:t>
                      </a:r>
                      <a:endParaRPr lang="en-IN" sz="1600" dirty="0">
                        <a:solidFill>
                          <a:srgbClr val="3F3F3F"/>
                        </a:solidFill>
                      </a:endParaRPr>
                    </a:p>
                  </a:txBody>
                  <a:tcPr marL="94257" marR="94257" anchor="ctr">
                    <a:solidFill>
                      <a:schemeClr val="accent2"/>
                    </a:solidFill>
                  </a:tcPr>
                </a:tc>
                <a:tc>
                  <a:txBody>
                    <a:bodyPr/>
                    <a:lstStyle/>
                    <a:p>
                      <a:pPr algn="ctr"/>
                      <a:r>
                        <a:rPr lang="en-IN" sz="1600" b="1" i="0" u="none" strike="noStrike" kern="1200" dirty="0">
                          <a:solidFill>
                            <a:srgbClr val="3F3F3F"/>
                          </a:solidFill>
                          <a:effectLst/>
                          <a:latin typeface="+mn-lt"/>
                          <a:ea typeface="+mn-ea"/>
                          <a:cs typeface="+mn-cs"/>
                        </a:rPr>
                        <a:t>Est. Revenue</a:t>
                      </a:r>
                      <a:endParaRPr lang="en-IN" sz="1600" dirty="0">
                        <a:solidFill>
                          <a:srgbClr val="3F3F3F"/>
                        </a:solidFill>
                      </a:endParaRPr>
                    </a:p>
                  </a:txBody>
                  <a:tcPr marL="94257" marR="94257" anchor="ctr">
                    <a:solidFill>
                      <a:schemeClr val="accent2"/>
                    </a:solidFill>
                  </a:tcPr>
                </a:tc>
                <a:tc>
                  <a:txBody>
                    <a:bodyPr/>
                    <a:lstStyle/>
                    <a:p>
                      <a:pPr algn="ctr"/>
                      <a:r>
                        <a:rPr lang="en-IN" sz="1600" b="1" i="0" u="none" strike="noStrike" kern="1200" dirty="0">
                          <a:solidFill>
                            <a:srgbClr val="3F3F3F"/>
                          </a:solidFill>
                          <a:effectLst/>
                          <a:latin typeface="+mn-lt"/>
                          <a:ea typeface="+mn-ea"/>
                          <a:cs typeface="+mn-cs"/>
                        </a:rPr>
                        <a:t>Fiscal Year </a:t>
                      </a:r>
                      <a:endParaRPr lang="en-IN" sz="1600" dirty="0">
                        <a:solidFill>
                          <a:srgbClr val="3F3F3F"/>
                        </a:solidFill>
                      </a:endParaRPr>
                    </a:p>
                  </a:txBody>
                  <a:tcPr marL="94257" marR="94257" anchor="ctr">
                    <a:solidFill>
                      <a:schemeClr val="accent2"/>
                    </a:solidFill>
                  </a:tcPr>
                </a:tc>
                <a:extLst>
                  <a:ext uri="{0D108BD9-81ED-4DB2-BD59-A6C34878D82A}">
                    <a16:rowId xmlns:a16="http://schemas.microsoft.com/office/drawing/2014/main" val="2215579220"/>
                  </a:ext>
                </a:extLst>
              </a:tr>
              <a:tr h="350858">
                <a:tc>
                  <a:txBody>
                    <a:bodyPr/>
                    <a:lstStyle/>
                    <a:p>
                      <a:r>
                        <a:rPr lang="en-IN" sz="1600" dirty="0">
                          <a:solidFill>
                            <a:schemeClr val="tx1"/>
                          </a:solidFill>
                        </a:rPr>
                        <a:t>Business &amp; Commercial</a:t>
                      </a:r>
                    </a:p>
                  </a:txBody>
                  <a:tcPr marL="182880" marR="94257" anchor="ctr">
                    <a:solidFill>
                      <a:schemeClr val="accent3">
                        <a:lumMod val="90000"/>
                      </a:schemeClr>
                    </a:solidFill>
                  </a:tcPr>
                </a:tc>
                <a:tc>
                  <a:txBody>
                    <a:bodyPr/>
                    <a:lstStyle/>
                    <a:p>
                      <a:pPr algn="ctr"/>
                      <a:r>
                        <a:rPr lang="en-IN" sz="1600" dirty="0">
                          <a:solidFill>
                            <a:schemeClr val="tx1"/>
                          </a:solidFill>
                          <a:latin typeface="+mn-lt"/>
                        </a:rPr>
                        <a:t>Property Leases</a:t>
                      </a:r>
                    </a:p>
                  </a:txBody>
                  <a:tcPr marL="94257" marR="94257" anchor="c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outerShdw blurRad="50800" dist="38100" dir="2700000" algn="tl" rotWithShape="0">
                            <a:prstClr val="black">
                              <a:alpha val="40000"/>
                            </a:prstClr>
                          </a:outerShdw>
                        </a:effectLst>
                        <a:latin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outerShdw blurRad="50800" dist="38100" dir="2700000" algn="tl" rotWithShape="0">
                              <a:prstClr val="black">
                                <a:alpha val="40000"/>
                              </a:prstClr>
                            </a:outerShdw>
                          </a:effectLst>
                          <a:latin typeface="Calibri" panose="020F0502020204030204" pitchFamily="34" charset="0"/>
                        </a:rPr>
                        <a:t>$3,775,853.80</a:t>
                      </a:r>
                    </a:p>
                    <a:p>
                      <a:pPr algn="ctr"/>
                      <a:endParaRPr lang="en-IN" sz="1600" dirty="0">
                        <a:solidFill>
                          <a:schemeClr val="tx1"/>
                        </a:solidFill>
                        <a:latin typeface="+mn-lt"/>
                      </a:endParaRPr>
                    </a:p>
                  </a:txBody>
                  <a:tcPr marL="94257" marR="94257" anchor="ctr">
                    <a:solidFill>
                      <a:schemeClr val="accent3"/>
                    </a:solidFill>
                  </a:tcPr>
                </a:tc>
                <a:tc>
                  <a:txBody>
                    <a:bodyPr/>
                    <a:lstStyle/>
                    <a:p>
                      <a:pPr algn="ctr"/>
                      <a:r>
                        <a:rPr lang="en-IN" sz="1600" dirty="0">
                          <a:solidFill>
                            <a:schemeClr val="tx1"/>
                          </a:solidFill>
                          <a:latin typeface="+mn-lt"/>
                        </a:rPr>
                        <a:t>2024</a:t>
                      </a:r>
                    </a:p>
                  </a:txBody>
                  <a:tcPr marL="94257" marR="94257" anchor="ctr">
                    <a:solidFill>
                      <a:schemeClr val="accent3"/>
                    </a:solidFill>
                  </a:tcPr>
                </a:tc>
                <a:extLst>
                  <a:ext uri="{0D108BD9-81ED-4DB2-BD59-A6C34878D82A}">
                    <a16:rowId xmlns:a16="http://schemas.microsoft.com/office/drawing/2014/main" val="2516563405"/>
                  </a:ext>
                </a:extLst>
              </a:tr>
              <a:tr h="350858">
                <a:tc>
                  <a:txBody>
                    <a:bodyPr/>
                    <a:lstStyle/>
                    <a:p>
                      <a:r>
                        <a:rPr lang="en-IN" sz="1600" dirty="0">
                          <a:solidFill>
                            <a:schemeClr val="tx1"/>
                          </a:solidFill>
                        </a:rPr>
                        <a:t>Business &amp; Commercial</a:t>
                      </a:r>
                    </a:p>
                  </a:txBody>
                  <a:tcPr marL="182880" marR="94257" anchor="ctr">
                    <a:solidFill>
                      <a:schemeClr val="accent3">
                        <a:lumMod val="90000"/>
                      </a:schemeClr>
                    </a:solidFill>
                  </a:tcPr>
                </a:tc>
                <a:tc>
                  <a:txBody>
                    <a:bodyPr/>
                    <a:lstStyle/>
                    <a:p>
                      <a:pPr algn="ctr"/>
                      <a:r>
                        <a:rPr lang="en-IN" sz="1600" dirty="0">
                          <a:solidFill>
                            <a:schemeClr val="tx1"/>
                          </a:solidFill>
                          <a:latin typeface="+mn-lt"/>
                        </a:rPr>
                        <a:t>Property Leases</a:t>
                      </a:r>
                    </a:p>
                  </a:txBody>
                  <a:tcPr marL="94257" marR="94257" anchor="c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outerShdw blurRad="50800" dist="38100" dir="2700000" algn="tl" rotWithShape="0">
                            <a:prstClr val="black">
                              <a:alpha val="40000"/>
                            </a:prstClr>
                          </a:outerShdw>
                        </a:effectLst>
                        <a:latin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outerShdw blurRad="50800" dist="38100" dir="2700000" algn="tl" rotWithShape="0">
                              <a:prstClr val="black">
                                <a:alpha val="40000"/>
                              </a:prstClr>
                            </a:outerShdw>
                          </a:effectLst>
                          <a:latin typeface="Calibri" panose="020F0502020204030204" pitchFamily="34" charset="0"/>
                        </a:rPr>
                        <a:t>$3,964,646.49</a:t>
                      </a:r>
                    </a:p>
                  </a:txBody>
                  <a:tcPr marL="94257" marR="94257" anchor="ctr">
                    <a:solidFill>
                      <a:schemeClr val="accent3"/>
                    </a:solidFill>
                  </a:tcPr>
                </a:tc>
                <a:tc>
                  <a:txBody>
                    <a:bodyPr/>
                    <a:lstStyle/>
                    <a:p>
                      <a:pPr algn="ctr"/>
                      <a:r>
                        <a:rPr lang="en-IN" sz="1600" dirty="0">
                          <a:solidFill>
                            <a:schemeClr val="tx1"/>
                          </a:solidFill>
                          <a:latin typeface="+mn-lt"/>
                        </a:rPr>
                        <a:t>2025</a:t>
                      </a:r>
                    </a:p>
                  </a:txBody>
                  <a:tcPr marL="94257" marR="94257" anchor="ctr">
                    <a:solidFill>
                      <a:schemeClr val="accent3"/>
                    </a:solidFill>
                  </a:tcPr>
                </a:tc>
                <a:extLst>
                  <a:ext uri="{0D108BD9-81ED-4DB2-BD59-A6C34878D82A}">
                    <a16:rowId xmlns:a16="http://schemas.microsoft.com/office/drawing/2014/main" val="2955032543"/>
                  </a:ext>
                </a:extLst>
              </a:tr>
              <a:tr h="350858">
                <a:tc>
                  <a:txBody>
                    <a:bodyPr/>
                    <a:lstStyle/>
                    <a:p>
                      <a:endParaRPr lang="en-IN" sz="1600" dirty="0">
                        <a:solidFill>
                          <a:schemeClr val="tx1"/>
                        </a:solidFill>
                      </a:endParaRPr>
                    </a:p>
                  </a:txBody>
                  <a:tcPr marL="182880" marR="94257" anchor="ctr">
                    <a:solidFill>
                      <a:schemeClr val="accent3">
                        <a:lumMod val="90000"/>
                      </a:schemeClr>
                    </a:solidFill>
                  </a:tcPr>
                </a:tc>
                <a:tc>
                  <a:txBody>
                    <a:bodyPr/>
                    <a:lstStyle/>
                    <a:p>
                      <a:pPr algn="ctr"/>
                      <a:endParaRPr lang="en-IN" sz="1600" dirty="0">
                        <a:solidFill>
                          <a:schemeClr val="tx1"/>
                        </a:solidFill>
                        <a:latin typeface="+mn-lt"/>
                      </a:endParaRPr>
                    </a:p>
                  </a:txBody>
                  <a:tcPr marL="94257" marR="94257" anchor="ctr">
                    <a:solidFill>
                      <a:schemeClr val="accent3"/>
                    </a:solidFill>
                  </a:tcPr>
                </a:tc>
                <a:tc>
                  <a:txBody>
                    <a:bodyPr/>
                    <a:lstStyle/>
                    <a:p>
                      <a:pPr algn="ctr"/>
                      <a:endParaRPr lang="en-IN" sz="1600" dirty="0">
                        <a:solidFill>
                          <a:schemeClr val="tx1"/>
                        </a:solidFill>
                        <a:latin typeface="+mn-lt"/>
                      </a:endParaRPr>
                    </a:p>
                  </a:txBody>
                  <a:tcPr marL="94257" marR="94257" anchor="ctr">
                    <a:solidFill>
                      <a:schemeClr val="accent3"/>
                    </a:solidFill>
                  </a:tcPr>
                </a:tc>
                <a:tc>
                  <a:txBody>
                    <a:bodyPr/>
                    <a:lstStyle/>
                    <a:p>
                      <a:pPr algn="ctr"/>
                      <a:endParaRPr lang="en-IN" sz="1600" dirty="0">
                        <a:solidFill>
                          <a:schemeClr val="tx1"/>
                        </a:solidFill>
                        <a:latin typeface="+mn-lt"/>
                      </a:endParaRPr>
                    </a:p>
                  </a:txBody>
                  <a:tcPr marL="94257" marR="94257" anchor="ctr">
                    <a:solidFill>
                      <a:schemeClr val="accent3"/>
                    </a:solidFill>
                  </a:tcPr>
                </a:tc>
                <a:extLst>
                  <a:ext uri="{0D108BD9-81ED-4DB2-BD59-A6C34878D82A}">
                    <a16:rowId xmlns:a16="http://schemas.microsoft.com/office/drawing/2014/main" val="2684881273"/>
                  </a:ext>
                </a:extLst>
              </a:tr>
              <a:tr h="350858">
                <a:tc>
                  <a:txBody>
                    <a:bodyPr/>
                    <a:lstStyle/>
                    <a:p>
                      <a:endParaRPr lang="en-IN" sz="1600" dirty="0">
                        <a:solidFill>
                          <a:schemeClr val="tx1"/>
                        </a:solidFill>
                      </a:endParaRPr>
                    </a:p>
                  </a:txBody>
                  <a:tcPr marL="182880" marR="94257" anchor="ctr">
                    <a:solidFill>
                      <a:schemeClr val="accent3">
                        <a:lumMod val="90000"/>
                      </a:schemeClr>
                    </a:solidFill>
                  </a:tcPr>
                </a:tc>
                <a:tc>
                  <a:txBody>
                    <a:bodyPr/>
                    <a:lstStyle/>
                    <a:p>
                      <a:pPr algn="ctr"/>
                      <a:endParaRPr lang="en-IN" sz="1600" dirty="0">
                        <a:solidFill>
                          <a:schemeClr val="tx1"/>
                        </a:solidFill>
                        <a:latin typeface="+mn-lt"/>
                      </a:endParaRPr>
                    </a:p>
                  </a:txBody>
                  <a:tcPr marL="94257" marR="94257" anchor="ctr">
                    <a:solidFill>
                      <a:schemeClr val="accent3"/>
                    </a:solidFill>
                  </a:tcPr>
                </a:tc>
                <a:tc>
                  <a:txBody>
                    <a:bodyPr/>
                    <a:lstStyle/>
                    <a:p>
                      <a:pPr algn="ctr"/>
                      <a:endParaRPr lang="en-IN" sz="1600" dirty="0">
                        <a:solidFill>
                          <a:schemeClr val="tx1"/>
                        </a:solidFill>
                        <a:latin typeface="+mn-lt"/>
                      </a:endParaRPr>
                    </a:p>
                  </a:txBody>
                  <a:tcPr marL="94257" marR="94257" anchor="ctr">
                    <a:solidFill>
                      <a:schemeClr val="accent3"/>
                    </a:solidFill>
                  </a:tcPr>
                </a:tc>
                <a:tc>
                  <a:txBody>
                    <a:bodyPr/>
                    <a:lstStyle/>
                    <a:p>
                      <a:pPr algn="ctr"/>
                      <a:endParaRPr lang="en-IN" sz="1600" dirty="0">
                        <a:solidFill>
                          <a:schemeClr val="tx1"/>
                        </a:solidFill>
                        <a:latin typeface="+mn-lt"/>
                      </a:endParaRPr>
                    </a:p>
                  </a:txBody>
                  <a:tcPr marL="94257" marR="94257" anchor="ctr">
                    <a:solidFill>
                      <a:schemeClr val="accent3"/>
                    </a:solidFill>
                  </a:tcPr>
                </a:tc>
                <a:extLst>
                  <a:ext uri="{0D108BD9-81ED-4DB2-BD59-A6C34878D82A}">
                    <a16:rowId xmlns:a16="http://schemas.microsoft.com/office/drawing/2014/main" val="5645124"/>
                  </a:ext>
                </a:extLst>
              </a:tr>
              <a:tr h="350858">
                <a:tc>
                  <a:txBody>
                    <a:bodyPr/>
                    <a:lstStyle/>
                    <a:p>
                      <a:endParaRPr lang="en-IN" sz="1600" dirty="0">
                        <a:solidFill>
                          <a:schemeClr val="tx1"/>
                        </a:solidFill>
                      </a:endParaRPr>
                    </a:p>
                  </a:txBody>
                  <a:tcPr marL="182880" marR="94257" anchor="ctr">
                    <a:solidFill>
                      <a:schemeClr val="accent3">
                        <a:lumMod val="90000"/>
                      </a:schemeClr>
                    </a:solidFill>
                  </a:tcPr>
                </a:tc>
                <a:tc>
                  <a:txBody>
                    <a:bodyPr/>
                    <a:lstStyle/>
                    <a:p>
                      <a:pPr algn="ctr"/>
                      <a:endParaRPr lang="en-IN" sz="1600" dirty="0">
                        <a:solidFill>
                          <a:schemeClr val="tx1"/>
                        </a:solidFill>
                        <a:latin typeface="+mn-lt"/>
                      </a:endParaRPr>
                    </a:p>
                  </a:txBody>
                  <a:tcPr marL="94257" marR="94257" anchor="ctr">
                    <a:solidFill>
                      <a:schemeClr val="accent3"/>
                    </a:solidFill>
                  </a:tcPr>
                </a:tc>
                <a:tc>
                  <a:txBody>
                    <a:bodyPr/>
                    <a:lstStyle/>
                    <a:p>
                      <a:pPr algn="ctr"/>
                      <a:endParaRPr lang="en-IN" sz="1600" dirty="0">
                        <a:solidFill>
                          <a:schemeClr val="tx1"/>
                        </a:solidFill>
                        <a:latin typeface="+mn-lt"/>
                      </a:endParaRPr>
                    </a:p>
                  </a:txBody>
                  <a:tcPr marL="94257" marR="94257" anchor="ctr">
                    <a:solidFill>
                      <a:schemeClr val="accent3"/>
                    </a:solidFill>
                  </a:tcPr>
                </a:tc>
                <a:tc>
                  <a:txBody>
                    <a:bodyPr/>
                    <a:lstStyle/>
                    <a:p>
                      <a:pPr algn="ctr"/>
                      <a:endParaRPr lang="en-IN" sz="1600" dirty="0">
                        <a:solidFill>
                          <a:schemeClr val="tx1"/>
                        </a:solidFill>
                        <a:latin typeface="+mn-lt"/>
                      </a:endParaRPr>
                    </a:p>
                  </a:txBody>
                  <a:tcPr marL="94257" marR="94257" anchor="ctr">
                    <a:solidFill>
                      <a:schemeClr val="accent3"/>
                    </a:solidFill>
                  </a:tcPr>
                </a:tc>
                <a:extLst>
                  <a:ext uri="{0D108BD9-81ED-4DB2-BD59-A6C34878D82A}">
                    <a16:rowId xmlns:a16="http://schemas.microsoft.com/office/drawing/2014/main" val="2653454546"/>
                  </a:ext>
                </a:extLst>
              </a:tr>
            </a:tbl>
          </a:graphicData>
        </a:graphic>
      </p:graphicFrame>
      <p:graphicFrame>
        <p:nvGraphicFramePr>
          <p:cNvPr id="21" name="Table 20">
            <a:extLst>
              <a:ext uri="{FF2B5EF4-FFF2-40B4-BE49-F238E27FC236}">
                <a16:creationId xmlns:a16="http://schemas.microsoft.com/office/drawing/2014/main" id="{33D4C724-78F2-4583-A375-1BDB450EA6C0}"/>
              </a:ext>
            </a:extLst>
          </p:cNvPr>
          <p:cNvGraphicFramePr>
            <a:graphicFrameLocks noGrp="1"/>
          </p:cNvGraphicFramePr>
          <p:nvPr>
            <p:extLst>
              <p:ext uri="{D42A27DB-BD31-4B8C-83A1-F6EECF244321}">
                <p14:modId xmlns:p14="http://schemas.microsoft.com/office/powerpoint/2010/main" val="586235825"/>
              </p:ext>
            </p:extLst>
          </p:nvPr>
        </p:nvGraphicFramePr>
        <p:xfrm>
          <a:off x="995493" y="1325047"/>
          <a:ext cx="10402349" cy="1793756"/>
        </p:xfrm>
        <a:graphic>
          <a:graphicData uri="http://schemas.openxmlformats.org/drawingml/2006/table">
            <a:tbl>
              <a:tblPr>
                <a:tableStyleId>{5C22544A-7EE6-4342-B048-85BDC9FD1C3A}</a:tableStyleId>
              </a:tblPr>
              <a:tblGrid>
                <a:gridCol w="1334008">
                  <a:extLst>
                    <a:ext uri="{9D8B030D-6E8A-4147-A177-3AD203B41FA5}">
                      <a16:colId xmlns:a16="http://schemas.microsoft.com/office/drawing/2014/main" val="4035020003"/>
                    </a:ext>
                  </a:extLst>
                </a:gridCol>
                <a:gridCol w="2773896">
                  <a:extLst>
                    <a:ext uri="{9D8B030D-6E8A-4147-A177-3AD203B41FA5}">
                      <a16:colId xmlns:a16="http://schemas.microsoft.com/office/drawing/2014/main" val="3524630212"/>
                    </a:ext>
                  </a:extLst>
                </a:gridCol>
                <a:gridCol w="265557">
                  <a:extLst>
                    <a:ext uri="{9D8B030D-6E8A-4147-A177-3AD203B41FA5}">
                      <a16:colId xmlns:a16="http://schemas.microsoft.com/office/drawing/2014/main" val="743110676"/>
                    </a:ext>
                  </a:extLst>
                </a:gridCol>
                <a:gridCol w="6028888">
                  <a:extLst>
                    <a:ext uri="{9D8B030D-6E8A-4147-A177-3AD203B41FA5}">
                      <a16:colId xmlns:a16="http://schemas.microsoft.com/office/drawing/2014/main" val="2516587734"/>
                    </a:ext>
                  </a:extLst>
                </a:gridCol>
              </a:tblGrid>
              <a:tr h="533820">
                <a:tc gridSpan="2">
                  <a:txBody>
                    <a:bodyPr/>
                    <a:lstStyle/>
                    <a:p>
                      <a:pPr algn="ctr" fontAlgn="b"/>
                      <a:r>
                        <a:rPr lang="en-US" sz="1800" b="1" u="none" strike="noStrike" dirty="0">
                          <a:effectLst/>
                        </a:rPr>
                        <a:t>FY24 and FY25 Total Estimated Revenue</a:t>
                      </a:r>
                      <a:endParaRPr lang="en-US" sz="1800" b="1"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hMerge="1">
                  <a:txBody>
                    <a:bodyPr/>
                    <a:lstStyle/>
                    <a:p>
                      <a:endParaRPr lang="en-US"/>
                    </a:p>
                  </a:txBody>
                  <a:tcPr/>
                </a:tc>
                <a:tc rowSpan="5">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2400" b="1" u="none" strike="noStrike" dirty="0">
                          <a:effectLst/>
                        </a:rPr>
                        <a:t>Revenue</a:t>
                      </a:r>
                      <a:r>
                        <a:rPr lang="en-US" sz="1800" b="1" u="none" strike="noStrike" dirty="0">
                          <a:effectLst/>
                        </a:rPr>
                        <a:t> </a:t>
                      </a:r>
                      <a:r>
                        <a:rPr lang="en-US" sz="2400" b="1" u="none" strike="noStrike" dirty="0">
                          <a:effectLst/>
                        </a:rPr>
                        <a:t>Summary Revised</a:t>
                      </a:r>
                      <a:endParaRPr lang="en-US" sz="1800" b="1"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extLst>
                  <a:ext uri="{0D108BD9-81ED-4DB2-BD59-A6C34878D82A}">
                    <a16:rowId xmlns:a16="http://schemas.microsoft.com/office/drawing/2014/main" val="3681721056"/>
                  </a:ext>
                </a:extLst>
              </a:tr>
              <a:tr h="292810">
                <a:tc rowSpan="2">
                  <a:txBody>
                    <a:bodyPr/>
                    <a:lstStyle/>
                    <a:p>
                      <a:pPr algn="ctr" fontAlgn="ctr"/>
                      <a:r>
                        <a:rPr lang="en-US" sz="2000" b="1" u="none" strike="noStrike" dirty="0">
                          <a:effectLst>
                            <a:outerShdw blurRad="50800" dist="38100" dir="5400000" algn="t" rotWithShape="0">
                              <a:prstClr val="black">
                                <a:alpha val="40000"/>
                              </a:prstClr>
                            </a:outerShdw>
                          </a:effectLst>
                        </a:rPr>
                        <a:t>FY24: </a:t>
                      </a:r>
                      <a:endParaRPr lang="en-US" sz="2000" b="1" i="0" u="none" strike="noStrike" dirty="0">
                        <a:solidFill>
                          <a:srgbClr val="000000"/>
                        </a:solidFill>
                        <a:effectLst>
                          <a:outerShdw blurRad="50800" dist="38100" dir="5400000" algn="t" rotWithShape="0">
                            <a:prstClr val="black">
                              <a:alpha val="40000"/>
                            </a:prstClr>
                          </a:outerShdw>
                        </a:effectLst>
                        <a:latin typeface="Calibri" panose="020F0502020204030204" pitchFamily="34" charset="0"/>
                      </a:endParaRPr>
                    </a:p>
                  </a:txBody>
                  <a:tcPr marL="9525" marR="9525" marT="9525" marB="0" anchor="ctr"/>
                </a:tc>
                <a:tc rowSpan="2">
                  <a:txBody>
                    <a:bodyPr/>
                    <a:lstStyle/>
                    <a:p>
                      <a:pPr algn="l" fontAlgn="ctr"/>
                      <a:r>
                        <a:rPr lang="en-US" sz="2000" b="0" i="0" u="none" strike="noStrike" dirty="0">
                          <a:solidFill>
                            <a:srgbClr val="000000"/>
                          </a:solidFill>
                          <a:effectLst>
                            <a:outerShdw blurRad="50800" dist="38100" dir="2700000" algn="tl" rotWithShape="0">
                              <a:prstClr val="black">
                                <a:alpha val="40000"/>
                              </a:prstClr>
                            </a:outerShdw>
                          </a:effectLst>
                          <a:latin typeface="Calibri" panose="020F0502020204030204" pitchFamily="34" charset="0"/>
                        </a:rPr>
                        <a:t>$3,775,853.80</a:t>
                      </a:r>
                    </a:p>
                  </a:txBody>
                  <a:tcPr marL="9525" marR="9525" marT="9525" marB="0" anchor="ctr"/>
                </a:tc>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marL="285750" indent="-285750" algn="l" fontAlgn="b">
                        <a:buFont typeface="Arial" panose="020B0604020202020204" pitchFamily="34" charset="0"/>
                        <a:buChar char="•"/>
                      </a:pPr>
                      <a:r>
                        <a:rPr lang="en-US" sz="1400" u="none" strike="noStrike" dirty="0">
                          <a:effectLst/>
                        </a:rPr>
                        <a:t>Collection Unit creation w/in Division of Fiscal &amp; Personnel Services providing the acquisition of additional staffing.</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83085258"/>
                  </a:ext>
                </a:extLst>
              </a:tr>
              <a:tr h="268447">
                <a:tc vMerge="1">
                  <a:txBody>
                    <a:bodyPr/>
                    <a:lstStyle/>
                    <a:p>
                      <a:pPr algn="ctr" fontAlgn="ctr"/>
                      <a:endParaRPr lang="en-US" sz="1100" b="1" i="0" u="none" strike="noStrike" dirty="0">
                        <a:solidFill>
                          <a:srgbClr val="000000"/>
                        </a:solidFill>
                        <a:effectLst>
                          <a:outerShdw blurRad="50800" dist="38100" dir="5400000" algn="t" rotWithShape="0">
                            <a:prstClr val="black">
                              <a:alpha val="40000"/>
                            </a:prstClr>
                          </a:outerShdw>
                        </a:effectLst>
                        <a:latin typeface="Calibri" panose="020F0502020204030204" pitchFamily="34" charset="0"/>
                      </a:endParaRPr>
                    </a:p>
                  </a:txBody>
                  <a:tcPr marL="9525" marR="9525" marT="9525" marB="0" anchor="ctr"/>
                </a:tc>
                <a:tc vMerge="1">
                  <a:txBody>
                    <a:bodyPr/>
                    <a:lstStyle/>
                    <a:p>
                      <a:pPr algn="l" fontAlgn="ctr"/>
                      <a:endParaRPr lang="en-US" sz="1100" b="0" i="0" u="none" strike="noStrike" dirty="0">
                        <a:solidFill>
                          <a:srgbClr val="000000"/>
                        </a:solidFill>
                        <a:effectLst/>
                        <a:latin typeface="Calibri" panose="020F0502020204030204" pitchFamily="34" charset="0"/>
                      </a:endParaRPr>
                    </a:p>
                  </a:txBody>
                  <a:tcPr marL="9525" marR="9525" marT="9525" marB="0" anchor="ctr"/>
                </a:tc>
                <a:tc vMerge="1">
                  <a:txBody>
                    <a:bodyPr/>
                    <a:lstStyle/>
                    <a:p>
                      <a:endParaRPr lang="en-US"/>
                    </a:p>
                  </a:txBody>
                  <a:tcPr/>
                </a:tc>
                <a:tc>
                  <a:txBody>
                    <a:bodyPr/>
                    <a:lstStyle/>
                    <a:p>
                      <a:pPr marL="285750" indent="-285750" algn="l" fontAlgn="b">
                        <a:buFont typeface="Arial" panose="020B0604020202020204" pitchFamily="34" charset="0"/>
                        <a:buChar char="•"/>
                      </a:pPr>
                      <a:r>
                        <a:rPr lang="en-US" sz="1400" u="none" strike="noStrike" dirty="0">
                          <a:effectLst/>
                        </a:rPr>
                        <a:t>Enforce the 10% late fee penalty assessed to late payments of rentals.</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13218790"/>
                  </a:ext>
                </a:extLst>
              </a:tr>
              <a:tr h="303517">
                <a:tc rowSpan="2">
                  <a:txBody>
                    <a:bodyPr/>
                    <a:lstStyle/>
                    <a:p>
                      <a:pPr algn="ctr"/>
                      <a:r>
                        <a:rPr lang="en-US" sz="2000" b="1" u="none" strike="noStrike" dirty="0">
                          <a:effectLst>
                            <a:outerShdw blurRad="50800" dist="38100" dir="5400000" algn="t" rotWithShape="0">
                              <a:prstClr val="black">
                                <a:alpha val="40000"/>
                              </a:prstClr>
                            </a:outerShdw>
                          </a:effectLst>
                        </a:rPr>
                        <a:t>FY25:</a:t>
                      </a:r>
                      <a:endParaRPr lang="en-US" sz="3600" dirty="0"/>
                    </a:p>
                  </a:txBody>
                  <a:tcPr marL="9525" marR="9525" marT="9525" marB="0" anchor="ctr"/>
                </a:tc>
                <a:tc rowSpan="2">
                  <a:txBody>
                    <a:bodyPr/>
                    <a:lstStyle/>
                    <a:p>
                      <a:r>
                        <a:rPr lang="en-US" sz="2000" b="0" i="0" u="none" strike="noStrike" dirty="0">
                          <a:solidFill>
                            <a:srgbClr val="000000"/>
                          </a:solidFill>
                          <a:effectLst>
                            <a:outerShdw blurRad="50800" dist="38100" dir="2700000" algn="tl" rotWithShape="0">
                              <a:prstClr val="black">
                                <a:alpha val="40000"/>
                              </a:prstClr>
                            </a:outerShdw>
                          </a:effectLst>
                          <a:latin typeface="Calibri" panose="020F0502020204030204" pitchFamily="34" charset="0"/>
                        </a:rPr>
                        <a:t>$3,964,646.49</a:t>
                      </a:r>
                      <a:endParaRPr lang="en-US" sz="3600" dirty="0">
                        <a:effectLst>
                          <a:outerShdw blurRad="50800" dist="38100" dir="2700000" algn="tl" rotWithShape="0">
                            <a:prstClr val="black">
                              <a:alpha val="40000"/>
                            </a:prstClr>
                          </a:outerShdw>
                        </a:effectLst>
                      </a:endParaRPr>
                    </a:p>
                  </a:txBody>
                  <a:tcPr marL="9525" marR="9525" marT="9525" marB="0" anchor="ctr"/>
                </a:tc>
                <a:tc vMerge="1">
                  <a:txBody>
                    <a:bodyPr/>
                    <a:lstStyle/>
                    <a:p>
                      <a:endParaRPr lang="en-US"/>
                    </a:p>
                  </a:txBody>
                  <a:tcPr/>
                </a:tc>
                <a:tc>
                  <a:txBody>
                    <a:bodyPr/>
                    <a:lstStyle/>
                    <a:p>
                      <a:pPr marL="285750" indent="-285750" algn="l" fontAlgn="b">
                        <a:buFont typeface="Arial" panose="020B0604020202020204" pitchFamily="34" charset="0"/>
                        <a:buChar char="•"/>
                      </a:pPr>
                      <a:r>
                        <a:rPr lang="en-US" sz="1400" b="0" i="0" u="none" strike="noStrike" dirty="0">
                          <a:solidFill>
                            <a:srgbClr val="000000"/>
                          </a:solidFill>
                          <a:effectLst/>
                          <a:latin typeface="Calibri" panose="020F0502020204030204" pitchFamily="34" charset="0"/>
                        </a:rPr>
                        <a:t>Receipt of new leases</a:t>
                      </a:r>
                    </a:p>
                  </a:txBody>
                  <a:tcPr marL="9525" marR="9525" marT="9525" marB="0" anchor="b"/>
                </a:tc>
                <a:extLst>
                  <a:ext uri="{0D108BD9-81ED-4DB2-BD59-A6C34878D82A}">
                    <a16:rowId xmlns:a16="http://schemas.microsoft.com/office/drawing/2014/main" val="1657307122"/>
                  </a:ext>
                </a:extLst>
              </a:tr>
              <a:tr h="251727">
                <a:tc vMerge="1">
                  <a:txBody>
                    <a:bodyPr/>
                    <a:lstStyle/>
                    <a:p>
                      <a:endParaRPr lang="en-US"/>
                    </a:p>
                  </a:txBody>
                  <a:tcPr/>
                </a:tc>
                <a:tc vMerge="1">
                  <a:txBody>
                    <a:bodyPr/>
                    <a:lstStyle/>
                    <a:p>
                      <a:endParaRPr lang="en-US"/>
                    </a:p>
                  </a:txBody>
                  <a:tcPr/>
                </a:tc>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618752"/>
                  </a:ext>
                </a:extLst>
              </a:tr>
            </a:tbl>
          </a:graphicData>
        </a:graphic>
      </p:graphicFrame>
      <p:pic>
        <p:nvPicPr>
          <p:cNvPr id="23" name="Picture 22" descr="Logo&#10;&#10;Description automatically generated">
            <a:extLst>
              <a:ext uri="{FF2B5EF4-FFF2-40B4-BE49-F238E27FC236}">
                <a16:creationId xmlns:a16="http://schemas.microsoft.com/office/drawing/2014/main" id="{AAE34516-ACA9-42ED-96EA-7205467CAF61}"/>
              </a:ext>
            </a:extLst>
          </p:cNvPr>
          <p:cNvPicPr>
            <a:picLocks noChangeAspect="1"/>
          </p:cNvPicPr>
          <p:nvPr/>
        </p:nvPicPr>
        <p:blipFill>
          <a:blip r:embed="rId2"/>
          <a:stretch>
            <a:fillRect/>
          </a:stretch>
        </p:blipFill>
        <p:spPr>
          <a:xfrm>
            <a:off x="10731556" y="0"/>
            <a:ext cx="989262" cy="968479"/>
          </a:xfrm>
          <a:prstGeom prst="rect">
            <a:avLst/>
          </a:prstGeom>
        </p:spPr>
      </p:pic>
    </p:spTree>
    <p:extLst>
      <p:ext uri="{BB962C8B-B14F-4D97-AF65-F5344CB8AC3E}">
        <p14:creationId xmlns:p14="http://schemas.microsoft.com/office/powerpoint/2010/main" val="4292661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3ECC693-F274-463C-9554-57EAE0704B95}"/>
              </a:ext>
            </a:extLst>
          </p:cNvPr>
          <p:cNvSpPr txBox="1"/>
          <p:nvPr/>
        </p:nvSpPr>
        <p:spPr>
          <a:xfrm>
            <a:off x="6537773" y="1859849"/>
            <a:ext cx="4116245" cy="646331"/>
          </a:xfrm>
          <a:prstGeom prst="rect">
            <a:avLst/>
          </a:prstGeom>
          <a:noFill/>
        </p:spPr>
        <p:txBody>
          <a:bodyPr wrap="square">
            <a:spAutoFit/>
          </a:bodyPr>
          <a:lstStyle/>
          <a:p>
            <a:pPr algn="ctr"/>
            <a:r>
              <a:rPr lang="en-US" b="1" dirty="0">
                <a:solidFill>
                  <a:srgbClr val="FF0000"/>
                </a:solidFill>
              </a:rPr>
              <a:t>DPP – CONTINUING </a:t>
            </a:r>
          </a:p>
          <a:p>
            <a:pPr algn="ctr"/>
            <a:r>
              <a:rPr lang="en-US" b="1" dirty="0">
                <a:solidFill>
                  <a:srgbClr val="FF0000"/>
                </a:solidFill>
              </a:rPr>
              <a:t>REVENUE GENERATION</a:t>
            </a:r>
          </a:p>
        </p:txBody>
      </p:sp>
      <p:grpSp>
        <p:nvGrpSpPr>
          <p:cNvPr id="7" name="Content Placeholder 2">
            <a:extLst>
              <a:ext uri="{FF2B5EF4-FFF2-40B4-BE49-F238E27FC236}">
                <a16:creationId xmlns:a16="http://schemas.microsoft.com/office/drawing/2014/main" id="{A2B947F9-BD8F-4D75-B16B-27F86254EBBD}"/>
              </a:ext>
            </a:extLst>
          </p:cNvPr>
          <p:cNvGrpSpPr/>
          <p:nvPr/>
        </p:nvGrpSpPr>
        <p:grpSpPr>
          <a:xfrm>
            <a:off x="3220725" y="3008221"/>
            <a:ext cx="7037096" cy="2561301"/>
            <a:chOff x="1621251" y="-32786"/>
            <a:chExt cx="7037094" cy="2561300"/>
          </a:xfrm>
        </p:grpSpPr>
        <p:sp>
          <p:nvSpPr>
            <p:cNvPr id="8" name="Circle">
              <a:extLst>
                <a:ext uri="{FF2B5EF4-FFF2-40B4-BE49-F238E27FC236}">
                  <a16:creationId xmlns:a16="http://schemas.microsoft.com/office/drawing/2014/main" id="{35102251-DCA8-40FD-94DB-3254FEEDF1C5}"/>
                </a:ext>
              </a:extLst>
            </p:cNvPr>
            <p:cNvSpPr/>
            <p:nvPr/>
          </p:nvSpPr>
          <p:spPr>
            <a:xfrm>
              <a:off x="6784330" y="-32786"/>
              <a:ext cx="1818565" cy="1818564"/>
            </a:xfrm>
            <a:prstGeom prst="ellipse">
              <a:avLst/>
            </a:prstGeom>
            <a:solidFill>
              <a:schemeClr val="accent1"/>
            </a:solidFill>
            <a:ln w="12700" cap="flat">
              <a:noFill/>
              <a:miter lim="400000"/>
            </a:ln>
            <a:effectLst/>
          </p:spPr>
          <p:txBody>
            <a:bodyPr wrap="square" lIns="45718" tIns="45718" rIns="45718" bIns="45718" numCol="1" anchor="t">
              <a:noAutofit/>
            </a:bodyPr>
            <a:lstStyle/>
            <a:p>
              <a:pPr>
                <a:lnSpc>
                  <a:spcPct val="110000"/>
                </a:lnSpc>
                <a:spcBef>
                  <a:spcPts val="900"/>
                </a:spcBef>
                <a:defRPr sz="1500">
                  <a:latin typeface="+mn-lt"/>
                  <a:ea typeface="+mn-ea"/>
                  <a:cs typeface="+mn-cs"/>
                  <a:sym typeface="Century Gothic"/>
                </a:defRPr>
              </a:pPr>
              <a:endParaRPr dirty="0"/>
            </a:p>
          </p:txBody>
        </p:sp>
        <p:sp>
          <p:nvSpPr>
            <p:cNvPr id="9" name="Square">
              <a:extLst>
                <a:ext uri="{FF2B5EF4-FFF2-40B4-BE49-F238E27FC236}">
                  <a16:creationId xmlns:a16="http://schemas.microsoft.com/office/drawing/2014/main" id="{26474D1E-A546-48F4-8969-1477E58CFCCD}"/>
                </a:ext>
              </a:extLst>
            </p:cNvPr>
            <p:cNvSpPr/>
            <p:nvPr/>
          </p:nvSpPr>
          <p:spPr>
            <a:xfrm>
              <a:off x="7204024" y="257647"/>
              <a:ext cx="1043439" cy="1043439"/>
            </a:xfrm>
            <a:prstGeom prst="rect">
              <a:avLst/>
            </a:prstGeom>
            <a:blipFill rotWithShape="1">
              <a:blip r:embed="rId2"/>
              <a:srcRect/>
              <a:stretch>
                <a:fillRect/>
              </a:stretch>
            </a:blipFill>
            <a:ln w="12700" cap="flat">
              <a:noFill/>
              <a:miter lim="400000"/>
            </a:ln>
            <a:effectLst/>
          </p:spPr>
          <p:txBody>
            <a:bodyPr wrap="square" lIns="45718" tIns="45718" rIns="45718" bIns="45718" numCol="1" anchor="t">
              <a:noAutofit/>
            </a:bodyPr>
            <a:lstStyle/>
            <a:p>
              <a:pPr>
                <a:lnSpc>
                  <a:spcPct val="110000"/>
                </a:lnSpc>
                <a:spcBef>
                  <a:spcPts val="900"/>
                </a:spcBef>
                <a:defRPr sz="1500">
                  <a:latin typeface="+mn-lt"/>
                  <a:ea typeface="+mn-ea"/>
                  <a:cs typeface="+mn-cs"/>
                  <a:sym typeface="Century Gothic"/>
                </a:defRPr>
              </a:pPr>
              <a:endParaRPr dirty="0"/>
            </a:p>
          </p:txBody>
        </p:sp>
        <p:sp>
          <p:nvSpPr>
            <p:cNvPr id="10" name="Increase revenues 25%…">
              <a:extLst>
                <a:ext uri="{FF2B5EF4-FFF2-40B4-BE49-F238E27FC236}">
                  <a16:creationId xmlns:a16="http://schemas.microsoft.com/office/drawing/2014/main" id="{6C8D276E-6DD1-46E7-9BFC-F143AAF1425D}"/>
                </a:ext>
              </a:extLst>
            </p:cNvPr>
            <p:cNvSpPr txBox="1"/>
            <p:nvPr/>
          </p:nvSpPr>
          <p:spPr>
            <a:xfrm>
              <a:off x="6728877" y="1831241"/>
              <a:ext cx="1929468" cy="27699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p>
              <a:pPr algn="ctr" defTabSz="800100">
                <a:spcBef>
                  <a:spcPts val="700"/>
                </a:spcBef>
                <a:defRPr cap="all">
                  <a:latin typeface="+mn-lt"/>
                  <a:ea typeface="+mn-ea"/>
                  <a:cs typeface="+mn-cs"/>
                  <a:sym typeface="Century Gothic"/>
                </a:defRPr>
              </a:pPr>
              <a:r>
                <a:rPr dirty="0"/>
                <a:t> </a:t>
              </a:r>
              <a:r>
                <a:rPr sz="1400" b="1" dirty="0"/>
                <a:t>Increased</a:t>
              </a:r>
              <a:r>
                <a:rPr sz="1600" dirty="0"/>
                <a:t> </a:t>
              </a:r>
              <a:r>
                <a:rPr sz="1400" b="1" dirty="0"/>
                <a:t>revenues</a:t>
              </a:r>
              <a:endParaRPr b="1" dirty="0"/>
            </a:p>
          </p:txBody>
        </p:sp>
        <p:sp>
          <p:nvSpPr>
            <p:cNvPr id="11" name="Circle">
              <a:extLst>
                <a:ext uri="{FF2B5EF4-FFF2-40B4-BE49-F238E27FC236}">
                  <a16:creationId xmlns:a16="http://schemas.microsoft.com/office/drawing/2014/main" id="{5E9345B3-5CCA-462F-B015-52A2BAD892A6}"/>
                </a:ext>
              </a:extLst>
            </p:cNvPr>
            <p:cNvSpPr/>
            <p:nvPr/>
          </p:nvSpPr>
          <p:spPr>
            <a:xfrm>
              <a:off x="1621251" y="709950"/>
              <a:ext cx="1818565" cy="1818564"/>
            </a:xfrm>
            <a:prstGeom prst="ellipse">
              <a:avLst/>
            </a:prstGeom>
            <a:solidFill>
              <a:schemeClr val="accent3"/>
            </a:solidFill>
            <a:ln w="12700" cap="flat">
              <a:noFill/>
              <a:miter lim="400000"/>
            </a:ln>
            <a:effectLst/>
          </p:spPr>
          <p:txBody>
            <a:bodyPr wrap="square" lIns="45718" tIns="45718" rIns="45718" bIns="45718" numCol="1" anchor="t">
              <a:noAutofit/>
            </a:bodyPr>
            <a:lstStyle/>
            <a:p>
              <a:pPr>
                <a:lnSpc>
                  <a:spcPct val="110000"/>
                </a:lnSpc>
                <a:spcBef>
                  <a:spcPts val="900"/>
                </a:spcBef>
                <a:defRPr sz="1500">
                  <a:latin typeface="+mn-lt"/>
                  <a:ea typeface="+mn-ea"/>
                  <a:cs typeface="+mn-cs"/>
                  <a:sym typeface="Century Gothic"/>
                </a:defRPr>
              </a:pPr>
              <a:endParaRPr/>
            </a:p>
          </p:txBody>
        </p:sp>
        <p:sp>
          <p:nvSpPr>
            <p:cNvPr id="13" name="EMBRACE Technological enhancements">
              <a:extLst>
                <a:ext uri="{FF2B5EF4-FFF2-40B4-BE49-F238E27FC236}">
                  <a16:creationId xmlns:a16="http://schemas.microsoft.com/office/drawing/2014/main" id="{06C029B3-04DE-4FD1-A68F-277800AE02EE}"/>
                </a:ext>
              </a:extLst>
            </p:cNvPr>
            <p:cNvSpPr txBox="1"/>
            <p:nvPr/>
          </p:nvSpPr>
          <p:spPr>
            <a:xfrm>
              <a:off x="2234854" y="1862019"/>
              <a:ext cx="2564734" cy="2154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lgn="ctr" defTabSz="622300">
                <a:spcBef>
                  <a:spcPts val="500"/>
                </a:spcBef>
                <a:defRPr sz="1400" cap="all">
                  <a:latin typeface="+mn-lt"/>
                  <a:ea typeface="+mn-ea"/>
                  <a:cs typeface="+mn-cs"/>
                  <a:sym typeface="Century Gothic"/>
                </a:defRPr>
              </a:lvl1pPr>
            </a:lstStyle>
            <a:p>
              <a:r>
                <a:rPr b="1" dirty="0"/>
                <a:t>Technological </a:t>
              </a:r>
              <a:r>
                <a:rPr lang="en-US" b="1" dirty="0"/>
                <a:t>INTEGRATION</a:t>
              </a:r>
              <a:endParaRPr b="1" dirty="0"/>
            </a:p>
          </p:txBody>
        </p:sp>
        <p:sp>
          <p:nvSpPr>
            <p:cNvPr id="14" name="Circle">
              <a:extLst>
                <a:ext uri="{FF2B5EF4-FFF2-40B4-BE49-F238E27FC236}">
                  <a16:creationId xmlns:a16="http://schemas.microsoft.com/office/drawing/2014/main" id="{319E657A-4861-4FD6-B04F-5BF826345A43}"/>
                </a:ext>
              </a:extLst>
            </p:cNvPr>
            <p:cNvSpPr/>
            <p:nvPr/>
          </p:nvSpPr>
          <p:spPr>
            <a:xfrm>
              <a:off x="4643953" y="-32785"/>
              <a:ext cx="1818565" cy="1818564"/>
            </a:xfrm>
            <a:prstGeom prst="ellipse">
              <a:avLst/>
            </a:prstGeom>
            <a:solidFill>
              <a:schemeClr val="accent4"/>
            </a:solidFill>
            <a:ln w="12700" cap="flat">
              <a:noFill/>
              <a:miter lim="400000"/>
            </a:ln>
            <a:effectLst/>
          </p:spPr>
          <p:txBody>
            <a:bodyPr wrap="square" lIns="45718" tIns="45718" rIns="45718" bIns="45718" numCol="1" anchor="t">
              <a:noAutofit/>
            </a:bodyPr>
            <a:lstStyle/>
            <a:p>
              <a:pPr>
                <a:lnSpc>
                  <a:spcPct val="110000"/>
                </a:lnSpc>
                <a:spcBef>
                  <a:spcPts val="900"/>
                </a:spcBef>
                <a:defRPr sz="1500">
                  <a:latin typeface="+mn-lt"/>
                  <a:ea typeface="+mn-ea"/>
                  <a:cs typeface="+mn-cs"/>
                  <a:sym typeface="Century Gothic"/>
                </a:defRPr>
              </a:pPr>
              <a:endParaRPr dirty="0"/>
            </a:p>
          </p:txBody>
        </p:sp>
        <p:sp>
          <p:nvSpPr>
            <p:cNvPr id="15" name="Square">
              <a:extLst>
                <a:ext uri="{FF2B5EF4-FFF2-40B4-BE49-F238E27FC236}">
                  <a16:creationId xmlns:a16="http://schemas.microsoft.com/office/drawing/2014/main" id="{4E09C9C2-EC46-4933-B05A-E7FDE533E879}"/>
                </a:ext>
              </a:extLst>
            </p:cNvPr>
            <p:cNvSpPr/>
            <p:nvPr/>
          </p:nvSpPr>
          <p:spPr>
            <a:xfrm>
              <a:off x="5014999" y="330433"/>
              <a:ext cx="1026159" cy="1013424"/>
            </a:xfrm>
            <a:prstGeom prst="rect">
              <a:avLst/>
            </a:prstGeom>
            <a:blipFill rotWithShape="1">
              <a:blip r:embed="rId3"/>
              <a:srcRect/>
              <a:stretch>
                <a:fillRect/>
              </a:stretch>
            </a:blipFill>
            <a:ln w="12700" cap="flat">
              <a:noFill/>
              <a:miter lim="400000"/>
            </a:ln>
            <a:effectLst/>
          </p:spPr>
          <p:txBody>
            <a:bodyPr wrap="square" lIns="45718" tIns="45718" rIns="45718" bIns="45718" numCol="1" anchor="t">
              <a:noAutofit/>
            </a:bodyPr>
            <a:lstStyle/>
            <a:p>
              <a:pPr>
                <a:lnSpc>
                  <a:spcPct val="110000"/>
                </a:lnSpc>
                <a:spcBef>
                  <a:spcPts val="900"/>
                </a:spcBef>
                <a:defRPr sz="1500">
                  <a:latin typeface="+mn-lt"/>
                  <a:ea typeface="+mn-ea"/>
                  <a:cs typeface="+mn-cs"/>
                  <a:sym typeface="Century Gothic"/>
                </a:defRPr>
              </a:pPr>
              <a:endParaRPr dirty="0"/>
            </a:p>
          </p:txBody>
        </p:sp>
        <p:sp>
          <p:nvSpPr>
            <p:cNvPr id="16" name="BUSINESS PROCESS OPTIMIZATION strategies">
              <a:extLst>
                <a:ext uri="{FF2B5EF4-FFF2-40B4-BE49-F238E27FC236}">
                  <a16:creationId xmlns:a16="http://schemas.microsoft.com/office/drawing/2014/main" id="{EABFFD85-DDD0-4850-A3A9-F3CE9782E0D0}"/>
                </a:ext>
              </a:extLst>
            </p:cNvPr>
            <p:cNvSpPr txBox="1"/>
            <p:nvPr/>
          </p:nvSpPr>
          <p:spPr>
            <a:xfrm>
              <a:off x="4604231" y="1841856"/>
              <a:ext cx="2267729" cy="4308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lgn="ctr" defTabSz="622300">
                <a:spcBef>
                  <a:spcPts val="500"/>
                </a:spcBef>
                <a:defRPr sz="1400" cap="all">
                  <a:latin typeface="+mn-lt"/>
                  <a:ea typeface="+mn-ea"/>
                  <a:cs typeface="+mn-cs"/>
                  <a:sym typeface="Century Gothic"/>
                </a:defRPr>
              </a:lvl1pPr>
            </a:lstStyle>
            <a:p>
              <a:r>
                <a:rPr b="1" dirty="0"/>
                <a:t>BUSINESS PROCESS OPTIMIZATION</a:t>
              </a:r>
            </a:p>
          </p:txBody>
        </p:sp>
      </p:grpSp>
      <p:sp>
        <p:nvSpPr>
          <p:cNvPr id="18" name="Circle">
            <a:extLst>
              <a:ext uri="{FF2B5EF4-FFF2-40B4-BE49-F238E27FC236}">
                <a16:creationId xmlns:a16="http://schemas.microsoft.com/office/drawing/2014/main" id="{072A2EDF-D9A2-4965-8FF7-E8B9281EA9A4}"/>
              </a:ext>
            </a:extLst>
          </p:cNvPr>
          <p:cNvSpPr/>
          <p:nvPr/>
        </p:nvSpPr>
        <p:spPr>
          <a:xfrm>
            <a:off x="3974373" y="3089466"/>
            <a:ext cx="1818565" cy="1818565"/>
          </a:xfrm>
          <a:prstGeom prst="ellipse">
            <a:avLst/>
          </a:prstGeom>
          <a:ln/>
        </p:spPr>
        <p:style>
          <a:lnRef idx="2">
            <a:schemeClr val="accent5">
              <a:shade val="50000"/>
            </a:schemeClr>
          </a:lnRef>
          <a:fillRef idx="1">
            <a:schemeClr val="accent5"/>
          </a:fillRef>
          <a:effectRef idx="0">
            <a:schemeClr val="accent5"/>
          </a:effectRef>
          <a:fontRef idx="minor">
            <a:schemeClr val="lt1"/>
          </a:fontRef>
        </p:style>
        <p:txBody>
          <a:bodyPr wrap="square" lIns="45718" tIns="45718" rIns="45718" bIns="45718" numCol="1" anchor="t">
            <a:noAutofit/>
          </a:bodyPr>
          <a:lstStyle/>
          <a:p>
            <a:pPr>
              <a:lnSpc>
                <a:spcPct val="110000"/>
              </a:lnSpc>
              <a:spcBef>
                <a:spcPts val="900"/>
              </a:spcBef>
              <a:defRPr sz="1500">
                <a:latin typeface="+mn-lt"/>
                <a:ea typeface="+mn-ea"/>
                <a:cs typeface="+mn-cs"/>
                <a:sym typeface="Century Gothic"/>
              </a:defRPr>
            </a:pPr>
            <a:endParaRPr/>
          </a:p>
        </p:txBody>
      </p:sp>
      <p:sp>
        <p:nvSpPr>
          <p:cNvPr id="19" name="Square">
            <a:extLst>
              <a:ext uri="{FF2B5EF4-FFF2-40B4-BE49-F238E27FC236}">
                <a16:creationId xmlns:a16="http://schemas.microsoft.com/office/drawing/2014/main" id="{B8262497-DDD0-45C6-9B46-6CA07B61131E}"/>
              </a:ext>
            </a:extLst>
          </p:cNvPr>
          <p:cNvSpPr/>
          <p:nvPr/>
        </p:nvSpPr>
        <p:spPr>
          <a:xfrm>
            <a:off x="4251100" y="3527792"/>
            <a:ext cx="1043439" cy="1043439"/>
          </a:xfrm>
          <a:prstGeom prst="rect">
            <a:avLst/>
          </a:prstGeom>
          <a:blipFill rotWithShape="1">
            <a:blip r:embed="rId4"/>
            <a:srcRect/>
            <a:stretch>
              <a:fillRect/>
            </a:stretch>
          </a:blipFill>
          <a:ln w="12700" cap="flat">
            <a:noFill/>
            <a:miter lim="400000"/>
          </a:ln>
          <a:effectLst/>
        </p:spPr>
        <p:txBody>
          <a:bodyPr wrap="square" lIns="45718" tIns="45718" rIns="45718" bIns="45718" numCol="1" anchor="t">
            <a:noAutofit/>
          </a:bodyPr>
          <a:lstStyle/>
          <a:p>
            <a:pPr>
              <a:lnSpc>
                <a:spcPct val="110000"/>
              </a:lnSpc>
              <a:spcBef>
                <a:spcPts val="900"/>
              </a:spcBef>
              <a:defRPr sz="1500">
                <a:latin typeface="+mn-lt"/>
                <a:ea typeface="+mn-ea"/>
                <a:cs typeface="+mn-cs"/>
                <a:sym typeface="Century Gothic"/>
              </a:defRPr>
            </a:pPr>
            <a:endParaRPr dirty="0">
              <a:solidFill>
                <a:srgbClr val="FF0000"/>
              </a:solidFill>
            </a:endParaRPr>
          </a:p>
        </p:txBody>
      </p:sp>
      <p:pic>
        <p:nvPicPr>
          <p:cNvPr id="20" name="DPPLogoRed2Lettering.ai" descr="DPPLogoRed2Lettering.ai">
            <a:extLst>
              <a:ext uri="{FF2B5EF4-FFF2-40B4-BE49-F238E27FC236}">
                <a16:creationId xmlns:a16="http://schemas.microsoft.com/office/drawing/2014/main" id="{301DBCB0-C801-4528-9664-9B7A87901930}"/>
              </a:ext>
            </a:extLst>
          </p:cNvPr>
          <p:cNvPicPr>
            <a:picLocks noChangeAspect="1"/>
          </p:cNvPicPr>
          <p:nvPr/>
        </p:nvPicPr>
        <p:blipFill>
          <a:blip r:embed="rId5"/>
          <a:stretch>
            <a:fillRect/>
          </a:stretch>
        </p:blipFill>
        <p:spPr>
          <a:xfrm>
            <a:off x="9443416" y="5992056"/>
            <a:ext cx="1588386" cy="692698"/>
          </a:xfrm>
          <a:prstGeom prst="rect">
            <a:avLst/>
          </a:prstGeom>
          <a:ln w="12700">
            <a:miter lim="400000"/>
          </a:ln>
        </p:spPr>
      </p:pic>
    </p:spTree>
    <p:extLst>
      <p:ext uri="{BB962C8B-B14F-4D97-AF65-F5344CB8AC3E}">
        <p14:creationId xmlns:p14="http://schemas.microsoft.com/office/powerpoint/2010/main" val="3300995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ooter Placeholder 1">
            <a:extLst>
              <a:ext uri="{FF2B5EF4-FFF2-40B4-BE49-F238E27FC236}">
                <a16:creationId xmlns:a16="http://schemas.microsoft.com/office/drawing/2014/main" id="{B497EE9B-3C8E-96A5-AB3C-5B6587C78A23}"/>
              </a:ext>
            </a:extLst>
          </p:cNvPr>
          <p:cNvSpPr>
            <a:spLocks noGrp="1"/>
          </p:cNvSpPr>
          <p:nvPr>
            <p:ph type="ftr" sz="quarter" idx="17"/>
          </p:nvPr>
        </p:nvSpPr>
        <p:spPr>
          <a:xfrm>
            <a:off x="338530" y="6356350"/>
            <a:ext cx="4114800" cy="365125"/>
          </a:xfrm>
        </p:spPr>
        <p:txBody>
          <a:bodyPr anchor="ctr">
            <a:normAutofit/>
          </a:bodyPr>
          <a:lstStyle/>
          <a:p>
            <a:pPr>
              <a:spcAft>
                <a:spcPts val="600"/>
              </a:spcAft>
            </a:pPr>
            <a:r>
              <a:rPr lang="en-US" noProof="0"/>
              <a:t>Add a footer</a:t>
            </a:r>
          </a:p>
        </p:txBody>
      </p:sp>
      <p:sp>
        <p:nvSpPr>
          <p:cNvPr id="33" name="Slide Number Placeholder 2">
            <a:extLst>
              <a:ext uri="{FF2B5EF4-FFF2-40B4-BE49-F238E27FC236}">
                <a16:creationId xmlns:a16="http://schemas.microsoft.com/office/drawing/2014/main" id="{2956AA7C-0355-0450-67BB-1C9561458B1C}"/>
              </a:ext>
            </a:extLst>
          </p:cNvPr>
          <p:cNvSpPr>
            <a:spLocks noGrp="1"/>
          </p:cNvSpPr>
          <p:nvPr>
            <p:ph type="sldNum" sz="quarter" idx="18"/>
          </p:nvPr>
        </p:nvSpPr>
        <p:spPr>
          <a:xfrm>
            <a:off x="11146971" y="6356350"/>
            <a:ext cx="740227" cy="365125"/>
          </a:xfrm>
        </p:spPr>
        <p:txBody>
          <a:bodyPr anchor="ctr">
            <a:normAutofit/>
          </a:bodyPr>
          <a:lstStyle/>
          <a:p>
            <a:pPr>
              <a:spcAft>
                <a:spcPts val="600"/>
              </a:spcAft>
            </a:pPr>
            <a:fld id="{8699F50C-BE38-4BD0-BA84-9B090E1F2B9B}" type="slidenum">
              <a:rPr lang="en-US" noProof="0" smtClean="0"/>
              <a:pPr>
                <a:spcAft>
                  <a:spcPts val="600"/>
                </a:spcAft>
              </a:pPr>
              <a:t>5</a:t>
            </a:fld>
            <a:endParaRPr lang="en-US" noProof="0"/>
          </a:p>
        </p:txBody>
      </p:sp>
      <p:sp>
        <p:nvSpPr>
          <p:cNvPr id="48" name="Title 3">
            <a:extLst>
              <a:ext uri="{FF2B5EF4-FFF2-40B4-BE49-F238E27FC236}">
                <a16:creationId xmlns:a16="http://schemas.microsoft.com/office/drawing/2014/main" id="{21E8546A-F7D6-A583-1A2C-8FD9927275F8}"/>
              </a:ext>
            </a:extLst>
          </p:cNvPr>
          <p:cNvSpPr>
            <a:spLocks noGrp="1"/>
          </p:cNvSpPr>
          <p:nvPr>
            <p:ph type="title"/>
          </p:nvPr>
        </p:nvSpPr>
        <p:spPr>
          <a:xfrm>
            <a:off x="518678" y="209029"/>
            <a:ext cx="8333222" cy="496650"/>
          </a:xfrm>
        </p:spPr>
        <p:txBody>
          <a:bodyPr>
            <a:normAutofit/>
          </a:bodyPr>
          <a:lstStyle/>
          <a:p>
            <a:r>
              <a:rPr lang="en-US" sz="2800" dirty="0"/>
              <a:t>DPP – Business &amp; Commercial Revolving Fund</a:t>
            </a:r>
          </a:p>
        </p:txBody>
      </p:sp>
      <p:graphicFrame>
        <p:nvGraphicFramePr>
          <p:cNvPr id="2" name="Table 1">
            <a:extLst>
              <a:ext uri="{FF2B5EF4-FFF2-40B4-BE49-F238E27FC236}">
                <a16:creationId xmlns:a16="http://schemas.microsoft.com/office/drawing/2014/main" id="{446CE8D6-EF98-7D68-FF96-78C0B1EDBB13}"/>
              </a:ext>
            </a:extLst>
          </p:cNvPr>
          <p:cNvGraphicFramePr>
            <a:graphicFrameLocks noGrp="1"/>
          </p:cNvGraphicFramePr>
          <p:nvPr>
            <p:extLst>
              <p:ext uri="{D42A27DB-BD31-4B8C-83A1-F6EECF244321}">
                <p14:modId xmlns:p14="http://schemas.microsoft.com/office/powerpoint/2010/main" val="3430755672"/>
              </p:ext>
            </p:extLst>
          </p:nvPr>
        </p:nvGraphicFramePr>
        <p:xfrm>
          <a:off x="717038" y="1101559"/>
          <a:ext cx="9819534" cy="5277333"/>
        </p:xfrm>
        <a:graphic>
          <a:graphicData uri="http://schemas.openxmlformats.org/drawingml/2006/table">
            <a:tbl>
              <a:tblPr firstRow="1" bandRow="1">
                <a:tableStyleId>{5C22544A-7EE6-4342-B048-85BDC9FD1C3A}</a:tableStyleId>
              </a:tblPr>
              <a:tblGrid>
                <a:gridCol w="748151">
                  <a:extLst>
                    <a:ext uri="{9D8B030D-6E8A-4147-A177-3AD203B41FA5}">
                      <a16:colId xmlns:a16="http://schemas.microsoft.com/office/drawing/2014/main" val="3505017621"/>
                    </a:ext>
                  </a:extLst>
                </a:gridCol>
                <a:gridCol w="1119572">
                  <a:extLst>
                    <a:ext uri="{9D8B030D-6E8A-4147-A177-3AD203B41FA5}">
                      <a16:colId xmlns:a16="http://schemas.microsoft.com/office/drawing/2014/main" val="1805793144"/>
                    </a:ext>
                  </a:extLst>
                </a:gridCol>
                <a:gridCol w="1303109">
                  <a:extLst>
                    <a:ext uri="{9D8B030D-6E8A-4147-A177-3AD203B41FA5}">
                      <a16:colId xmlns:a16="http://schemas.microsoft.com/office/drawing/2014/main" val="3035745394"/>
                    </a:ext>
                  </a:extLst>
                </a:gridCol>
                <a:gridCol w="1061635">
                  <a:extLst>
                    <a:ext uri="{9D8B030D-6E8A-4147-A177-3AD203B41FA5}">
                      <a16:colId xmlns:a16="http://schemas.microsoft.com/office/drawing/2014/main" val="1256716028"/>
                    </a:ext>
                  </a:extLst>
                </a:gridCol>
                <a:gridCol w="746198">
                  <a:extLst>
                    <a:ext uri="{9D8B030D-6E8A-4147-A177-3AD203B41FA5}">
                      <a16:colId xmlns:a16="http://schemas.microsoft.com/office/drawing/2014/main" val="1370130539"/>
                    </a:ext>
                  </a:extLst>
                </a:gridCol>
                <a:gridCol w="541433">
                  <a:extLst>
                    <a:ext uri="{9D8B030D-6E8A-4147-A177-3AD203B41FA5}">
                      <a16:colId xmlns:a16="http://schemas.microsoft.com/office/drawing/2014/main" val="2512213885"/>
                    </a:ext>
                  </a:extLst>
                </a:gridCol>
                <a:gridCol w="1082865">
                  <a:extLst>
                    <a:ext uri="{9D8B030D-6E8A-4147-A177-3AD203B41FA5}">
                      <a16:colId xmlns:a16="http://schemas.microsoft.com/office/drawing/2014/main" val="3665659038"/>
                    </a:ext>
                  </a:extLst>
                </a:gridCol>
                <a:gridCol w="2404326">
                  <a:extLst>
                    <a:ext uri="{9D8B030D-6E8A-4147-A177-3AD203B41FA5}">
                      <a16:colId xmlns:a16="http://schemas.microsoft.com/office/drawing/2014/main" val="1917327901"/>
                    </a:ext>
                  </a:extLst>
                </a:gridCol>
                <a:gridCol w="812245">
                  <a:extLst>
                    <a:ext uri="{9D8B030D-6E8A-4147-A177-3AD203B41FA5}">
                      <a16:colId xmlns:a16="http://schemas.microsoft.com/office/drawing/2014/main" val="2308134058"/>
                    </a:ext>
                  </a:extLst>
                </a:gridCol>
              </a:tblGrid>
              <a:tr h="228172">
                <a:tc>
                  <a:txBody>
                    <a:bodyPr/>
                    <a:lstStyle/>
                    <a:p>
                      <a:pPr algn="l" rtl="0" fontAlgn="ctr"/>
                      <a:r>
                        <a:rPr lang="en-US" sz="1050" u="none" strike="noStrike" dirty="0">
                          <a:effectLst/>
                          <a:highlight>
                            <a:srgbClr val="00194C"/>
                          </a:highlight>
                        </a:rPr>
                        <a:t>Month</a:t>
                      </a:r>
                      <a:endParaRPr lang="en-US" sz="1050" b="1" i="0" u="none" strike="noStrike" dirty="0">
                        <a:solidFill>
                          <a:srgbClr val="FFFFFF"/>
                        </a:solidFill>
                        <a:effectLst/>
                        <a:highlight>
                          <a:srgbClr val="00194C"/>
                        </a:highlight>
                        <a:latin typeface="Calibri" panose="020F0502020204030204" pitchFamily="34" charset="0"/>
                      </a:endParaRPr>
                    </a:p>
                  </a:txBody>
                  <a:tcPr marL="5651" marR="5651" marT="5651" marB="0" anchor="ctr"/>
                </a:tc>
                <a:tc>
                  <a:txBody>
                    <a:bodyPr/>
                    <a:lstStyle/>
                    <a:p>
                      <a:pPr algn="ctr" rtl="0" fontAlgn="ctr"/>
                      <a:r>
                        <a:rPr lang="en-US" sz="1050" u="none" strike="noStrike" dirty="0">
                          <a:effectLst/>
                          <a:highlight>
                            <a:srgbClr val="00194C"/>
                          </a:highlight>
                        </a:rPr>
                        <a:t>FY 2023 Actual Collection</a:t>
                      </a:r>
                      <a:endParaRPr lang="en-US" sz="1050" b="1" i="0" u="none" strike="noStrike" dirty="0">
                        <a:solidFill>
                          <a:srgbClr val="FFFFFF"/>
                        </a:solidFill>
                        <a:effectLst/>
                        <a:highlight>
                          <a:srgbClr val="00194C"/>
                        </a:highlight>
                        <a:latin typeface="Calibri" panose="020F0502020204030204" pitchFamily="34" charset="0"/>
                      </a:endParaRPr>
                    </a:p>
                  </a:txBody>
                  <a:tcPr marL="5651" marR="5651" marT="5651" marB="0" anchor="ctr"/>
                </a:tc>
                <a:tc>
                  <a:txBody>
                    <a:bodyPr/>
                    <a:lstStyle/>
                    <a:p>
                      <a:pPr algn="ctr" rtl="0" fontAlgn="ctr"/>
                      <a:r>
                        <a:rPr lang="en-US" sz="1050" u="none" strike="noStrike" dirty="0">
                          <a:effectLst/>
                          <a:highlight>
                            <a:srgbClr val="00194C"/>
                          </a:highlight>
                        </a:rPr>
                        <a:t>FY 2024 Forecasted Collection</a:t>
                      </a:r>
                      <a:endParaRPr lang="en-US" sz="1050" b="1" i="0" u="none" strike="noStrike" dirty="0">
                        <a:solidFill>
                          <a:srgbClr val="FFFFFF"/>
                        </a:solidFill>
                        <a:effectLst/>
                        <a:highlight>
                          <a:srgbClr val="00194C"/>
                        </a:highlight>
                        <a:latin typeface="Calibri" panose="020F0502020204030204" pitchFamily="34" charset="0"/>
                      </a:endParaRPr>
                    </a:p>
                  </a:txBody>
                  <a:tcPr marL="5651" marR="5651" marT="5651" marB="0" anchor="ctr"/>
                </a:tc>
                <a:tc>
                  <a:txBody>
                    <a:bodyPr/>
                    <a:lstStyle/>
                    <a:p>
                      <a:pPr algn="ctr" rtl="0" fontAlgn="ctr"/>
                      <a:r>
                        <a:rPr lang="en-US" sz="1050" u="none" strike="noStrike" dirty="0">
                          <a:effectLst/>
                          <a:highlight>
                            <a:srgbClr val="00194C"/>
                          </a:highlight>
                        </a:rPr>
                        <a:t>FY 2024 Actual Collection</a:t>
                      </a:r>
                      <a:endParaRPr lang="en-US" sz="1050" b="1" i="0" u="none" strike="noStrike" dirty="0">
                        <a:solidFill>
                          <a:srgbClr val="FFFFFF"/>
                        </a:solidFill>
                        <a:effectLst/>
                        <a:highlight>
                          <a:srgbClr val="00194C"/>
                        </a:highlight>
                        <a:latin typeface="Calibri" panose="020F0502020204030204" pitchFamily="34" charset="0"/>
                      </a:endParaRPr>
                    </a:p>
                  </a:txBody>
                  <a:tcPr marL="5651" marR="5651" marT="5651" marB="0" anchor="ctr"/>
                </a:tc>
                <a:tc>
                  <a:txBody>
                    <a:bodyPr/>
                    <a:lstStyle/>
                    <a:p>
                      <a:pPr algn="ctr" rtl="0" fontAlgn="ctr"/>
                      <a:r>
                        <a:rPr lang="en-US" sz="1050" u="none" strike="noStrike" dirty="0">
                          <a:effectLst/>
                          <a:highlight>
                            <a:srgbClr val="00194C"/>
                          </a:highlight>
                        </a:rPr>
                        <a:t>FY24   Variance $</a:t>
                      </a:r>
                      <a:endParaRPr lang="en-US" sz="1050" b="1" i="0" u="none" strike="noStrike" dirty="0">
                        <a:solidFill>
                          <a:srgbClr val="FFFFFF"/>
                        </a:solidFill>
                        <a:effectLst/>
                        <a:highlight>
                          <a:srgbClr val="00194C"/>
                        </a:highlight>
                        <a:latin typeface="Calibri" panose="020F0502020204030204" pitchFamily="34" charset="0"/>
                      </a:endParaRPr>
                    </a:p>
                  </a:txBody>
                  <a:tcPr marL="5651" marR="5651" marT="5651" marB="0" anchor="ctr"/>
                </a:tc>
                <a:tc>
                  <a:txBody>
                    <a:bodyPr/>
                    <a:lstStyle/>
                    <a:p>
                      <a:pPr algn="ctr" rtl="0" fontAlgn="ctr"/>
                      <a:r>
                        <a:rPr lang="en-US" sz="1050" u="none" strike="noStrike">
                          <a:effectLst/>
                          <a:highlight>
                            <a:srgbClr val="00194C"/>
                          </a:highlight>
                        </a:rPr>
                        <a:t>FY24 Variance % </a:t>
                      </a:r>
                      <a:endParaRPr lang="en-US" sz="1050" b="1" i="0" u="none" strike="noStrike">
                        <a:solidFill>
                          <a:srgbClr val="FFFFFF"/>
                        </a:solidFill>
                        <a:effectLst/>
                        <a:highlight>
                          <a:srgbClr val="00194C"/>
                        </a:highlight>
                        <a:latin typeface="Calibri" panose="020F0502020204030204" pitchFamily="34" charset="0"/>
                      </a:endParaRPr>
                    </a:p>
                  </a:txBody>
                  <a:tcPr marL="5651" marR="5651" marT="5651" marB="0" anchor="ctr"/>
                </a:tc>
                <a:tc>
                  <a:txBody>
                    <a:bodyPr/>
                    <a:lstStyle/>
                    <a:p>
                      <a:pPr algn="ctr" rtl="0" fontAlgn="ctr"/>
                      <a:r>
                        <a:rPr lang="en-US" sz="1050" u="none" strike="noStrike">
                          <a:effectLst/>
                          <a:highlight>
                            <a:srgbClr val="00194C"/>
                          </a:highlight>
                        </a:rPr>
                        <a:t>FY 2025 Forecast Allocations</a:t>
                      </a:r>
                      <a:endParaRPr lang="en-US" sz="1050" b="1" i="0" u="none" strike="noStrike">
                        <a:solidFill>
                          <a:srgbClr val="FFFFFF"/>
                        </a:solidFill>
                        <a:effectLst/>
                        <a:highlight>
                          <a:srgbClr val="00194C"/>
                        </a:highlight>
                        <a:latin typeface="Calibri" panose="020F0502020204030204" pitchFamily="34" charset="0"/>
                      </a:endParaRPr>
                    </a:p>
                  </a:txBody>
                  <a:tcPr marL="5651" marR="5651" marT="5651" marB="0" anchor="ctr"/>
                </a:tc>
                <a:tc>
                  <a:txBody>
                    <a:bodyPr/>
                    <a:lstStyle/>
                    <a:p>
                      <a:pPr algn="ctr" rtl="0" fontAlgn="ctr"/>
                      <a:r>
                        <a:rPr lang="en-US" sz="1050" u="none" strike="noStrike" dirty="0">
                          <a:effectLst/>
                          <a:highlight>
                            <a:srgbClr val="00194C"/>
                          </a:highlight>
                        </a:rPr>
                        <a:t>Fund Type</a:t>
                      </a:r>
                      <a:endParaRPr lang="en-US" sz="1050" b="1" i="0" u="none" strike="noStrike" dirty="0">
                        <a:solidFill>
                          <a:srgbClr val="FFFFFF"/>
                        </a:solidFill>
                        <a:effectLst/>
                        <a:highlight>
                          <a:srgbClr val="00194C"/>
                        </a:highlight>
                        <a:latin typeface="Calibri" panose="020F0502020204030204" pitchFamily="34" charset="0"/>
                      </a:endParaRPr>
                    </a:p>
                  </a:txBody>
                  <a:tcPr marL="5651" marR="5651" marT="5651" marB="0" anchor="ctr"/>
                </a:tc>
                <a:tc>
                  <a:txBody>
                    <a:bodyPr/>
                    <a:lstStyle/>
                    <a:p>
                      <a:pPr algn="ctr" rtl="0" fontAlgn="t"/>
                      <a:r>
                        <a:rPr lang="en-US" sz="1050" u="none" strike="noStrike" dirty="0">
                          <a:effectLst/>
                          <a:highlight>
                            <a:srgbClr val="00194C"/>
                          </a:highlight>
                        </a:rPr>
                        <a:t>Revenue Category</a:t>
                      </a:r>
                      <a:endParaRPr lang="en-US" sz="1050" b="1" i="0" u="none" strike="noStrike" dirty="0">
                        <a:solidFill>
                          <a:srgbClr val="FFFFFF"/>
                        </a:solidFill>
                        <a:effectLst/>
                        <a:highlight>
                          <a:srgbClr val="00194C"/>
                        </a:highlight>
                        <a:latin typeface="Calibri" panose="020F0502020204030204" pitchFamily="34" charset="0"/>
                      </a:endParaRPr>
                    </a:p>
                  </a:txBody>
                  <a:tcPr marL="5651" marR="5651" marT="5651" marB="0"/>
                </a:tc>
                <a:extLst>
                  <a:ext uri="{0D108BD9-81ED-4DB2-BD59-A6C34878D82A}">
                    <a16:rowId xmlns:a16="http://schemas.microsoft.com/office/drawing/2014/main" val="6588077"/>
                  </a:ext>
                </a:extLst>
              </a:tr>
              <a:tr h="501980">
                <a:tc>
                  <a:txBody>
                    <a:bodyPr/>
                    <a:lstStyle/>
                    <a:p>
                      <a:pPr algn="l" rtl="0" fontAlgn="ctr"/>
                      <a:r>
                        <a:rPr lang="en-US" sz="1050" u="none" strike="noStrike">
                          <a:effectLst/>
                          <a:highlight>
                            <a:srgbClr val="CBCCD0"/>
                          </a:highlight>
                        </a:rPr>
                        <a:t>October</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ctr"/>
                </a:tc>
                <a:tc>
                  <a:txBody>
                    <a:bodyPr/>
                    <a:lstStyle/>
                    <a:p>
                      <a:pPr algn="ctr" rtl="0" fontAlgn="b"/>
                      <a:r>
                        <a:rPr lang="en-US" sz="1050" u="none" strike="noStrike">
                          <a:effectLst/>
                          <a:highlight>
                            <a:srgbClr val="CBCCD0"/>
                          </a:highlight>
                        </a:rPr>
                        <a:t> $        208,798.27 </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 $      279,238.18 </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CBCCD0"/>
                          </a:highlight>
                        </a:rPr>
                        <a:t> $    303,708.06 </a:t>
                      </a:r>
                      <a:endParaRPr lang="en-US" sz="1050" b="1" i="0" u="none" strike="noStrike" dirty="0">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24,470</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dirty="0">
                          <a:effectLst/>
                          <a:highlight>
                            <a:srgbClr val="CBCCD0"/>
                          </a:highlight>
                        </a:rPr>
                        <a:t>9%</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dirty="0">
                          <a:effectLst/>
                          <a:highlight>
                            <a:srgbClr val="CBCCD0"/>
                          </a:highlight>
                        </a:rPr>
                        <a:t> $     293,200.09 </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t"/>
                      <a:r>
                        <a:rPr lang="en-US" sz="1050" u="none" strike="noStrike" dirty="0">
                          <a:effectLst/>
                          <a:highlight>
                            <a:srgbClr val="CBCCD0"/>
                          </a:highlight>
                        </a:rPr>
                        <a:t>Business &amp; Commercial Revolving Fund</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tc>
                <a:tc>
                  <a:txBody>
                    <a:bodyPr/>
                    <a:lstStyle/>
                    <a:p>
                      <a:pPr algn="ctr" rtl="0" fontAlgn="t"/>
                      <a:r>
                        <a:rPr lang="en-US" sz="1050" u="none" strike="noStrike">
                          <a:effectLst/>
                          <a:highlight>
                            <a:srgbClr val="CBCCD0"/>
                          </a:highlight>
                        </a:rPr>
                        <a:t>Lease Rentals</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tc>
                <a:extLst>
                  <a:ext uri="{0D108BD9-81ED-4DB2-BD59-A6C34878D82A}">
                    <a16:rowId xmlns:a16="http://schemas.microsoft.com/office/drawing/2014/main" val="4130388799"/>
                  </a:ext>
                </a:extLst>
              </a:tr>
              <a:tr h="501980">
                <a:tc>
                  <a:txBody>
                    <a:bodyPr/>
                    <a:lstStyle/>
                    <a:p>
                      <a:pPr algn="l" rtl="0" fontAlgn="ctr"/>
                      <a:r>
                        <a:rPr lang="en-US" sz="1050" u="none" strike="noStrike">
                          <a:effectLst/>
                          <a:highlight>
                            <a:srgbClr val="E7E7E9"/>
                          </a:highlight>
                        </a:rPr>
                        <a:t>November</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ctr"/>
                </a:tc>
                <a:tc>
                  <a:txBody>
                    <a:bodyPr/>
                    <a:lstStyle/>
                    <a:p>
                      <a:pPr algn="ctr" rtl="0" fontAlgn="b"/>
                      <a:r>
                        <a:rPr lang="en-US" sz="1050" u="none" strike="noStrike">
                          <a:effectLst/>
                          <a:highlight>
                            <a:srgbClr val="E7E7E9"/>
                          </a:highlight>
                        </a:rPr>
                        <a:t> $        252,709.98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265,345.48 </a:t>
                      </a:r>
                      <a:endParaRPr lang="en-US" sz="1050" b="1" i="0" u="none" strike="noStrike">
                        <a:solidFill>
                          <a:srgbClr val="000000"/>
                        </a:solidFill>
                        <a:effectLst/>
                        <a:highlight>
                          <a:srgbClr val="E7E7E9"/>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E7E7E9"/>
                          </a:highlight>
                        </a:rPr>
                        <a:t> $    269,862.24 </a:t>
                      </a:r>
                      <a:endParaRPr lang="en-US" sz="1050" b="1" i="0" u="none" strike="noStrike" dirty="0">
                        <a:solidFill>
                          <a:srgbClr val="000000"/>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4,517</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dirty="0">
                          <a:effectLst/>
                          <a:highlight>
                            <a:srgbClr val="E7E7E9"/>
                          </a:highlight>
                        </a:rPr>
                        <a:t>2%</a:t>
                      </a:r>
                      <a:endParaRPr lang="en-US" sz="1050" b="1" i="0" u="none" strike="noStrike" dirty="0">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278,612.75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t"/>
                      <a:r>
                        <a:rPr lang="en-US" sz="1050" u="none" strike="noStrike" dirty="0">
                          <a:effectLst/>
                          <a:highlight>
                            <a:srgbClr val="E7E7E9"/>
                          </a:highlight>
                        </a:rPr>
                        <a:t>Business &amp; Commercial Revolving Fund</a:t>
                      </a:r>
                      <a:endParaRPr lang="en-US" sz="1050" b="1" i="0" u="none" strike="noStrike" dirty="0">
                        <a:solidFill>
                          <a:srgbClr val="3F3F3F"/>
                        </a:solidFill>
                        <a:effectLst/>
                        <a:highlight>
                          <a:srgbClr val="E7E7E9"/>
                        </a:highlight>
                        <a:latin typeface="Times New Roman" panose="02020603050405020304" pitchFamily="18" charset="0"/>
                      </a:endParaRPr>
                    </a:p>
                  </a:txBody>
                  <a:tcPr marL="5651" marR="5651" marT="5651" marB="0"/>
                </a:tc>
                <a:tc>
                  <a:txBody>
                    <a:bodyPr/>
                    <a:lstStyle/>
                    <a:p>
                      <a:pPr algn="ctr" rtl="0" fontAlgn="t"/>
                      <a:r>
                        <a:rPr lang="en-US" sz="1050" u="none" strike="noStrike">
                          <a:effectLst/>
                          <a:highlight>
                            <a:srgbClr val="E7E7E9"/>
                          </a:highlight>
                        </a:rPr>
                        <a:t>Lease Rentals</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tc>
                <a:extLst>
                  <a:ext uri="{0D108BD9-81ED-4DB2-BD59-A6C34878D82A}">
                    <a16:rowId xmlns:a16="http://schemas.microsoft.com/office/drawing/2014/main" val="1075718020"/>
                  </a:ext>
                </a:extLst>
              </a:tr>
              <a:tr h="501980">
                <a:tc>
                  <a:txBody>
                    <a:bodyPr/>
                    <a:lstStyle/>
                    <a:p>
                      <a:pPr algn="l" rtl="0" fontAlgn="ctr"/>
                      <a:r>
                        <a:rPr lang="en-US" sz="1050" u="none" strike="noStrike">
                          <a:effectLst/>
                          <a:highlight>
                            <a:srgbClr val="CBCCD0"/>
                          </a:highlight>
                        </a:rPr>
                        <a:t>December</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ctr"/>
                </a:tc>
                <a:tc>
                  <a:txBody>
                    <a:bodyPr/>
                    <a:lstStyle/>
                    <a:p>
                      <a:pPr algn="ctr" rtl="0" fontAlgn="b"/>
                      <a:r>
                        <a:rPr lang="en-US" sz="1050" u="none" strike="noStrike" dirty="0">
                          <a:effectLst/>
                          <a:highlight>
                            <a:srgbClr val="CBCCD0"/>
                          </a:highlight>
                        </a:rPr>
                        <a:t> $        292,076.15 </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 $      306,679.96 </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CBCCD0"/>
                          </a:highlight>
                        </a:rPr>
                        <a:t> $    228,042.52 </a:t>
                      </a:r>
                      <a:endParaRPr lang="en-US" sz="1050" b="1" i="0" u="none" strike="noStrike" dirty="0">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-78,637</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-26%</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 $     322,013.96 </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t"/>
                      <a:r>
                        <a:rPr lang="en-US" sz="1050" u="none" strike="noStrike" dirty="0">
                          <a:effectLst/>
                          <a:highlight>
                            <a:srgbClr val="CBCCD0"/>
                          </a:highlight>
                        </a:rPr>
                        <a:t>Business &amp; Commercial Revolving Fund</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tc>
                <a:tc>
                  <a:txBody>
                    <a:bodyPr/>
                    <a:lstStyle/>
                    <a:p>
                      <a:pPr algn="ctr" rtl="0" fontAlgn="t"/>
                      <a:r>
                        <a:rPr lang="en-US" sz="1050" u="none" strike="noStrike">
                          <a:effectLst/>
                          <a:highlight>
                            <a:srgbClr val="CBCCD0"/>
                          </a:highlight>
                        </a:rPr>
                        <a:t>Lease Rentals</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tc>
                <a:extLst>
                  <a:ext uri="{0D108BD9-81ED-4DB2-BD59-A6C34878D82A}">
                    <a16:rowId xmlns:a16="http://schemas.microsoft.com/office/drawing/2014/main" val="1963621242"/>
                  </a:ext>
                </a:extLst>
              </a:tr>
              <a:tr h="338999">
                <a:tc>
                  <a:txBody>
                    <a:bodyPr/>
                    <a:lstStyle/>
                    <a:p>
                      <a:pPr algn="l" rtl="0" fontAlgn="ctr"/>
                      <a:r>
                        <a:rPr lang="en-US" sz="1050" u="none" strike="noStrike">
                          <a:effectLst/>
                          <a:highlight>
                            <a:srgbClr val="E7E7E9"/>
                          </a:highlight>
                        </a:rPr>
                        <a:t>January</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ctr"/>
                </a:tc>
                <a:tc>
                  <a:txBody>
                    <a:bodyPr/>
                    <a:lstStyle/>
                    <a:p>
                      <a:pPr algn="ctr" rtl="0" fontAlgn="b"/>
                      <a:r>
                        <a:rPr lang="en-US" sz="1050" u="none" strike="noStrike">
                          <a:effectLst/>
                          <a:highlight>
                            <a:srgbClr val="E7E7E9"/>
                          </a:highlight>
                        </a:rPr>
                        <a:t> $        310,436.51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325,958.34 </a:t>
                      </a:r>
                      <a:endParaRPr lang="en-US" sz="1050" b="1" i="0" u="none" strike="noStrike">
                        <a:solidFill>
                          <a:srgbClr val="000000"/>
                        </a:solidFill>
                        <a:effectLst/>
                        <a:highlight>
                          <a:srgbClr val="E7E7E9"/>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E7E7E9"/>
                          </a:highlight>
                        </a:rPr>
                        <a:t> $    454,752.36 </a:t>
                      </a:r>
                      <a:endParaRPr lang="en-US" sz="1050" b="1" i="0" u="none" strike="noStrike" dirty="0">
                        <a:solidFill>
                          <a:srgbClr val="000000"/>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128,794</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39%</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342,256.25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t"/>
                      <a:r>
                        <a:rPr lang="en-US" sz="1050" u="none" strike="noStrike" dirty="0">
                          <a:effectLst/>
                          <a:highlight>
                            <a:srgbClr val="E7E7E9"/>
                          </a:highlight>
                        </a:rPr>
                        <a:t>Business &amp; Commercial Revolving Fund</a:t>
                      </a:r>
                      <a:endParaRPr lang="en-US" sz="1050" b="1" i="0" u="none" strike="noStrike" dirty="0">
                        <a:solidFill>
                          <a:srgbClr val="3F3F3F"/>
                        </a:solidFill>
                        <a:effectLst/>
                        <a:highlight>
                          <a:srgbClr val="E7E7E9"/>
                        </a:highlight>
                        <a:latin typeface="Times New Roman" panose="02020603050405020304" pitchFamily="18" charset="0"/>
                      </a:endParaRPr>
                    </a:p>
                  </a:txBody>
                  <a:tcPr marL="5651" marR="5651" marT="5651" marB="0"/>
                </a:tc>
                <a:tc>
                  <a:txBody>
                    <a:bodyPr/>
                    <a:lstStyle/>
                    <a:p>
                      <a:pPr algn="ctr" rtl="0" fontAlgn="t"/>
                      <a:r>
                        <a:rPr lang="en-US" sz="1050" u="none" strike="noStrike">
                          <a:effectLst/>
                          <a:highlight>
                            <a:srgbClr val="E7E7E9"/>
                          </a:highlight>
                        </a:rPr>
                        <a:t>Lease Rentals</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tc>
                <a:extLst>
                  <a:ext uri="{0D108BD9-81ED-4DB2-BD59-A6C34878D82A}">
                    <a16:rowId xmlns:a16="http://schemas.microsoft.com/office/drawing/2014/main" val="4226082881"/>
                  </a:ext>
                </a:extLst>
              </a:tr>
              <a:tr h="338999">
                <a:tc>
                  <a:txBody>
                    <a:bodyPr/>
                    <a:lstStyle/>
                    <a:p>
                      <a:pPr algn="l" rtl="0" fontAlgn="ctr"/>
                      <a:r>
                        <a:rPr lang="en-US" sz="1050" u="none" strike="noStrike">
                          <a:effectLst/>
                          <a:highlight>
                            <a:srgbClr val="CBCCD0"/>
                          </a:highlight>
                        </a:rPr>
                        <a:t>February</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ctr"/>
                </a:tc>
                <a:tc>
                  <a:txBody>
                    <a:bodyPr/>
                    <a:lstStyle/>
                    <a:p>
                      <a:pPr algn="ctr" rtl="0" fontAlgn="b"/>
                      <a:r>
                        <a:rPr lang="en-US" sz="1050" u="none" strike="noStrike">
                          <a:effectLst/>
                          <a:highlight>
                            <a:srgbClr val="CBCCD0"/>
                          </a:highlight>
                        </a:rPr>
                        <a:t> $        404,720.09 </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 $      424,956.09 </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CBCCD0"/>
                          </a:highlight>
                        </a:rPr>
                        <a:t> $    273,309.78 </a:t>
                      </a:r>
                      <a:endParaRPr lang="en-US" sz="1050" b="1" i="0" u="none" strike="noStrike" dirty="0">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-151,646</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-35%</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 $     446,203.90 </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t"/>
                      <a:r>
                        <a:rPr lang="en-US" sz="1050" u="none" strike="noStrike" dirty="0">
                          <a:effectLst/>
                          <a:highlight>
                            <a:srgbClr val="CBCCD0"/>
                          </a:highlight>
                        </a:rPr>
                        <a:t>Business &amp; Commercial Revolving Fund</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tc>
                <a:tc>
                  <a:txBody>
                    <a:bodyPr/>
                    <a:lstStyle/>
                    <a:p>
                      <a:pPr algn="ctr" rtl="0" fontAlgn="t"/>
                      <a:r>
                        <a:rPr lang="en-US" sz="1050" u="none" strike="noStrike">
                          <a:effectLst/>
                          <a:highlight>
                            <a:srgbClr val="CBCCD0"/>
                          </a:highlight>
                        </a:rPr>
                        <a:t>Lease Rentals</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tc>
                <a:extLst>
                  <a:ext uri="{0D108BD9-81ED-4DB2-BD59-A6C34878D82A}">
                    <a16:rowId xmlns:a16="http://schemas.microsoft.com/office/drawing/2014/main" val="3545192041"/>
                  </a:ext>
                </a:extLst>
              </a:tr>
              <a:tr h="338999">
                <a:tc>
                  <a:txBody>
                    <a:bodyPr/>
                    <a:lstStyle/>
                    <a:p>
                      <a:pPr algn="l" rtl="0" fontAlgn="ctr"/>
                      <a:r>
                        <a:rPr lang="en-US" sz="1050" u="none" strike="noStrike">
                          <a:effectLst/>
                          <a:highlight>
                            <a:srgbClr val="E7E7E9"/>
                          </a:highlight>
                        </a:rPr>
                        <a:t>March</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ctr"/>
                </a:tc>
                <a:tc>
                  <a:txBody>
                    <a:bodyPr/>
                    <a:lstStyle/>
                    <a:p>
                      <a:pPr algn="ctr" rtl="0" fontAlgn="b"/>
                      <a:r>
                        <a:rPr lang="en-US" sz="1050" u="none" strike="noStrike">
                          <a:effectLst/>
                          <a:highlight>
                            <a:srgbClr val="E7E7E9"/>
                          </a:highlight>
                        </a:rPr>
                        <a:t> $        318,121.99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334,028.09 </a:t>
                      </a:r>
                      <a:endParaRPr lang="en-US" sz="1050" b="1" i="0" u="none" strike="noStrike">
                        <a:solidFill>
                          <a:srgbClr val="000000"/>
                        </a:solidFill>
                        <a:effectLst/>
                        <a:highlight>
                          <a:srgbClr val="E7E7E9"/>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E7E7E9"/>
                          </a:highlight>
                        </a:rPr>
                        <a:t> $    261,759.38 </a:t>
                      </a:r>
                      <a:endParaRPr lang="en-US" sz="1050" b="1" i="0" u="none" strike="noStrike" dirty="0">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-72,269</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-21%</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350,729.49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t"/>
                      <a:r>
                        <a:rPr lang="en-US" sz="1050" u="none" strike="noStrike" dirty="0">
                          <a:effectLst/>
                          <a:highlight>
                            <a:srgbClr val="E7E7E9"/>
                          </a:highlight>
                        </a:rPr>
                        <a:t>Business &amp; Commercial Revolving Fund</a:t>
                      </a:r>
                      <a:endParaRPr lang="en-US" sz="1050" b="1" i="0" u="none" strike="noStrike" dirty="0">
                        <a:solidFill>
                          <a:srgbClr val="3F3F3F"/>
                        </a:solidFill>
                        <a:effectLst/>
                        <a:highlight>
                          <a:srgbClr val="E7E7E9"/>
                        </a:highlight>
                        <a:latin typeface="Times New Roman" panose="02020603050405020304" pitchFamily="18" charset="0"/>
                      </a:endParaRPr>
                    </a:p>
                  </a:txBody>
                  <a:tcPr marL="5651" marR="5651" marT="5651" marB="0"/>
                </a:tc>
                <a:tc>
                  <a:txBody>
                    <a:bodyPr/>
                    <a:lstStyle/>
                    <a:p>
                      <a:pPr algn="ctr" rtl="0" fontAlgn="t"/>
                      <a:r>
                        <a:rPr lang="en-US" sz="1050" u="none" strike="noStrike">
                          <a:effectLst/>
                          <a:highlight>
                            <a:srgbClr val="E7E7E9"/>
                          </a:highlight>
                        </a:rPr>
                        <a:t>Lease Rentals</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tc>
                <a:extLst>
                  <a:ext uri="{0D108BD9-81ED-4DB2-BD59-A6C34878D82A}">
                    <a16:rowId xmlns:a16="http://schemas.microsoft.com/office/drawing/2014/main" val="4081260717"/>
                  </a:ext>
                </a:extLst>
              </a:tr>
              <a:tr h="338999">
                <a:tc>
                  <a:txBody>
                    <a:bodyPr/>
                    <a:lstStyle/>
                    <a:p>
                      <a:pPr algn="l" rtl="0" fontAlgn="ctr"/>
                      <a:r>
                        <a:rPr lang="en-US" sz="1050" u="none" strike="noStrike">
                          <a:effectLst/>
                          <a:highlight>
                            <a:srgbClr val="CBCCD0"/>
                          </a:highlight>
                        </a:rPr>
                        <a:t>April</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ctr"/>
                </a:tc>
                <a:tc>
                  <a:txBody>
                    <a:bodyPr/>
                    <a:lstStyle/>
                    <a:p>
                      <a:pPr algn="ctr" rtl="0" fontAlgn="b"/>
                      <a:r>
                        <a:rPr lang="en-US" sz="1050" u="none" strike="noStrike">
                          <a:effectLst/>
                          <a:highlight>
                            <a:srgbClr val="CBCCD0"/>
                          </a:highlight>
                        </a:rPr>
                        <a:t> $        233,557.41 </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 $      245,235.28 </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CBCCD0"/>
                          </a:highlight>
                        </a:rPr>
                        <a:t> $    230,569.00 </a:t>
                      </a:r>
                      <a:endParaRPr lang="en-US" sz="1050" b="1" i="0" u="none" strike="noStrike" dirty="0">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-14,666</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-6%</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 $     257,497.04 </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t"/>
                      <a:r>
                        <a:rPr lang="en-US" sz="1050" u="none" strike="noStrike" dirty="0">
                          <a:effectLst/>
                          <a:highlight>
                            <a:srgbClr val="CBCCD0"/>
                          </a:highlight>
                        </a:rPr>
                        <a:t>Business &amp; Commercial Revolving Fund</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tc>
                <a:tc>
                  <a:txBody>
                    <a:bodyPr/>
                    <a:lstStyle/>
                    <a:p>
                      <a:pPr algn="ctr" rtl="0" fontAlgn="t"/>
                      <a:r>
                        <a:rPr lang="en-US" sz="1050" u="none" strike="noStrike">
                          <a:effectLst/>
                          <a:highlight>
                            <a:srgbClr val="CBCCD0"/>
                          </a:highlight>
                        </a:rPr>
                        <a:t>Lease Rentals</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tc>
                <a:extLst>
                  <a:ext uri="{0D108BD9-81ED-4DB2-BD59-A6C34878D82A}">
                    <a16:rowId xmlns:a16="http://schemas.microsoft.com/office/drawing/2014/main" val="4229855969"/>
                  </a:ext>
                </a:extLst>
              </a:tr>
              <a:tr h="338999">
                <a:tc>
                  <a:txBody>
                    <a:bodyPr/>
                    <a:lstStyle/>
                    <a:p>
                      <a:pPr algn="l" rtl="0" fontAlgn="ctr"/>
                      <a:r>
                        <a:rPr lang="en-US" sz="1050" u="none" strike="noStrike">
                          <a:effectLst/>
                          <a:highlight>
                            <a:srgbClr val="E7E7E9"/>
                          </a:highlight>
                        </a:rPr>
                        <a:t>May</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ctr"/>
                </a:tc>
                <a:tc>
                  <a:txBody>
                    <a:bodyPr/>
                    <a:lstStyle/>
                    <a:p>
                      <a:pPr algn="ctr" rtl="0" fontAlgn="b"/>
                      <a:r>
                        <a:rPr lang="en-US" sz="1050" u="none" strike="noStrike">
                          <a:effectLst/>
                          <a:highlight>
                            <a:srgbClr val="E7E7E9"/>
                          </a:highlight>
                        </a:rPr>
                        <a:t> $        309,326.60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324,792.93 </a:t>
                      </a:r>
                      <a:endParaRPr lang="en-US" sz="1050" b="1" i="0" u="none" strike="noStrike">
                        <a:solidFill>
                          <a:srgbClr val="000000"/>
                        </a:solidFill>
                        <a:effectLst/>
                        <a:highlight>
                          <a:srgbClr val="E7E7E9"/>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E7E7E9"/>
                          </a:highlight>
                        </a:rPr>
                        <a:t> </a:t>
                      </a:r>
                      <a:endParaRPr lang="en-US" sz="1050" b="1" i="0" u="none" strike="noStrike" dirty="0">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-324,793</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0%</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341,032.58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t"/>
                      <a:r>
                        <a:rPr lang="en-US" sz="1050" u="none" strike="noStrike" dirty="0">
                          <a:effectLst/>
                          <a:highlight>
                            <a:srgbClr val="E7E7E9"/>
                          </a:highlight>
                        </a:rPr>
                        <a:t>Business &amp; Commercial Revolving Fund</a:t>
                      </a:r>
                      <a:endParaRPr lang="en-US" sz="1050" b="1" i="0" u="none" strike="noStrike" dirty="0">
                        <a:solidFill>
                          <a:srgbClr val="3F3F3F"/>
                        </a:solidFill>
                        <a:effectLst/>
                        <a:highlight>
                          <a:srgbClr val="E7E7E9"/>
                        </a:highlight>
                        <a:latin typeface="Times New Roman" panose="02020603050405020304" pitchFamily="18" charset="0"/>
                      </a:endParaRPr>
                    </a:p>
                  </a:txBody>
                  <a:tcPr marL="5651" marR="5651" marT="5651" marB="0"/>
                </a:tc>
                <a:tc>
                  <a:txBody>
                    <a:bodyPr/>
                    <a:lstStyle/>
                    <a:p>
                      <a:pPr algn="ctr" rtl="0" fontAlgn="t"/>
                      <a:r>
                        <a:rPr lang="en-US" sz="1050" u="none" strike="noStrike">
                          <a:effectLst/>
                          <a:highlight>
                            <a:srgbClr val="E7E7E9"/>
                          </a:highlight>
                        </a:rPr>
                        <a:t>Lease Rentals</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tc>
                <a:extLst>
                  <a:ext uri="{0D108BD9-81ED-4DB2-BD59-A6C34878D82A}">
                    <a16:rowId xmlns:a16="http://schemas.microsoft.com/office/drawing/2014/main" val="3821072879"/>
                  </a:ext>
                </a:extLst>
              </a:tr>
              <a:tr h="338999">
                <a:tc>
                  <a:txBody>
                    <a:bodyPr/>
                    <a:lstStyle/>
                    <a:p>
                      <a:pPr algn="l" rtl="0" fontAlgn="ctr"/>
                      <a:r>
                        <a:rPr lang="en-US" sz="1050" u="none" strike="noStrike">
                          <a:effectLst/>
                          <a:highlight>
                            <a:srgbClr val="CBCCD0"/>
                          </a:highlight>
                        </a:rPr>
                        <a:t>June</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ctr"/>
                </a:tc>
                <a:tc>
                  <a:txBody>
                    <a:bodyPr/>
                    <a:lstStyle/>
                    <a:p>
                      <a:pPr algn="ctr" rtl="0" fontAlgn="b"/>
                      <a:r>
                        <a:rPr lang="en-US" sz="1050" u="none" strike="noStrike">
                          <a:effectLst/>
                          <a:highlight>
                            <a:srgbClr val="CBCCD0"/>
                          </a:highlight>
                        </a:rPr>
                        <a:t> $        319,214.44 </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 $      335,175.16 </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CBCCD0"/>
                          </a:highlight>
                        </a:rPr>
                        <a:t> </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-335,175</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0%</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 $     351,933.92 </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t"/>
                      <a:r>
                        <a:rPr lang="en-US" sz="1050" u="none" strike="noStrike">
                          <a:effectLst/>
                          <a:highlight>
                            <a:srgbClr val="CBCCD0"/>
                          </a:highlight>
                        </a:rPr>
                        <a:t>Business &amp; Commercial Revolving Fund</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tc>
                <a:tc>
                  <a:txBody>
                    <a:bodyPr/>
                    <a:lstStyle/>
                    <a:p>
                      <a:pPr algn="ctr" rtl="0" fontAlgn="t"/>
                      <a:r>
                        <a:rPr lang="en-US" sz="1050" u="none" strike="noStrike" dirty="0">
                          <a:effectLst/>
                          <a:highlight>
                            <a:srgbClr val="CBCCD0"/>
                          </a:highlight>
                        </a:rPr>
                        <a:t>Lease Rentals</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tc>
                <a:extLst>
                  <a:ext uri="{0D108BD9-81ED-4DB2-BD59-A6C34878D82A}">
                    <a16:rowId xmlns:a16="http://schemas.microsoft.com/office/drawing/2014/main" val="2278494922"/>
                  </a:ext>
                </a:extLst>
              </a:tr>
              <a:tr h="338999">
                <a:tc>
                  <a:txBody>
                    <a:bodyPr/>
                    <a:lstStyle/>
                    <a:p>
                      <a:pPr algn="l" rtl="0" fontAlgn="ctr"/>
                      <a:r>
                        <a:rPr lang="en-US" sz="1050" u="none" strike="noStrike">
                          <a:effectLst/>
                          <a:highlight>
                            <a:srgbClr val="E7E7E9"/>
                          </a:highlight>
                        </a:rPr>
                        <a:t>July</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ctr"/>
                </a:tc>
                <a:tc>
                  <a:txBody>
                    <a:bodyPr/>
                    <a:lstStyle/>
                    <a:p>
                      <a:pPr algn="ctr" rtl="0" fontAlgn="b"/>
                      <a:r>
                        <a:rPr lang="en-US" sz="1050" u="none" strike="noStrike">
                          <a:effectLst/>
                          <a:highlight>
                            <a:srgbClr val="E7E7E9"/>
                          </a:highlight>
                        </a:rPr>
                        <a:t> $        316,238.26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332,050.17 </a:t>
                      </a:r>
                      <a:endParaRPr lang="en-US" sz="1050" b="1" i="0" u="none" strike="noStrike">
                        <a:solidFill>
                          <a:srgbClr val="000000"/>
                        </a:solidFill>
                        <a:effectLst/>
                        <a:highlight>
                          <a:srgbClr val="E7E7E9"/>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E7E7E9"/>
                          </a:highlight>
                        </a:rPr>
                        <a:t> </a:t>
                      </a:r>
                      <a:endParaRPr lang="en-US" sz="1050" b="1" i="0" u="none" strike="noStrike" dirty="0">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-332,050</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0%</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348,652.68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t"/>
                      <a:r>
                        <a:rPr lang="en-US" sz="1050" u="none" strike="noStrike">
                          <a:effectLst/>
                          <a:highlight>
                            <a:srgbClr val="E7E7E9"/>
                          </a:highlight>
                        </a:rPr>
                        <a:t>Business &amp; Commercial Revolving Fund</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tc>
                <a:tc>
                  <a:txBody>
                    <a:bodyPr/>
                    <a:lstStyle/>
                    <a:p>
                      <a:pPr algn="ctr" rtl="0" fontAlgn="t"/>
                      <a:r>
                        <a:rPr lang="en-US" sz="1050" u="none" strike="noStrike" dirty="0">
                          <a:effectLst/>
                          <a:highlight>
                            <a:srgbClr val="E7E7E9"/>
                          </a:highlight>
                        </a:rPr>
                        <a:t>Lease Rentals</a:t>
                      </a:r>
                      <a:endParaRPr lang="en-US" sz="1050" b="1" i="0" u="none" strike="noStrike" dirty="0">
                        <a:solidFill>
                          <a:srgbClr val="3F3F3F"/>
                        </a:solidFill>
                        <a:effectLst/>
                        <a:highlight>
                          <a:srgbClr val="E7E7E9"/>
                        </a:highlight>
                        <a:latin typeface="Times New Roman" panose="02020603050405020304" pitchFamily="18" charset="0"/>
                      </a:endParaRPr>
                    </a:p>
                  </a:txBody>
                  <a:tcPr marL="5651" marR="5651" marT="5651" marB="0"/>
                </a:tc>
                <a:extLst>
                  <a:ext uri="{0D108BD9-81ED-4DB2-BD59-A6C34878D82A}">
                    <a16:rowId xmlns:a16="http://schemas.microsoft.com/office/drawing/2014/main" val="3644255037"/>
                  </a:ext>
                </a:extLst>
              </a:tr>
              <a:tr h="338999">
                <a:tc>
                  <a:txBody>
                    <a:bodyPr/>
                    <a:lstStyle/>
                    <a:p>
                      <a:pPr algn="l" rtl="0" fontAlgn="ctr"/>
                      <a:r>
                        <a:rPr lang="en-US" sz="1050" u="none" strike="noStrike">
                          <a:effectLst/>
                          <a:highlight>
                            <a:srgbClr val="CBCCD0"/>
                          </a:highlight>
                        </a:rPr>
                        <a:t>August</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ctr"/>
                </a:tc>
                <a:tc>
                  <a:txBody>
                    <a:bodyPr/>
                    <a:lstStyle/>
                    <a:p>
                      <a:pPr algn="ctr" rtl="0" fontAlgn="b"/>
                      <a:r>
                        <a:rPr lang="en-US" sz="1050" u="none" strike="noStrike">
                          <a:effectLst/>
                          <a:highlight>
                            <a:srgbClr val="CBCCD0"/>
                          </a:highlight>
                        </a:rPr>
                        <a:t> $        287,107.58 </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 $      301,462.96 </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CBCCD0"/>
                          </a:highlight>
                        </a:rPr>
                        <a:t> </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-301,463</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0%</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 $     316,536.11 </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t"/>
                      <a:r>
                        <a:rPr lang="en-US" sz="1050" u="none" strike="noStrike">
                          <a:effectLst/>
                          <a:highlight>
                            <a:srgbClr val="CBCCD0"/>
                          </a:highlight>
                        </a:rPr>
                        <a:t>Business &amp; Commercial Revolving Fund</a:t>
                      </a:r>
                      <a:endParaRPr lang="en-US" sz="1050" b="1" i="0" u="none" strike="noStrike">
                        <a:solidFill>
                          <a:srgbClr val="3F3F3F"/>
                        </a:solidFill>
                        <a:effectLst/>
                        <a:highlight>
                          <a:srgbClr val="CBCCD0"/>
                        </a:highlight>
                        <a:latin typeface="Times New Roman" panose="02020603050405020304" pitchFamily="18" charset="0"/>
                      </a:endParaRPr>
                    </a:p>
                  </a:txBody>
                  <a:tcPr marL="5651" marR="5651" marT="5651" marB="0"/>
                </a:tc>
                <a:tc>
                  <a:txBody>
                    <a:bodyPr/>
                    <a:lstStyle/>
                    <a:p>
                      <a:pPr algn="ctr" rtl="0" fontAlgn="t"/>
                      <a:r>
                        <a:rPr lang="en-US" sz="1050" u="none" strike="noStrike" dirty="0">
                          <a:effectLst/>
                          <a:highlight>
                            <a:srgbClr val="CBCCD0"/>
                          </a:highlight>
                        </a:rPr>
                        <a:t>Lease Rentals</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tc>
                <a:extLst>
                  <a:ext uri="{0D108BD9-81ED-4DB2-BD59-A6C34878D82A}">
                    <a16:rowId xmlns:a16="http://schemas.microsoft.com/office/drawing/2014/main" val="4236560649"/>
                  </a:ext>
                </a:extLst>
              </a:tr>
              <a:tr h="338999">
                <a:tc>
                  <a:txBody>
                    <a:bodyPr/>
                    <a:lstStyle/>
                    <a:p>
                      <a:pPr algn="l" rtl="0" fontAlgn="ctr"/>
                      <a:r>
                        <a:rPr lang="en-US" sz="1050" u="none" strike="noStrike">
                          <a:effectLst/>
                          <a:highlight>
                            <a:srgbClr val="E7E7E9"/>
                          </a:highlight>
                        </a:rPr>
                        <a:t>September</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ctr"/>
                </a:tc>
                <a:tc>
                  <a:txBody>
                    <a:bodyPr/>
                    <a:lstStyle/>
                    <a:p>
                      <a:pPr algn="ctr" rtl="0" fontAlgn="b"/>
                      <a:r>
                        <a:rPr lang="en-US" sz="1050" u="none" strike="noStrike">
                          <a:effectLst/>
                          <a:highlight>
                            <a:srgbClr val="E7E7E9"/>
                          </a:highlight>
                        </a:rPr>
                        <a:t> $        343,743.96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300,931.16 </a:t>
                      </a:r>
                      <a:endParaRPr lang="en-US" sz="1050" b="1" i="0" u="none" strike="noStrike">
                        <a:solidFill>
                          <a:srgbClr val="000000"/>
                        </a:solidFill>
                        <a:effectLst/>
                        <a:highlight>
                          <a:srgbClr val="E7E7E9"/>
                        </a:highlight>
                        <a:latin typeface="Times New Roman" panose="02020603050405020304" pitchFamily="18" charset="0"/>
                      </a:endParaRPr>
                    </a:p>
                  </a:txBody>
                  <a:tcPr marL="5651" marR="5651" marT="5651" marB="0" anchor="b"/>
                </a:tc>
                <a:tc>
                  <a:txBody>
                    <a:bodyPr/>
                    <a:lstStyle/>
                    <a:p>
                      <a:pPr algn="r" rtl="0" fontAlgn="b"/>
                      <a:r>
                        <a:rPr lang="en-US" sz="1050" u="none" strike="noStrike" dirty="0">
                          <a:effectLst/>
                          <a:highlight>
                            <a:srgbClr val="E7E7E9"/>
                          </a:highlight>
                        </a:rPr>
                        <a:t> </a:t>
                      </a:r>
                      <a:endParaRPr lang="en-US" sz="1050" b="1" i="0" u="none" strike="noStrike" dirty="0">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CBCCD0"/>
                          </a:highlight>
                        </a:rPr>
                        <a:t>-300,931</a:t>
                      </a:r>
                      <a:endParaRPr lang="en-US" sz="1050" b="1" i="0" u="none" strike="noStrike">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0%</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b"/>
                      <a:r>
                        <a:rPr lang="en-US" sz="1050" u="none" strike="noStrike">
                          <a:effectLst/>
                          <a:highlight>
                            <a:srgbClr val="E7E7E9"/>
                          </a:highlight>
                        </a:rPr>
                        <a:t> $     315,977.72 </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nchor="b"/>
                </a:tc>
                <a:tc>
                  <a:txBody>
                    <a:bodyPr/>
                    <a:lstStyle/>
                    <a:p>
                      <a:pPr algn="ctr" rtl="0" fontAlgn="t"/>
                      <a:r>
                        <a:rPr lang="en-US" sz="1050" u="none" strike="noStrike">
                          <a:effectLst/>
                          <a:highlight>
                            <a:srgbClr val="E7E7E9"/>
                          </a:highlight>
                        </a:rPr>
                        <a:t>Business &amp; Commercial Revolving Fund</a:t>
                      </a:r>
                      <a:endParaRPr lang="en-US" sz="1050" b="1" i="0" u="none" strike="noStrike">
                        <a:solidFill>
                          <a:srgbClr val="3F3F3F"/>
                        </a:solidFill>
                        <a:effectLst/>
                        <a:highlight>
                          <a:srgbClr val="E7E7E9"/>
                        </a:highlight>
                        <a:latin typeface="Times New Roman" panose="02020603050405020304" pitchFamily="18" charset="0"/>
                      </a:endParaRPr>
                    </a:p>
                  </a:txBody>
                  <a:tcPr marL="5651" marR="5651" marT="5651" marB="0"/>
                </a:tc>
                <a:tc>
                  <a:txBody>
                    <a:bodyPr/>
                    <a:lstStyle/>
                    <a:p>
                      <a:pPr algn="ctr" rtl="0" fontAlgn="t"/>
                      <a:r>
                        <a:rPr lang="en-US" sz="1050" u="none" strike="noStrike" dirty="0">
                          <a:effectLst/>
                          <a:highlight>
                            <a:srgbClr val="E7E7E9"/>
                          </a:highlight>
                        </a:rPr>
                        <a:t>Lease Rentals</a:t>
                      </a:r>
                      <a:endParaRPr lang="en-US" sz="1050" b="1" i="0" u="none" strike="noStrike" dirty="0">
                        <a:solidFill>
                          <a:srgbClr val="3F3F3F"/>
                        </a:solidFill>
                        <a:effectLst/>
                        <a:highlight>
                          <a:srgbClr val="E7E7E9"/>
                        </a:highlight>
                        <a:latin typeface="Times New Roman" panose="02020603050405020304" pitchFamily="18" charset="0"/>
                      </a:endParaRPr>
                    </a:p>
                  </a:txBody>
                  <a:tcPr marL="5651" marR="5651" marT="5651" marB="0"/>
                </a:tc>
                <a:extLst>
                  <a:ext uri="{0D108BD9-81ED-4DB2-BD59-A6C34878D82A}">
                    <a16:rowId xmlns:a16="http://schemas.microsoft.com/office/drawing/2014/main" val="445882539"/>
                  </a:ext>
                </a:extLst>
              </a:tr>
              <a:tr h="234691">
                <a:tc>
                  <a:txBody>
                    <a:bodyPr/>
                    <a:lstStyle/>
                    <a:p>
                      <a:pPr algn="l" rtl="0" fontAlgn="ctr"/>
                      <a:r>
                        <a:rPr lang="en-US" sz="1050" b="1" u="none" strike="noStrike" dirty="0">
                          <a:effectLst/>
                          <a:highlight>
                            <a:srgbClr val="CBCCD0"/>
                          </a:highlight>
                        </a:rPr>
                        <a:t>Total YTD</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nchor="ctr"/>
                </a:tc>
                <a:tc>
                  <a:txBody>
                    <a:bodyPr/>
                    <a:lstStyle/>
                    <a:p>
                      <a:pPr algn="ctr" rtl="0" fontAlgn="b"/>
                      <a:r>
                        <a:rPr lang="en-US" sz="1050" b="1" u="sng" strike="noStrike" dirty="0">
                          <a:effectLst/>
                          <a:highlight>
                            <a:srgbClr val="CBCCD0"/>
                          </a:highlight>
                        </a:rPr>
                        <a:t> $     3,596,051.24 </a:t>
                      </a:r>
                      <a:endParaRPr lang="en-US" sz="1050" b="1" i="0" u="sng" strike="noStrike" dirty="0">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b="1" u="sng" strike="noStrike" dirty="0">
                          <a:effectLst/>
                          <a:highlight>
                            <a:srgbClr val="CBCCD0"/>
                          </a:highlight>
                        </a:rPr>
                        <a:t> $   3,775,853.80 </a:t>
                      </a:r>
                      <a:endParaRPr lang="en-US" sz="1050" b="1" i="0" u="sng" strike="noStrike" dirty="0">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r" rtl="0" fontAlgn="b"/>
                      <a:r>
                        <a:rPr lang="en-US" sz="1050" b="1" u="sng" strike="noStrike" dirty="0">
                          <a:effectLst/>
                          <a:highlight>
                            <a:srgbClr val="CBCCD0"/>
                          </a:highlight>
                        </a:rPr>
                        <a:t> $ 2,022,003.34 </a:t>
                      </a:r>
                      <a:endParaRPr lang="en-US" sz="1050" b="1" i="0" u="sng" strike="noStrike" dirty="0">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b="1" u="sng" strike="noStrike" dirty="0">
                          <a:effectLst/>
                          <a:highlight>
                            <a:srgbClr val="CBCCD0"/>
                          </a:highlight>
                        </a:rPr>
                        <a:t> </a:t>
                      </a:r>
                      <a:endParaRPr lang="en-US" sz="1050" b="1" i="0" u="sng" strike="noStrike" dirty="0">
                        <a:solidFill>
                          <a:srgbClr val="000000"/>
                        </a:solidFill>
                        <a:effectLst/>
                        <a:highlight>
                          <a:srgbClr val="CBCCD0"/>
                        </a:highlight>
                        <a:latin typeface="Times New Roman" panose="02020603050405020304" pitchFamily="18" charset="0"/>
                      </a:endParaRPr>
                    </a:p>
                  </a:txBody>
                  <a:tcPr marL="5651" marR="5651" marT="5651" marB="0" anchor="b"/>
                </a:tc>
                <a:tc>
                  <a:txBody>
                    <a:bodyPr/>
                    <a:lstStyle/>
                    <a:p>
                      <a:pPr algn="l" rtl="0" fontAlgn="b"/>
                      <a:r>
                        <a:rPr lang="en-US" sz="1050" b="1" u="sng" strike="noStrike" dirty="0">
                          <a:effectLst/>
                          <a:highlight>
                            <a:srgbClr val="CBCCD0"/>
                          </a:highlight>
                        </a:rPr>
                        <a:t> </a:t>
                      </a:r>
                      <a:endParaRPr lang="en-US" sz="1050" b="1" i="0" u="sng" strike="noStrike" dirty="0">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ctr" rtl="0" fontAlgn="b"/>
                      <a:r>
                        <a:rPr lang="en-US" sz="1050" b="1" u="sng" strike="noStrike" dirty="0">
                          <a:effectLst/>
                          <a:highlight>
                            <a:srgbClr val="CBCCD0"/>
                          </a:highlight>
                        </a:rPr>
                        <a:t> $  3,964,646.49 </a:t>
                      </a:r>
                      <a:endParaRPr lang="en-US" sz="1050" b="1" i="0" u="sng" strike="noStrike" dirty="0">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l" rtl="0" fontAlgn="b"/>
                      <a:r>
                        <a:rPr lang="en-US" sz="1050" b="1" u="none" strike="noStrike" dirty="0">
                          <a:effectLst/>
                          <a:highlight>
                            <a:srgbClr val="CBCCD0"/>
                          </a:highlight>
                        </a:rPr>
                        <a:t> </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nchor="b"/>
                </a:tc>
                <a:tc>
                  <a:txBody>
                    <a:bodyPr/>
                    <a:lstStyle/>
                    <a:p>
                      <a:pPr algn="l" rtl="0" fontAlgn="b"/>
                      <a:r>
                        <a:rPr lang="en-US" sz="1050" b="1" u="none" strike="noStrike" dirty="0">
                          <a:effectLst/>
                          <a:highlight>
                            <a:srgbClr val="CBCCD0"/>
                          </a:highlight>
                        </a:rPr>
                        <a:t> </a:t>
                      </a:r>
                      <a:endParaRPr lang="en-US" sz="1050" b="1" i="0" u="none" strike="noStrike" dirty="0">
                        <a:solidFill>
                          <a:srgbClr val="3F3F3F"/>
                        </a:solidFill>
                        <a:effectLst/>
                        <a:highlight>
                          <a:srgbClr val="CBCCD0"/>
                        </a:highlight>
                        <a:latin typeface="Times New Roman" panose="02020603050405020304" pitchFamily="18" charset="0"/>
                      </a:endParaRPr>
                    </a:p>
                  </a:txBody>
                  <a:tcPr marL="5651" marR="5651" marT="5651" marB="0" anchor="b"/>
                </a:tc>
                <a:extLst>
                  <a:ext uri="{0D108BD9-81ED-4DB2-BD59-A6C34878D82A}">
                    <a16:rowId xmlns:a16="http://schemas.microsoft.com/office/drawing/2014/main" val="3671366585"/>
                  </a:ext>
                </a:extLst>
              </a:tr>
            </a:tbl>
          </a:graphicData>
        </a:graphic>
      </p:graphicFrame>
    </p:spTree>
    <p:extLst>
      <p:ext uri="{BB962C8B-B14F-4D97-AF65-F5344CB8AC3E}">
        <p14:creationId xmlns:p14="http://schemas.microsoft.com/office/powerpoint/2010/main" val="1826569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4A6B33D2-8395-5D1E-0E47-A5F48905F1DC}"/>
              </a:ext>
            </a:extLst>
          </p:cNvPr>
          <p:cNvSpPr>
            <a:spLocks noGrp="1"/>
          </p:cNvSpPr>
          <p:nvPr>
            <p:ph type="pic" sz="quarter" idx="13"/>
          </p:nvPr>
        </p:nvSpPr>
        <p:spPr>
          <a:xfrm>
            <a:off x="155298" y="828881"/>
            <a:ext cx="11473542" cy="5532003"/>
          </a:xfrm>
        </p:spPr>
        <p:txBody>
          <a:bodyPr/>
          <a:lstStyle/>
          <a:p>
            <a:endParaRPr lang="en-US"/>
          </a:p>
        </p:txBody>
      </p:sp>
      <p:sp>
        <p:nvSpPr>
          <p:cNvPr id="11" name="Title 2">
            <a:extLst>
              <a:ext uri="{FF2B5EF4-FFF2-40B4-BE49-F238E27FC236}">
                <a16:creationId xmlns:a16="http://schemas.microsoft.com/office/drawing/2014/main" id="{D4CB32D1-EC59-69E3-CB46-F00E7C4DA24A}"/>
              </a:ext>
            </a:extLst>
          </p:cNvPr>
          <p:cNvSpPr>
            <a:spLocks noGrp="1"/>
          </p:cNvSpPr>
          <p:nvPr>
            <p:ph type="title"/>
          </p:nvPr>
        </p:nvSpPr>
        <p:spPr>
          <a:xfrm>
            <a:off x="359229" y="157654"/>
            <a:ext cx="8333222" cy="337834"/>
          </a:xfrm>
        </p:spPr>
        <p:txBody>
          <a:bodyPr>
            <a:normAutofit/>
          </a:bodyPr>
          <a:lstStyle/>
          <a:p>
            <a:r>
              <a:rPr lang="en-US" sz="2000" dirty="0">
                <a:solidFill>
                  <a:srgbClr val="FF0000"/>
                </a:solidFill>
              </a:rPr>
              <a:t>PERFORMANCE OUTLINE:</a:t>
            </a:r>
          </a:p>
        </p:txBody>
      </p:sp>
      <p:graphicFrame>
        <p:nvGraphicFramePr>
          <p:cNvPr id="13" name="Content Placeholder 2">
            <a:extLst>
              <a:ext uri="{FF2B5EF4-FFF2-40B4-BE49-F238E27FC236}">
                <a16:creationId xmlns:a16="http://schemas.microsoft.com/office/drawing/2014/main" id="{5B07327C-2C27-60F5-6779-C5C6C0DF0550}"/>
              </a:ext>
            </a:extLst>
          </p:cNvPr>
          <p:cNvGraphicFramePr/>
          <p:nvPr>
            <p:extLst>
              <p:ext uri="{D42A27DB-BD31-4B8C-83A1-F6EECF244321}">
                <p14:modId xmlns:p14="http://schemas.microsoft.com/office/powerpoint/2010/main" val="4085649442"/>
              </p:ext>
            </p:extLst>
          </p:nvPr>
        </p:nvGraphicFramePr>
        <p:xfrm>
          <a:off x="359228" y="1266368"/>
          <a:ext cx="10942493" cy="49892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1556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7CCB5F-F440-40EA-91F4-D8C401413EFC}"/>
              </a:ext>
            </a:extLst>
          </p:cNvPr>
          <p:cNvSpPr>
            <a:spLocks noGrp="1"/>
          </p:cNvSpPr>
          <p:nvPr>
            <p:ph type="title"/>
          </p:nvPr>
        </p:nvSpPr>
        <p:spPr>
          <a:xfrm>
            <a:off x="449117" y="337435"/>
            <a:ext cx="6552105" cy="531090"/>
          </a:xfrm>
        </p:spPr>
        <p:txBody>
          <a:bodyPr>
            <a:normAutofit fontScale="90000"/>
          </a:bodyPr>
          <a:lstStyle/>
          <a:p>
            <a:pPr algn="ctr"/>
            <a:r>
              <a:rPr lang="en-US" dirty="0">
                <a:solidFill>
                  <a:srgbClr val="002774"/>
                </a:solidFill>
              </a:rPr>
              <a:t>    </a:t>
            </a:r>
            <a:r>
              <a:rPr lang="en-US" sz="2700" dirty="0">
                <a:solidFill>
                  <a:srgbClr val="002774"/>
                </a:solidFill>
              </a:rPr>
              <a:t>BUSINESS &amp; COMMERCIAL COLLECTIONS</a:t>
            </a:r>
          </a:p>
        </p:txBody>
      </p:sp>
      <p:graphicFrame>
        <p:nvGraphicFramePr>
          <p:cNvPr id="5" name="Picture Placeholder 4">
            <a:extLst>
              <a:ext uri="{FF2B5EF4-FFF2-40B4-BE49-F238E27FC236}">
                <a16:creationId xmlns:a16="http://schemas.microsoft.com/office/drawing/2014/main" id="{362FDC98-6B78-4280-A2AE-304284A70362}"/>
              </a:ext>
            </a:extLst>
          </p:cNvPr>
          <p:cNvGraphicFramePr>
            <a:graphicFrameLocks noGrp="1"/>
          </p:cNvGraphicFramePr>
          <p:nvPr>
            <p:ph type="pic" sz="quarter" idx="13"/>
            <p:extLst>
              <p:ext uri="{D42A27DB-BD31-4B8C-83A1-F6EECF244321}">
                <p14:modId xmlns:p14="http://schemas.microsoft.com/office/powerpoint/2010/main" val="3827533522"/>
              </p:ext>
            </p:extLst>
          </p:nvPr>
        </p:nvGraphicFramePr>
        <p:xfrm>
          <a:off x="335861" y="1506295"/>
          <a:ext cx="10139981" cy="3950287"/>
        </p:xfrm>
        <a:graphic>
          <a:graphicData uri="http://schemas.openxmlformats.org/drawingml/2006/table">
            <a:tbl>
              <a:tblPr firstRow="1" bandRow="1">
                <a:tableStyleId>{5C22544A-7EE6-4342-B048-85BDC9FD1C3A}</a:tableStyleId>
              </a:tblPr>
              <a:tblGrid>
                <a:gridCol w="1423841">
                  <a:extLst>
                    <a:ext uri="{9D8B030D-6E8A-4147-A177-3AD203B41FA5}">
                      <a16:colId xmlns:a16="http://schemas.microsoft.com/office/drawing/2014/main" val="1059388951"/>
                    </a:ext>
                  </a:extLst>
                </a:gridCol>
                <a:gridCol w="2329787">
                  <a:extLst>
                    <a:ext uri="{9D8B030D-6E8A-4147-A177-3AD203B41FA5}">
                      <a16:colId xmlns:a16="http://schemas.microsoft.com/office/drawing/2014/main" val="102662826"/>
                    </a:ext>
                  </a:extLst>
                </a:gridCol>
                <a:gridCol w="1331306">
                  <a:extLst>
                    <a:ext uri="{9D8B030D-6E8A-4147-A177-3AD203B41FA5}">
                      <a16:colId xmlns:a16="http://schemas.microsoft.com/office/drawing/2014/main" val="3559681343"/>
                    </a:ext>
                  </a:extLst>
                </a:gridCol>
                <a:gridCol w="1048576">
                  <a:extLst>
                    <a:ext uri="{9D8B030D-6E8A-4147-A177-3AD203B41FA5}">
                      <a16:colId xmlns:a16="http://schemas.microsoft.com/office/drawing/2014/main" val="22201678"/>
                    </a:ext>
                  </a:extLst>
                </a:gridCol>
                <a:gridCol w="1451958">
                  <a:extLst>
                    <a:ext uri="{9D8B030D-6E8A-4147-A177-3AD203B41FA5}">
                      <a16:colId xmlns:a16="http://schemas.microsoft.com/office/drawing/2014/main" val="2685316587"/>
                    </a:ext>
                  </a:extLst>
                </a:gridCol>
                <a:gridCol w="1130301">
                  <a:extLst>
                    <a:ext uri="{9D8B030D-6E8A-4147-A177-3AD203B41FA5}">
                      <a16:colId xmlns:a16="http://schemas.microsoft.com/office/drawing/2014/main" val="2249618654"/>
                    </a:ext>
                  </a:extLst>
                </a:gridCol>
                <a:gridCol w="1424212">
                  <a:extLst>
                    <a:ext uri="{9D8B030D-6E8A-4147-A177-3AD203B41FA5}">
                      <a16:colId xmlns:a16="http://schemas.microsoft.com/office/drawing/2014/main" val="3995934397"/>
                    </a:ext>
                  </a:extLst>
                </a:gridCol>
              </a:tblGrid>
              <a:tr h="1464723">
                <a:tc>
                  <a:txBody>
                    <a:bodyPr/>
                    <a:lstStyle/>
                    <a:p>
                      <a:pPr algn="ctr"/>
                      <a:r>
                        <a:rPr lang="en-US" sz="1200" dirty="0"/>
                        <a:t>FUND </a:t>
                      </a:r>
                    </a:p>
                  </a:txBody>
                  <a:tcPr anchor="ctr"/>
                </a:tc>
                <a:tc>
                  <a:txBody>
                    <a:bodyPr/>
                    <a:lstStyle/>
                    <a:p>
                      <a:pPr algn="ctr"/>
                      <a:r>
                        <a:rPr lang="en-US" sz="1200" dirty="0"/>
                        <a:t>DESCRIPTION</a:t>
                      </a:r>
                    </a:p>
                  </a:txBody>
                  <a:tcPr anchor="ctr"/>
                </a:tc>
                <a:tc>
                  <a:txBody>
                    <a:bodyPr/>
                    <a:lstStyle/>
                    <a:p>
                      <a:pPr algn="ctr"/>
                      <a:r>
                        <a:rPr lang="en-US" sz="1200" dirty="0"/>
                        <a:t>FY 2023 Actuals</a:t>
                      </a:r>
                    </a:p>
                  </a:txBody>
                  <a:tcPr anchor="ctr"/>
                </a:tc>
                <a:tc>
                  <a:txBody>
                    <a:bodyPr/>
                    <a:lstStyle/>
                    <a:p>
                      <a:pPr algn="ctr"/>
                      <a:endParaRPr lang="en-US" sz="1200" dirty="0"/>
                    </a:p>
                    <a:p>
                      <a:pPr algn="ctr"/>
                      <a:r>
                        <a:rPr lang="en-US" sz="1200" dirty="0"/>
                        <a:t>FY 2024 </a:t>
                      </a:r>
                    </a:p>
                    <a:p>
                      <a:pPr algn="ctr"/>
                      <a:r>
                        <a:rPr lang="en-US" sz="1400" dirty="0"/>
                        <a:t>%</a:t>
                      </a:r>
                    </a:p>
                    <a:p>
                      <a:pPr algn="ctr"/>
                      <a:r>
                        <a:rPr lang="en-US" sz="1400" dirty="0"/>
                        <a:t>Increase</a:t>
                      </a:r>
                    </a:p>
                  </a:txBody>
                  <a:tcPr/>
                </a:tc>
                <a:tc>
                  <a:txBody>
                    <a:bodyPr/>
                    <a:lstStyle/>
                    <a:p>
                      <a:pPr algn="ctr"/>
                      <a:endParaRPr lang="en-US" sz="1200" dirty="0"/>
                    </a:p>
                    <a:p>
                      <a:pPr algn="ctr"/>
                      <a:r>
                        <a:rPr lang="en-US" sz="1200" dirty="0"/>
                        <a:t>FY 2024</a:t>
                      </a:r>
                    </a:p>
                    <a:p>
                      <a:pPr algn="ctr"/>
                      <a:r>
                        <a:rPr lang="en-US" sz="1200" dirty="0"/>
                        <a:t>Estimated</a:t>
                      </a:r>
                    </a:p>
                    <a:p>
                      <a:pPr algn="ctr"/>
                      <a:r>
                        <a:rPr lang="en-US" sz="1200" dirty="0"/>
                        <a:t>Amount</a:t>
                      </a:r>
                    </a:p>
                  </a:txBody>
                  <a:tcPr/>
                </a:tc>
                <a:tc>
                  <a:txBody>
                    <a:bodyPr/>
                    <a:lstStyle/>
                    <a:p>
                      <a:pPr algn="ctr"/>
                      <a:endParaRPr lang="en-US" sz="1100" dirty="0"/>
                    </a:p>
                    <a:p>
                      <a:pPr algn="ctr"/>
                      <a:r>
                        <a:rPr lang="en-US" sz="1100" dirty="0"/>
                        <a:t>FY 2024 </a:t>
                      </a:r>
                    </a:p>
                    <a:p>
                      <a:pPr algn="ctr"/>
                      <a:r>
                        <a:rPr lang="en-US" sz="1200" dirty="0"/>
                        <a:t>%</a:t>
                      </a:r>
                    </a:p>
                    <a:p>
                      <a:pPr algn="ctr"/>
                      <a:r>
                        <a:rPr lang="en-US" sz="1200" dirty="0"/>
                        <a:t>Increase</a:t>
                      </a:r>
                    </a:p>
                    <a:p>
                      <a:pPr algn="ctr"/>
                      <a:endParaRPr lang="en-US" sz="1200" dirty="0"/>
                    </a:p>
                  </a:txBody>
                  <a:tcPr/>
                </a:tc>
                <a:tc>
                  <a:txBody>
                    <a:bodyPr/>
                    <a:lstStyle/>
                    <a:p>
                      <a:pPr algn="ctr"/>
                      <a:endParaRPr lang="en-US" sz="1200" dirty="0"/>
                    </a:p>
                    <a:p>
                      <a:pPr algn="ctr"/>
                      <a:r>
                        <a:rPr lang="en-US" sz="1200" dirty="0"/>
                        <a:t>FY 2024</a:t>
                      </a:r>
                    </a:p>
                    <a:p>
                      <a:pPr algn="ctr"/>
                      <a:r>
                        <a:rPr lang="en-US" sz="1200" dirty="0"/>
                        <a:t>Projection</a:t>
                      </a:r>
                    </a:p>
                    <a:p>
                      <a:pPr algn="ctr"/>
                      <a:r>
                        <a:rPr lang="en-US" sz="1200" dirty="0"/>
                        <a:t>Amount</a:t>
                      </a:r>
                    </a:p>
                  </a:txBody>
                  <a:tcPr/>
                </a:tc>
                <a:extLst>
                  <a:ext uri="{0D108BD9-81ED-4DB2-BD59-A6C34878D82A}">
                    <a16:rowId xmlns:a16="http://schemas.microsoft.com/office/drawing/2014/main" val="1087343260"/>
                  </a:ext>
                </a:extLst>
              </a:tr>
              <a:tr h="1232992">
                <a:tc>
                  <a:txBody>
                    <a:bodyPr/>
                    <a:lstStyle/>
                    <a:p>
                      <a:pPr algn="l"/>
                      <a:r>
                        <a:rPr lang="en-US" sz="1400" b="1" dirty="0"/>
                        <a:t>6028/425000</a:t>
                      </a:r>
                    </a:p>
                  </a:txBody>
                  <a:tcPr anchor="ctr"/>
                </a:tc>
                <a:tc>
                  <a:txBody>
                    <a:bodyPr/>
                    <a:lstStyle/>
                    <a:p>
                      <a:pPr algn="l"/>
                      <a:r>
                        <a:rPr lang="en-US" sz="1400" b="1" dirty="0"/>
                        <a:t>Business &amp; Commercial Lease Properties</a:t>
                      </a:r>
                    </a:p>
                  </a:txBody>
                  <a:tcPr anchor="ctr"/>
                </a:tc>
                <a:tc>
                  <a:txBody>
                    <a:bodyPr/>
                    <a:lstStyle/>
                    <a:p>
                      <a:pPr algn="l"/>
                      <a:r>
                        <a:rPr lang="en-US" sz="1400" b="1" dirty="0"/>
                        <a:t>$3,596,051.24</a:t>
                      </a:r>
                    </a:p>
                  </a:txBody>
                  <a:tcPr anchor="ctr"/>
                </a:tc>
                <a:tc>
                  <a:txBody>
                    <a:bodyPr/>
                    <a:lstStyle/>
                    <a:p>
                      <a:pPr algn="ctr"/>
                      <a:r>
                        <a:rPr lang="en-US" sz="1400" b="1" dirty="0"/>
                        <a:t>5%</a:t>
                      </a:r>
                    </a:p>
                  </a:txBody>
                  <a:tcPr anchor="ctr"/>
                </a:tc>
                <a:tc>
                  <a:txBody>
                    <a:bodyPr/>
                    <a:lstStyle/>
                    <a:p>
                      <a:pPr algn="l"/>
                      <a:r>
                        <a:rPr lang="en-US" sz="1400" b="1" dirty="0"/>
                        <a:t>$3,775,853.80</a:t>
                      </a:r>
                    </a:p>
                  </a:txBody>
                  <a:tcPr anchor="ctr"/>
                </a:tc>
                <a:tc>
                  <a:txBody>
                    <a:bodyPr/>
                    <a:lstStyle/>
                    <a:p>
                      <a:pPr algn="ctr"/>
                      <a:r>
                        <a:rPr lang="en-US" sz="1400" b="1" dirty="0"/>
                        <a:t>5%</a:t>
                      </a:r>
                    </a:p>
                  </a:txBody>
                  <a:tcPr anchor="ctr"/>
                </a:tc>
                <a:tc>
                  <a:txBody>
                    <a:bodyPr/>
                    <a:lstStyle/>
                    <a:p>
                      <a:pPr algn="l"/>
                      <a:r>
                        <a:rPr lang="en-US" sz="1400" b="1" dirty="0"/>
                        <a:t>$3,964,646.49</a:t>
                      </a:r>
                    </a:p>
                  </a:txBody>
                  <a:tcPr anchor="ctr"/>
                </a:tc>
                <a:extLst>
                  <a:ext uri="{0D108BD9-81ED-4DB2-BD59-A6C34878D82A}">
                    <a16:rowId xmlns:a16="http://schemas.microsoft.com/office/drawing/2014/main" val="2482309456"/>
                  </a:ext>
                </a:extLst>
              </a:tr>
              <a:tr h="1252572">
                <a:tc>
                  <a:txBody>
                    <a:bodyPr/>
                    <a:lstStyle/>
                    <a:p>
                      <a:pPr algn="l"/>
                      <a:endParaRPr lang="en-US" sz="1400" b="1" dirty="0"/>
                    </a:p>
                    <a:p>
                      <a:pPr algn="l"/>
                      <a:r>
                        <a:rPr lang="en-US" sz="1400" b="1" dirty="0"/>
                        <a:t>TOTALS……………</a:t>
                      </a:r>
                    </a:p>
                  </a:txBody>
                  <a:tcPr anchor="ctr"/>
                </a:tc>
                <a:tc>
                  <a:txBody>
                    <a:bodyPr/>
                    <a:lstStyle/>
                    <a:p>
                      <a:pPr algn="l"/>
                      <a:endParaRPr lang="en-US" sz="1400" b="1" dirty="0"/>
                    </a:p>
                    <a:p>
                      <a:pPr algn="l"/>
                      <a:r>
                        <a:rPr lang="en-US" sz="1400" b="1" dirty="0"/>
                        <a:t>………………………………………</a:t>
                      </a:r>
                    </a:p>
                  </a:txBody>
                  <a:tcPr anchor="ctr"/>
                </a:tc>
                <a:tc>
                  <a:txBody>
                    <a:bodyPr/>
                    <a:lstStyle/>
                    <a:p>
                      <a:pPr algn="l"/>
                      <a:endParaRPr lang="en-US" sz="1400" b="1" u="sng" dirty="0"/>
                    </a:p>
                    <a:p>
                      <a:pPr algn="l"/>
                      <a:r>
                        <a:rPr lang="en-US" sz="1400" b="1" u="sng" dirty="0"/>
                        <a:t>$3,596,051.24</a:t>
                      </a:r>
                    </a:p>
                  </a:txBody>
                  <a:tcPr anchor="ctr"/>
                </a:tc>
                <a:tc>
                  <a:txBody>
                    <a:bodyPr/>
                    <a:lstStyle/>
                    <a:p>
                      <a:pPr algn="ctr"/>
                      <a:endParaRPr lang="en-US" sz="1400" b="1" u="sng" dirty="0"/>
                    </a:p>
                  </a:txBody>
                  <a:tcPr anchor="ctr"/>
                </a:tc>
                <a:tc>
                  <a:txBody>
                    <a:bodyPr/>
                    <a:lstStyle/>
                    <a:p>
                      <a:pPr algn="l"/>
                      <a:endParaRPr lang="en-US" sz="1400" b="1" u="sng" dirty="0"/>
                    </a:p>
                    <a:p>
                      <a:pPr algn="l"/>
                      <a:r>
                        <a:rPr lang="en-US" sz="1400" b="1" u="sng" dirty="0"/>
                        <a:t>$3,775,853.80</a:t>
                      </a:r>
                    </a:p>
                  </a:txBody>
                  <a:tcPr anchor="ctr"/>
                </a:tc>
                <a:tc>
                  <a:txBody>
                    <a:bodyPr/>
                    <a:lstStyle/>
                    <a:p>
                      <a:pPr algn="l"/>
                      <a:endParaRPr lang="en-US" sz="1400" b="1" u="sng" dirty="0"/>
                    </a:p>
                  </a:txBody>
                  <a:tcPr anchor="ctr"/>
                </a:tc>
                <a:tc>
                  <a:txBody>
                    <a:bodyPr/>
                    <a:lstStyle/>
                    <a:p>
                      <a:pPr algn="l"/>
                      <a:endParaRPr lang="en-US" sz="1400" b="1" u="sng" dirty="0"/>
                    </a:p>
                    <a:p>
                      <a:pPr algn="l"/>
                      <a:r>
                        <a:rPr lang="en-US" sz="1400" b="1" u="sng" dirty="0"/>
                        <a:t>$3,964,646.49</a:t>
                      </a:r>
                    </a:p>
                  </a:txBody>
                  <a:tcPr anchor="ctr"/>
                </a:tc>
                <a:extLst>
                  <a:ext uri="{0D108BD9-81ED-4DB2-BD59-A6C34878D82A}">
                    <a16:rowId xmlns:a16="http://schemas.microsoft.com/office/drawing/2014/main" val="509113643"/>
                  </a:ext>
                </a:extLst>
              </a:tr>
            </a:tbl>
          </a:graphicData>
        </a:graphic>
      </p:graphicFrame>
    </p:spTree>
    <p:extLst>
      <p:ext uri="{BB962C8B-B14F-4D97-AF65-F5344CB8AC3E}">
        <p14:creationId xmlns:p14="http://schemas.microsoft.com/office/powerpoint/2010/main" val="1643880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6">
            <a:extLst>
              <a:ext uri="{FF2B5EF4-FFF2-40B4-BE49-F238E27FC236}">
                <a16:creationId xmlns:a16="http://schemas.microsoft.com/office/drawing/2014/main" id="{1765165B-D6FE-18C7-8FF6-832B872DA4B1}"/>
              </a:ext>
            </a:extLst>
          </p:cNvPr>
          <p:cNvSpPr>
            <a:spLocks noGrp="1"/>
          </p:cNvSpPr>
          <p:nvPr>
            <p:ph type="sldNum" sz="quarter" idx="11"/>
          </p:nvPr>
        </p:nvSpPr>
        <p:spPr>
          <a:xfrm>
            <a:off x="11113243" y="6399110"/>
            <a:ext cx="740227" cy="365125"/>
          </a:xfrm>
        </p:spPr>
        <p:txBody>
          <a:bodyPr anchor="ctr">
            <a:normAutofit/>
          </a:bodyPr>
          <a:lstStyle/>
          <a:p>
            <a:pPr>
              <a:spcAft>
                <a:spcPts val="600"/>
              </a:spcAft>
            </a:pPr>
            <a:fld id="{8699F50C-BE38-4BD0-BA84-9B090E1F2B9B}" type="slidenum">
              <a:rPr lang="en-US" noProof="0" smtClean="0"/>
              <a:pPr>
                <a:spcAft>
                  <a:spcPts val="600"/>
                </a:spcAft>
              </a:pPr>
              <a:t>8</a:t>
            </a:fld>
            <a:endParaRPr lang="en-US" noProof="0"/>
          </a:p>
        </p:txBody>
      </p:sp>
      <p:sp>
        <p:nvSpPr>
          <p:cNvPr id="18" name="Rectangle">
            <a:extLst>
              <a:ext uri="{FF2B5EF4-FFF2-40B4-BE49-F238E27FC236}">
                <a16:creationId xmlns:a16="http://schemas.microsoft.com/office/drawing/2014/main" id="{4723A3FD-90C7-4D22-8A05-02A75C536091}"/>
              </a:ext>
            </a:extLst>
          </p:cNvPr>
          <p:cNvSpPr/>
          <p:nvPr/>
        </p:nvSpPr>
        <p:spPr>
          <a:xfrm>
            <a:off x="687924" y="288652"/>
            <a:ext cx="5080441" cy="548830"/>
          </a:xfrm>
          <a:prstGeom prst="rect">
            <a:avLst/>
          </a:prstGeom>
          <a:solidFill>
            <a:schemeClr val="accent2"/>
          </a:solidFill>
          <a:ln w="12700" cap="flat">
            <a:solidFill>
              <a:srgbClr val="527E34"/>
            </a:solidFill>
            <a:prstDash val="solid"/>
            <a:miter lim="800000"/>
          </a:ln>
          <a:effectLst/>
        </p:spPr>
        <p:txBody>
          <a:bodyPr wrap="square" lIns="45718" tIns="45718" rIns="45718" bIns="45718" numCol="1" anchor="ctr">
            <a:noAutofit/>
          </a:bodyPr>
          <a:lstStyle/>
          <a:p>
            <a:pPr>
              <a:defRPr>
                <a:solidFill>
                  <a:srgbClr val="FFFFFF"/>
                </a:solidFill>
                <a:latin typeface="Calibri"/>
                <a:ea typeface="Calibri"/>
                <a:cs typeface="Calibri"/>
                <a:sym typeface="Calibri"/>
              </a:defRPr>
            </a:pPr>
            <a:r>
              <a:rPr lang="en-US" b="1" dirty="0"/>
              <a:t>FY 2024 Collection Challenges</a:t>
            </a:r>
            <a:endParaRPr b="1" dirty="0"/>
          </a:p>
        </p:txBody>
      </p:sp>
      <p:sp>
        <p:nvSpPr>
          <p:cNvPr id="25" name="TextBox 24">
            <a:extLst>
              <a:ext uri="{FF2B5EF4-FFF2-40B4-BE49-F238E27FC236}">
                <a16:creationId xmlns:a16="http://schemas.microsoft.com/office/drawing/2014/main" id="{AD256E73-B3A7-4649-8717-740CC56CE123}"/>
              </a:ext>
            </a:extLst>
          </p:cNvPr>
          <p:cNvSpPr txBox="1"/>
          <p:nvPr/>
        </p:nvSpPr>
        <p:spPr>
          <a:xfrm>
            <a:off x="488926" y="1416730"/>
            <a:ext cx="9917344" cy="412125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R="0" lvl="0" algn="just">
              <a:lnSpc>
                <a:spcPct val="107000"/>
              </a:lnSpc>
              <a:spcBef>
                <a:spcPts val="0"/>
              </a:spcBef>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In FY 2023, although we faced challenges, including limited staff, DPP collected $3,596,051.80 for property leases. This amount represents a 15% increase from our FY 2022 collections, which amounted to $3,049,957.30. Enhancing collections requires a multifaceted approach that involves assessing the effectiveness of collections strategies and identifying areas for improvement. DPP aims to continue improving and enhancing collections by focusing on the department's primary goals and objectives for FY 2024 and FY 2025:</a:t>
            </a:r>
          </a:p>
          <a:p>
            <a:pPr marR="0" lvl="0" algn="just">
              <a:lnSpc>
                <a:spcPct val="107000"/>
              </a:lnSpc>
              <a:spcBef>
                <a:spcPts val="0"/>
              </a:spcBef>
              <a:spcAft>
                <a:spcPts val="800"/>
              </a:spcAft>
            </a:pPr>
            <a:r>
              <a:rPr lang="en-US" sz="1600" b="1" dirty="0">
                <a:latin typeface="Calibri" panose="020F0502020204030204" pitchFamily="34" charset="0"/>
                <a:ea typeface="Calibri" panose="020F0502020204030204" pitchFamily="34" charset="0"/>
                <a:cs typeface="Times New Roman" panose="02020603050405020304" pitchFamily="18" charset="0"/>
              </a:rPr>
              <a:t>Establishment of a Revenue Collection Unit in the Department </a:t>
            </a:r>
            <a:r>
              <a:rPr lang="en-US"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 MUST)</a:t>
            </a:r>
          </a:p>
          <a:p>
            <a:pPr marL="342900" lvl="1" indent="-342900" algn="just">
              <a:lnSpc>
                <a:spcPct val="107000"/>
              </a:lnSpc>
              <a:spcAft>
                <a:spcPts val="800"/>
              </a:spcAft>
              <a:buFont typeface="Wingdings" panose="05000000000000000000" pitchFamily="2" charset="2"/>
              <a:buChar char="q"/>
            </a:pPr>
            <a:r>
              <a:rPr lang="en-US" sz="1600" b="1" dirty="0">
                <a:latin typeface="Calibri" panose="020F0502020204030204" pitchFamily="34" charset="0"/>
                <a:ea typeface="Calibri" panose="020F0502020204030204" pitchFamily="34" charset="0"/>
                <a:cs typeface="Times New Roman" panose="02020603050405020304" pitchFamily="18" charset="0"/>
              </a:rPr>
              <a:t>Acquisition of professional and qualified staff </a:t>
            </a:r>
            <a:r>
              <a:rPr lang="en-US"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(based on budget approval)</a:t>
            </a: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marL="342900" lvl="1" indent="-342900" algn="just">
              <a:lnSpc>
                <a:spcPct val="107000"/>
              </a:lnSpc>
              <a:spcAft>
                <a:spcPts val="800"/>
              </a:spcAft>
              <a:buFont typeface="Wingdings" panose="05000000000000000000" pitchFamily="2" charset="2"/>
              <a:buChar char="q"/>
            </a:pPr>
            <a:r>
              <a:rPr lang="en-US" sz="1600" b="1" dirty="0">
                <a:latin typeface="Calibri" panose="020F0502020204030204" pitchFamily="34" charset="0"/>
                <a:ea typeface="Calibri" panose="020F0502020204030204" pitchFamily="34" charset="0"/>
                <a:cs typeface="Times New Roman" panose="02020603050405020304" pitchFamily="18" charset="0"/>
              </a:rPr>
              <a:t>Acquisition of new software for GVI’s Leases</a:t>
            </a:r>
          </a:p>
          <a:p>
            <a:pPr marL="342900" lvl="1" indent="-342900" algn="just">
              <a:lnSpc>
                <a:spcPct val="107000"/>
              </a:lnSpc>
              <a:spcAft>
                <a:spcPts val="800"/>
              </a:spcAft>
              <a:buFont typeface="Wingdings" panose="05000000000000000000" pitchFamily="2" charset="2"/>
              <a:buChar char="q"/>
            </a:pPr>
            <a:r>
              <a:rPr lang="en-US" sz="1600" b="1" dirty="0">
                <a:latin typeface="Calibri" panose="020F0502020204030204" pitchFamily="34" charset="0"/>
                <a:ea typeface="Calibri" panose="020F0502020204030204" pitchFamily="34" charset="0"/>
                <a:cs typeface="Times New Roman" panose="02020603050405020304" pitchFamily="18" charset="0"/>
              </a:rPr>
              <a:t>Funding to address trainings and upgrades</a:t>
            </a:r>
          </a:p>
          <a:p>
            <a:pPr marL="342900" lvl="1" indent="-342900" algn="just">
              <a:lnSpc>
                <a:spcPct val="107000"/>
              </a:lnSpc>
              <a:spcAft>
                <a:spcPts val="800"/>
              </a:spcAft>
              <a:buFont typeface="Wingdings" panose="05000000000000000000" pitchFamily="2" charset="2"/>
              <a:buChar char="q"/>
            </a:pPr>
            <a:r>
              <a:rPr lang="en-US" sz="1600" b="1" dirty="0">
                <a:latin typeface="Calibri" panose="020F0502020204030204" pitchFamily="34" charset="0"/>
                <a:ea typeface="Calibri" panose="020F0502020204030204" pitchFamily="34" charset="0"/>
                <a:cs typeface="Times New Roman" panose="02020603050405020304" pitchFamily="18" charset="0"/>
              </a:rPr>
              <a:t>Continue to establish promise payment agreement where and when necessary.</a:t>
            </a:r>
          </a:p>
          <a:p>
            <a:pPr marL="0" lvl="1" algn="just">
              <a:lnSpc>
                <a:spcPct val="107000"/>
              </a:lnSpc>
              <a:spcAft>
                <a:spcPts val="800"/>
              </a:spcAft>
            </a:pPr>
            <a:r>
              <a:rPr lang="en-US" sz="1600" b="0" i="0" dirty="0">
                <a:solidFill>
                  <a:srgbClr val="374151"/>
                </a:solidFill>
                <a:effectLst/>
                <a:latin typeface="Söhne"/>
              </a:rPr>
              <a:t>By implementing these strategies, DPP can optimize their collections processes, improve recovery rates, and foster positive customer relationships. </a:t>
            </a:r>
            <a:r>
              <a:rPr lang="en-US" sz="1600" b="0" i="0" dirty="0">
                <a:solidFill>
                  <a:srgbClr val="374151"/>
                </a:solidFill>
                <a:effectLst/>
                <a:latin typeface="+mj-lt"/>
              </a:rPr>
              <a:t>Regular evaluation and adaptation to changing market conditions will be crucial for sustained success in collections management.</a:t>
            </a:r>
            <a:endParaRPr lang="en-US" sz="1600" b="1"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6238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33997-5D2C-4DB6-8AE7-A4C60D59579D}"/>
              </a:ext>
            </a:extLst>
          </p:cNvPr>
          <p:cNvSpPr>
            <a:spLocks noGrp="1"/>
          </p:cNvSpPr>
          <p:nvPr>
            <p:ph type="ctrTitle"/>
          </p:nvPr>
        </p:nvSpPr>
        <p:spPr>
          <a:xfrm>
            <a:off x="719170" y="4374036"/>
            <a:ext cx="5311516" cy="1327031"/>
          </a:xfrm>
        </p:spPr>
        <p:txBody>
          <a:bodyPr anchor="b">
            <a:normAutofit/>
          </a:bodyPr>
          <a:lstStyle/>
          <a:p>
            <a:r>
              <a:rPr lang="en-US" dirty="0"/>
              <a:t>	</a:t>
            </a:r>
          </a:p>
        </p:txBody>
      </p:sp>
      <p:pic>
        <p:nvPicPr>
          <p:cNvPr id="3" name="Picture 2" descr="40,310 Thank You Illustrations &amp; Clip Art - iStock | Thank ...">
            <a:extLst>
              <a:ext uri="{FF2B5EF4-FFF2-40B4-BE49-F238E27FC236}">
                <a16:creationId xmlns:a16="http://schemas.microsoft.com/office/drawing/2014/main" id="{954DC160-5D25-E132-923C-1CCE271249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570062" y="2271860"/>
            <a:ext cx="5130251" cy="4360714"/>
          </a:xfrm>
          <a:prstGeom prst="rect">
            <a:avLst/>
          </a:prstGeom>
          <a:noFill/>
          <a:ln>
            <a:noFill/>
          </a:ln>
        </p:spPr>
      </p:pic>
      <p:pic>
        <p:nvPicPr>
          <p:cNvPr id="4" name="DPPLogoRed2Lettering.ai" descr="DPPLogoRed2Lettering.ai">
            <a:extLst>
              <a:ext uri="{FF2B5EF4-FFF2-40B4-BE49-F238E27FC236}">
                <a16:creationId xmlns:a16="http://schemas.microsoft.com/office/drawing/2014/main" id="{D9CA9C27-7E63-59D6-0A2B-1FC9458F72A1}"/>
              </a:ext>
            </a:extLst>
          </p:cNvPr>
          <p:cNvPicPr>
            <a:picLocks noChangeAspect="1"/>
          </p:cNvPicPr>
          <p:nvPr/>
        </p:nvPicPr>
        <p:blipFill>
          <a:blip r:embed="rId3"/>
          <a:stretch>
            <a:fillRect/>
          </a:stretch>
        </p:blipFill>
        <p:spPr>
          <a:xfrm>
            <a:off x="0" y="4839855"/>
            <a:ext cx="5421745" cy="2253672"/>
          </a:xfrm>
          <a:prstGeom prst="rect">
            <a:avLst/>
          </a:prstGeom>
          <a:ln w="12700">
            <a:miter lim="400000"/>
          </a:ln>
        </p:spPr>
      </p:pic>
    </p:spTree>
    <p:extLst>
      <p:ext uri="{BB962C8B-B14F-4D97-AF65-F5344CB8AC3E}">
        <p14:creationId xmlns:p14="http://schemas.microsoft.com/office/powerpoint/2010/main" val="989929351"/>
      </p:ext>
    </p:extLst>
  </p:cSld>
  <p:clrMapOvr>
    <a:masterClrMapping/>
  </p:clrMapOvr>
</p:sld>
</file>

<file path=ppt/theme/theme1.xml><?xml version="1.0" encoding="utf-8"?>
<a:theme xmlns:a="http://schemas.openxmlformats.org/drawingml/2006/main" name="Office Theme">
  <a:themeElements>
    <a:clrScheme name="Custom 13">
      <a:dk1>
        <a:srgbClr val="3F3F3F"/>
      </a:dk1>
      <a:lt1>
        <a:srgbClr val="FFFFFF"/>
      </a:lt1>
      <a:dk2>
        <a:srgbClr val="F2F2F2"/>
      </a:dk2>
      <a:lt2>
        <a:srgbClr val="A5A5A5"/>
      </a:lt2>
      <a:accent1>
        <a:srgbClr val="00194C"/>
      </a:accent1>
      <a:accent2>
        <a:srgbClr val="EAB200"/>
      </a:accent2>
      <a:accent3>
        <a:srgbClr val="F2F2F2"/>
      </a:accent3>
      <a:accent4>
        <a:srgbClr val="954F72"/>
      </a:accent4>
      <a:accent5>
        <a:srgbClr val="00843B"/>
      </a:accent5>
      <a:accent6>
        <a:srgbClr val="014067"/>
      </a:accent6>
      <a:hlink>
        <a:srgbClr val="00194C"/>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89027928_Hexagon presentation dark_AAS_v4" id="{00715B48-F6B0-4FD0-BA2D-34714F23D55A}" vid="{445656DE-313E-4A78-B834-A775A8573B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0f9653a-ed11-4182-89fd-307e6c2450b1" xsi:nil="true"/>
    <TaxCatchAll xmlns="9bdccc73-dd04-4247-b42e-1edc645e3687" xsi:nil="true"/>
    <lcf76f155ced4ddcb4097134ff3c332f xmlns="50f9653a-ed11-4182-89fd-307e6c2450b1">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FAFD6DA261F584EABF1486FA8957779" ma:contentTypeVersion="15" ma:contentTypeDescription="Create a new document." ma:contentTypeScope="" ma:versionID="b24addc5a73149de0e7893f4db8dd27a">
  <xsd:schema xmlns:xsd="http://www.w3.org/2001/XMLSchema" xmlns:xs="http://www.w3.org/2001/XMLSchema" xmlns:p="http://schemas.microsoft.com/office/2006/metadata/properties" xmlns:ns2="50f9653a-ed11-4182-89fd-307e6c2450b1" xmlns:ns3="9bdccc73-dd04-4247-b42e-1edc645e3687" targetNamespace="http://schemas.microsoft.com/office/2006/metadata/properties" ma:root="true" ma:fieldsID="6ff9b6797c5698de767830a962df2eb9" ns2:_="" ns3:_="">
    <xsd:import namespace="50f9653a-ed11-4182-89fd-307e6c2450b1"/>
    <xsd:import namespace="9bdccc73-dd04-4247-b42e-1edc645e368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f9653a-ed11-4182-89fd-307e6c2450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16ce7a5-80b3-467b-b812-4570f4befe10"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dccc73-dd04-4247-b42e-1edc645e368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2b3ac3e-2764-436d-b9dc-d0fbd02b1df1}" ma:internalName="TaxCatchAll" ma:showField="CatchAllData" ma:web="9bdccc73-dd04-4247-b42e-1edc645e3687">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759597-1FA4-4F46-9BA8-01240C56026E}">
  <ds:schemaRefs>
    <ds:schemaRef ds:uri="http://schemas.microsoft.com/sharepoint/v3/contenttype/forms"/>
  </ds:schemaRefs>
</ds:datastoreItem>
</file>

<file path=customXml/itemProps2.xml><?xml version="1.0" encoding="utf-8"?>
<ds:datastoreItem xmlns:ds="http://schemas.openxmlformats.org/officeDocument/2006/customXml" ds:itemID="{2940343A-75DB-4E03-95EA-4A75BA0D7FF2}">
  <ds:schemaRefs>
    <ds:schemaRef ds:uri="http://purl.org/dc/terms/"/>
    <ds:schemaRef ds:uri="http://schemas.openxmlformats.org/package/2006/metadata/core-properties"/>
    <ds:schemaRef ds:uri="http://purl.org/dc/dcmitype/"/>
    <ds:schemaRef ds:uri="d6c3fbef-bcec-43d5-9f58-77cbd290bcc0"/>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BEECD8D5-03E0-41CE-A920-2CE35494B45A}"/>
</file>

<file path=docProps/app.xml><?xml version="1.0" encoding="utf-8"?>
<Properties xmlns="http://schemas.openxmlformats.org/officeDocument/2006/extended-properties" xmlns:vt="http://schemas.openxmlformats.org/officeDocument/2006/docPropsVTypes">
  <Template>Hexagon presentation dark</Template>
  <TotalTime>1530</TotalTime>
  <Words>737</Words>
  <Application>Microsoft Office PowerPoint</Application>
  <PresentationFormat>Widescreen</PresentationFormat>
  <Paragraphs>217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Black</vt:lpstr>
      <vt:lpstr>Calibri</vt:lpstr>
      <vt:lpstr>Söhne</vt:lpstr>
      <vt:lpstr>Times New Roman</vt:lpstr>
      <vt:lpstr>Wingdings</vt:lpstr>
      <vt:lpstr>Office Theme</vt:lpstr>
      <vt:lpstr>PowerPoint Presentation</vt:lpstr>
      <vt:lpstr>PowerPoint Presentation</vt:lpstr>
      <vt:lpstr>PowerPoint Presentation</vt:lpstr>
      <vt:lpstr>PowerPoint Presentation</vt:lpstr>
      <vt:lpstr>DPP – Business &amp; Commercial Revolving Fund</vt:lpstr>
      <vt:lpstr>PERFORMANCE OUTLINE:</vt:lpstr>
      <vt:lpstr>    BUSINESS &amp; COMMERCIAL COLLECTIONS</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Crystel M. Benjamin</dc:creator>
  <cp:lastModifiedBy>Gerda Sebastien</cp:lastModifiedBy>
  <cp:revision>35</cp:revision>
  <dcterms:created xsi:type="dcterms:W3CDTF">2022-03-07T15:45:35Z</dcterms:created>
  <dcterms:modified xsi:type="dcterms:W3CDTF">2024-04-26T17:23:42Z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0x010100EFAFD6DA261F584EABF1486FA8957779</vt:lpwstr>
  </property>
</Properties>
</file>