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4"/>
  </p:notesMasterIdLst>
  <p:sldIdLst>
    <p:sldId id="259" r:id="rId5"/>
    <p:sldId id="260" r:id="rId6"/>
    <p:sldId id="273" r:id="rId7"/>
    <p:sldId id="261" r:id="rId8"/>
    <p:sldId id="274" r:id="rId9"/>
    <p:sldId id="268" r:id="rId10"/>
    <p:sldId id="270" r:id="rId11"/>
    <p:sldId id="276" r:id="rId12"/>
    <p:sldId id="265" r:id="rId13"/>
  </p:sldIdLst>
  <p:sldSz cx="12192000" cy="6858000"/>
  <p:notesSz cx="6858000" cy="93138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2934"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6" autoAdjust="0"/>
    <p:restoredTop sz="94473" autoAdjust="0"/>
  </p:normalViewPr>
  <p:slideViewPr>
    <p:cSldViewPr snapToGrid="0">
      <p:cViewPr varScale="1">
        <p:scale>
          <a:sx n="96" d="100"/>
          <a:sy n="96" d="100"/>
        </p:scale>
        <p:origin x="1764" y="5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69" d="100"/>
          <a:sy n="69" d="100"/>
        </p:scale>
        <p:origin x="4334" y="51"/>
      </p:cViewPr>
      <p:guideLst>
        <p:guide orient="horz" pos="2934"/>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immonds, Nathan" userId="dc90e4ef-ceb6-47e7-9639-d1707230698c" providerId="ADAL" clId="{E7744998-D3F0-43F8-88DE-98BBF2F5D1E8}"/>
    <pc:docChg chg="delSld">
      <pc:chgData name="Simmonds, Nathan" userId="dc90e4ef-ceb6-47e7-9639-d1707230698c" providerId="ADAL" clId="{E7744998-D3F0-43F8-88DE-98BBF2F5D1E8}" dt="2024-04-29T18:32:29.890" v="1" actId="2696"/>
      <pc:docMkLst>
        <pc:docMk/>
      </pc:docMkLst>
      <pc:sldChg chg="del">
        <pc:chgData name="Simmonds, Nathan" userId="dc90e4ef-ceb6-47e7-9639-d1707230698c" providerId="ADAL" clId="{E7744998-D3F0-43F8-88DE-98BBF2F5D1E8}" dt="2024-04-29T18:32:18.589" v="0" actId="2696"/>
        <pc:sldMkLst>
          <pc:docMk/>
          <pc:sldMk cId="3689769904" sldId="263"/>
        </pc:sldMkLst>
      </pc:sldChg>
      <pc:sldChg chg="del">
        <pc:chgData name="Simmonds, Nathan" userId="dc90e4ef-ceb6-47e7-9639-d1707230698c" providerId="ADAL" clId="{E7744998-D3F0-43F8-88DE-98BBF2F5D1E8}" dt="2024-04-29T18:32:29.890" v="1" actId="2696"/>
        <pc:sldMkLst>
          <pc:docMk/>
          <pc:sldMk cId="4025287212" sldId="267"/>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2972421" cy="467602"/>
          </a:xfrm>
          <a:prstGeom prst="rect">
            <a:avLst/>
          </a:prstGeom>
        </p:spPr>
        <p:txBody>
          <a:bodyPr vert="horz" lIns="91428" tIns="45714" rIns="91428" bIns="45714" rtlCol="0"/>
          <a:lstStyle>
            <a:lvl1pPr algn="l">
              <a:defRPr sz="1200"/>
            </a:lvl1pPr>
          </a:lstStyle>
          <a:p>
            <a:endParaRPr lang="en-US" dirty="0"/>
          </a:p>
        </p:txBody>
      </p:sp>
      <p:sp>
        <p:nvSpPr>
          <p:cNvPr id="3" name="Date Placeholder 2"/>
          <p:cNvSpPr>
            <a:spLocks noGrp="1"/>
          </p:cNvSpPr>
          <p:nvPr>
            <p:ph type="dt" idx="1"/>
          </p:nvPr>
        </p:nvSpPr>
        <p:spPr>
          <a:xfrm>
            <a:off x="3884028" y="0"/>
            <a:ext cx="2972421" cy="467602"/>
          </a:xfrm>
          <a:prstGeom prst="rect">
            <a:avLst/>
          </a:prstGeom>
        </p:spPr>
        <p:txBody>
          <a:bodyPr vert="horz" lIns="91428" tIns="45714" rIns="91428" bIns="45714" rtlCol="0"/>
          <a:lstStyle>
            <a:lvl1pPr algn="r">
              <a:defRPr sz="1200"/>
            </a:lvl1pPr>
          </a:lstStyle>
          <a:p>
            <a:fld id="{0B26A116-74E4-45DC-B9C6-5B97B9FB990E}" type="datetimeFigureOut">
              <a:rPr lang="en-US" smtClean="0"/>
              <a:t>4/29/2024</a:t>
            </a:fld>
            <a:endParaRPr lang="en-US" dirty="0"/>
          </a:p>
        </p:txBody>
      </p:sp>
      <p:sp>
        <p:nvSpPr>
          <p:cNvPr id="4" name="Slide Image Placeholder 3"/>
          <p:cNvSpPr>
            <a:spLocks noGrp="1" noRot="1" noChangeAspect="1"/>
          </p:cNvSpPr>
          <p:nvPr>
            <p:ph type="sldImg" idx="2"/>
          </p:nvPr>
        </p:nvSpPr>
        <p:spPr>
          <a:xfrm>
            <a:off x="635000" y="1163638"/>
            <a:ext cx="5588000" cy="3143250"/>
          </a:xfrm>
          <a:prstGeom prst="rect">
            <a:avLst/>
          </a:prstGeom>
          <a:noFill/>
          <a:ln w="12700">
            <a:solidFill>
              <a:prstClr val="black"/>
            </a:solidFill>
          </a:ln>
        </p:spPr>
        <p:txBody>
          <a:bodyPr vert="horz" lIns="91428" tIns="45714" rIns="91428" bIns="45714" rtlCol="0" anchor="ctr"/>
          <a:lstStyle/>
          <a:p>
            <a:endParaRPr lang="en-US" dirty="0"/>
          </a:p>
        </p:txBody>
      </p:sp>
      <p:sp>
        <p:nvSpPr>
          <p:cNvPr id="5" name="Notes Placeholder 4"/>
          <p:cNvSpPr>
            <a:spLocks noGrp="1"/>
          </p:cNvSpPr>
          <p:nvPr>
            <p:ph type="body" sz="quarter" idx="3"/>
          </p:nvPr>
        </p:nvSpPr>
        <p:spPr>
          <a:xfrm>
            <a:off x="686421" y="4481980"/>
            <a:ext cx="5485158" cy="3667652"/>
          </a:xfrm>
          <a:prstGeom prst="rect">
            <a:avLst/>
          </a:prstGeom>
        </p:spPr>
        <p:txBody>
          <a:bodyPr vert="horz" lIns="91428" tIns="45714" rIns="91428" bIns="4571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2" y="8846263"/>
            <a:ext cx="2972421" cy="467602"/>
          </a:xfrm>
          <a:prstGeom prst="rect">
            <a:avLst/>
          </a:prstGeom>
        </p:spPr>
        <p:txBody>
          <a:bodyPr vert="horz" lIns="91428" tIns="45714" rIns="91428" bIns="45714"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028" y="8846263"/>
            <a:ext cx="2972421" cy="467602"/>
          </a:xfrm>
          <a:prstGeom prst="rect">
            <a:avLst/>
          </a:prstGeom>
        </p:spPr>
        <p:txBody>
          <a:bodyPr vert="horz" lIns="91428" tIns="45714" rIns="91428" bIns="45714" rtlCol="0" anchor="b"/>
          <a:lstStyle>
            <a:lvl1pPr algn="r">
              <a:defRPr sz="1200"/>
            </a:lvl1pPr>
          </a:lstStyle>
          <a:p>
            <a:fld id="{051A7ED3-36F7-4238-94C2-5A726834D737}" type="slidenum">
              <a:rPr lang="en-US" smtClean="0"/>
              <a:t>‹#›</a:t>
            </a:fld>
            <a:endParaRPr lang="en-US" dirty="0"/>
          </a:p>
        </p:txBody>
      </p:sp>
    </p:spTree>
    <p:extLst>
      <p:ext uri="{BB962C8B-B14F-4D97-AF65-F5344CB8AC3E}">
        <p14:creationId xmlns:p14="http://schemas.microsoft.com/office/powerpoint/2010/main" val="6102065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51A7ED3-36F7-4238-94C2-5A726834D737}" type="slidenum">
              <a:rPr lang="en-US" smtClean="0"/>
              <a:t>1</a:t>
            </a:fld>
            <a:endParaRPr lang="en-US" dirty="0"/>
          </a:p>
        </p:txBody>
      </p:sp>
    </p:spTree>
    <p:extLst>
      <p:ext uri="{BB962C8B-B14F-4D97-AF65-F5344CB8AC3E}">
        <p14:creationId xmlns:p14="http://schemas.microsoft.com/office/powerpoint/2010/main" val="35428981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51A7ED3-36F7-4238-94C2-5A726834D737}" type="slidenum">
              <a:rPr lang="en-US" smtClean="0"/>
              <a:t>2</a:t>
            </a:fld>
            <a:endParaRPr lang="en-US" dirty="0"/>
          </a:p>
        </p:txBody>
      </p:sp>
    </p:spTree>
    <p:extLst>
      <p:ext uri="{BB962C8B-B14F-4D97-AF65-F5344CB8AC3E}">
        <p14:creationId xmlns:p14="http://schemas.microsoft.com/office/powerpoint/2010/main" val="1388166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$177 million budget; $58.8 million remains available, down from $89.3 million a year ago. $30.5 million spent in FY 2020. Projects are ongoing with approximately $50.3 million projected to be completed in FY 2021, generating approximately $2.5 million in GRT.</a:t>
            </a:r>
          </a:p>
        </p:txBody>
      </p:sp>
      <p:sp>
        <p:nvSpPr>
          <p:cNvPr id="4" name="Slide Number Placeholder 3"/>
          <p:cNvSpPr>
            <a:spLocks noGrp="1"/>
          </p:cNvSpPr>
          <p:nvPr>
            <p:ph type="sldNum" sz="quarter" idx="5"/>
          </p:nvPr>
        </p:nvSpPr>
        <p:spPr/>
        <p:txBody>
          <a:bodyPr/>
          <a:lstStyle/>
          <a:p>
            <a:fld id="{051A7ED3-36F7-4238-94C2-5A726834D737}" type="slidenum">
              <a:rPr lang="en-US" smtClean="0"/>
              <a:t>4</a:t>
            </a:fld>
            <a:endParaRPr lang="en-US" dirty="0"/>
          </a:p>
        </p:txBody>
      </p:sp>
    </p:spTree>
    <p:extLst>
      <p:ext uri="{BB962C8B-B14F-4D97-AF65-F5344CB8AC3E}">
        <p14:creationId xmlns:p14="http://schemas.microsoft.com/office/powerpoint/2010/main" val="35301426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51A7ED3-36F7-4238-94C2-5A726834D737}" type="slidenum">
              <a:rPr lang="en-US" smtClean="0"/>
              <a:t>9</a:t>
            </a:fld>
            <a:endParaRPr lang="en-US" dirty="0"/>
          </a:p>
        </p:txBody>
      </p:sp>
    </p:spTree>
    <p:extLst>
      <p:ext uri="{BB962C8B-B14F-4D97-AF65-F5344CB8AC3E}">
        <p14:creationId xmlns:p14="http://schemas.microsoft.com/office/powerpoint/2010/main" val="7377461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45DFF3B-D09B-40FB-B323-D9E55F035BF0}" type="datetime1">
              <a:rPr lang="en-US" smtClean="0"/>
              <a:t>4/29/2024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2357996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79363A4-E2D8-4D54-958B-CA9C56FAF282}" type="datetime1">
              <a:rPr lang="en-US" smtClean="0"/>
              <a:t>4/29/2024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30221075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577BF0C-B993-475F-BD0F-DA19180C150A}" type="datetime1">
              <a:rPr lang="en-US" smtClean="0"/>
              <a:t>4/29/2024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35985324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0318EA6-636C-4E1C-8935-DAE3DF41473F}" type="datetime1">
              <a:rPr lang="en-US" smtClean="0"/>
              <a:t>4/29/2024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5537959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2185416"/>
            <a:ext cx="7315200" cy="2368296"/>
          </a:xfrm>
        </p:spPr>
        <p:txBody>
          <a:bodyPr anchor="b">
            <a:normAutofit/>
          </a:bodyPr>
          <a:lstStyle>
            <a:lvl1pPr>
              <a:defRPr sz="5900" b="0" spc="-100" baseline="0">
                <a:solidFill>
                  <a:schemeClr val="tx1">
                    <a:lumMod val="65000"/>
                    <a:lumOff val="35000"/>
                  </a:schemeClr>
                </a:solidFill>
              </a:defRPr>
            </a:lvl1pPr>
          </a:lstStyle>
          <a:p>
            <a:r>
              <a:rPr lang="en-US" dirty="0"/>
              <a:t>Click to edit Master title style</a:t>
            </a:r>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8" name="Picture Placeholder 7">
            <a:extLst>
              <a:ext uri="{FF2B5EF4-FFF2-40B4-BE49-F238E27FC236}">
                <a16:creationId xmlns:a16="http://schemas.microsoft.com/office/drawing/2014/main" id="{DC448CEE-DBB7-4BD6-B0E9-B0A6B521BB71}"/>
              </a:ext>
            </a:extLst>
          </p:cNvPr>
          <p:cNvSpPr>
            <a:spLocks noGrp="1"/>
          </p:cNvSpPr>
          <p:nvPr>
            <p:ph type="pic" sz="quarter" idx="10" hasCustomPrompt="1"/>
          </p:nvPr>
        </p:nvSpPr>
        <p:spPr>
          <a:xfrm>
            <a:off x="3867912" y="838200"/>
            <a:ext cx="2062988" cy="1228725"/>
          </a:xfrm>
        </p:spPr>
        <p:txBody>
          <a:bodyPr/>
          <a:lstStyle>
            <a:lvl1pPr>
              <a:defRPr/>
            </a:lvl1pPr>
          </a:lstStyle>
          <a:p>
            <a:r>
              <a:rPr lang="en-US" dirty="0"/>
              <a:t>Insert Logo</a:t>
            </a:r>
          </a:p>
        </p:txBody>
      </p:sp>
    </p:spTree>
    <p:extLst>
      <p:ext uri="{BB962C8B-B14F-4D97-AF65-F5344CB8AC3E}">
        <p14:creationId xmlns:p14="http://schemas.microsoft.com/office/powerpoint/2010/main" val="8052260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33F791C6-85F0-4EC6-BEE6-C74D3099BC79}" type="datetime1">
              <a:rPr lang="en-US" smtClean="0"/>
              <a:t>4/29/2024</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41247364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8C0A8261-D2A8-4D6C-AA28-187085F91018}" type="datetime1">
              <a:rPr lang="en-US" smtClean="0"/>
              <a:t>4/29/2024</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3453985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6A3F6977-0834-4323-9923-19ED29CB2AD3}" type="datetime1">
              <a:rPr lang="en-US" smtClean="0"/>
              <a:t>4/29/2024</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26930030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DD29FAFB-755A-4AE1-BC00-273E60C632B6}" type="datetime1">
              <a:rPr lang="en-US" smtClean="0"/>
              <a:t>4/29/2024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16546743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176CE965-2559-46FD-9FC4-68171963D3E3}" type="datetime1">
              <a:rPr lang="en-US" smtClean="0"/>
              <a:t>4/29/2024</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17154019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ACF5FD1A-CAF9-47A8-BDBD-CCBC27909FFB}" type="datetime1">
              <a:rPr lang="en-US" smtClean="0"/>
              <a:t>4/29/2024</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23840963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4C4284E2-03F3-46DD-9273-F0E9E4D95B75}" type="datetime1">
              <a:rPr lang="en-US" smtClean="0"/>
              <a:t>4/29/2024</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extLst>
      <p:ext uri="{BB962C8B-B14F-4D97-AF65-F5344CB8AC3E}">
        <p14:creationId xmlns:p14="http://schemas.microsoft.com/office/powerpoint/2010/main" val="4015280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www.usvipfa.com/"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nsimmonds@usvipfa.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20A9CA88-93EB-4DC0-A00D-64E6AB7A08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DE84C1AD-30A9-4EF6-A8E1-7484242EF8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7552943"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VI"/>
          </a:p>
        </p:txBody>
      </p:sp>
      <p:sp>
        <p:nvSpPr>
          <p:cNvPr id="2" name="Title 1">
            <a:extLst>
              <a:ext uri="{FF2B5EF4-FFF2-40B4-BE49-F238E27FC236}">
                <a16:creationId xmlns:a16="http://schemas.microsoft.com/office/drawing/2014/main" id="{435C0C17-B7E7-4131-B9F6-D6FAEE4C5862}"/>
              </a:ext>
            </a:extLst>
          </p:cNvPr>
          <p:cNvSpPr>
            <a:spLocks noGrp="1"/>
          </p:cNvSpPr>
          <p:nvPr>
            <p:ph type="ctrTitle"/>
          </p:nvPr>
        </p:nvSpPr>
        <p:spPr>
          <a:xfrm>
            <a:off x="1069848" y="1130060"/>
            <a:ext cx="6068070" cy="3114136"/>
          </a:xfrm>
        </p:spPr>
        <p:txBody>
          <a:bodyPr>
            <a:normAutofit/>
          </a:bodyPr>
          <a:lstStyle/>
          <a:p>
            <a:r>
              <a:rPr lang="en-US" sz="5500" dirty="0"/>
              <a:t> </a:t>
            </a:r>
            <a:br>
              <a:rPr lang="en-US" sz="5500" dirty="0"/>
            </a:br>
            <a:r>
              <a:rPr lang="en-US" sz="5500" dirty="0"/>
              <a:t>REVENUE ESTIMATING CONFERENCE</a:t>
            </a:r>
          </a:p>
        </p:txBody>
      </p:sp>
      <p:sp>
        <p:nvSpPr>
          <p:cNvPr id="3" name="Subtitle 2">
            <a:extLst>
              <a:ext uri="{FF2B5EF4-FFF2-40B4-BE49-F238E27FC236}">
                <a16:creationId xmlns:a16="http://schemas.microsoft.com/office/drawing/2014/main" id="{041FF69E-6382-4D25-A9CD-04383D7E4084}"/>
              </a:ext>
            </a:extLst>
          </p:cNvPr>
          <p:cNvSpPr>
            <a:spLocks noGrp="1"/>
          </p:cNvSpPr>
          <p:nvPr>
            <p:ph type="subTitle" idx="1"/>
          </p:nvPr>
        </p:nvSpPr>
        <p:spPr>
          <a:xfrm>
            <a:off x="1100014" y="4710022"/>
            <a:ext cx="6037903" cy="1017918"/>
          </a:xfrm>
        </p:spPr>
        <p:txBody>
          <a:bodyPr>
            <a:normAutofit/>
          </a:bodyPr>
          <a:lstStyle/>
          <a:p>
            <a:r>
              <a:rPr lang="en-US" dirty="0"/>
              <a:t>April 30, 2024</a:t>
            </a:r>
          </a:p>
          <a:p>
            <a:r>
              <a:rPr lang="en-US" dirty="0"/>
              <a:t>Virgin Islands Public Finance Authority</a:t>
            </a:r>
          </a:p>
        </p:txBody>
      </p:sp>
      <p:pic>
        <p:nvPicPr>
          <p:cNvPr id="5" name="Picture 4">
            <a:extLst>
              <a:ext uri="{FF2B5EF4-FFF2-40B4-BE49-F238E27FC236}">
                <a16:creationId xmlns:a16="http://schemas.microsoft.com/office/drawing/2014/main" id="{E5E761B8-6C11-4DAB-9B32-BFB5043B971C}"/>
              </a:ext>
            </a:extLst>
          </p:cNvPr>
          <p:cNvPicPr>
            <a:picLocks noChangeAspect="1"/>
          </p:cNvPicPr>
          <p:nvPr/>
        </p:nvPicPr>
        <p:blipFill>
          <a:blip r:embed="rId3"/>
          <a:stretch>
            <a:fillRect/>
          </a:stretch>
        </p:blipFill>
        <p:spPr>
          <a:xfrm>
            <a:off x="8452236" y="759599"/>
            <a:ext cx="2628925" cy="2582533"/>
          </a:xfrm>
          <a:prstGeom prst="rect">
            <a:avLst/>
          </a:prstGeom>
        </p:spPr>
      </p:pic>
      <p:pic>
        <p:nvPicPr>
          <p:cNvPr id="6" name="Picture 5" descr="A blue and green logo&#10;&#10;Description automatically generated">
            <a:extLst>
              <a:ext uri="{FF2B5EF4-FFF2-40B4-BE49-F238E27FC236}">
                <a16:creationId xmlns:a16="http://schemas.microsoft.com/office/drawing/2014/main" id="{124BCA51-9664-C5EF-23F4-B6E8ABA3255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bwMode="auto">
          <a:xfrm>
            <a:off x="8475108" y="3506724"/>
            <a:ext cx="2583181" cy="2583181"/>
          </a:xfrm>
          <a:prstGeom prst="rect">
            <a:avLst/>
          </a:prstGeom>
          <a:noFill/>
        </p:spPr>
      </p:pic>
      <p:sp>
        <p:nvSpPr>
          <p:cNvPr id="15" name="Rectangle 14">
            <a:extLst>
              <a:ext uri="{FF2B5EF4-FFF2-40B4-BE49-F238E27FC236}">
                <a16:creationId xmlns:a16="http://schemas.microsoft.com/office/drawing/2014/main" id="{086E571C-8A2B-4F37-B155-9C5DF0ACAF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VI"/>
          </a:p>
        </p:txBody>
      </p:sp>
      <p:sp>
        <p:nvSpPr>
          <p:cNvPr id="4" name="Slide Number Placeholder 3">
            <a:extLst>
              <a:ext uri="{FF2B5EF4-FFF2-40B4-BE49-F238E27FC236}">
                <a16:creationId xmlns:a16="http://schemas.microsoft.com/office/drawing/2014/main" id="{4CF0376B-994A-4252-B045-E18E0E46001A}"/>
              </a:ext>
            </a:extLst>
          </p:cNvPr>
          <p:cNvSpPr>
            <a:spLocks noGrp="1"/>
          </p:cNvSpPr>
          <p:nvPr>
            <p:ph type="sldNum" sz="quarter" idx="12"/>
          </p:nvPr>
        </p:nvSpPr>
        <p:spPr>
          <a:xfrm>
            <a:off x="10634135" y="6356350"/>
            <a:ext cx="1530927" cy="365125"/>
          </a:xfrm>
        </p:spPr>
        <p:txBody>
          <a:bodyPr>
            <a:normAutofit/>
          </a:bodyPr>
          <a:lstStyle/>
          <a:p>
            <a:pPr>
              <a:spcAft>
                <a:spcPts val="600"/>
              </a:spcAft>
            </a:pPr>
            <a:fld id="{4FAB73BC-B049-4115-A692-8D63A059BFB8}" type="slidenum">
              <a:rPr lang="en-US" smtClean="0"/>
              <a:pPr>
                <a:spcAft>
                  <a:spcPts val="600"/>
                </a:spcAft>
              </a:pPr>
              <a:t>1</a:t>
            </a:fld>
            <a:endParaRPr lang="en-US"/>
          </a:p>
        </p:txBody>
      </p:sp>
    </p:spTree>
    <p:extLst>
      <p:ext uri="{BB962C8B-B14F-4D97-AF65-F5344CB8AC3E}">
        <p14:creationId xmlns:p14="http://schemas.microsoft.com/office/powerpoint/2010/main" val="1353030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154C95-1925-4B86-B3CA-4165548EB22B}"/>
              </a:ext>
            </a:extLst>
          </p:cNvPr>
          <p:cNvSpPr>
            <a:spLocks noGrp="1"/>
          </p:cNvSpPr>
          <p:nvPr>
            <p:ph type="title"/>
          </p:nvPr>
        </p:nvSpPr>
        <p:spPr/>
        <p:txBody>
          <a:bodyPr/>
          <a:lstStyle/>
          <a:p>
            <a:r>
              <a:rPr lang="en-US" dirty="0"/>
              <a:t>OBJECTIVE</a:t>
            </a:r>
          </a:p>
        </p:txBody>
      </p:sp>
      <p:sp>
        <p:nvSpPr>
          <p:cNvPr id="3" name="TextBox 2">
            <a:extLst>
              <a:ext uri="{FF2B5EF4-FFF2-40B4-BE49-F238E27FC236}">
                <a16:creationId xmlns:a16="http://schemas.microsoft.com/office/drawing/2014/main" id="{7E8A41EF-C43E-41F6-A753-86AC5113EF4A}"/>
              </a:ext>
            </a:extLst>
          </p:cNvPr>
          <p:cNvSpPr txBox="1"/>
          <p:nvPr/>
        </p:nvSpPr>
        <p:spPr>
          <a:xfrm>
            <a:off x="3918858" y="1330779"/>
            <a:ext cx="7089568" cy="3970318"/>
          </a:xfrm>
          <a:prstGeom prst="rect">
            <a:avLst/>
          </a:prstGeom>
          <a:noFill/>
        </p:spPr>
        <p:txBody>
          <a:bodyPr wrap="square" rtlCol="0">
            <a:spAutoFit/>
          </a:bodyPr>
          <a:lstStyle/>
          <a:p>
            <a:pPr marL="285750" indent="-285750">
              <a:buFont typeface="Arial" panose="020B0604020202020204" pitchFamily="34" charset="0"/>
              <a:buChar char="•"/>
            </a:pPr>
            <a:r>
              <a:rPr lang="en-US" sz="2800" dirty="0"/>
              <a:t>Provide a summary of PFA related revenue inflows to the Government of the Virgin Islands.</a:t>
            </a:r>
          </a:p>
          <a:p>
            <a:endParaRPr lang="en-US" sz="2800" dirty="0"/>
          </a:p>
          <a:p>
            <a:pPr marL="285750" indent="-285750">
              <a:buFont typeface="Arial" panose="020B0604020202020204" pitchFamily="34" charset="0"/>
              <a:buChar char="•"/>
            </a:pPr>
            <a:r>
              <a:rPr lang="en-US" sz="2800" dirty="0"/>
              <a:t>Provide a summary of the capital projects, by agency, financed with PFA bond proceeds. </a:t>
            </a:r>
          </a:p>
          <a:p>
            <a:endParaRPr lang="en-US" sz="2800" dirty="0"/>
          </a:p>
          <a:p>
            <a:pPr marL="285750" indent="-285750">
              <a:buFont typeface="Arial" panose="020B0604020202020204" pitchFamily="34" charset="0"/>
              <a:buChar char="•"/>
            </a:pPr>
            <a:r>
              <a:rPr lang="en-US" sz="2800" dirty="0"/>
              <a:t>Provide a summary of debt service on PFA bond financing.</a:t>
            </a:r>
          </a:p>
        </p:txBody>
      </p:sp>
      <p:sp>
        <p:nvSpPr>
          <p:cNvPr id="4" name="Slide Number Placeholder 3">
            <a:extLst>
              <a:ext uri="{FF2B5EF4-FFF2-40B4-BE49-F238E27FC236}">
                <a16:creationId xmlns:a16="http://schemas.microsoft.com/office/drawing/2014/main" id="{B9ABFC69-A6EF-40E7-AD26-BA1CA5A214A5}"/>
              </a:ext>
            </a:extLst>
          </p:cNvPr>
          <p:cNvSpPr>
            <a:spLocks noGrp="1"/>
          </p:cNvSpPr>
          <p:nvPr>
            <p:ph type="sldNum" sz="quarter" idx="12"/>
          </p:nvPr>
        </p:nvSpPr>
        <p:spPr/>
        <p:txBody>
          <a:bodyPr/>
          <a:lstStyle/>
          <a:p>
            <a:fld id="{4FAB73BC-B049-4115-A692-8D63A059BFB8}" type="slidenum">
              <a:rPr lang="en-US" smtClean="0"/>
              <a:pPr/>
              <a:t>2</a:t>
            </a:fld>
            <a:endParaRPr lang="en-US" dirty="0"/>
          </a:p>
        </p:txBody>
      </p:sp>
    </p:spTree>
    <p:extLst>
      <p:ext uri="{BB962C8B-B14F-4D97-AF65-F5344CB8AC3E}">
        <p14:creationId xmlns:p14="http://schemas.microsoft.com/office/powerpoint/2010/main" val="31551910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7B2614-AE88-542B-5515-81DDAEC28CC4}"/>
              </a:ext>
            </a:extLst>
          </p:cNvPr>
          <p:cNvSpPr>
            <a:spLocks noGrp="1"/>
          </p:cNvSpPr>
          <p:nvPr>
            <p:ph type="title"/>
          </p:nvPr>
        </p:nvSpPr>
        <p:spPr/>
        <p:txBody>
          <a:bodyPr/>
          <a:lstStyle/>
          <a:p>
            <a:r>
              <a:rPr lang="en-US" dirty="0"/>
              <a:t>PFA RELATED REVENUE INFLOWS</a:t>
            </a:r>
            <a:endParaRPr lang="en-VI" dirty="0"/>
          </a:p>
        </p:txBody>
      </p:sp>
      <p:sp>
        <p:nvSpPr>
          <p:cNvPr id="4" name="Slide Number Placeholder 3">
            <a:extLst>
              <a:ext uri="{FF2B5EF4-FFF2-40B4-BE49-F238E27FC236}">
                <a16:creationId xmlns:a16="http://schemas.microsoft.com/office/drawing/2014/main" id="{8D1A9304-0D53-E906-13F1-569C190918EF}"/>
              </a:ext>
            </a:extLst>
          </p:cNvPr>
          <p:cNvSpPr>
            <a:spLocks noGrp="1"/>
          </p:cNvSpPr>
          <p:nvPr>
            <p:ph type="sldNum" sz="quarter" idx="12"/>
          </p:nvPr>
        </p:nvSpPr>
        <p:spPr/>
        <p:txBody>
          <a:bodyPr/>
          <a:lstStyle/>
          <a:p>
            <a:fld id="{4FAB73BC-B049-4115-A692-8D63A059BFB8}" type="slidenum">
              <a:rPr lang="en-US" smtClean="0"/>
              <a:pPr/>
              <a:t>3</a:t>
            </a:fld>
            <a:endParaRPr lang="en-US" dirty="0"/>
          </a:p>
        </p:txBody>
      </p:sp>
      <p:graphicFrame>
        <p:nvGraphicFramePr>
          <p:cNvPr id="7" name="Content Placeholder 6">
            <a:extLst>
              <a:ext uri="{FF2B5EF4-FFF2-40B4-BE49-F238E27FC236}">
                <a16:creationId xmlns:a16="http://schemas.microsoft.com/office/drawing/2014/main" id="{5184BC37-0026-FF1C-42E6-63018CA05244}"/>
              </a:ext>
            </a:extLst>
          </p:cNvPr>
          <p:cNvGraphicFramePr>
            <a:graphicFrameLocks noGrp="1"/>
          </p:cNvGraphicFramePr>
          <p:nvPr>
            <p:ph idx="1"/>
            <p:extLst>
              <p:ext uri="{D42A27DB-BD31-4B8C-83A1-F6EECF244321}">
                <p14:modId xmlns:p14="http://schemas.microsoft.com/office/powerpoint/2010/main" val="2467858951"/>
              </p:ext>
            </p:extLst>
          </p:nvPr>
        </p:nvGraphicFramePr>
        <p:xfrm>
          <a:off x="3852154" y="758757"/>
          <a:ext cx="7645940" cy="5127875"/>
        </p:xfrm>
        <a:graphic>
          <a:graphicData uri="http://schemas.openxmlformats.org/drawingml/2006/table">
            <a:tbl>
              <a:tblPr>
                <a:tableStyleId>{5C22544A-7EE6-4342-B048-85BDC9FD1C3A}</a:tableStyleId>
              </a:tblPr>
              <a:tblGrid>
                <a:gridCol w="3593591">
                  <a:extLst>
                    <a:ext uri="{9D8B030D-6E8A-4147-A177-3AD203B41FA5}">
                      <a16:colId xmlns:a16="http://schemas.microsoft.com/office/drawing/2014/main" val="3873543809"/>
                    </a:ext>
                  </a:extLst>
                </a:gridCol>
                <a:gridCol w="713621">
                  <a:extLst>
                    <a:ext uri="{9D8B030D-6E8A-4147-A177-3AD203B41FA5}">
                      <a16:colId xmlns:a16="http://schemas.microsoft.com/office/drawing/2014/main" val="2333096077"/>
                    </a:ext>
                  </a:extLst>
                </a:gridCol>
                <a:gridCol w="649905">
                  <a:extLst>
                    <a:ext uri="{9D8B030D-6E8A-4147-A177-3AD203B41FA5}">
                      <a16:colId xmlns:a16="http://schemas.microsoft.com/office/drawing/2014/main" val="3896890811"/>
                    </a:ext>
                  </a:extLst>
                </a:gridCol>
                <a:gridCol w="649905">
                  <a:extLst>
                    <a:ext uri="{9D8B030D-6E8A-4147-A177-3AD203B41FA5}">
                      <a16:colId xmlns:a16="http://schemas.microsoft.com/office/drawing/2014/main" val="3020522980"/>
                    </a:ext>
                  </a:extLst>
                </a:gridCol>
                <a:gridCol w="739108">
                  <a:extLst>
                    <a:ext uri="{9D8B030D-6E8A-4147-A177-3AD203B41FA5}">
                      <a16:colId xmlns:a16="http://schemas.microsoft.com/office/drawing/2014/main" val="4087914530"/>
                    </a:ext>
                  </a:extLst>
                </a:gridCol>
                <a:gridCol w="649905">
                  <a:extLst>
                    <a:ext uri="{9D8B030D-6E8A-4147-A177-3AD203B41FA5}">
                      <a16:colId xmlns:a16="http://schemas.microsoft.com/office/drawing/2014/main" val="1518510948"/>
                    </a:ext>
                  </a:extLst>
                </a:gridCol>
                <a:gridCol w="649905">
                  <a:extLst>
                    <a:ext uri="{9D8B030D-6E8A-4147-A177-3AD203B41FA5}">
                      <a16:colId xmlns:a16="http://schemas.microsoft.com/office/drawing/2014/main" val="1367185900"/>
                    </a:ext>
                  </a:extLst>
                </a:gridCol>
              </a:tblGrid>
              <a:tr h="285039">
                <a:tc>
                  <a:txBody>
                    <a:bodyPr/>
                    <a:lstStyle/>
                    <a:p>
                      <a:pPr algn="l" rtl="0" fontAlgn="b"/>
                      <a:r>
                        <a:rPr lang="en-US" sz="1400" u="none" strike="noStrike" dirty="0">
                          <a:effectLst/>
                        </a:rPr>
                        <a:t>$ In Thousands</a:t>
                      </a:r>
                      <a:endParaRPr lang="en-US" sz="1400" b="1" i="0" u="none" strike="noStrike" dirty="0">
                        <a:solidFill>
                          <a:srgbClr val="FFFFFF"/>
                        </a:solidFill>
                        <a:effectLst/>
                        <a:latin typeface="Corbel" panose="020B0503020204020204" pitchFamily="34" charset="0"/>
                      </a:endParaRPr>
                    </a:p>
                  </a:txBody>
                  <a:tcPr marL="5962" marR="5962" marT="5962" marB="0" anchor="b"/>
                </a:tc>
                <a:tc>
                  <a:txBody>
                    <a:bodyPr/>
                    <a:lstStyle/>
                    <a:p>
                      <a:pPr algn="l" rtl="0" fontAlgn="b"/>
                      <a:r>
                        <a:rPr lang="en-VI" sz="1100" u="none" strike="noStrike">
                          <a:effectLst/>
                          <a:highlight>
                            <a:srgbClr val="94B6D2"/>
                          </a:highlight>
                        </a:rPr>
                        <a:t> </a:t>
                      </a:r>
                      <a:endParaRPr lang="en-VI" sz="1100" b="1" i="0" u="none" strike="noStrike">
                        <a:solidFill>
                          <a:srgbClr val="FFFFFF"/>
                        </a:solidFill>
                        <a:effectLst/>
                        <a:highlight>
                          <a:srgbClr val="94B6D2"/>
                        </a:highlight>
                        <a:latin typeface="Corbel" panose="020B0503020204020204" pitchFamily="34" charset="0"/>
                      </a:endParaRPr>
                    </a:p>
                  </a:txBody>
                  <a:tcPr marL="5962" marR="5962" marT="5962" marB="0" anchor="b"/>
                </a:tc>
                <a:tc>
                  <a:txBody>
                    <a:bodyPr/>
                    <a:lstStyle/>
                    <a:p>
                      <a:pPr algn="l" rtl="0" fontAlgn="b"/>
                      <a:r>
                        <a:rPr lang="en-VI" sz="1100" u="none" strike="noStrike">
                          <a:effectLst/>
                          <a:highlight>
                            <a:srgbClr val="94B6D2"/>
                          </a:highlight>
                        </a:rPr>
                        <a:t> </a:t>
                      </a:r>
                      <a:endParaRPr lang="en-VI" sz="1100" b="1" i="0" u="none" strike="noStrike">
                        <a:solidFill>
                          <a:srgbClr val="FFFFFF"/>
                        </a:solidFill>
                        <a:effectLst/>
                        <a:highlight>
                          <a:srgbClr val="94B6D2"/>
                        </a:highlight>
                        <a:latin typeface="Corbel" panose="020B0503020204020204" pitchFamily="34" charset="0"/>
                      </a:endParaRPr>
                    </a:p>
                  </a:txBody>
                  <a:tcPr marL="5962" marR="5962" marT="5962" marB="0" anchor="b"/>
                </a:tc>
                <a:tc>
                  <a:txBody>
                    <a:bodyPr/>
                    <a:lstStyle/>
                    <a:p>
                      <a:pPr algn="l" rtl="0" fontAlgn="b"/>
                      <a:r>
                        <a:rPr lang="en-VI" sz="1100" u="none" strike="noStrike">
                          <a:effectLst/>
                          <a:highlight>
                            <a:srgbClr val="94B6D2"/>
                          </a:highlight>
                        </a:rPr>
                        <a:t> </a:t>
                      </a:r>
                      <a:endParaRPr lang="en-VI" sz="1100" b="1" i="0" u="none" strike="noStrike">
                        <a:solidFill>
                          <a:srgbClr val="FFFFFF"/>
                        </a:solidFill>
                        <a:effectLst/>
                        <a:highlight>
                          <a:srgbClr val="94B6D2"/>
                        </a:highlight>
                        <a:latin typeface="Corbel" panose="020B0503020204020204" pitchFamily="34" charset="0"/>
                      </a:endParaRPr>
                    </a:p>
                  </a:txBody>
                  <a:tcPr marL="5962" marR="5962" marT="5962" marB="0" anchor="b"/>
                </a:tc>
                <a:tc>
                  <a:txBody>
                    <a:bodyPr/>
                    <a:lstStyle/>
                    <a:p>
                      <a:pPr algn="l" rtl="0" fontAlgn="b"/>
                      <a:r>
                        <a:rPr lang="en-VI" sz="1100" u="none" strike="noStrike">
                          <a:effectLst/>
                          <a:highlight>
                            <a:srgbClr val="94B6D2"/>
                          </a:highlight>
                        </a:rPr>
                        <a:t> </a:t>
                      </a:r>
                      <a:endParaRPr lang="en-VI" sz="1100" b="1" i="0" u="none" strike="noStrike">
                        <a:solidFill>
                          <a:srgbClr val="FFFFFF"/>
                        </a:solidFill>
                        <a:effectLst/>
                        <a:highlight>
                          <a:srgbClr val="94B6D2"/>
                        </a:highlight>
                        <a:latin typeface="Corbel" panose="020B0503020204020204" pitchFamily="34" charset="0"/>
                      </a:endParaRPr>
                    </a:p>
                  </a:txBody>
                  <a:tcPr marL="5962" marR="5962" marT="5962" marB="0" anchor="b"/>
                </a:tc>
                <a:tc>
                  <a:txBody>
                    <a:bodyPr/>
                    <a:lstStyle/>
                    <a:p>
                      <a:pPr algn="l" rtl="0" fontAlgn="b"/>
                      <a:r>
                        <a:rPr lang="en-VI" sz="1100" u="none" strike="noStrike">
                          <a:effectLst/>
                          <a:highlight>
                            <a:srgbClr val="94B6D2"/>
                          </a:highlight>
                        </a:rPr>
                        <a:t> </a:t>
                      </a:r>
                      <a:endParaRPr lang="en-VI" sz="1100" b="1" i="0" u="none" strike="noStrike">
                        <a:solidFill>
                          <a:srgbClr val="FFFFFF"/>
                        </a:solidFill>
                        <a:effectLst/>
                        <a:highlight>
                          <a:srgbClr val="94B6D2"/>
                        </a:highlight>
                        <a:latin typeface="Corbel" panose="020B0503020204020204" pitchFamily="34" charset="0"/>
                      </a:endParaRPr>
                    </a:p>
                  </a:txBody>
                  <a:tcPr marL="5962" marR="5962" marT="5962" marB="0" anchor="b"/>
                </a:tc>
                <a:tc>
                  <a:txBody>
                    <a:bodyPr/>
                    <a:lstStyle/>
                    <a:p>
                      <a:pPr algn="l" rtl="0" fontAlgn="b"/>
                      <a:r>
                        <a:rPr lang="en-VI" sz="1100" u="none" strike="noStrike">
                          <a:effectLst/>
                          <a:highlight>
                            <a:srgbClr val="94B6D2"/>
                          </a:highlight>
                        </a:rPr>
                        <a:t> </a:t>
                      </a:r>
                      <a:endParaRPr lang="en-VI" sz="1100" b="1" i="0" u="none" strike="noStrike">
                        <a:solidFill>
                          <a:srgbClr val="FFFFFF"/>
                        </a:solidFill>
                        <a:effectLst/>
                        <a:highlight>
                          <a:srgbClr val="94B6D2"/>
                        </a:highlight>
                        <a:latin typeface="Corbel" panose="020B0503020204020204" pitchFamily="34" charset="0"/>
                      </a:endParaRPr>
                    </a:p>
                  </a:txBody>
                  <a:tcPr marL="5962" marR="5962" marT="5962" marB="0" anchor="b"/>
                </a:tc>
                <a:extLst>
                  <a:ext uri="{0D108BD9-81ED-4DB2-BD59-A6C34878D82A}">
                    <a16:rowId xmlns:a16="http://schemas.microsoft.com/office/drawing/2014/main" val="3531319556"/>
                  </a:ext>
                </a:extLst>
              </a:tr>
              <a:tr h="200771">
                <a:tc>
                  <a:txBody>
                    <a:bodyPr/>
                    <a:lstStyle/>
                    <a:p>
                      <a:pPr algn="l" fontAlgn="b"/>
                      <a:r>
                        <a:rPr lang="en-VI" sz="1100" u="none" strike="noStrike">
                          <a:effectLst/>
                          <a:highlight>
                            <a:srgbClr val="DCE5EE"/>
                          </a:highlight>
                        </a:rPr>
                        <a:t> </a:t>
                      </a:r>
                      <a:endParaRPr lang="en-VI" sz="1100" b="0" i="0" u="none" strike="noStrike">
                        <a:solidFill>
                          <a:srgbClr val="000000"/>
                        </a:solidFill>
                        <a:effectLst/>
                        <a:highlight>
                          <a:srgbClr val="DCE5EE"/>
                        </a:highlight>
                        <a:latin typeface="Arial" panose="020B0604020202020204" pitchFamily="34" charset="0"/>
                      </a:endParaRPr>
                    </a:p>
                  </a:txBody>
                  <a:tcPr marL="5962" marR="5962" marT="5962" marB="0" anchor="b"/>
                </a:tc>
                <a:tc>
                  <a:txBody>
                    <a:bodyPr/>
                    <a:lstStyle/>
                    <a:p>
                      <a:pPr algn="r" rtl="0" fontAlgn="b"/>
                      <a:r>
                        <a:rPr lang="en-VI" sz="1100" b="1" u="sng" strike="noStrike" dirty="0">
                          <a:effectLst/>
                        </a:rPr>
                        <a:t>2022</a:t>
                      </a:r>
                      <a:endParaRPr lang="en-VI" sz="1100" b="1" i="0" u="sng" strike="noStrike" dirty="0">
                        <a:solidFill>
                          <a:srgbClr val="000000"/>
                        </a:solidFill>
                        <a:effectLst/>
                        <a:latin typeface="Corbel" panose="020B0503020204020204" pitchFamily="34" charset="0"/>
                      </a:endParaRPr>
                    </a:p>
                  </a:txBody>
                  <a:tcPr marL="5962" marR="5962" marT="5962" marB="0" anchor="b"/>
                </a:tc>
                <a:tc>
                  <a:txBody>
                    <a:bodyPr/>
                    <a:lstStyle/>
                    <a:p>
                      <a:pPr algn="r" rtl="0" fontAlgn="b"/>
                      <a:r>
                        <a:rPr lang="en-VI" sz="1100" b="1" u="sng" strike="noStrike" dirty="0">
                          <a:effectLst/>
                        </a:rPr>
                        <a:t>2023</a:t>
                      </a:r>
                      <a:endParaRPr lang="en-VI" sz="1100" b="1" i="0" u="sng" strike="noStrike" dirty="0">
                        <a:solidFill>
                          <a:srgbClr val="000000"/>
                        </a:solidFill>
                        <a:effectLst/>
                        <a:latin typeface="Corbel" panose="020B0503020204020204" pitchFamily="34" charset="0"/>
                      </a:endParaRPr>
                    </a:p>
                  </a:txBody>
                  <a:tcPr marL="5962" marR="5962" marT="5962" marB="0" anchor="b"/>
                </a:tc>
                <a:tc>
                  <a:txBody>
                    <a:bodyPr/>
                    <a:lstStyle/>
                    <a:p>
                      <a:pPr algn="r" rtl="0" fontAlgn="b"/>
                      <a:r>
                        <a:rPr lang="en-VI" sz="1100" b="1" u="sng" strike="noStrike" dirty="0">
                          <a:effectLst/>
                        </a:rPr>
                        <a:t>2024</a:t>
                      </a:r>
                      <a:endParaRPr lang="en-VI" sz="1100" b="1" i="0" u="sng" strike="noStrike" dirty="0">
                        <a:solidFill>
                          <a:srgbClr val="000000"/>
                        </a:solidFill>
                        <a:effectLst/>
                        <a:latin typeface="Corbel" panose="020B0503020204020204" pitchFamily="34" charset="0"/>
                      </a:endParaRPr>
                    </a:p>
                  </a:txBody>
                  <a:tcPr marL="5962" marR="5962" marT="5962" marB="0" anchor="b"/>
                </a:tc>
                <a:tc>
                  <a:txBody>
                    <a:bodyPr/>
                    <a:lstStyle/>
                    <a:p>
                      <a:pPr algn="r" rtl="0" fontAlgn="b"/>
                      <a:r>
                        <a:rPr lang="en-VI" sz="1100" b="1" u="sng" strike="noStrike" dirty="0">
                          <a:effectLst/>
                        </a:rPr>
                        <a:t>2025</a:t>
                      </a:r>
                      <a:endParaRPr lang="en-VI" sz="1100" b="1" i="0" u="sng" strike="noStrike" dirty="0">
                        <a:solidFill>
                          <a:srgbClr val="000000"/>
                        </a:solidFill>
                        <a:effectLst/>
                        <a:latin typeface="Corbel" panose="020B0503020204020204" pitchFamily="34" charset="0"/>
                      </a:endParaRPr>
                    </a:p>
                  </a:txBody>
                  <a:tcPr marL="5962" marR="5962" marT="5962" marB="0" anchor="b"/>
                </a:tc>
                <a:tc>
                  <a:txBody>
                    <a:bodyPr/>
                    <a:lstStyle/>
                    <a:p>
                      <a:pPr algn="r" rtl="0" fontAlgn="b"/>
                      <a:r>
                        <a:rPr lang="en-VI" sz="1100" b="1" u="sng" strike="noStrike" dirty="0">
                          <a:effectLst/>
                        </a:rPr>
                        <a:t>2026</a:t>
                      </a:r>
                      <a:endParaRPr lang="en-VI" sz="1100" b="1" i="0" u="sng" strike="noStrike" dirty="0">
                        <a:solidFill>
                          <a:srgbClr val="000000"/>
                        </a:solidFill>
                        <a:effectLst/>
                        <a:latin typeface="Corbel" panose="020B0503020204020204" pitchFamily="34" charset="0"/>
                      </a:endParaRPr>
                    </a:p>
                  </a:txBody>
                  <a:tcPr marL="5962" marR="5962" marT="5962" marB="0" anchor="b"/>
                </a:tc>
                <a:tc>
                  <a:txBody>
                    <a:bodyPr/>
                    <a:lstStyle/>
                    <a:p>
                      <a:pPr algn="r" rtl="0" fontAlgn="b"/>
                      <a:r>
                        <a:rPr lang="en-US" sz="1100" b="1" u="sng" strike="noStrike" dirty="0">
                          <a:effectLst/>
                        </a:rPr>
                        <a:t>Total</a:t>
                      </a:r>
                      <a:endParaRPr lang="en-US" sz="1100" b="1" i="0" u="sng" strike="noStrike" dirty="0">
                        <a:solidFill>
                          <a:srgbClr val="000000"/>
                        </a:solidFill>
                        <a:effectLst/>
                        <a:latin typeface="Corbel" panose="020B0503020204020204" pitchFamily="34" charset="0"/>
                      </a:endParaRPr>
                    </a:p>
                  </a:txBody>
                  <a:tcPr marL="5962" marR="5962" marT="5962" marB="0" anchor="b"/>
                </a:tc>
                <a:extLst>
                  <a:ext uri="{0D108BD9-81ED-4DB2-BD59-A6C34878D82A}">
                    <a16:rowId xmlns:a16="http://schemas.microsoft.com/office/drawing/2014/main" val="3134343231"/>
                  </a:ext>
                </a:extLst>
              </a:tr>
              <a:tr h="188603">
                <a:tc>
                  <a:txBody>
                    <a:bodyPr/>
                    <a:lstStyle/>
                    <a:p>
                      <a:pPr algn="l" rtl="0" fontAlgn="b"/>
                      <a:r>
                        <a:rPr lang="en-US" sz="1100" u="none" strike="noStrike">
                          <a:effectLst/>
                          <a:highlight>
                            <a:srgbClr val="F2F2F2"/>
                          </a:highlight>
                        </a:rPr>
                        <a:t>Matching Fund Revenues (General Fund)</a:t>
                      </a:r>
                      <a:endParaRPr lang="en-US" sz="1100" b="0" i="0" u="none" strike="noStrike">
                        <a:solidFill>
                          <a:srgbClr val="000000"/>
                        </a:solidFill>
                        <a:effectLst/>
                        <a:highlight>
                          <a:srgbClr val="F2F2F2"/>
                        </a:highlight>
                        <a:latin typeface="Corbel" panose="020B0503020204020204" pitchFamily="34" charset="0"/>
                      </a:endParaRPr>
                    </a:p>
                  </a:txBody>
                  <a:tcPr marL="5962" marR="5962" marT="5962" marB="0" anchor="b"/>
                </a:tc>
                <a:tc>
                  <a:txBody>
                    <a:bodyPr/>
                    <a:lstStyle/>
                    <a:p>
                      <a:pPr algn="r" rtl="0" fontAlgn="b"/>
                      <a:r>
                        <a:rPr lang="en-VI" sz="1100" u="none" strike="noStrike">
                          <a:effectLst/>
                          <a:highlight>
                            <a:srgbClr val="F2F2F2"/>
                          </a:highlight>
                        </a:rPr>
                        <a:t>45,772</a:t>
                      </a:r>
                      <a:endParaRPr lang="en-VI" sz="1100" b="0" i="0" u="none" strike="noStrike">
                        <a:solidFill>
                          <a:srgbClr val="000000"/>
                        </a:solidFill>
                        <a:effectLst/>
                        <a:highlight>
                          <a:srgbClr val="F2F2F2"/>
                        </a:highlight>
                        <a:latin typeface="Corbel" panose="020B0503020204020204" pitchFamily="34" charset="0"/>
                      </a:endParaRPr>
                    </a:p>
                  </a:txBody>
                  <a:tcPr marL="5962" marR="5962" marT="5962" marB="0" anchor="b"/>
                </a:tc>
                <a:tc>
                  <a:txBody>
                    <a:bodyPr/>
                    <a:lstStyle/>
                    <a:p>
                      <a:pPr algn="r" rtl="0" fontAlgn="b"/>
                      <a:r>
                        <a:rPr lang="en-VI" sz="1100" u="none" strike="noStrike">
                          <a:effectLst/>
                          <a:highlight>
                            <a:srgbClr val="F2F2F2"/>
                          </a:highlight>
                        </a:rPr>
                        <a:t>0</a:t>
                      </a:r>
                      <a:endParaRPr lang="en-VI" sz="1100" b="0" i="0" u="none" strike="noStrike">
                        <a:solidFill>
                          <a:srgbClr val="000000"/>
                        </a:solidFill>
                        <a:effectLst/>
                        <a:highlight>
                          <a:srgbClr val="F2F2F2"/>
                        </a:highlight>
                        <a:latin typeface="Corbel" panose="020B0503020204020204" pitchFamily="34" charset="0"/>
                      </a:endParaRPr>
                    </a:p>
                  </a:txBody>
                  <a:tcPr marL="5962" marR="5962" marT="5962" marB="0" anchor="b"/>
                </a:tc>
                <a:tc>
                  <a:txBody>
                    <a:bodyPr/>
                    <a:lstStyle/>
                    <a:p>
                      <a:pPr algn="r" rtl="0" fontAlgn="b"/>
                      <a:r>
                        <a:rPr lang="en-VI" sz="1100" u="none" strike="noStrike">
                          <a:effectLst/>
                          <a:highlight>
                            <a:srgbClr val="F2F2F2"/>
                          </a:highlight>
                        </a:rPr>
                        <a:t>0</a:t>
                      </a:r>
                      <a:endParaRPr lang="en-VI" sz="1100" b="0" i="0" u="none" strike="noStrike">
                        <a:solidFill>
                          <a:srgbClr val="000000"/>
                        </a:solidFill>
                        <a:effectLst/>
                        <a:highlight>
                          <a:srgbClr val="F2F2F2"/>
                        </a:highlight>
                        <a:latin typeface="Corbel" panose="020B0503020204020204" pitchFamily="34" charset="0"/>
                      </a:endParaRPr>
                    </a:p>
                  </a:txBody>
                  <a:tcPr marL="5962" marR="5962" marT="5962" marB="0" anchor="b"/>
                </a:tc>
                <a:tc>
                  <a:txBody>
                    <a:bodyPr/>
                    <a:lstStyle/>
                    <a:p>
                      <a:pPr algn="r" rtl="0" fontAlgn="b"/>
                      <a:r>
                        <a:rPr lang="en-VI" sz="1100" u="none" strike="noStrike" dirty="0">
                          <a:effectLst/>
                          <a:highlight>
                            <a:srgbClr val="F2F2F2"/>
                          </a:highlight>
                        </a:rPr>
                        <a:t>0</a:t>
                      </a:r>
                      <a:endParaRPr lang="en-VI" sz="1100" b="0" i="0" u="none" strike="noStrike" dirty="0">
                        <a:solidFill>
                          <a:srgbClr val="000000"/>
                        </a:solidFill>
                        <a:effectLst/>
                        <a:highlight>
                          <a:srgbClr val="F2F2F2"/>
                        </a:highlight>
                        <a:latin typeface="Corbel" panose="020B0503020204020204" pitchFamily="34" charset="0"/>
                      </a:endParaRPr>
                    </a:p>
                  </a:txBody>
                  <a:tcPr marL="5962" marR="5962" marT="5962" marB="0" anchor="b"/>
                </a:tc>
                <a:tc>
                  <a:txBody>
                    <a:bodyPr/>
                    <a:lstStyle/>
                    <a:p>
                      <a:pPr algn="r" rtl="0" fontAlgn="b"/>
                      <a:r>
                        <a:rPr lang="en-VI" sz="1100" u="none" strike="noStrike" dirty="0">
                          <a:effectLst/>
                          <a:highlight>
                            <a:srgbClr val="F2F2F2"/>
                          </a:highlight>
                        </a:rPr>
                        <a:t>0</a:t>
                      </a:r>
                      <a:endParaRPr lang="en-VI" sz="1100" b="0" i="0" u="none" strike="noStrike" dirty="0">
                        <a:solidFill>
                          <a:srgbClr val="000000"/>
                        </a:solidFill>
                        <a:effectLst/>
                        <a:highlight>
                          <a:srgbClr val="F2F2F2"/>
                        </a:highlight>
                        <a:latin typeface="Corbel" panose="020B0503020204020204" pitchFamily="34" charset="0"/>
                      </a:endParaRPr>
                    </a:p>
                  </a:txBody>
                  <a:tcPr marL="5962" marR="5962" marT="5962" marB="0" anchor="b"/>
                </a:tc>
                <a:tc>
                  <a:txBody>
                    <a:bodyPr/>
                    <a:lstStyle/>
                    <a:p>
                      <a:pPr algn="r" rtl="0" fontAlgn="b"/>
                      <a:r>
                        <a:rPr lang="en-VI" sz="1100" u="none" strike="noStrike">
                          <a:effectLst/>
                          <a:highlight>
                            <a:srgbClr val="F2F2F2"/>
                          </a:highlight>
                        </a:rPr>
                        <a:t>45,772</a:t>
                      </a:r>
                      <a:endParaRPr lang="en-VI" sz="1100" b="0" i="0" u="none" strike="noStrike">
                        <a:solidFill>
                          <a:srgbClr val="000000"/>
                        </a:solidFill>
                        <a:effectLst/>
                        <a:highlight>
                          <a:srgbClr val="F2F2F2"/>
                        </a:highlight>
                        <a:latin typeface="Corbel" panose="020B0503020204020204" pitchFamily="34" charset="0"/>
                      </a:endParaRPr>
                    </a:p>
                  </a:txBody>
                  <a:tcPr marL="5962" marR="5962" marT="5962" marB="0" anchor="b"/>
                </a:tc>
                <a:extLst>
                  <a:ext uri="{0D108BD9-81ED-4DB2-BD59-A6C34878D82A}">
                    <a16:rowId xmlns:a16="http://schemas.microsoft.com/office/drawing/2014/main" val="1495849882"/>
                  </a:ext>
                </a:extLst>
              </a:tr>
              <a:tr h="194687">
                <a:tc>
                  <a:txBody>
                    <a:bodyPr/>
                    <a:lstStyle/>
                    <a:p>
                      <a:pPr algn="l" rtl="0" fontAlgn="b"/>
                      <a:r>
                        <a:rPr lang="en-US" sz="1100" u="none" strike="noStrike">
                          <a:effectLst/>
                          <a:highlight>
                            <a:srgbClr val="F2F2F2"/>
                          </a:highlight>
                        </a:rPr>
                        <a:t>Community Facilities Trust Fund</a:t>
                      </a:r>
                      <a:endParaRPr lang="en-US" sz="1100" b="0" i="0" u="none" strike="noStrike">
                        <a:solidFill>
                          <a:srgbClr val="000000"/>
                        </a:solidFill>
                        <a:effectLst/>
                        <a:highlight>
                          <a:srgbClr val="F2F2F2"/>
                        </a:highlight>
                        <a:latin typeface="Corbel" panose="020B0503020204020204" pitchFamily="34" charset="0"/>
                      </a:endParaRPr>
                    </a:p>
                  </a:txBody>
                  <a:tcPr marL="5962" marR="5962" marT="5962" marB="0" anchor="b"/>
                </a:tc>
                <a:tc>
                  <a:txBody>
                    <a:bodyPr/>
                    <a:lstStyle/>
                    <a:p>
                      <a:pPr algn="r" rtl="0" fontAlgn="b"/>
                      <a:r>
                        <a:rPr lang="en-VI" sz="1100" u="none" strike="noStrike">
                          <a:effectLst/>
                          <a:highlight>
                            <a:srgbClr val="F2F2F2"/>
                          </a:highlight>
                        </a:rPr>
                        <a:t>1,198</a:t>
                      </a:r>
                      <a:endParaRPr lang="en-VI" sz="1100" b="0" i="0" u="none" strike="noStrike">
                        <a:solidFill>
                          <a:srgbClr val="000000"/>
                        </a:solidFill>
                        <a:effectLst/>
                        <a:highlight>
                          <a:srgbClr val="F2F2F2"/>
                        </a:highlight>
                        <a:latin typeface="Corbel" panose="020B0503020204020204" pitchFamily="34" charset="0"/>
                      </a:endParaRPr>
                    </a:p>
                  </a:txBody>
                  <a:tcPr marL="5962" marR="5962" marT="5962" marB="0" anchor="b"/>
                </a:tc>
                <a:tc>
                  <a:txBody>
                    <a:bodyPr/>
                    <a:lstStyle/>
                    <a:p>
                      <a:pPr algn="r" rtl="0" fontAlgn="b"/>
                      <a:r>
                        <a:rPr lang="en-VI" sz="1100" u="none" strike="noStrike">
                          <a:effectLst/>
                          <a:highlight>
                            <a:srgbClr val="F2F2F2"/>
                          </a:highlight>
                        </a:rPr>
                        <a:t>1,197</a:t>
                      </a:r>
                      <a:endParaRPr lang="en-VI" sz="1100" b="0" i="0" u="none" strike="noStrike">
                        <a:solidFill>
                          <a:srgbClr val="000000"/>
                        </a:solidFill>
                        <a:effectLst/>
                        <a:highlight>
                          <a:srgbClr val="F2F2F2"/>
                        </a:highlight>
                        <a:latin typeface="Corbel" panose="020B0503020204020204" pitchFamily="34" charset="0"/>
                      </a:endParaRPr>
                    </a:p>
                  </a:txBody>
                  <a:tcPr marL="5962" marR="5962" marT="5962" marB="0" anchor="b"/>
                </a:tc>
                <a:tc>
                  <a:txBody>
                    <a:bodyPr/>
                    <a:lstStyle/>
                    <a:p>
                      <a:pPr algn="r" rtl="0" fontAlgn="b"/>
                      <a:r>
                        <a:rPr lang="en-VI" sz="1100" u="none" strike="noStrike">
                          <a:effectLst/>
                          <a:highlight>
                            <a:srgbClr val="F2F2F2"/>
                          </a:highlight>
                        </a:rPr>
                        <a:t>1,197</a:t>
                      </a:r>
                      <a:endParaRPr lang="en-VI" sz="1100" b="0" i="0" u="none" strike="noStrike">
                        <a:solidFill>
                          <a:srgbClr val="000000"/>
                        </a:solidFill>
                        <a:effectLst/>
                        <a:highlight>
                          <a:srgbClr val="F2F2F2"/>
                        </a:highlight>
                        <a:latin typeface="Corbel" panose="020B0503020204020204" pitchFamily="34" charset="0"/>
                      </a:endParaRPr>
                    </a:p>
                  </a:txBody>
                  <a:tcPr marL="5962" marR="5962" marT="5962" marB="0" anchor="b"/>
                </a:tc>
                <a:tc>
                  <a:txBody>
                    <a:bodyPr/>
                    <a:lstStyle/>
                    <a:p>
                      <a:pPr algn="r" rtl="0" fontAlgn="b"/>
                      <a:r>
                        <a:rPr lang="en-VI" sz="1100" u="none" strike="noStrike">
                          <a:effectLst/>
                          <a:highlight>
                            <a:srgbClr val="F2F2F2"/>
                          </a:highlight>
                        </a:rPr>
                        <a:t>1,196</a:t>
                      </a:r>
                      <a:endParaRPr lang="en-VI" sz="1100" b="0" i="0" u="none" strike="noStrike">
                        <a:solidFill>
                          <a:srgbClr val="000000"/>
                        </a:solidFill>
                        <a:effectLst/>
                        <a:highlight>
                          <a:srgbClr val="F2F2F2"/>
                        </a:highlight>
                        <a:latin typeface="Corbel" panose="020B0503020204020204" pitchFamily="34" charset="0"/>
                      </a:endParaRPr>
                    </a:p>
                  </a:txBody>
                  <a:tcPr marL="5962" marR="5962" marT="5962" marB="0" anchor="b"/>
                </a:tc>
                <a:tc>
                  <a:txBody>
                    <a:bodyPr/>
                    <a:lstStyle/>
                    <a:p>
                      <a:pPr algn="r" rtl="0" fontAlgn="b"/>
                      <a:r>
                        <a:rPr lang="en-VI" sz="1100" u="none" strike="noStrike">
                          <a:effectLst/>
                          <a:highlight>
                            <a:srgbClr val="F2F2F2"/>
                          </a:highlight>
                        </a:rPr>
                        <a:t>1,115</a:t>
                      </a:r>
                      <a:endParaRPr lang="en-VI" sz="1100" b="0" i="0" u="none" strike="noStrike">
                        <a:solidFill>
                          <a:srgbClr val="000000"/>
                        </a:solidFill>
                        <a:effectLst/>
                        <a:highlight>
                          <a:srgbClr val="F2F2F2"/>
                        </a:highlight>
                        <a:latin typeface="Corbel" panose="020B0503020204020204" pitchFamily="34" charset="0"/>
                      </a:endParaRPr>
                    </a:p>
                  </a:txBody>
                  <a:tcPr marL="5962" marR="5962" marT="5962" marB="0" anchor="b"/>
                </a:tc>
                <a:tc>
                  <a:txBody>
                    <a:bodyPr/>
                    <a:lstStyle/>
                    <a:p>
                      <a:pPr algn="r" rtl="0" fontAlgn="b"/>
                      <a:r>
                        <a:rPr lang="en-VI" sz="1100" u="none" strike="noStrike">
                          <a:effectLst/>
                          <a:highlight>
                            <a:srgbClr val="F2F2F2"/>
                          </a:highlight>
                        </a:rPr>
                        <a:t>5,903</a:t>
                      </a:r>
                      <a:endParaRPr lang="en-VI" sz="1100" b="0" i="0" u="none" strike="noStrike">
                        <a:solidFill>
                          <a:srgbClr val="000000"/>
                        </a:solidFill>
                        <a:effectLst/>
                        <a:highlight>
                          <a:srgbClr val="F2F2F2"/>
                        </a:highlight>
                        <a:latin typeface="Corbel" panose="020B0503020204020204" pitchFamily="34" charset="0"/>
                      </a:endParaRPr>
                    </a:p>
                  </a:txBody>
                  <a:tcPr marL="5962" marR="5962" marT="5962" marB="0" anchor="b"/>
                </a:tc>
                <a:extLst>
                  <a:ext uri="{0D108BD9-81ED-4DB2-BD59-A6C34878D82A}">
                    <a16:rowId xmlns:a16="http://schemas.microsoft.com/office/drawing/2014/main" val="2334153172"/>
                  </a:ext>
                </a:extLst>
              </a:tr>
              <a:tr h="188603">
                <a:tc>
                  <a:txBody>
                    <a:bodyPr/>
                    <a:lstStyle/>
                    <a:p>
                      <a:pPr algn="l" rtl="0" fontAlgn="b"/>
                      <a:r>
                        <a:rPr lang="en-US" sz="1100" u="none" strike="noStrike">
                          <a:effectLst/>
                          <a:highlight>
                            <a:srgbClr val="F2F2F2"/>
                          </a:highlight>
                        </a:rPr>
                        <a:t>Matching Fund Revenues (Other GVI Contributions)</a:t>
                      </a:r>
                      <a:endParaRPr lang="en-US" sz="1100" b="0" i="0" u="none" strike="noStrike">
                        <a:solidFill>
                          <a:srgbClr val="000000"/>
                        </a:solidFill>
                        <a:effectLst/>
                        <a:highlight>
                          <a:srgbClr val="F2F2F2"/>
                        </a:highlight>
                        <a:latin typeface="Corbel" panose="020B0503020204020204" pitchFamily="34" charset="0"/>
                      </a:endParaRPr>
                    </a:p>
                  </a:txBody>
                  <a:tcPr marL="5962" marR="5962" marT="5962" marB="0" anchor="b"/>
                </a:tc>
                <a:tc>
                  <a:txBody>
                    <a:bodyPr/>
                    <a:lstStyle/>
                    <a:p>
                      <a:pPr algn="r" rtl="0" fontAlgn="b"/>
                      <a:r>
                        <a:rPr lang="en-VI" sz="1100" u="none" strike="noStrike">
                          <a:effectLst/>
                          <a:highlight>
                            <a:srgbClr val="F2F2F2"/>
                          </a:highlight>
                        </a:rPr>
                        <a:t>18,500</a:t>
                      </a:r>
                      <a:endParaRPr lang="en-VI" sz="1100" b="0" i="0" u="none" strike="noStrike">
                        <a:solidFill>
                          <a:srgbClr val="000000"/>
                        </a:solidFill>
                        <a:effectLst/>
                        <a:highlight>
                          <a:srgbClr val="F2F2F2"/>
                        </a:highlight>
                        <a:latin typeface="Corbel" panose="020B0503020204020204" pitchFamily="34" charset="0"/>
                      </a:endParaRPr>
                    </a:p>
                  </a:txBody>
                  <a:tcPr marL="5962" marR="5962" marT="5962" marB="0" anchor="b"/>
                </a:tc>
                <a:tc>
                  <a:txBody>
                    <a:bodyPr/>
                    <a:lstStyle/>
                    <a:p>
                      <a:pPr algn="r" rtl="0" fontAlgn="b"/>
                      <a:r>
                        <a:rPr lang="en-VI" sz="1100" u="none" strike="noStrike">
                          <a:effectLst/>
                          <a:highlight>
                            <a:srgbClr val="F2F2F2"/>
                          </a:highlight>
                        </a:rPr>
                        <a:t>0</a:t>
                      </a:r>
                      <a:endParaRPr lang="en-VI" sz="1100" b="0" i="0" u="none" strike="noStrike">
                        <a:solidFill>
                          <a:srgbClr val="000000"/>
                        </a:solidFill>
                        <a:effectLst/>
                        <a:highlight>
                          <a:srgbClr val="F2F2F2"/>
                        </a:highlight>
                        <a:latin typeface="Corbel" panose="020B0503020204020204" pitchFamily="34" charset="0"/>
                      </a:endParaRPr>
                    </a:p>
                  </a:txBody>
                  <a:tcPr marL="5962" marR="5962" marT="5962" marB="0" anchor="b"/>
                </a:tc>
                <a:tc>
                  <a:txBody>
                    <a:bodyPr/>
                    <a:lstStyle/>
                    <a:p>
                      <a:pPr algn="r" rtl="0" fontAlgn="b"/>
                      <a:r>
                        <a:rPr lang="en-VI" sz="1100" u="none" strike="noStrike">
                          <a:effectLst/>
                          <a:highlight>
                            <a:srgbClr val="F2F2F2"/>
                          </a:highlight>
                        </a:rPr>
                        <a:t>0</a:t>
                      </a:r>
                      <a:endParaRPr lang="en-VI" sz="1100" b="0" i="0" u="none" strike="noStrike">
                        <a:solidFill>
                          <a:srgbClr val="000000"/>
                        </a:solidFill>
                        <a:effectLst/>
                        <a:highlight>
                          <a:srgbClr val="F2F2F2"/>
                        </a:highlight>
                        <a:latin typeface="Corbel" panose="020B0503020204020204" pitchFamily="34" charset="0"/>
                      </a:endParaRPr>
                    </a:p>
                  </a:txBody>
                  <a:tcPr marL="5962" marR="5962" marT="5962" marB="0" anchor="b"/>
                </a:tc>
                <a:tc>
                  <a:txBody>
                    <a:bodyPr/>
                    <a:lstStyle/>
                    <a:p>
                      <a:pPr algn="r" rtl="0" fontAlgn="b"/>
                      <a:r>
                        <a:rPr lang="en-VI" sz="1100" u="none" strike="noStrike">
                          <a:effectLst/>
                          <a:highlight>
                            <a:srgbClr val="F2F2F2"/>
                          </a:highlight>
                        </a:rPr>
                        <a:t>0</a:t>
                      </a:r>
                      <a:endParaRPr lang="en-VI" sz="1100" b="0" i="0" u="none" strike="noStrike">
                        <a:solidFill>
                          <a:srgbClr val="000000"/>
                        </a:solidFill>
                        <a:effectLst/>
                        <a:highlight>
                          <a:srgbClr val="F2F2F2"/>
                        </a:highlight>
                        <a:latin typeface="Corbel" panose="020B0503020204020204" pitchFamily="34" charset="0"/>
                      </a:endParaRPr>
                    </a:p>
                  </a:txBody>
                  <a:tcPr marL="5962" marR="5962" marT="5962" marB="0" anchor="b"/>
                </a:tc>
                <a:tc>
                  <a:txBody>
                    <a:bodyPr/>
                    <a:lstStyle/>
                    <a:p>
                      <a:pPr algn="r" rtl="0" fontAlgn="b"/>
                      <a:r>
                        <a:rPr lang="en-VI" sz="1100" u="none" strike="noStrike">
                          <a:effectLst/>
                          <a:highlight>
                            <a:srgbClr val="F2F2F2"/>
                          </a:highlight>
                        </a:rPr>
                        <a:t>0</a:t>
                      </a:r>
                      <a:endParaRPr lang="en-VI" sz="1100" b="0" i="0" u="none" strike="noStrike">
                        <a:solidFill>
                          <a:srgbClr val="000000"/>
                        </a:solidFill>
                        <a:effectLst/>
                        <a:highlight>
                          <a:srgbClr val="F2F2F2"/>
                        </a:highlight>
                        <a:latin typeface="Corbel" panose="020B0503020204020204" pitchFamily="34" charset="0"/>
                      </a:endParaRPr>
                    </a:p>
                  </a:txBody>
                  <a:tcPr marL="5962" marR="5962" marT="5962" marB="0" anchor="b"/>
                </a:tc>
                <a:tc>
                  <a:txBody>
                    <a:bodyPr/>
                    <a:lstStyle/>
                    <a:p>
                      <a:pPr algn="r" rtl="0" fontAlgn="b"/>
                      <a:r>
                        <a:rPr lang="en-VI" sz="1100" u="none" strike="noStrike">
                          <a:effectLst/>
                          <a:highlight>
                            <a:srgbClr val="F2F2F2"/>
                          </a:highlight>
                        </a:rPr>
                        <a:t>18,500</a:t>
                      </a:r>
                      <a:endParaRPr lang="en-VI" sz="1100" b="0" i="0" u="none" strike="noStrike">
                        <a:solidFill>
                          <a:srgbClr val="000000"/>
                        </a:solidFill>
                        <a:effectLst/>
                        <a:highlight>
                          <a:srgbClr val="F2F2F2"/>
                        </a:highlight>
                        <a:latin typeface="Corbel" panose="020B0503020204020204" pitchFamily="34" charset="0"/>
                      </a:endParaRPr>
                    </a:p>
                  </a:txBody>
                  <a:tcPr marL="5962" marR="5962" marT="5962" marB="0" anchor="b"/>
                </a:tc>
                <a:extLst>
                  <a:ext uri="{0D108BD9-81ED-4DB2-BD59-A6C34878D82A}">
                    <a16:rowId xmlns:a16="http://schemas.microsoft.com/office/drawing/2014/main" val="1803430234"/>
                  </a:ext>
                </a:extLst>
              </a:tr>
              <a:tr h="194687">
                <a:tc>
                  <a:txBody>
                    <a:bodyPr/>
                    <a:lstStyle/>
                    <a:p>
                      <a:pPr algn="l" rtl="0" fontAlgn="b"/>
                      <a:r>
                        <a:rPr lang="en-US" sz="1100" u="none" strike="noStrike" dirty="0">
                          <a:effectLst/>
                          <a:highlight>
                            <a:srgbClr val="F2F2F2"/>
                          </a:highlight>
                        </a:rPr>
                        <a:t>Lonesome Dove (Senior Citizen fund then General Fund)</a:t>
                      </a:r>
                      <a:endParaRPr lang="en-US" sz="1100" b="0" i="0" u="none" strike="noStrike" dirty="0">
                        <a:solidFill>
                          <a:srgbClr val="000000"/>
                        </a:solidFill>
                        <a:effectLst/>
                        <a:highlight>
                          <a:srgbClr val="F2F2F2"/>
                        </a:highlight>
                        <a:latin typeface="Corbel" panose="020B0503020204020204" pitchFamily="34" charset="0"/>
                      </a:endParaRPr>
                    </a:p>
                  </a:txBody>
                  <a:tcPr marL="5962" marR="5962" marT="5962" marB="0" anchor="b"/>
                </a:tc>
                <a:tc>
                  <a:txBody>
                    <a:bodyPr/>
                    <a:lstStyle/>
                    <a:p>
                      <a:pPr algn="r" rtl="0" fontAlgn="b"/>
                      <a:r>
                        <a:rPr lang="en-VI" sz="1100" u="none" strike="noStrike">
                          <a:effectLst/>
                          <a:highlight>
                            <a:srgbClr val="F2F2F2"/>
                          </a:highlight>
                        </a:rPr>
                        <a:t>4,400</a:t>
                      </a:r>
                      <a:endParaRPr lang="en-VI" sz="1100" b="0" i="0" u="none" strike="noStrike">
                        <a:solidFill>
                          <a:srgbClr val="000000"/>
                        </a:solidFill>
                        <a:effectLst/>
                        <a:highlight>
                          <a:srgbClr val="F2F2F2"/>
                        </a:highlight>
                        <a:latin typeface="Corbel" panose="020B0503020204020204" pitchFamily="34" charset="0"/>
                      </a:endParaRPr>
                    </a:p>
                  </a:txBody>
                  <a:tcPr marL="5962" marR="5962" marT="5962" marB="0" anchor="b"/>
                </a:tc>
                <a:tc>
                  <a:txBody>
                    <a:bodyPr/>
                    <a:lstStyle/>
                    <a:p>
                      <a:pPr algn="r" rtl="0" fontAlgn="b"/>
                      <a:r>
                        <a:rPr lang="en-VI" sz="1100" u="none" strike="noStrike">
                          <a:effectLst/>
                          <a:highlight>
                            <a:srgbClr val="F2F2F2"/>
                          </a:highlight>
                        </a:rPr>
                        <a:t>1,600</a:t>
                      </a:r>
                      <a:endParaRPr lang="en-VI" sz="1100" b="0" i="0" u="none" strike="noStrike">
                        <a:solidFill>
                          <a:srgbClr val="000000"/>
                        </a:solidFill>
                        <a:effectLst/>
                        <a:highlight>
                          <a:srgbClr val="F2F2F2"/>
                        </a:highlight>
                        <a:latin typeface="Corbel" panose="020B0503020204020204" pitchFamily="34" charset="0"/>
                      </a:endParaRPr>
                    </a:p>
                  </a:txBody>
                  <a:tcPr marL="5962" marR="5962" marT="5962" marB="0" anchor="b"/>
                </a:tc>
                <a:tc>
                  <a:txBody>
                    <a:bodyPr/>
                    <a:lstStyle/>
                    <a:p>
                      <a:pPr algn="r" rtl="0" fontAlgn="b"/>
                      <a:r>
                        <a:rPr lang="en-VI" sz="1100" u="none" strike="noStrike">
                          <a:effectLst/>
                          <a:highlight>
                            <a:srgbClr val="F2F2F2"/>
                          </a:highlight>
                        </a:rPr>
                        <a:t>1,500</a:t>
                      </a:r>
                      <a:endParaRPr lang="en-VI" sz="1100" b="0" i="0" u="none" strike="noStrike">
                        <a:solidFill>
                          <a:srgbClr val="000000"/>
                        </a:solidFill>
                        <a:effectLst/>
                        <a:highlight>
                          <a:srgbClr val="F2F2F2"/>
                        </a:highlight>
                        <a:latin typeface="Corbel" panose="020B0503020204020204" pitchFamily="34" charset="0"/>
                      </a:endParaRPr>
                    </a:p>
                  </a:txBody>
                  <a:tcPr marL="5962" marR="5962" marT="5962" marB="0" anchor="b"/>
                </a:tc>
                <a:tc>
                  <a:txBody>
                    <a:bodyPr/>
                    <a:lstStyle/>
                    <a:p>
                      <a:pPr algn="r" rtl="0" fontAlgn="b"/>
                      <a:r>
                        <a:rPr lang="en-VI" sz="1100" u="none" strike="noStrike">
                          <a:effectLst/>
                          <a:highlight>
                            <a:srgbClr val="F2F2F2"/>
                          </a:highlight>
                        </a:rPr>
                        <a:t>1,500</a:t>
                      </a:r>
                      <a:endParaRPr lang="en-VI" sz="1100" b="0" i="0" u="none" strike="noStrike">
                        <a:solidFill>
                          <a:srgbClr val="000000"/>
                        </a:solidFill>
                        <a:effectLst/>
                        <a:highlight>
                          <a:srgbClr val="F2F2F2"/>
                        </a:highlight>
                        <a:latin typeface="Corbel" panose="020B0503020204020204" pitchFamily="34" charset="0"/>
                      </a:endParaRPr>
                    </a:p>
                  </a:txBody>
                  <a:tcPr marL="5962" marR="5962" marT="5962" marB="0" anchor="b"/>
                </a:tc>
                <a:tc>
                  <a:txBody>
                    <a:bodyPr/>
                    <a:lstStyle/>
                    <a:p>
                      <a:pPr algn="r" rtl="0" fontAlgn="b"/>
                      <a:r>
                        <a:rPr lang="en-VI" sz="1100" u="none" strike="noStrike">
                          <a:effectLst/>
                          <a:highlight>
                            <a:srgbClr val="F2F2F2"/>
                          </a:highlight>
                        </a:rPr>
                        <a:t>1,500</a:t>
                      </a:r>
                      <a:endParaRPr lang="en-VI" sz="1100" b="0" i="0" u="none" strike="noStrike">
                        <a:solidFill>
                          <a:srgbClr val="000000"/>
                        </a:solidFill>
                        <a:effectLst/>
                        <a:highlight>
                          <a:srgbClr val="F2F2F2"/>
                        </a:highlight>
                        <a:latin typeface="Corbel" panose="020B0503020204020204" pitchFamily="34" charset="0"/>
                      </a:endParaRPr>
                    </a:p>
                  </a:txBody>
                  <a:tcPr marL="5962" marR="5962" marT="5962" marB="0" anchor="b"/>
                </a:tc>
                <a:tc>
                  <a:txBody>
                    <a:bodyPr/>
                    <a:lstStyle/>
                    <a:p>
                      <a:pPr algn="r" rtl="0" fontAlgn="b"/>
                      <a:r>
                        <a:rPr lang="en-VI" sz="1100" u="none" strike="noStrike">
                          <a:effectLst/>
                          <a:highlight>
                            <a:srgbClr val="F2F2F2"/>
                          </a:highlight>
                        </a:rPr>
                        <a:t>10,500</a:t>
                      </a:r>
                      <a:endParaRPr lang="en-VI" sz="1100" b="0" i="0" u="none" strike="noStrike">
                        <a:solidFill>
                          <a:srgbClr val="000000"/>
                        </a:solidFill>
                        <a:effectLst/>
                        <a:highlight>
                          <a:srgbClr val="F2F2F2"/>
                        </a:highlight>
                        <a:latin typeface="Corbel" panose="020B0503020204020204" pitchFamily="34" charset="0"/>
                      </a:endParaRPr>
                    </a:p>
                  </a:txBody>
                  <a:tcPr marL="5962" marR="5962" marT="5962" marB="0" anchor="b"/>
                </a:tc>
                <a:extLst>
                  <a:ext uri="{0D108BD9-81ED-4DB2-BD59-A6C34878D82A}">
                    <a16:rowId xmlns:a16="http://schemas.microsoft.com/office/drawing/2014/main" val="1571465061"/>
                  </a:ext>
                </a:extLst>
              </a:tr>
              <a:tr h="188603">
                <a:tc>
                  <a:txBody>
                    <a:bodyPr/>
                    <a:lstStyle/>
                    <a:p>
                      <a:pPr algn="l" rtl="0" fontAlgn="b"/>
                      <a:r>
                        <a:rPr lang="en-US" sz="1100" u="none" strike="noStrike" dirty="0">
                          <a:effectLst/>
                          <a:highlight>
                            <a:srgbClr val="F2F2F2"/>
                          </a:highlight>
                        </a:rPr>
                        <a:t>Limetree Bay Terminals Payments (General Fund)</a:t>
                      </a:r>
                      <a:endParaRPr lang="en-US" sz="1100" b="0" i="0" u="none" strike="noStrike" dirty="0">
                        <a:solidFill>
                          <a:srgbClr val="000000"/>
                        </a:solidFill>
                        <a:effectLst/>
                        <a:highlight>
                          <a:srgbClr val="F2F2F2"/>
                        </a:highlight>
                        <a:latin typeface="Corbel" panose="020B0503020204020204" pitchFamily="34" charset="0"/>
                      </a:endParaRPr>
                    </a:p>
                  </a:txBody>
                  <a:tcPr marL="5962" marR="5962" marT="5962" marB="0" anchor="b"/>
                </a:tc>
                <a:tc>
                  <a:txBody>
                    <a:bodyPr/>
                    <a:lstStyle/>
                    <a:p>
                      <a:pPr algn="r" rtl="0" fontAlgn="b"/>
                      <a:r>
                        <a:rPr lang="en-VI" sz="1100" u="none" strike="noStrike">
                          <a:effectLst/>
                          <a:highlight>
                            <a:srgbClr val="F2F2F2"/>
                          </a:highlight>
                        </a:rPr>
                        <a:t>6,463</a:t>
                      </a:r>
                      <a:endParaRPr lang="en-VI" sz="1100" b="0" i="0" u="none" strike="noStrike">
                        <a:solidFill>
                          <a:srgbClr val="000000"/>
                        </a:solidFill>
                        <a:effectLst/>
                        <a:highlight>
                          <a:srgbClr val="F2F2F2"/>
                        </a:highlight>
                        <a:latin typeface="Corbel" panose="020B0503020204020204" pitchFamily="34" charset="0"/>
                      </a:endParaRPr>
                    </a:p>
                  </a:txBody>
                  <a:tcPr marL="5962" marR="5962" marT="5962" marB="0" anchor="b"/>
                </a:tc>
                <a:tc>
                  <a:txBody>
                    <a:bodyPr/>
                    <a:lstStyle/>
                    <a:p>
                      <a:pPr algn="r" rtl="0" fontAlgn="b"/>
                      <a:r>
                        <a:rPr lang="en-VI" sz="1100" u="none" strike="noStrike">
                          <a:effectLst/>
                          <a:highlight>
                            <a:srgbClr val="F2F2F2"/>
                          </a:highlight>
                        </a:rPr>
                        <a:t>0</a:t>
                      </a:r>
                      <a:endParaRPr lang="en-VI" sz="1100" b="0" i="0" u="none" strike="noStrike">
                        <a:solidFill>
                          <a:srgbClr val="000000"/>
                        </a:solidFill>
                        <a:effectLst/>
                        <a:highlight>
                          <a:srgbClr val="F2F2F2"/>
                        </a:highlight>
                        <a:latin typeface="Corbel" panose="020B0503020204020204" pitchFamily="34" charset="0"/>
                      </a:endParaRPr>
                    </a:p>
                  </a:txBody>
                  <a:tcPr marL="5962" marR="5962" marT="5962" marB="0" anchor="b"/>
                </a:tc>
                <a:tc>
                  <a:txBody>
                    <a:bodyPr/>
                    <a:lstStyle/>
                    <a:p>
                      <a:pPr algn="r" rtl="0" fontAlgn="b"/>
                      <a:r>
                        <a:rPr lang="en-VI" sz="1100" u="none" strike="noStrike">
                          <a:effectLst/>
                          <a:highlight>
                            <a:srgbClr val="F2F2F2"/>
                          </a:highlight>
                        </a:rPr>
                        <a:t>0</a:t>
                      </a:r>
                      <a:endParaRPr lang="en-VI" sz="1100" b="0" i="0" u="none" strike="noStrike">
                        <a:solidFill>
                          <a:srgbClr val="000000"/>
                        </a:solidFill>
                        <a:effectLst/>
                        <a:highlight>
                          <a:srgbClr val="F2F2F2"/>
                        </a:highlight>
                        <a:latin typeface="Corbel" panose="020B0503020204020204" pitchFamily="34" charset="0"/>
                      </a:endParaRPr>
                    </a:p>
                  </a:txBody>
                  <a:tcPr marL="5962" marR="5962" marT="5962" marB="0" anchor="b"/>
                </a:tc>
                <a:tc>
                  <a:txBody>
                    <a:bodyPr/>
                    <a:lstStyle/>
                    <a:p>
                      <a:pPr algn="r" rtl="0" fontAlgn="b"/>
                      <a:r>
                        <a:rPr lang="en-VI" sz="1100" u="none" strike="noStrike">
                          <a:effectLst/>
                          <a:highlight>
                            <a:srgbClr val="F2F2F2"/>
                          </a:highlight>
                        </a:rPr>
                        <a:t>0</a:t>
                      </a:r>
                      <a:endParaRPr lang="en-VI" sz="1100" b="0" i="0" u="none" strike="noStrike">
                        <a:solidFill>
                          <a:srgbClr val="000000"/>
                        </a:solidFill>
                        <a:effectLst/>
                        <a:highlight>
                          <a:srgbClr val="F2F2F2"/>
                        </a:highlight>
                        <a:latin typeface="Corbel" panose="020B0503020204020204" pitchFamily="34" charset="0"/>
                      </a:endParaRPr>
                    </a:p>
                  </a:txBody>
                  <a:tcPr marL="5962" marR="5962" marT="5962" marB="0" anchor="b"/>
                </a:tc>
                <a:tc>
                  <a:txBody>
                    <a:bodyPr/>
                    <a:lstStyle/>
                    <a:p>
                      <a:pPr algn="r" rtl="0" fontAlgn="b"/>
                      <a:r>
                        <a:rPr lang="en-VI" sz="1100" u="none" strike="noStrike">
                          <a:effectLst/>
                          <a:highlight>
                            <a:srgbClr val="F2F2F2"/>
                          </a:highlight>
                        </a:rPr>
                        <a:t>0</a:t>
                      </a:r>
                      <a:endParaRPr lang="en-VI" sz="1100" b="0" i="0" u="none" strike="noStrike">
                        <a:solidFill>
                          <a:srgbClr val="000000"/>
                        </a:solidFill>
                        <a:effectLst/>
                        <a:highlight>
                          <a:srgbClr val="F2F2F2"/>
                        </a:highlight>
                        <a:latin typeface="Corbel" panose="020B0503020204020204" pitchFamily="34" charset="0"/>
                      </a:endParaRPr>
                    </a:p>
                  </a:txBody>
                  <a:tcPr marL="5962" marR="5962" marT="5962" marB="0" anchor="b"/>
                </a:tc>
                <a:tc>
                  <a:txBody>
                    <a:bodyPr/>
                    <a:lstStyle/>
                    <a:p>
                      <a:pPr algn="r" rtl="0" fontAlgn="b"/>
                      <a:r>
                        <a:rPr lang="en-VI" sz="1100" u="none" strike="noStrike">
                          <a:effectLst/>
                          <a:highlight>
                            <a:srgbClr val="F2F2F2"/>
                          </a:highlight>
                        </a:rPr>
                        <a:t>6,463</a:t>
                      </a:r>
                      <a:endParaRPr lang="en-VI" sz="1100" b="0" i="0" u="none" strike="noStrike">
                        <a:solidFill>
                          <a:srgbClr val="000000"/>
                        </a:solidFill>
                        <a:effectLst/>
                        <a:highlight>
                          <a:srgbClr val="F2F2F2"/>
                        </a:highlight>
                        <a:latin typeface="Corbel" panose="020B0503020204020204" pitchFamily="34" charset="0"/>
                      </a:endParaRPr>
                    </a:p>
                  </a:txBody>
                  <a:tcPr marL="5962" marR="5962" marT="5962" marB="0" anchor="b"/>
                </a:tc>
                <a:extLst>
                  <a:ext uri="{0D108BD9-81ED-4DB2-BD59-A6C34878D82A}">
                    <a16:rowId xmlns:a16="http://schemas.microsoft.com/office/drawing/2014/main" val="4014777025"/>
                  </a:ext>
                </a:extLst>
              </a:tr>
              <a:tr h="188603">
                <a:tc>
                  <a:txBody>
                    <a:bodyPr/>
                    <a:lstStyle/>
                    <a:p>
                      <a:pPr algn="l" rtl="0" fontAlgn="b"/>
                      <a:r>
                        <a:rPr lang="en-US" sz="1100" u="none" strike="noStrike" dirty="0">
                          <a:effectLst/>
                          <a:highlight>
                            <a:srgbClr val="F2F2F2"/>
                          </a:highlight>
                        </a:rPr>
                        <a:t>Limetree Bay Promissory Note (General Fund)</a:t>
                      </a:r>
                      <a:endParaRPr lang="en-US" sz="1100" b="0" i="0" u="none" strike="noStrike" dirty="0">
                        <a:solidFill>
                          <a:srgbClr val="000000"/>
                        </a:solidFill>
                        <a:effectLst/>
                        <a:highlight>
                          <a:srgbClr val="F2F2F2"/>
                        </a:highlight>
                        <a:latin typeface="Corbel" panose="020B0503020204020204" pitchFamily="34" charset="0"/>
                      </a:endParaRPr>
                    </a:p>
                  </a:txBody>
                  <a:tcPr marL="5962" marR="5962" marT="5962" marB="0" anchor="b"/>
                </a:tc>
                <a:tc>
                  <a:txBody>
                    <a:bodyPr/>
                    <a:lstStyle/>
                    <a:p>
                      <a:pPr algn="r" rtl="0" fontAlgn="b"/>
                      <a:r>
                        <a:rPr lang="en-VI" sz="1100" u="none" strike="noStrike">
                          <a:effectLst/>
                          <a:highlight>
                            <a:srgbClr val="F2F2F2"/>
                          </a:highlight>
                        </a:rPr>
                        <a:t>2,279</a:t>
                      </a:r>
                      <a:endParaRPr lang="en-VI" sz="1100" b="0" i="0" u="none" strike="noStrike">
                        <a:solidFill>
                          <a:srgbClr val="000000"/>
                        </a:solidFill>
                        <a:effectLst/>
                        <a:highlight>
                          <a:srgbClr val="F2F2F2"/>
                        </a:highlight>
                        <a:latin typeface="Corbel" panose="020B0503020204020204" pitchFamily="34" charset="0"/>
                      </a:endParaRPr>
                    </a:p>
                  </a:txBody>
                  <a:tcPr marL="5962" marR="5962" marT="5962" marB="0" anchor="b"/>
                </a:tc>
                <a:tc>
                  <a:txBody>
                    <a:bodyPr/>
                    <a:lstStyle/>
                    <a:p>
                      <a:pPr algn="r" rtl="0" fontAlgn="b"/>
                      <a:r>
                        <a:rPr lang="en-VI" sz="1100" u="none" strike="noStrike">
                          <a:effectLst/>
                          <a:highlight>
                            <a:srgbClr val="F2F2F2"/>
                          </a:highlight>
                        </a:rPr>
                        <a:t>0</a:t>
                      </a:r>
                      <a:endParaRPr lang="en-VI" sz="1100" b="0" i="0" u="none" strike="noStrike">
                        <a:solidFill>
                          <a:srgbClr val="000000"/>
                        </a:solidFill>
                        <a:effectLst/>
                        <a:highlight>
                          <a:srgbClr val="F2F2F2"/>
                        </a:highlight>
                        <a:latin typeface="Corbel" panose="020B0503020204020204" pitchFamily="34" charset="0"/>
                      </a:endParaRPr>
                    </a:p>
                  </a:txBody>
                  <a:tcPr marL="5962" marR="5962" marT="5962" marB="0" anchor="b"/>
                </a:tc>
                <a:tc>
                  <a:txBody>
                    <a:bodyPr/>
                    <a:lstStyle/>
                    <a:p>
                      <a:pPr algn="r" rtl="0" fontAlgn="b"/>
                      <a:r>
                        <a:rPr lang="en-VI" sz="1100" u="none" strike="noStrike">
                          <a:effectLst/>
                          <a:highlight>
                            <a:srgbClr val="F2F2F2"/>
                          </a:highlight>
                        </a:rPr>
                        <a:t>0</a:t>
                      </a:r>
                      <a:endParaRPr lang="en-VI" sz="1100" b="0" i="0" u="none" strike="noStrike">
                        <a:solidFill>
                          <a:srgbClr val="000000"/>
                        </a:solidFill>
                        <a:effectLst/>
                        <a:highlight>
                          <a:srgbClr val="F2F2F2"/>
                        </a:highlight>
                        <a:latin typeface="Corbel" panose="020B0503020204020204" pitchFamily="34" charset="0"/>
                      </a:endParaRPr>
                    </a:p>
                  </a:txBody>
                  <a:tcPr marL="5962" marR="5962" marT="5962" marB="0" anchor="b"/>
                </a:tc>
                <a:tc>
                  <a:txBody>
                    <a:bodyPr/>
                    <a:lstStyle/>
                    <a:p>
                      <a:pPr algn="r" rtl="0" fontAlgn="b"/>
                      <a:r>
                        <a:rPr lang="en-VI" sz="1100" u="none" strike="noStrike">
                          <a:effectLst/>
                          <a:highlight>
                            <a:srgbClr val="F2F2F2"/>
                          </a:highlight>
                        </a:rPr>
                        <a:t>0</a:t>
                      </a:r>
                      <a:endParaRPr lang="en-VI" sz="1100" b="0" i="0" u="none" strike="noStrike">
                        <a:solidFill>
                          <a:srgbClr val="000000"/>
                        </a:solidFill>
                        <a:effectLst/>
                        <a:highlight>
                          <a:srgbClr val="F2F2F2"/>
                        </a:highlight>
                        <a:latin typeface="Corbel" panose="020B0503020204020204" pitchFamily="34" charset="0"/>
                      </a:endParaRPr>
                    </a:p>
                  </a:txBody>
                  <a:tcPr marL="5962" marR="5962" marT="5962" marB="0" anchor="b"/>
                </a:tc>
                <a:tc>
                  <a:txBody>
                    <a:bodyPr/>
                    <a:lstStyle/>
                    <a:p>
                      <a:pPr algn="r" rtl="0" fontAlgn="b"/>
                      <a:r>
                        <a:rPr lang="en-VI" sz="1100" u="none" strike="noStrike">
                          <a:effectLst/>
                          <a:highlight>
                            <a:srgbClr val="F2F2F2"/>
                          </a:highlight>
                        </a:rPr>
                        <a:t>0</a:t>
                      </a:r>
                      <a:endParaRPr lang="en-VI" sz="1100" b="0" i="0" u="none" strike="noStrike">
                        <a:solidFill>
                          <a:srgbClr val="000000"/>
                        </a:solidFill>
                        <a:effectLst/>
                        <a:highlight>
                          <a:srgbClr val="F2F2F2"/>
                        </a:highlight>
                        <a:latin typeface="Corbel" panose="020B0503020204020204" pitchFamily="34" charset="0"/>
                      </a:endParaRPr>
                    </a:p>
                  </a:txBody>
                  <a:tcPr marL="5962" marR="5962" marT="5962" marB="0" anchor="b"/>
                </a:tc>
                <a:tc>
                  <a:txBody>
                    <a:bodyPr/>
                    <a:lstStyle/>
                    <a:p>
                      <a:pPr algn="r" rtl="0" fontAlgn="b"/>
                      <a:r>
                        <a:rPr lang="en-VI" sz="1100" u="none" strike="noStrike">
                          <a:effectLst/>
                          <a:highlight>
                            <a:srgbClr val="F2F2F2"/>
                          </a:highlight>
                        </a:rPr>
                        <a:t>2,279</a:t>
                      </a:r>
                      <a:endParaRPr lang="en-VI" sz="1100" b="0" i="0" u="none" strike="noStrike">
                        <a:solidFill>
                          <a:srgbClr val="000000"/>
                        </a:solidFill>
                        <a:effectLst/>
                        <a:highlight>
                          <a:srgbClr val="F2F2F2"/>
                        </a:highlight>
                        <a:latin typeface="Corbel" panose="020B0503020204020204" pitchFamily="34" charset="0"/>
                      </a:endParaRPr>
                    </a:p>
                  </a:txBody>
                  <a:tcPr marL="5962" marR="5962" marT="5962" marB="0" anchor="b"/>
                </a:tc>
                <a:extLst>
                  <a:ext uri="{0D108BD9-81ED-4DB2-BD59-A6C34878D82A}">
                    <a16:rowId xmlns:a16="http://schemas.microsoft.com/office/drawing/2014/main" val="826223497"/>
                  </a:ext>
                </a:extLst>
              </a:tr>
              <a:tr h="194687">
                <a:tc>
                  <a:txBody>
                    <a:bodyPr/>
                    <a:lstStyle/>
                    <a:p>
                      <a:pPr algn="l" rtl="0" fontAlgn="b"/>
                      <a:r>
                        <a:rPr lang="en-US" sz="1100" u="none" strike="noStrike">
                          <a:effectLst/>
                          <a:highlight>
                            <a:srgbClr val="F2F2F2"/>
                          </a:highlight>
                        </a:rPr>
                        <a:t>Ocean Point Terminals Payments</a:t>
                      </a:r>
                      <a:endParaRPr lang="en-US" sz="1100" b="0" i="0" u="none" strike="noStrike">
                        <a:solidFill>
                          <a:srgbClr val="000000"/>
                        </a:solidFill>
                        <a:effectLst/>
                        <a:highlight>
                          <a:srgbClr val="F2F2F2"/>
                        </a:highlight>
                        <a:latin typeface="Corbel" panose="020B0503020204020204" pitchFamily="34" charset="0"/>
                      </a:endParaRPr>
                    </a:p>
                  </a:txBody>
                  <a:tcPr marL="5962" marR="5962" marT="5962" marB="0" anchor="b"/>
                </a:tc>
                <a:tc>
                  <a:txBody>
                    <a:bodyPr/>
                    <a:lstStyle/>
                    <a:p>
                      <a:pPr algn="r" rtl="0" fontAlgn="b"/>
                      <a:r>
                        <a:rPr lang="en-VI" sz="1100" u="none" strike="noStrike">
                          <a:effectLst/>
                          <a:highlight>
                            <a:srgbClr val="F2F2F2"/>
                          </a:highlight>
                        </a:rPr>
                        <a:t>0</a:t>
                      </a:r>
                      <a:endParaRPr lang="en-VI" sz="1100" b="0" i="0" u="none" strike="noStrike">
                        <a:solidFill>
                          <a:srgbClr val="000000"/>
                        </a:solidFill>
                        <a:effectLst/>
                        <a:highlight>
                          <a:srgbClr val="F2F2F2"/>
                        </a:highlight>
                        <a:latin typeface="Corbel" panose="020B0503020204020204" pitchFamily="34" charset="0"/>
                      </a:endParaRPr>
                    </a:p>
                  </a:txBody>
                  <a:tcPr marL="5962" marR="5962" marT="5962" marB="0" anchor="b"/>
                </a:tc>
                <a:tc>
                  <a:txBody>
                    <a:bodyPr/>
                    <a:lstStyle/>
                    <a:p>
                      <a:pPr algn="r" rtl="0" fontAlgn="b"/>
                      <a:r>
                        <a:rPr lang="en-VI" sz="1100" u="none" strike="noStrike">
                          <a:effectLst/>
                          <a:highlight>
                            <a:srgbClr val="F2F2F2"/>
                          </a:highlight>
                        </a:rPr>
                        <a:t>8,144</a:t>
                      </a:r>
                      <a:endParaRPr lang="en-VI" sz="1100" b="0" i="0" u="none" strike="noStrike">
                        <a:solidFill>
                          <a:srgbClr val="000000"/>
                        </a:solidFill>
                        <a:effectLst/>
                        <a:highlight>
                          <a:srgbClr val="F2F2F2"/>
                        </a:highlight>
                        <a:latin typeface="Corbel" panose="020B0503020204020204" pitchFamily="34" charset="0"/>
                      </a:endParaRPr>
                    </a:p>
                  </a:txBody>
                  <a:tcPr marL="5962" marR="5962" marT="5962" marB="0" anchor="b"/>
                </a:tc>
                <a:tc>
                  <a:txBody>
                    <a:bodyPr/>
                    <a:lstStyle/>
                    <a:p>
                      <a:pPr algn="r" rtl="0" fontAlgn="b"/>
                      <a:r>
                        <a:rPr lang="en-VI" sz="1100" u="none" strike="noStrike">
                          <a:effectLst/>
                          <a:highlight>
                            <a:srgbClr val="F2F2F2"/>
                          </a:highlight>
                        </a:rPr>
                        <a:t>7,000</a:t>
                      </a:r>
                      <a:endParaRPr lang="en-VI" sz="1100" b="0" i="0" u="none" strike="noStrike">
                        <a:solidFill>
                          <a:srgbClr val="000000"/>
                        </a:solidFill>
                        <a:effectLst/>
                        <a:highlight>
                          <a:srgbClr val="F2F2F2"/>
                        </a:highlight>
                        <a:latin typeface="Corbel" panose="020B0503020204020204" pitchFamily="34" charset="0"/>
                      </a:endParaRPr>
                    </a:p>
                  </a:txBody>
                  <a:tcPr marL="5962" marR="5962" marT="5962" marB="0" anchor="b"/>
                </a:tc>
                <a:tc>
                  <a:txBody>
                    <a:bodyPr/>
                    <a:lstStyle/>
                    <a:p>
                      <a:pPr algn="r" rtl="0" fontAlgn="b"/>
                      <a:r>
                        <a:rPr lang="en-VI" sz="1100" u="none" strike="noStrike">
                          <a:effectLst/>
                          <a:highlight>
                            <a:srgbClr val="F2F2F2"/>
                          </a:highlight>
                        </a:rPr>
                        <a:t>7,000</a:t>
                      </a:r>
                      <a:endParaRPr lang="en-VI" sz="1100" b="0" i="0" u="none" strike="noStrike">
                        <a:solidFill>
                          <a:srgbClr val="000000"/>
                        </a:solidFill>
                        <a:effectLst/>
                        <a:highlight>
                          <a:srgbClr val="F2F2F2"/>
                        </a:highlight>
                        <a:latin typeface="Corbel" panose="020B0503020204020204" pitchFamily="34" charset="0"/>
                      </a:endParaRPr>
                    </a:p>
                  </a:txBody>
                  <a:tcPr marL="5962" marR="5962" marT="5962" marB="0" anchor="b"/>
                </a:tc>
                <a:tc>
                  <a:txBody>
                    <a:bodyPr/>
                    <a:lstStyle/>
                    <a:p>
                      <a:pPr algn="r" rtl="0" fontAlgn="b"/>
                      <a:r>
                        <a:rPr lang="en-VI" sz="1100" u="none" strike="noStrike">
                          <a:effectLst/>
                          <a:highlight>
                            <a:srgbClr val="F2F2F2"/>
                          </a:highlight>
                        </a:rPr>
                        <a:t>7,000</a:t>
                      </a:r>
                      <a:endParaRPr lang="en-VI" sz="1100" b="0" i="0" u="none" strike="noStrike">
                        <a:solidFill>
                          <a:srgbClr val="000000"/>
                        </a:solidFill>
                        <a:effectLst/>
                        <a:highlight>
                          <a:srgbClr val="F2F2F2"/>
                        </a:highlight>
                        <a:latin typeface="Corbel" panose="020B0503020204020204" pitchFamily="34" charset="0"/>
                      </a:endParaRPr>
                    </a:p>
                  </a:txBody>
                  <a:tcPr marL="5962" marR="5962" marT="5962" marB="0" anchor="b"/>
                </a:tc>
                <a:tc>
                  <a:txBody>
                    <a:bodyPr/>
                    <a:lstStyle/>
                    <a:p>
                      <a:pPr algn="r" rtl="0" fontAlgn="b"/>
                      <a:r>
                        <a:rPr lang="en-VI" sz="1100" u="none" strike="noStrike">
                          <a:effectLst/>
                          <a:highlight>
                            <a:srgbClr val="F2F2F2"/>
                          </a:highlight>
                        </a:rPr>
                        <a:t>29,144</a:t>
                      </a:r>
                      <a:endParaRPr lang="en-VI" sz="1100" b="0" i="0" u="none" strike="noStrike">
                        <a:solidFill>
                          <a:srgbClr val="000000"/>
                        </a:solidFill>
                        <a:effectLst/>
                        <a:highlight>
                          <a:srgbClr val="F2F2F2"/>
                        </a:highlight>
                        <a:latin typeface="Corbel" panose="020B0503020204020204" pitchFamily="34" charset="0"/>
                      </a:endParaRPr>
                    </a:p>
                  </a:txBody>
                  <a:tcPr marL="5962" marR="5962" marT="5962" marB="0" anchor="b"/>
                </a:tc>
                <a:extLst>
                  <a:ext uri="{0D108BD9-81ED-4DB2-BD59-A6C34878D82A}">
                    <a16:rowId xmlns:a16="http://schemas.microsoft.com/office/drawing/2014/main" val="3394574979"/>
                  </a:ext>
                </a:extLst>
              </a:tr>
              <a:tr h="194687">
                <a:tc>
                  <a:txBody>
                    <a:bodyPr/>
                    <a:lstStyle/>
                    <a:p>
                      <a:pPr algn="l" rtl="0" fontAlgn="b"/>
                      <a:r>
                        <a:rPr lang="en-US" sz="1100" u="none" strike="noStrike">
                          <a:effectLst/>
                          <a:highlight>
                            <a:srgbClr val="F2F2F2"/>
                          </a:highlight>
                        </a:rPr>
                        <a:t>Ocean Point Promissory Note</a:t>
                      </a:r>
                      <a:endParaRPr lang="en-US" sz="1100" b="0" i="0" u="none" strike="noStrike">
                        <a:solidFill>
                          <a:srgbClr val="000000"/>
                        </a:solidFill>
                        <a:effectLst/>
                        <a:highlight>
                          <a:srgbClr val="F2F2F2"/>
                        </a:highlight>
                        <a:latin typeface="Corbel" panose="020B0503020204020204" pitchFamily="34" charset="0"/>
                      </a:endParaRPr>
                    </a:p>
                  </a:txBody>
                  <a:tcPr marL="5962" marR="5962" marT="5962" marB="0" anchor="b"/>
                </a:tc>
                <a:tc>
                  <a:txBody>
                    <a:bodyPr/>
                    <a:lstStyle/>
                    <a:p>
                      <a:pPr algn="r" rtl="0" fontAlgn="b"/>
                      <a:r>
                        <a:rPr lang="en-VI" sz="1100" u="none" strike="noStrike">
                          <a:effectLst/>
                          <a:highlight>
                            <a:srgbClr val="F2F2F2"/>
                          </a:highlight>
                        </a:rPr>
                        <a:t>0</a:t>
                      </a:r>
                      <a:endParaRPr lang="en-VI" sz="1100" b="0" i="0" u="none" strike="noStrike">
                        <a:solidFill>
                          <a:srgbClr val="000000"/>
                        </a:solidFill>
                        <a:effectLst/>
                        <a:highlight>
                          <a:srgbClr val="F2F2F2"/>
                        </a:highlight>
                        <a:latin typeface="Corbel" panose="020B0503020204020204" pitchFamily="34" charset="0"/>
                      </a:endParaRPr>
                    </a:p>
                  </a:txBody>
                  <a:tcPr marL="5962" marR="5962" marT="5962" marB="0" anchor="b"/>
                </a:tc>
                <a:tc>
                  <a:txBody>
                    <a:bodyPr/>
                    <a:lstStyle/>
                    <a:p>
                      <a:pPr algn="r" rtl="0" fontAlgn="b"/>
                      <a:r>
                        <a:rPr lang="en-VI" sz="1100" u="none" strike="noStrike">
                          <a:effectLst/>
                          <a:highlight>
                            <a:srgbClr val="F2F2F2"/>
                          </a:highlight>
                        </a:rPr>
                        <a:t>2,279</a:t>
                      </a:r>
                      <a:endParaRPr lang="en-VI" sz="1100" b="0" i="0" u="none" strike="noStrike">
                        <a:solidFill>
                          <a:srgbClr val="000000"/>
                        </a:solidFill>
                        <a:effectLst/>
                        <a:highlight>
                          <a:srgbClr val="F2F2F2"/>
                        </a:highlight>
                        <a:latin typeface="Corbel" panose="020B0503020204020204" pitchFamily="34" charset="0"/>
                      </a:endParaRPr>
                    </a:p>
                  </a:txBody>
                  <a:tcPr marL="5962" marR="5962" marT="5962" marB="0" anchor="b"/>
                </a:tc>
                <a:tc>
                  <a:txBody>
                    <a:bodyPr/>
                    <a:lstStyle/>
                    <a:p>
                      <a:pPr algn="r" rtl="0" fontAlgn="b"/>
                      <a:r>
                        <a:rPr lang="en-VI" sz="1100" u="none" strike="noStrike">
                          <a:effectLst/>
                          <a:highlight>
                            <a:srgbClr val="F2F2F2"/>
                          </a:highlight>
                        </a:rPr>
                        <a:t>2,279</a:t>
                      </a:r>
                      <a:endParaRPr lang="en-VI" sz="1100" b="0" i="0" u="none" strike="noStrike">
                        <a:solidFill>
                          <a:srgbClr val="000000"/>
                        </a:solidFill>
                        <a:effectLst/>
                        <a:highlight>
                          <a:srgbClr val="F2F2F2"/>
                        </a:highlight>
                        <a:latin typeface="Corbel" panose="020B0503020204020204" pitchFamily="34" charset="0"/>
                      </a:endParaRPr>
                    </a:p>
                  </a:txBody>
                  <a:tcPr marL="5962" marR="5962" marT="5962" marB="0" anchor="b"/>
                </a:tc>
                <a:tc>
                  <a:txBody>
                    <a:bodyPr/>
                    <a:lstStyle/>
                    <a:p>
                      <a:pPr algn="r" rtl="0" fontAlgn="b"/>
                      <a:r>
                        <a:rPr lang="en-VI" sz="1100" u="none" strike="noStrike">
                          <a:effectLst/>
                          <a:highlight>
                            <a:srgbClr val="F2F2F2"/>
                          </a:highlight>
                        </a:rPr>
                        <a:t>2,279</a:t>
                      </a:r>
                      <a:endParaRPr lang="en-VI" sz="1100" b="0" i="0" u="none" strike="noStrike">
                        <a:solidFill>
                          <a:srgbClr val="000000"/>
                        </a:solidFill>
                        <a:effectLst/>
                        <a:highlight>
                          <a:srgbClr val="F2F2F2"/>
                        </a:highlight>
                        <a:latin typeface="Corbel" panose="020B0503020204020204" pitchFamily="34" charset="0"/>
                      </a:endParaRPr>
                    </a:p>
                  </a:txBody>
                  <a:tcPr marL="5962" marR="5962" marT="5962" marB="0" anchor="b"/>
                </a:tc>
                <a:tc>
                  <a:txBody>
                    <a:bodyPr/>
                    <a:lstStyle/>
                    <a:p>
                      <a:pPr algn="r" rtl="0" fontAlgn="b"/>
                      <a:r>
                        <a:rPr lang="en-VI" sz="1100" u="none" strike="noStrike">
                          <a:effectLst/>
                          <a:highlight>
                            <a:srgbClr val="F2F2F2"/>
                          </a:highlight>
                        </a:rPr>
                        <a:t>2,279</a:t>
                      </a:r>
                      <a:endParaRPr lang="en-VI" sz="1100" b="0" i="0" u="none" strike="noStrike">
                        <a:solidFill>
                          <a:srgbClr val="000000"/>
                        </a:solidFill>
                        <a:effectLst/>
                        <a:highlight>
                          <a:srgbClr val="F2F2F2"/>
                        </a:highlight>
                        <a:latin typeface="Corbel" panose="020B0503020204020204" pitchFamily="34" charset="0"/>
                      </a:endParaRPr>
                    </a:p>
                  </a:txBody>
                  <a:tcPr marL="5962" marR="5962" marT="5962" marB="0" anchor="b"/>
                </a:tc>
                <a:tc>
                  <a:txBody>
                    <a:bodyPr/>
                    <a:lstStyle/>
                    <a:p>
                      <a:pPr algn="r" rtl="0" fontAlgn="b"/>
                      <a:r>
                        <a:rPr lang="en-VI" sz="1100" u="none" strike="noStrike">
                          <a:effectLst/>
                          <a:highlight>
                            <a:srgbClr val="F2F2F2"/>
                          </a:highlight>
                        </a:rPr>
                        <a:t>9,116</a:t>
                      </a:r>
                      <a:endParaRPr lang="en-VI" sz="1100" b="0" i="0" u="none" strike="noStrike">
                        <a:solidFill>
                          <a:srgbClr val="000000"/>
                        </a:solidFill>
                        <a:effectLst/>
                        <a:highlight>
                          <a:srgbClr val="F2F2F2"/>
                        </a:highlight>
                        <a:latin typeface="Corbel" panose="020B0503020204020204" pitchFamily="34" charset="0"/>
                      </a:endParaRPr>
                    </a:p>
                  </a:txBody>
                  <a:tcPr marL="5962" marR="5962" marT="5962" marB="0" anchor="b"/>
                </a:tc>
                <a:extLst>
                  <a:ext uri="{0D108BD9-81ED-4DB2-BD59-A6C34878D82A}">
                    <a16:rowId xmlns:a16="http://schemas.microsoft.com/office/drawing/2014/main" val="2778357808"/>
                  </a:ext>
                </a:extLst>
              </a:tr>
              <a:tr h="194687">
                <a:tc>
                  <a:txBody>
                    <a:bodyPr/>
                    <a:lstStyle/>
                    <a:p>
                      <a:pPr algn="l" rtl="0" fontAlgn="b"/>
                      <a:r>
                        <a:rPr lang="en-US" sz="1100" u="none" strike="noStrike">
                          <a:effectLst/>
                          <a:highlight>
                            <a:srgbClr val="F2F2F2"/>
                          </a:highlight>
                        </a:rPr>
                        <a:t>Port Hamilton Refinery &amp; Transportation</a:t>
                      </a:r>
                      <a:endParaRPr lang="en-US" sz="1100" b="0" i="0" u="none" strike="noStrike">
                        <a:solidFill>
                          <a:srgbClr val="000000"/>
                        </a:solidFill>
                        <a:effectLst/>
                        <a:highlight>
                          <a:srgbClr val="F2F2F2"/>
                        </a:highlight>
                        <a:latin typeface="Corbel" panose="020B0503020204020204" pitchFamily="34" charset="0"/>
                      </a:endParaRPr>
                    </a:p>
                  </a:txBody>
                  <a:tcPr marL="5962" marR="5962" marT="5962" marB="0" anchor="b"/>
                </a:tc>
                <a:tc>
                  <a:txBody>
                    <a:bodyPr/>
                    <a:lstStyle/>
                    <a:p>
                      <a:pPr algn="r" rtl="0" fontAlgn="b"/>
                      <a:r>
                        <a:rPr lang="en-VI" sz="1100" u="none" strike="noStrike">
                          <a:effectLst/>
                          <a:highlight>
                            <a:srgbClr val="F2F2F2"/>
                          </a:highlight>
                        </a:rPr>
                        <a:t>0</a:t>
                      </a:r>
                      <a:endParaRPr lang="en-VI" sz="1100" b="0" i="0" u="none" strike="noStrike">
                        <a:solidFill>
                          <a:srgbClr val="000000"/>
                        </a:solidFill>
                        <a:effectLst/>
                        <a:highlight>
                          <a:srgbClr val="F2F2F2"/>
                        </a:highlight>
                        <a:latin typeface="Corbel" panose="020B0503020204020204" pitchFamily="34" charset="0"/>
                      </a:endParaRPr>
                    </a:p>
                  </a:txBody>
                  <a:tcPr marL="5962" marR="5962" marT="5962" marB="0" anchor="b"/>
                </a:tc>
                <a:tc>
                  <a:txBody>
                    <a:bodyPr/>
                    <a:lstStyle/>
                    <a:p>
                      <a:pPr algn="r" rtl="0" fontAlgn="b"/>
                      <a:r>
                        <a:rPr lang="en-VI" sz="1100" u="none" strike="noStrike">
                          <a:effectLst/>
                          <a:highlight>
                            <a:srgbClr val="F2F2F2"/>
                          </a:highlight>
                        </a:rPr>
                        <a:t>0</a:t>
                      </a:r>
                      <a:endParaRPr lang="en-VI" sz="1100" b="0" i="0" u="none" strike="noStrike">
                        <a:solidFill>
                          <a:srgbClr val="000000"/>
                        </a:solidFill>
                        <a:effectLst/>
                        <a:highlight>
                          <a:srgbClr val="F2F2F2"/>
                        </a:highlight>
                        <a:latin typeface="Corbel" panose="020B0503020204020204" pitchFamily="34" charset="0"/>
                      </a:endParaRPr>
                    </a:p>
                  </a:txBody>
                  <a:tcPr marL="5962" marR="5962" marT="5962" marB="0" anchor="b"/>
                </a:tc>
                <a:tc>
                  <a:txBody>
                    <a:bodyPr/>
                    <a:lstStyle/>
                    <a:p>
                      <a:pPr algn="r" rtl="0" fontAlgn="b"/>
                      <a:r>
                        <a:rPr lang="en-VI" sz="1100" u="none" strike="noStrike">
                          <a:effectLst/>
                          <a:highlight>
                            <a:srgbClr val="F2F2F2"/>
                          </a:highlight>
                        </a:rPr>
                        <a:t>0</a:t>
                      </a:r>
                      <a:endParaRPr lang="en-VI" sz="1100" b="0" i="0" u="none" strike="noStrike">
                        <a:solidFill>
                          <a:srgbClr val="000000"/>
                        </a:solidFill>
                        <a:effectLst/>
                        <a:highlight>
                          <a:srgbClr val="F2F2F2"/>
                        </a:highlight>
                        <a:latin typeface="Corbel" panose="020B0503020204020204" pitchFamily="34" charset="0"/>
                      </a:endParaRPr>
                    </a:p>
                  </a:txBody>
                  <a:tcPr marL="5962" marR="5962" marT="5962" marB="0" anchor="b"/>
                </a:tc>
                <a:tc>
                  <a:txBody>
                    <a:bodyPr/>
                    <a:lstStyle/>
                    <a:p>
                      <a:pPr algn="r" rtl="0" fontAlgn="b"/>
                      <a:r>
                        <a:rPr lang="en-VI" sz="1100" u="none" strike="noStrike">
                          <a:effectLst/>
                          <a:highlight>
                            <a:srgbClr val="F2F2F2"/>
                          </a:highlight>
                        </a:rPr>
                        <a:t>0</a:t>
                      </a:r>
                      <a:endParaRPr lang="en-VI" sz="1100" b="0" i="0" u="none" strike="noStrike">
                        <a:solidFill>
                          <a:srgbClr val="000000"/>
                        </a:solidFill>
                        <a:effectLst/>
                        <a:highlight>
                          <a:srgbClr val="F2F2F2"/>
                        </a:highlight>
                        <a:latin typeface="Corbel" panose="020B0503020204020204" pitchFamily="34" charset="0"/>
                      </a:endParaRPr>
                    </a:p>
                  </a:txBody>
                  <a:tcPr marL="5962" marR="5962" marT="5962" marB="0" anchor="b"/>
                </a:tc>
                <a:tc>
                  <a:txBody>
                    <a:bodyPr/>
                    <a:lstStyle/>
                    <a:p>
                      <a:pPr algn="r" rtl="0" fontAlgn="b"/>
                      <a:r>
                        <a:rPr lang="en-VI" sz="1100" u="none" strike="noStrike">
                          <a:effectLst/>
                          <a:highlight>
                            <a:srgbClr val="F2F2F2"/>
                          </a:highlight>
                        </a:rPr>
                        <a:t>0</a:t>
                      </a:r>
                      <a:endParaRPr lang="en-VI" sz="1100" b="0" i="0" u="none" strike="noStrike">
                        <a:solidFill>
                          <a:srgbClr val="000000"/>
                        </a:solidFill>
                        <a:effectLst/>
                        <a:highlight>
                          <a:srgbClr val="F2F2F2"/>
                        </a:highlight>
                        <a:latin typeface="Corbel" panose="020B0503020204020204" pitchFamily="34" charset="0"/>
                      </a:endParaRPr>
                    </a:p>
                  </a:txBody>
                  <a:tcPr marL="5962" marR="5962" marT="5962" marB="0" anchor="b"/>
                </a:tc>
                <a:tc>
                  <a:txBody>
                    <a:bodyPr/>
                    <a:lstStyle/>
                    <a:p>
                      <a:pPr algn="r" rtl="0" fontAlgn="b"/>
                      <a:r>
                        <a:rPr lang="en-VI" sz="1100" u="none" strike="noStrike">
                          <a:effectLst/>
                          <a:highlight>
                            <a:srgbClr val="F2F2F2"/>
                          </a:highlight>
                        </a:rPr>
                        <a:t>0</a:t>
                      </a:r>
                      <a:endParaRPr lang="en-VI" sz="1100" b="0" i="0" u="none" strike="noStrike">
                        <a:solidFill>
                          <a:srgbClr val="000000"/>
                        </a:solidFill>
                        <a:effectLst/>
                        <a:highlight>
                          <a:srgbClr val="F2F2F2"/>
                        </a:highlight>
                        <a:latin typeface="Corbel" panose="020B0503020204020204" pitchFamily="34" charset="0"/>
                      </a:endParaRPr>
                    </a:p>
                  </a:txBody>
                  <a:tcPr marL="5962" marR="5962" marT="5962" marB="0" anchor="b"/>
                </a:tc>
                <a:extLst>
                  <a:ext uri="{0D108BD9-81ED-4DB2-BD59-A6C34878D82A}">
                    <a16:rowId xmlns:a16="http://schemas.microsoft.com/office/drawing/2014/main" val="2969994947"/>
                  </a:ext>
                </a:extLst>
              </a:tr>
              <a:tr h="225106">
                <a:tc>
                  <a:txBody>
                    <a:bodyPr/>
                    <a:lstStyle/>
                    <a:p>
                      <a:pPr algn="l" rtl="0" fontAlgn="b"/>
                      <a:r>
                        <a:rPr lang="en-US" sz="1100" b="1" u="none" strike="noStrike" dirty="0">
                          <a:effectLst/>
                          <a:highlight>
                            <a:srgbClr val="F2F2F2"/>
                          </a:highlight>
                        </a:rPr>
                        <a:t>TOTAL</a:t>
                      </a:r>
                      <a:endParaRPr lang="en-US" sz="1100" b="1" i="0" u="none" strike="noStrike" dirty="0">
                        <a:solidFill>
                          <a:srgbClr val="000000"/>
                        </a:solidFill>
                        <a:effectLst/>
                        <a:highlight>
                          <a:srgbClr val="F2F2F2"/>
                        </a:highlight>
                        <a:latin typeface="Corbel" panose="020B0503020204020204" pitchFamily="34" charset="0"/>
                      </a:endParaRPr>
                    </a:p>
                  </a:txBody>
                  <a:tcPr marL="5962" marR="5962" marT="5962" marB="0" anchor="b"/>
                </a:tc>
                <a:tc>
                  <a:txBody>
                    <a:bodyPr/>
                    <a:lstStyle/>
                    <a:p>
                      <a:pPr algn="r" rtl="0" fontAlgn="b"/>
                      <a:r>
                        <a:rPr lang="en-VI" sz="1100" b="1" u="none" strike="noStrike" dirty="0">
                          <a:effectLst/>
                          <a:highlight>
                            <a:srgbClr val="F2F2F2"/>
                          </a:highlight>
                        </a:rPr>
                        <a:t>78,612</a:t>
                      </a:r>
                      <a:endParaRPr lang="en-VI" sz="1100" b="1" i="0" u="none" strike="noStrike" dirty="0">
                        <a:solidFill>
                          <a:srgbClr val="000000"/>
                        </a:solidFill>
                        <a:effectLst/>
                        <a:highlight>
                          <a:srgbClr val="F2F2F2"/>
                        </a:highlight>
                        <a:latin typeface="Corbel" panose="020B0503020204020204" pitchFamily="34" charset="0"/>
                      </a:endParaRPr>
                    </a:p>
                  </a:txBody>
                  <a:tcPr marL="5962" marR="5962" marT="5962" marB="0" anchor="b"/>
                </a:tc>
                <a:tc>
                  <a:txBody>
                    <a:bodyPr/>
                    <a:lstStyle/>
                    <a:p>
                      <a:pPr algn="r" rtl="0" fontAlgn="b"/>
                      <a:r>
                        <a:rPr lang="en-VI" sz="1100" b="1" u="none" strike="noStrike" dirty="0">
                          <a:effectLst/>
                          <a:highlight>
                            <a:srgbClr val="F2F2F2"/>
                          </a:highlight>
                        </a:rPr>
                        <a:t>13,220</a:t>
                      </a:r>
                      <a:endParaRPr lang="en-VI" sz="1100" b="1" i="0" u="none" strike="noStrike" dirty="0">
                        <a:solidFill>
                          <a:srgbClr val="000000"/>
                        </a:solidFill>
                        <a:effectLst/>
                        <a:highlight>
                          <a:srgbClr val="F2F2F2"/>
                        </a:highlight>
                        <a:latin typeface="Corbel" panose="020B0503020204020204" pitchFamily="34" charset="0"/>
                      </a:endParaRPr>
                    </a:p>
                  </a:txBody>
                  <a:tcPr marL="5962" marR="5962" marT="5962" marB="0" anchor="b"/>
                </a:tc>
                <a:tc>
                  <a:txBody>
                    <a:bodyPr/>
                    <a:lstStyle/>
                    <a:p>
                      <a:pPr algn="r" rtl="0" fontAlgn="b"/>
                      <a:r>
                        <a:rPr lang="en-VI" sz="1100" b="1" u="none" strike="noStrike" dirty="0">
                          <a:effectLst/>
                          <a:highlight>
                            <a:srgbClr val="F2F2F2"/>
                          </a:highlight>
                        </a:rPr>
                        <a:t>11,976</a:t>
                      </a:r>
                      <a:endParaRPr lang="en-VI" sz="1100" b="1" i="0" u="none" strike="noStrike" dirty="0">
                        <a:solidFill>
                          <a:srgbClr val="000000"/>
                        </a:solidFill>
                        <a:effectLst/>
                        <a:highlight>
                          <a:srgbClr val="F2F2F2"/>
                        </a:highlight>
                        <a:latin typeface="Corbel" panose="020B0503020204020204" pitchFamily="34" charset="0"/>
                      </a:endParaRPr>
                    </a:p>
                  </a:txBody>
                  <a:tcPr marL="5962" marR="5962" marT="5962" marB="0" anchor="b"/>
                </a:tc>
                <a:tc>
                  <a:txBody>
                    <a:bodyPr/>
                    <a:lstStyle/>
                    <a:p>
                      <a:pPr algn="r" rtl="0" fontAlgn="b"/>
                      <a:r>
                        <a:rPr lang="en-VI" sz="1100" b="1" u="none" strike="noStrike" dirty="0">
                          <a:effectLst/>
                          <a:highlight>
                            <a:srgbClr val="F2F2F2"/>
                          </a:highlight>
                        </a:rPr>
                        <a:t>11,975</a:t>
                      </a:r>
                      <a:endParaRPr lang="en-VI" sz="1100" b="1" i="0" u="none" strike="noStrike" dirty="0">
                        <a:solidFill>
                          <a:srgbClr val="000000"/>
                        </a:solidFill>
                        <a:effectLst/>
                        <a:highlight>
                          <a:srgbClr val="F2F2F2"/>
                        </a:highlight>
                        <a:latin typeface="Corbel" panose="020B0503020204020204" pitchFamily="34" charset="0"/>
                      </a:endParaRPr>
                    </a:p>
                  </a:txBody>
                  <a:tcPr marL="5962" marR="5962" marT="5962" marB="0" anchor="b"/>
                </a:tc>
                <a:tc>
                  <a:txBody>
                    <a:bodyPr/>
                    <a:lstStyle/>
                    <a:p>
                      <a:pPr algn="r" rtl="0" fontAlgn="b"/>
                      <a:r>
                        <a:rPr lang="en-VI" sz="1100" b="1" u="none" strike="noStrike" dirty="0">
                          <a:effectLst/>
                          <a:highlight>
                            <a:srgbClr val="F2F2F2"/>
                          </a:highlight>
                        </a:rPr>
                        <a:t>11,894</a:t>
                      </a:r>
                      <a:endParaRPr lang="en-VI" sz="1100" b="1" i="0" u="none" strike="noStrike" dirty="0">
                        <a:solidFill>
                          <a:srgbClr val="000000"/>
                        </a:solidFill>
                        <a:effectLst/>
                        <a:highlight>
                          <a:srgbClr val="F2F2F2"/>
                        </a:highlight>
                        <a:latin typeface="Corbel" panose="020B0503020204020204" pitchFamily="34" charset="0"/>
                      </a:endParaRPr>
                    </a:p>
                  </a:txBody>
                  <a:tcPr marL="5962" marR="5962" marT="5962" marB="0" anchor="b"/>
                </a:tc>
                <a:tc>
                  <a:txBody>
                    <a:bodyPr/>
                    <a:lstStyle/>
                    <a:p>
                      <a:pPr algn="r" rtl="0" fontAlgn="b"/>
                      <a:r>
                        <a:rPr lang="en-VI" sz="1100" b="1" u="none" strike="noStrike" dirty="0">
                          <a:effectLst/>
                          <a:highlight>
                            <a:srgbClr val="F2F2F2"/>
                          </a:highlight>
                        </a:rPr>
                        <a:t>127,677</a:t>
                      </a:r>
                      <a:endParaRPr lang="en-VI" sz="1100" b="1" i="0" u="none" strike="noStrike" dirty="0">
                        <a:solidFill>
                          <a:srgbClr val="000000"/>
                        </a:solidFill>
                        <a:effectLst/>
                        <a:highlight>
                          <a:srgbClr val="F2F2F2"/>
                        </a:highlight>
                        <a:latin typeface="Corbel" panose="020B0503020204020204" pitchFamily="34" charset="0"/>
                      </a:endParaRPr>
                    </a:p>
                  </a:txBody>
                  <a:tcPr marL="5962" marR="5962" marT="5962" marB="0" anchor="b"/>
                </a:tc>
                <a:extLst>
                  <a:ext uri="{0D108BD9-81ED-4DB2-BD59-A6C34878D82A}">
                    <a16:rowId xmlns:a16="http://schemas.microsoft.com/office/drawing/2014/main" val="2708819258"/>
                  </a:ext>
                </a:extLst>
              </a:tr>
              <a:tr h="194687">
                <a:tc>
                  <a:txBody>
                    <a:bodyPr/>
                    <a:lstStyle/>
                    <a:p>
                      <a:pPr algn="l" fontAlgn="b"/>
                      <a:r>
                        <a:rPr lang="en-VI" sz="1100" u="none" strike="noStrike">
                          <a:effectLst/>
                          <a:highlight>
                            <a:srgbClr val="F2F2F2"/>
                          </a:highlight>
                        </a:rPr>
                        <a:t> </a:t>
                      </a:r>
                      <a:endParaRPr lang="en-VI" sz="1100" b="0" i="0" u="none" strike="noStrike">
                        <a:solidFill>
                          <a:srgbClr val="000000"/>
                        </a:solidFill>
                        <a:effectLst/>
                        <a:highlight>
                          <a:srgbClr val="F2F2F2"/>
                        </a:highlight>
                        <a:latin typeface="Arial" panose="020B0604020202020204" pitchFamily="34" charset="0"/>
                      </a:endParaRPr>
                    </a:p>
                  </a:txBody>
                  <a:tcPr marL="5962" marR="5962" marT="5962" marB="0" anchor="b"/>
                </a:tc>
                <a:tc>
                  <a:txBody>
                    <a:bodyPr/>
                    <a:lstStyle/>
                    <a:p>
                      <a:pPr algn="l" fontAlgn="b"/>
                      <a:r>
                        <a:rPr lang="en-VI" sz="1100" u="none" strike="noStrike">
                          <a:effectLst/>
                          <a:highlight>
                            <a:srgbClr val="F2F2F2"/>
                          </a:highlight>
                        </a:rPr>
                        <a:t> </a:t>
                      </a:r>
                      <a:endParaRPr lang="en-VI" sz="1100" b="0" i="0" u="none" strike="noStrike">
                        <a:solidFill>
                          <a:srgbClr val="000000"/>
                        </a:solidFill>
                        <a:effectLst/>
                        <a:highlight>
                          <a:srgbClr val="F2F2F2"/>
                        </a:highlight>
                        <a:latin typeface="Arial" panose="020B0604020202020204" pitchFamily="34" charset="0"/>
                      </a:endParaRPr>
                    </a:p>
                  </a:txBody>
                  <a:tcPr marL="5962" marR="5962" marT="5962" marB="0" anchor="b"/>
                </a:tc>
                <a:tc>
                  <a:txBody>
                    <a:bodyPr/>
                    <a:lstStyle/>
                    <a:p>
                      <a:pPr algn="l" fontAlgn="b"/>
                      <a:r>
                        <a:rPr lang="en-VI" sz="1100" u="none" strike="noStrike">
                          <a:effectLst/>
                          <a:highlight>
                            <a:srgbClr val="F2F2F2"/>
                          </a:highlight>
                        </a:rPr>
                        <a:t> </a:t>
                      </a:r>
                      <a:endParaRPr lang="en-VI" sz="1100" b="0" i="0" u="none" strike="noStrike">
                        <a:solidFill>
                          <a:srgbClr val="000000"/>
                        </a:solidFill>
                        <a:effectLst/>
                        <a:highlight>
                          <a:srgbClr val="F2F2F2"/>
                        </a:highlight>
                        <a:latin typeface="Arial" panose="020B0604020202020204" pitchFamily="34" charset="0"/>
                      </a:endParaRPr>
                    </a:p>
                  </a:txBody>
                  <a:tcPr marL="5962" marR="5962" marT="5962" marB="0" anchor="b"/>
                </a:tc>
                <a:tc>
                  <a:txBody>
                    <a:bodyPr/>
                    <a:lstStyle/>
                    <a:p>
                      <a:pPr algn="l" fontAlgn="b"/>
                      <a:r>
                        <a:rPr lang="en-VI" sz="1100" u="none" strike="noStrike">
                          <a:effectLst/>
                          <a:highlight>
                            <a:srgbClr val="F2F2F2"/>
                          </a:highlight>
                        </a:rPr>
                        <a:t> </a:t>
                      </a:r>
                      <a:endParaRPr lang="en-VI" sz="1100" b="0" i="0" u="none" strike="noStrike">
                        <a:solidFill>
                          <a:srgbClr val="000000"/>
                        </a:solidFill>
                        <a:effectLst/>
                        <a:highlight>
                          <a:srgbClr val="F2F2F2"/>
                        </a:highlight>
                        <a:latin typeface="Arial" panose="020B0604020202020204" pitchFamily="34" charset="0"/>
                      </a:endParaRPr>
                    </a:p>
                  </a:txBody>
                  <a:tcPr marL="5962" marR="5962" marT="5962" marB="0" anchor="b"/>
                </a:tc>
                <a:tc>
                  <a:txBody>
                    <a:bodyPr/>
                    <a:lstStyle/>
                    <a:p>
                      <a:pPr algn="l" fontAlgn="b"/>
                      <a:r>
                        <a:rPr lang="en-VI" sz="1100" u="none" strike="noStrike">
                          <a:effectLst/>
                          <a:highlight>
                            <a:srgbClr val="F2F2F2"/>
                          </a:highlight>
                        </a:rPr>
                        <a:t> </a:t>
                      </a:r>
                      <a:endParaRPr lang="en-VI" sz="1100" b="0" i="0" u="none" strike="noStrike">
                        <a:solidFill>
                          <a:srgbClr val="000000"/>
                        </a:solidFill>
                        <a:effectLst/>
                        <a:highlight>
                          <a:srgbClr val="F2F2F2"/>
                        </a:highlight>
                        <a:latin typeface="Arial" panose="020B0604020202020204" pitchFamily="34" charset="0"/>
                      </a:endParaRPr>
                    </a:p>
                  </a:txBody>
                  <a:tcPr marL="5962" marR="5962" marT="5962" marB="0" anchor="b"/>
                </a:tc>
                <a:tc>
                  <a:txBody>
                    <a:bodyPr/>
                    <a:lstStyle/>
                    <a:p>
                      <a:pPr algn="l" fontAlgn="b"/>
                      <a:r>
                        <a:rPr lang="en-VI" sz="1100" u="none" strike="noStrike">
                          <a:effectLst/>
                          <a:highlight>
                            <a:srgbClr val="F2F2F2"/>
                          </a:highlight>
                        </a:rPr>
                        <a:t> </a:t>
                      </a:r>
                      <a:endParaRPr lang="en-VI" sz="1100" b="0" i="0" u="none" strike="noStrike">
                        <a:solidFill>
                          <a:srgbClr val="FF0000"/>
                        </a:solidFill>
                        <a:effectLst/>
                        <a:highlight>
                          <a:srgbClr val="F2F2F2"/>
                        </a:highlight>
                        <a:latin typeface="Arial" panose="020B0604020202020204" pitchFamily="34" charset="0"/>
                      </a:endParaRPr>
                    </a:p>
                  </a:txBody>
                  <a:tcPr marL="5962" marR="5962" marT="5962" marB="0" anchor="b"/>
                </a:tc>
                <a:tc>
                  <a:txBody>
                    <a:bodyPr/>
                    <a:lstStyle/>
                    <a:p>
                      <a:pPr algn="l" fontAlgn="b"/>
                      <a:r>
                        <a:rPr lang="en-VI" sz="1100" u="none" strike="noStrike">
                          <a:effectLst/>
                          <a:highlight>
                            <a:srgbClr val="F2F2F2"/>
                          </a:highlight>
                        </a:rPr>
                        <a:t> </a:t>
                      </a:r>
                      <a:endParaRPr lang="en-VI" sz="1100" b="0" i="0" u="none" strike="noStrike">
                        <a:solidFill>
                          <a:srgbClr val="000000"/>
                        </a:solidFill>
                        <a:effectLst/>
                        <a:highlight>
                          <a:srgbClr val="F2F2F2"/>
                        </a:highlight>
                        <a:latin typeface="Arial" panose="020B0604020202020204" pitchFamily="34" charset="0"/>
                      </a:endParaRPr>
                    </a:p>
                  </a:txBody>
                  <a:tcPr marL="5962" marR="5962" marT="5962" marB="0" anchor="b"/>
                </a:tc>
                <a:extLst>
                  <a:ext uri="{0D108BD9-81ED-4DB2-BD59-A6C34878D82A}">
                    <a16:rowId xmlns:a16="http://schemas.microsoft.com/office/drawing/2014/main" val="110717288"/>
                  </a:ext>
                </a:extLst>
              </a:tr>
              <a:tr h="188603">
                <a:tc gridSpan="7">
                  <a:txBody>
                    <a:bodyPr/>
                    <a:lstStyle/>
                    <a:p>
                      <a:pPr algn="l" rtl="0" fontAlgn="b"/>
                      <a:r>
                        <a:rPr lang="en-US" sz="1100" u="sng" strike="noStrike">
                          <a:effectLst/>
                          <a:highlight>
                            <a:srgbClr val="F2F2F2"/>
                          </a:highlight>
                        </a:rPr>
                        <a:t>Community Facilities Trust Fund:  (FY2024, FY2025 &amp; FY2026 are estimates)</a:t>
                      </a:r>
                      <a:endParaRPr lang="en-US" sz="1100" b="0" i="0" u="sng" strike="noStrike">
                        <a:solidFill>
                          <a:srgbClr val="000000"/>
                        </a:solidFill>
                        <a:effectLst/>
                        <a:highlight>
                          <a:srgbClr val="F2F2F2"/>
                        </a:highlight>
                        <a:latin typeface="Corbel" panose="020B0503020204020204" pitchFamily="34" charset="0"/>
                      </a:endParaRPr>
                    </a:p>
                  </a:txBody>
                  <a:tcPr marL="5962" marR="5962" marT="5962" marB="0" anchor="b"/>
                </a:tc>
                <a:tc hMerge="1">
                  <a:txBody>
                    <a:bodyPr/>
                    <a:lstStyle/>
                    <a:p>
                      <a:endParaRPr lang="en-VI"/>
                    </a:p>
                  </a:txBody>
                  <a:tcPr/>
                </a:tc>
                <a:tc hMerge="1">
                  <a:txBody>
                    <a:bodyPr/>
                    <a:lstStyle/>
                    <a:p>
                      <a:endParaRPr lang="en-VI"/>
                    </a:p>
                  </a:txBody>
                  <a:tcPr/>
                </a:tc>
                <a:tc hMerge="1">
                  <a:txBody>
                    <a:bodyPr/>
                    <a:lstStyle/>
                    <a:p>
                      <a:endParaRPr lang="en-VI"/>
                    </a:p>
                  </a:txBody>
                  <a:tcPr/>
                </a:tc>
                <a:tc hMerge="1">
                  <a:txBody>
                    <a:bodyPr/>
                    <a:lstStyle/>
                    <a:p>
                      <a:endParaRPr lang="en-VI"/>
                    </a:p>
                  </a:txBody>
                  <a:tcPr/>
                </a:tc>
                <a:tc hMerge="1">
                  <a:txBody>
                    <a:bodyPr/>
                    <a:lstStyle/>
                    <a:p>
                      <a:endParaRPr lang="en-VI"/>
                    </a:p>
                  </a:txBody>
                  <a:tcPr/>
                </a:tc>
                <a:tc hMerge="1">
                  <a:txBody>
                    <a:bodyPr/>
                    <a:lstStyle/>
                    <a:p>
                      <a:endParaRPr lang="en-VI"/>
                    </a:p>
                  </a:txBody>
                  <a:tcPr/>
                </a:tc>
                <a:extLst>
                  <a:ext uri="{0D108BD9-81ED-4DB2-BD59-A6C34878D82A}">
                    <a16:rowId xmlns:a16="http://schemas.microsoft.com/office/drawing/2014/main" val="4018354457"/>
                  </a:ext>
                </a:extLst>
              </a:tr>
              <a:tr h="194687">
                <a:tc>
                  <a:txBody>
                    <a:bodyPr/>
                    <a:lstStyle/>
                    <a:p>
                      <a:pPr algn="l" fontAlgn="b"/>
                      <a:r>
                        <a:rPr lang="en-VI" sz="1100" u="none" strike="noStrike">
                          <a:effectLst/>
                          <a:highlight>
                            <a:srgbClr val="F2F2F2"/>
                          </a:highlight>
                        </a:rPr>
                        <a:t> </a:t>
                      </a:r>
                      <a:endParaRPr lang="en-VI" sz="1100" b="0" i="0" u="none" strike="noStrike">
                        <a:solidFill>
                          <a:srgbClr val="000000"/>
                        </a:solidFill>
                        <a:effectLst/>
                        <a:highlight>
                          <a:srgbClr val="F2F2F2"/>
                        </a:highlight>
                        <a:latin typeface="Arial" panose="020B0604020202020204" pitchFamily="34" charset="0"/>
                      </a:endParaRPr>
                    </a:p>
                  </a:txBody>
                  <a:tcPr marL="5962" marR="5962" marT="5962" marB="0" anchor="b"/>
                </a:tc>
                <a:tc>
                  <a:txBody>
                    <a:bodyPr/>
                    <a:lstStyle/>
                    <a:p>
                      <a:pPr algn="l" fontAlgn="b"/>
                      <a:r>
                        <a:rPr lang="en-VI" sz="1100" u="none" strike="noStrike">
                          <a:effectLst/>
                          <a:highlight>
                            <a:srgbClr val="F2F2F2"/>
                          </a:highlight>
                        </a:rPr>
                        <a:t> </a:t>
                      </a:r>
                      <a:endParaRPr lang="en-VI" sz="1100" b="0" i="0" u="none" strike="noStrike">
                        <a:solidFill>
                          <a:srgbClr val="000000"/>
                        </a:solidFill>
                        <a:effectLst/>
                        <a:highlight>
                          <a:srgbClr val="F2F2F2"/>
                        </a:highlight>
                        <a:latin typeface="Arial" panose="020B0604020202020204" pitchFamily="34" charset="0"/>
                      </a:endParaRPr>
                    </a:p>
                  </a:txBody>
                  <a:tcPr marL="5962" marR="5962" marT="5962" marB="0" anchor="b"/>
                </a:tc>
                <a:tc>
                  <a:txBody>
                    <a:bodyPr/>
                    <a:lstStyle/>
                    <a:p>
                      <a:pPr algn="l" fontAlgn="b"/>
                      <a:r>
                        <a:rPr lang="en-VI" sz="1100" u="none" strike="noStrike">
                          <a:effectLst/>
                          <a:highlight>
                            <a:srgbClr val="F2F2F2"/>
                          </a:highlight>
                        </a:rPr>
                        <a:t> </a:t>
                      </a:r>
                      <a:endParaRPr lang="en-VI" sz="1100" b="0" i="0" u="none" strike="noStrike">
                        <a:solidFill>
                          <a:srgbClr val="000000"/>
                        </a:solidFill>
                        <a:effectLst/>
                        <a:highlight>
                          <a:srgbClr val="F2F2F2"/>
                        </a:highlight>
                        <a:latin typeface="Arial" panose="020B0604020202020204" pitchFamily="34" charset="0"/>
                      </a:endParaRPr>
                    </a:p>
                  </a:txBody>
                  <a:tcPr marL="5962" marR="5962" marT="5962" marB="0" anchor="b"/>
                </a:tc>
                <a:tc>
                  <a:txBody>
                    <a:bodyPr/>
                    <a:lstStyle/>
                    <a:p>
                      <a:pPr algn="l" fontAlgn="b"/>
                      <a:r>
                        <a:rPr lang="en-VI" sz="1100" u="none" strike="noStrike">
                          <a:effectLst/>
                          <a:highlight>
                            <a:srgbClr val="F2F2F2"/>
                          </a:highlight>
                        </a:rPr>
                        <a:t> </a:t>
                      </a:r>
                      <a:endParaRPr lang="en-VI" sz="1100" b="0" i="0" u="none" strike="noStrike">
                        <a:solidFill>
                          <a:srgbClr val="000000"/>
                        </a:solidFill>
                        <a:effectLst/>
                        <a:highlight>
                          <a:srgbClr val="F2F2F2"/>
                        </a:highlight>
                        <a:latin typeface="Arial" panose="020B0604020202020204" pitchFamily="34" charset="0"/>
                      </a:endParaRPr>
                    </a:p>
                  </a:txBody>
                  <a:tcPr marL="5962" marR="5962" marT="5962" marB="0" anchor="b"/>
                </a:tc>
                <a:tc>
                  <a:txBody>
                    <a:bodyPr/>
                    <a:lstStyle/>
                    <a:p>
                      <a:pPr algn="l" fontAlgn="b"/>
                      <a:r>
                        <a:rPr lang="en-VI" sz="1100" u="none" strike="noStrike">
                          <a:effectLst/>
                          <a:highlight>
                            <a:srgbClr val="F2F2F2"/>
                          </a:highlight>
                        </a:rPr>
                        <a:t> </a:t>
                      </a:r>
                      <a:endParaRPr lang="en-VI" sz="1100" b="0" i="0" u="none" strike="noStrike">
                        <a:solidFill>
                          <a:srgbClr val="000000"/>
                        </a:solidFill>
                        <a:effectLst/>
                        <a:highlight>
                          <a:srgbClr val="F2F2F2"/>
                        </a:highlight>
                        <a:latin typeface="Arial" panose="020B0604020202020204" pitchFamily="34" charset="0"/>
                      </a:endParaRPr>
                    </a:p>
                  </a:txBody>
                  <a:tcPr marL="5962" marR="5962" marT="5962" marB="0" anchor="b"/>
                </a:tc>
                <a:tc>
                  <a:txBody>
                    <a:bodyPr/>
                    <a:lstStyle/>
                    <a:p>
                      <a:pPr algn="l" fontAlgn="b"/>
                      <a:r>
                        <a:rPr lang="en-VI" sz="1100" u="none" strike="noStrike">
                          <a:effectLst/>
                          <a:highlight>
                            <a:srgbClr val="F2F2F2"/>
                          </a:highlight>
                        </a:rPr>
                        <a:t> </a:t>
                      </a:r>
                      <a:endParaRPr lang="en-VI" sz="1100" b="0" i="0" u="none" strike="noStrike">
                        <a:solidFill>
                          <a:srgbClr val="FF0000"/>
                        </a:solidFill>
                        <a:effectLst/>
                        <a:highlight>
                          <a:srgbClr val="F2F2F2"/>
                        </a:highlight>
                        <a:latin typeface="Arial" panose="020B0604020202020204" pitchFamily="34" charset="0"/>
                      </a:endParaRPr>
                    </a:p>
                  </a:txBody>
                  <a:tcPr marL="5962" marR="5962" marT="5962" marB="0" anchor="b"/>
                </a:tc>
                <a:tc>
                  <a:txBody>
                    <a:bodyPr/>
                    <a:lstStyle/>
                    <a:p>
                      <a:pPr algn="l" fontAlgn="b"/>
                      <a:r>
                        <a:rPr lang="en-VI" sz="1100" u="none" strike="noStrike">
                          <a:effectLst/>
                          <a:highlight>
                            <a:srgbClr val="F2F2F2"/>
                          </a:highlight>
                        </a:rPr>
                        <a:t> </a:t>
                      </a:r>
                      <a:endParaRPr lang="en-VI" sz="1100" b="0" i="0" u="none" strike="noStrike">
                        <a:solidFill>
                          <a:srgbClr val="000000"/>
                        </a:solidFill>
                        <a:effectLst/>
                        <a:highlight>
                          <a:srgbClr val="F2F2F2"/>
                        </a:highlight>
                        <a:latin typeface="Arial" panose="020B0604020202020204" pitchFamily="34" charset="0"/>
                      </a:endParaRPr>
                    </a:p>
                  </a:txBody>
                  <a:tcPr marL="5962" marR="5962" marT="5962" marB="0" anchor="b"/>
                </a:tc>
                <a:extLst>
                  <a:ext uri="{0D108BD9-81ED-4DB2-BD59-A6C34878D82A}">
                    <a16:rowId xmlns:a16="http://schemas.microsoft.com/office/drawing/2014/main" val="309302455"/>
                  </a:ext>
                </a:extLst>
              </a:tr>
              <a:tr h="188603">
                <a:tc gridSpan="3">
                  <a:txBody>
                    <a:bodyPr/>
                    <a:lstStyle/>
                    <a:p>
                      <a:pPr algn="l" rtl="0" fontAlgn="b"/>
                      <a:r>
                        <a:rPr lang="en-US" sz="1100" u="sng" strike="noStrike">
                          <a:effectLst/>
                          <a:highlight>
                            <a:srgbClr val="F2F2F2"/>
                          </a:highlight>
                        </a:rPr>
                        <a:t>Lonesome Dove:  (FY2024, FY2025 &amp; FY2026 are estimates)</a:t>
                      </a:r>
                      <a:endParaRPr lang="en-US" sz="1100" b="0" i="0" u="sng" strike="noStrike">
                        <a:solidFill>
                          <a:srgbClr val="000000"/>
                        </a:solidFill>
                        <a:effectLst/>
                        <a:highlight>
                          <a:srgbClr val="F2F2F2"/>
                        </a:highlight>
                        <a:latin typeface="Corbel" panose="020B0503020204020204" pitchFamily="34" charset="0"/>
                      </a:endParaRPr>
                    </a:p>
                  </a:txBody>
                  <a:tcPr marL="5962" marR="5962" marT="5962" marB="0" anchor="b"/>
                </a:tc>
                <a:tc hMerge="1">
                  <a:txBody>
                    <a:bodyPr/>
                    <a:lstStyle/>
                    <a:p>
                      <a:endParaRPr lang="en-VI"/>
                    </a:p>
                  </a:txBody>
                  <a:tcPr/>
                </a:tc>
                <a:tc hMerge="1">
                  <a:txBody>
                    <a:bodyPr/>
                    <a:lstStyle/>
                    <a:p>
                      <a:endParaRPr lang="en-VI"/>
                    </a:p>
                  </a:txBody>
                  <a:tcPr/>
                </a:tc>
                <a:tc>
                  <a:txBody>
                    <a:bodyPr/>
                    <a:lstStyle/>
                    <a:p>
                      <a:pPr algn="l" fontAlgn="b"/>
                      <a:r>
                        <a:rPr lang="en-VI" sz="1100" u="none" strike="noStrike" dirty="0">
                          <a:effectLst/>
                          <a:highlight>
                            <a:srgbClr val="F2F2F2"/>
                          </a:highlight>
                        </a:rPr>
                        <a:t> </a:t>
                      </a:r>
                      <a:endParaRPr lang="en-VI" sz="1100" b="0" i="0" u="none" strike="noStrike" dirty="0">
                        <a:solidFill>
                          <a:srgbClr val="000000"/>
                        </a:solidFill>
                        <a:effectLst/>
                        <a:highlight>
                          <a:srgbClr val="F2F2F2"/>
                        </a:highlight>
                        <a:latin typeface="Arial" panose="020B0604020202020204" pitchFamily="34" charset="0"/>
                      </a:endParaRPr>
                    </a:p>
                  </a:txBody>
                  <a:tcPr marL="5962" marR="5962" marT="5962" marB="0" anchor="b"/>
                </a:tc>
                <a:tc>
                  <a:txBody>
                    <a:bodyPr/>
                    <a:lstStyle/>
                    <a:p>
                      <a:pPr algn="l" fontAlgn="b"/>
                      <a:r>
                        <a:rPr lang="en-VI" sz="1100" u="none" strike="noStrike">
                          <a:effectLst/>
                          <a:highlight>
                            <a:srgbClr val="F2F2F2"/>
                          </a:highlight>
                        </a:rPr>
                        <a:t> </a:t>
                      </a:r>
                      <a:endParaRPr lang="en-VI" sz="1100" b="0" i="0" u="none" strike="noStrike">
                        <a:solidFill>
                          <a:srgbClr val="000000"/>
                        </a:solidFill>
                        <a:effectLst/>
                        <a:highlight>
                          <a:srgbClr val="F2F2F2"/>
                        </a:highlight>
                        <a:latin typeface="Arial" panose="020B0604020202020204" pitchFamily="34" charset="0"/>
                      </a:endParaRPr>
                    </a:p>
                  </a:txBody>
                  <a:tcPr marL="5962" marR="5962" marT="5962" marB="0" anchor="b"/>
                </a:tc>
                <a:tc>
                  <a:txBody>
                    <a:bodyPr/>
                    <a:lstStyle/>
                    <a:p>
                      <a:pPr algn="l" fontAlgn="b"/>
                      <a:r>
                        <a:rPr lang="en-VI" sz="1100" u="none" strike="noStrike">
                          <a:effectLst/>
                          <a:highlight>
                            <a:srgbClr val="F2F2F2"/>
                          </a:highlight>
                        </a:rPr>
                        <a:t> </a:t>
                      </a:r>
                      <a:endParaRPr lang="en-VI" sz="1100" b="0" i="0" u="none" strike="noStrike">
                        <a:solidFill>
                          <a:srgbClr val="FF0000"/>
                        </a:solidFill>
                        <a:effectLst/>
                        <a:highlight>
                          <a:srgbClr val="F2F2F2"/>
                        </a:highlight>
                        <a:latin typeface="Arial" panose="020B0604020202020204" pitchFamily="34" charset="0"/>
                      </a:endParaRPr>
                    </a:p>
                  </a:txBody>
                  <a:tcPr marL="5962" marR="5962" marT="5962" marB="0" anchor="b"/>
                </a:tc>
                <a:tc>
                  <a:txBody>
                    <a:bodyPr/>
                    <a:lstStyle/>
                    <a:p>
                      <a:pPr algn="l" fontAlgn="b"/>
                      <a:r>
                        <a:rPr lang="en-VI" sz="1100" u="none" strike="noStrike">
                          <a:effectLst/>
                          <a:highlight>
                            <a:srgbClr val="F2F2F2"/>
                          </a:highlight>
                        </a:rPr>
                        <a:t> </a:t>
                      </a:r>
                      <a:endParaRPr lang="en-VI" sz="1100" b="0" i="0" u="none" strike="noStrike">
                        <a:solidFill>
                          <a:srgbClr val="000000"/>
                        </a:solidFill>
                        <a:effectLst/>
                        <a:highlight>
                          <a:srgbClr val="F2F2F2"/>
                        </a:highlight>
                        <a:latin typeface="Arial" panose="020B0604020202020204" pitchFamily="34" charset="0"/>
                      </a:endParaRPr>
                    </a:p>
                  </a:txBody>
                  <a:tcPr marL="5962" marR="5962" marT="5962" marB="0" anchor="b"/>
                </a:tc>
                <a:extLst>
                  <a:ext uri="{0D108BD9-81ED-4DB2-BD59-A6C34878D82A}">
                    <a16:rowId xmlns:a16="http://schemas.microsoft.com/office/drawing/2014/main" val="3864088414"/>
                  </a:ext>
                </a:extLst>
              </a:tr>
              <a:tr h="541472">
                <a:tc gridSpan="7">
                  <a:txBody>
                    <a:bodyPr/>
                    <a:lstStyle/>
                    <a:p>
                      <a:pPr algn="l" rtl="0" fontAlgn="b"/>
                      <a:r>
                        <a:rPr lang="en-US" sz="1100" u="none" strike="noStrike">
                          <a:effectLst/>
                          <a:highlight>
                            <a:srgbClr val="F2F2F2"/>
                          </a:highlight>
                        </a:rPr>
                        <a:t>Lonesome Dove is an operating entity consisting of subleased interests in federal oil and gas leases and mineral interests.  Funds received by the Authority from the shares of Lonesome Dove are paid to the Virgin Islands Bureau of Internal Revenue (VIBIR) to satisfy certain tax obligations due to the Government of the United States Virgin Islands (GVI).</a:t>
                      </a:r>
                      <a:endParaRPr lang="en-US" sz="1100" b="0" i="0" u="none" strike="noStrike">
                        <a:solidFill>
                          <a:srgbClr val="000000"/>
                        </a:solidFill>
                        <a:effectLst/>
                        <a:highlight>
                          <a:srgbClr val="F2F2F2"/>
                        </a:highlight>
                        <a:latin typeface="Corbel" panose="020B0503020204020204" pitchFamily="34" charset="0"/>
                      </a:endParaRPr>
                    </a:p>
                  </a:txBody>
                  <a:tcPr marL="5962" marR="5962" marT="5962" marB="0" anchor="b"/>
                </a:tc>
                <a:tc hMerge="1">
                  <a:txBody>
                    <a:bodyPr/>
                    <a:lstStyle/>
                    <a:p>
                      <a:endParaRPr lang="en-VI"/>
                    </a:p>
                  </a:txBody>
                  <a:tcPr/>
                </a:tc>
                <a:tc hMerge="1">
                  <a:txBody>
                    <a:bodyPr/>
                    <a:lstStyle/>
                    <a:p>
                      <a:endParaRPr lang="en-VI"/>
                    </a:p>
                  </a:txBody>
                  <a:tcPr/>
                </a:tc>
                <a:tc hMerge="1">
                  <a:txBody>
                    <a:bodyPr/>
                    <a:lstStyle/>
                    <a:p>
                      <a:endParaRPr lang="en-VI"/>
                    </a:p>
                  </a:txBody>
                  <a:tcPr/>
                </a:tc>
                <a:tc hMerge="1">
                  <a:txBody>
                    <a:bodyPr/>
                    <a:lstStyle/>
                    <a:p>
                      <a:endParaRPr lang="en-VI"/>
                    </a:p>
                  </a:txBody>
                  <a:tcPr/>
                </a:tc>
                <a:tc hMerge="1">
                  <a:txBody>
                    <a:bodyPr/>
                    <a:lstStyle/>
                    <a:p>
                      <a:endParaRPr lang="en-VI"/>
                    </a:p>
                  </a:txBody>
                  <a:tcPr/>
                </a:tc>
                <a:tc hMerge="1">
                  <a:txBody>
                    <a:bodyPr/>
                    <a:lstStyle/>
                    <a:p>
                      <a:endParaRPr lang="en-VI"/>
                    </a:p>
                  </a:txBody>
                  <a:tcPr/>
                </a:tc>
                <a:extLst>
                  <a:ext uri="{0D108BD9-81ED-4DB2-BD59-A6C34878D82A}">
                    <a16:rowId xmlns:a16="http://schemas.microsoft.com/office/drawing/2014/main" val="147154254"/>
                  </a:ext>
                </a:extLst>
              </a:tr>
              <a:tr h="206855">
                <a:tc>
                  <a:txBody>
                    <a:bodyPr/>
                    <a:lstStyle/>
                    <a:p>
                      <a:pPr algn="l" rtl="0" fontAlgn="b"/>
                      <a:r>
                        <a:rPr lang="en-VI" sz="1100" u="none" strike="noStrike">
                          <a:effectLst/>
                          <a:highlight>
                            <a:srgbClr val="F2F2F2"/>
                          </a:highlight>
                        </a:rPr>
                        <a:t> </a:t>
                      </a:r>
                      <a:endParaRPr lang="en-VI" sz="1100" b="0" i="0" u="none" strike="noStrike">
                        <a:solidFill>
                          <a:srgbClr val="000000"/>
                        </a:solidFill>
                        <a:effectLst/>
                        <a:highlight>
                          <a:srgbClr val="F2F2F2"/>
                        </a:highlight>
                        <a:latin typeface="Corbel" panose="020B0503020204020204" pitchFamily="34" charset="0"/>
                      </a:endParaRPr>
                    </a:p>
                  </a:txBody>
                  <a:tcPr marL="5962" marR="5962" marT="5962" marB="0" anchor="b"/>
                </a:tc>
                <a:tc>
                  <a:txBody>
                    <a:bodyPr/>
                    <a:lstStyle/>
                    <a:p>
                      <a:pPr algn="l" rtl="0" fontAlgn="b"/>
                      <a:r>
                        <a:rPr lang="en-VI" sz="1100" u="none" strike="noStrike">
                          <a:effectLst/>
                          <a:highlight>
                            <a:srgbClr val="F2F2F2"/>
                          </a:highlight>
                        </a:rPr>
                        <a:t> </a:t>
                      </a:r>
                      <a:endParaRPr lang="en-VI" sz="1100" b="0" i="0" u="none" strike="noStrike">
                        <a:solidFill>
                          <a:srgbClr val="000000"/>
                        </a:solidFill>
                        <a:effectLst/>
                        <a:highlight>
                          <a:srgbClr val="F2F2F2"/>
                        </a:highlight>
                        <a:latin typeface="Corbel" panose="020B0503020204020204" pitchFamily="34" charset="0"/>
                      </a:endParaRPr>
                    </a:p>
                  </a:txBody>
                  <a:tcPr marL="5962" marR="5962" marT="5962" marB="0" anchor="b"/>
                </a:tc>
                <a:tc>
                  <a:txBody>
                    <a:bodyPr/>
                    <a:lstStyle/>
                    <a:p>
                      <a:pPr algn="l" rtl="0" fontAlgn="b"/>
                      <a:r>
                        <a:rPr lang="en-VI" sz="1100" u="none" strike="noStrike">
                          <a:effectLst/>
                          <a:highlight>
                            <a:srgbClr val="F2F2F2"/>
                          </a:highlight>
                        </a:rPr>
                        <a:t> </a:t>
                      </a:r>
                      <a:endParaRPr lang="en-VI" sz="1100" b="0" i="0" u="none" strike="noStrike">
                        <a:solidFill>
                          <a:srgbClr val="000000"/>
                        </a:solidFill>
                        <a:effectLst/>
                        <a:highlight>
                          <a:srgbClr val="F2F2F2"/>
                        </a:highlight>
                        <a:latin typeface="Corbel" panose="020B0503020204020204" pitchFamily="34" charset="0"/>
                      </a:endParaRPr>
                    </a:p>
                  </a:txBody>
                  <a:tcPr marL="5962" marR="5962" marT="5962" marB="0" anchor="b"/>
                </a:tc>
                <a:tc>
                  <a:txBody>
                    <a:bodyPr/>
                    <a:lstStyle/>
                    <a:p>
                      <a:pPr algn="l" rtl="0" fontAlgn="b"/>
                      <a:r>
                        <a:rPr lang="en-VI" sz="1100" u="none" strike="noStrike">
                          <a:effectLst/>
                          <a:highlight>
                            <a:srgbClr val="F2F2F2"/>
                          </a:highlight>
                        </a:rPr>
                        <a:t> </a:t>
                      </a:r>
                      <a:endParaRPr lang="en-VI" sz="1100" b="0" i="0" u="none" strike="noStrike">
                        <a:solidFill>
                          <a:srgbClr val="000000"/>
                        </a:solidFill>
                        <a:effectLst/>
                        <a:highlight>
                          <a:srgbClr val="F2F2F2"/>
                        </a:highlight>
                        <a:latin typeface="Corbel" panose="020B0503020204020204" pitchFamily="34" charset="0"/>
                      </a:endParaRPr>
                    </a:p>
                  </a:txBody>
                  <a:tcPr marL="5962" marR="5962" marT="5962" marB="0" anchor="b"/>
                </a:tc>
                <a:tc>
                  <a:txBody>
                    <a:bodyPr/>
                    <a:lstStyle/>
                    <a:p>
                      <a:pPr algn="l" rtl="0" fontAlgn="b"/>
                      <a:r>
                        <a:rPr lang="en-VI" sz="1100" u="none" strike="noStrike">
                          <a:effectLst/>
                          <a:highlight>
                            <a:srgbClr val="F2F2F2"/>
                          </a:highlight>
                        </a:rPr>
                        <a:t> </a:t>
                      </a:r>
                      <a:endParaRPr lang="en-VI" sz="1100" b="0" i="0" u="none" strike="noStrike">
                        <a:solidFill>
                          <a:srgbClr val="000000"/>
                        </a:solidFill>
                        <a:effectLst/>
                        <a:highlight>
                          <a:srgbClr val="F2F2F2"/>
                        </a:highlight>
                        <a:latin typeface="Corbel" panose="020B0503020204020204" pitchFamily="34" charset="0"/>
                      </a:endParaRPr>
                    </a:p>
                  </a:txBody>
                  <a:tcPr marL="5962" marR="5962" marT="5962" marB="0" anchor="b"/>
                </a:tc>
                <a:tc>
                  <a:txBody>
                    <a:bodyPr/>
                    <a:lstStyle/>
                    <a:p>
                      <a:pPr algn="l" rtl="0" fontAlgn="b"/>
                      <a:r>
                        <a:rPr lang="en-VI" sz="1100" u="none" strike="noStrike">
                          <a:effectLst/>
                          <a:highlight>
                            <a:srgbClr val="F2F2F2"/>
                          </a:highlight>
                        </a:rPr>
                        <a:t> </a:t>
                      </a:r>
                      <a:endParaRPr lang="en-VI" sz="1100" b="0" i="0" u="none" strike="noStrike">
                        <a:solidFill>
                          <a:srgbClr val="000000"/>
                        </a:solidFill>
                        <a:effectLst/>
                        <a:highlight>
                          <a:srgbClr val="F2F2F2"/>
                        </a:highlight>
                        <a:latin typeface="Corbel" panose="020B0503020204020204" pitchFamily="34" charset="0"/>
                      </a:endParaRPr>
                    </a:p>
                  </a:txBody>
                  <a:tcPr marL="5962" marR="5962" marT="5962" marB="0" anchor="b"/>
                </a:tc>
                <a:tc>
                  <a:txBody>
                    <a:bodyPr/>
                    <a:lstStyle/>
                    <a:p>
                      <a:pPr algn="l" rtl="0" fontAlgn="b"/>
                      <a:r>
                        <a:rPr lang="en-VI" sz="1100" u="none" strike="noStrike">
                          <a:effectLst/>
                          <a:highlight>
                            <a:srgbClr val="F2F2F2"/>
                          </a:highlight>
                        </a:rPr>
                        <a:t> </a:t>
                      </a:r>
                      <a:endParaRPr lang="en-VI" sz="1100" b="0" i="0" u="none" strike="noStrike">
                        <a:solidFill>
                          <a:srgbClr val="000000"/>
                        </a:solidFill>
                        <a:effectLst/>
                        <a:highlight>
                          <a:srgbClr val="F2F2F2"/>
                        </a:highlight>
                        <a:latin typeface="Corbel" panose="020B0503020204020204" pitchFamily="34" charset="0"/>
                      </a:endParaRPr>
                    </a:p>
                  </a:txBody>
                  <a:tcPr marL="5962" marR="5962" marT="5962" marB="0" anchor="b"/>
                </a:tc>
                <a:extLst>
                  <a:ext uri="{0D108BD9-81ED-4DB2-BD59-A6C34878D82A}">
                    <a16:rowId xmlns:a16="http://schemas.microsoft.com/office/drawing/2014/main" val="2887934970"/>
                  </a:ext>
                </a:extLst>
              </a:tr>
              <a:tr h="188603">
                <a:tc gridSpan="7">
                  <a:txBody>
                    <a:bodyPr/>
                    <a:lstStyle/>
                    <a:p>
                      <a:pPr algn="l" rtl="0" fontAlgn="b"/>
                      <a:r>
                        <a:rPr lang="en-US" sz="1100" u="sng" strike="noStrike">
                          <a:effectLst/>
                          <a:highlight>
                            <a:srgbClr val="F2F2F2"/>
                          </a:highlight>
                        </a:rPr>
                        <a:t>Refinery:  (FY2024, FY2025 &amp; FY2026 are estimates)</a:t>
                      </a:r>
                      <a:endParaRPr lang="en-US" sz="1100" b="0" i="0" u="sng" strike="noStrike">
                        <a:solidFill>
                          <a:srgbClr val="000000"/>
                        </a:solidFill>
                        <a:effectLst/>
                        <a:highlight>
                          <a:srgbClr val="F2F2F2"/>
                        </a:highlight>
                        <a:latin typeface="Corbel" panose="020B0503020204020204" pitchFamily="34" charset="0"/>
                      </a:endParaRPr>
                    </a:p>
                  </a:txBody>
                  <a:tcPr marL="5962" marR="5962" marT="5962" marB="0" anchor="b"/>
                </a:tc>
                <a:tc hMerge="1">
                  <a:txBody>
                    <a:bodyPr/>
                    <a:lstStyle/>
                    <a:p>
                      <a:endParaRPr lang="en-VI"/>
                    </a:p>
                  </a:txBody>
                  <a:tcPr/>
                </a:tc>
                <a:tc hMerge="1">
                  <a:txBody>
                    <a:bodyPr/>
                    <a:lstStyle/>
                    <a:p>
                      <a:endParaRPr lang="en-VI"/>
                    </a:p>
                  </a:txBody>
                  <a:tcPr/>
                </a:tc>
                <a:tc hMerge="1">
                  <a:txBody>
                    <a:bodyPr/>
                    <a:lstStyle/>
                    <a:p>
                      <a:endParaRPr lang="en-VI"/>
                    </a:p>
                  </a:txBody>
                  <a:tcPr/>
                </a:tc>
                <a:tc hMerge="1">
                  <a:txBody>
                    <a:bodyPr/>
                    <a:lstStyle/>
                    <a:p>
                      <a:endParaRPr lang="en-VI"/>
                    </a:p>
                  </a:txBody>
                  <a:tcPr/>
                </a:tc>
                <a:tc hMerge="1">
                  <a:txBody>
                    <a:bodyPr/>
                    <a:lstStyle/>
                    <a:p>
                      <a:endParaRPr lang="en-VI"/>
                    </a:p>
                  </a:txBody>
                  <a:tcPr/>
                </a:tc>
                <a:tc hMerge="1">
                  <a:txBody>
                    <a:bodyPr/>
                    <a:lstStyle/>
                    <a:p>
                      <a:endParaRPr lang="en-VI"/>
                    </a:p>
                  </a:txBody>
                  <a:tcPr/>
                </a:tc>
                <a:extLst>
                  <a:ext uri="{0D108BD9-81ED-4DB2-BD59-A6C34878D82A}">
                    <a16:rowId xmlns:a16="http://schemas.microsoft.com/office/drawing/2014/main" val="2083531471"/>
                  </a:ext>
                </a:extLst>
              </a:tr>
              <a:tr h="188603">
                <a:tc gridSpan="7">
                  <a:txBody>
                    <a:bodyPr/>
                    <a:lstStyle/>
                    <a:p>
                      <a:pPr algn="l" rtl="0" fontAlgn="b"/>
                      <a:r>
                        <a:rPr lang="en-US" sz="1100" u="none" strike="noStrike">
                          <a:effectLst/>
                          <a:highlight>
                            <a:srgbClr val="F2F2F2"/>
                          </a:highlight>
                        </a:rPr>
                        <a:t>1.     Port Hamilton Refinery and Transportation has not submitted plans for refinery restart.</a:t>
                      </a:r>
                      <a:endParaRPr lang="en-US" sz="1100" b="0" i="0" u="none" strike="noStrike">
                        <a:solidFill>
                          <a:srgbClr val="000000"/>
                        </a:solidFill>
                        <a:effectLst/>
                        <a:highlight>
                          <a:srgbClr val="F2F2F2"/>
                        </a:highlight>
                        <a:latin typeface="Corbel" panose="020B0503020204020204" pitchFamily="34" charset="0"/>
                      </a:endParaRPr>
                    </a:p>
                  </a:txBody>
                  <a:tcPr marL="5962" marR="5962" marT="5962" marB="0" anchor="b"/>
                </a:tc>
                <a:tc hMerge="1">
                  <a:txBody>
                    <a:bodyPr/>
                    <a:lstStyle/>
                    <a:p>
                      <a:endParaRPr lang="en-VI"/>
                    </a:p>
                  </a:txBody>
                  <a:tcPr/>
                </a:tc>
                <a:tc hMerge="1">
                  <a:txBody>
                    <a:bodyPr/>
                    <a:lstStyle/>
                    <a:p>
                      <a:endParaRPr lang="en-VI"/>
                    </a:p>
                  </a:txBody>
                  <a:tcPr/>
                </a:tc>
                <a:tc hMerge="1">
                  <a:txBody>
                    <a:bodyPr/>
                    <a:lstStyle/>
                    <a:p>
                      <a:endParaRPr lang="en-VI"/>
                    </a:p>
                  </a:txBody>
                  <a:tcPr/>
                </a:tc>
                <a:tc hMerge="1">
                  <a:txBody>
                    <a:bodyPr/>
                    <a:lstStyle/>
                    <a:p>
                      <a:endParaRPr lang="en-VI"/>
                    </a:p>
                  </a:txBody>
                  <a:tcPr/>
                </a:tc>
                <a:tc hMerge="1">
                  <a:txBody>
                    <a:bodyPr/>
                    <a:lstStyle/>
                    <a:p>
                      <a:endParaRPr lang="en-VI"/>
                    </a:p>
                  </a:txBody>
                  <a:tcPr/>
                </a:tc>
                <a:tc hMerge="1">
                  <a:txBody>
                    <a:bodyPr/>
                    <a:lstStyle/>
                    <a:p>
                      <a:endParaRPr lang="en-VI"/>
                    </a:p>
                  </a:txBody>
                  <a:tcPr/>
                </a:tc>
                <a:extLst>
                  <a:ext uri="{0D108BD9-81ED-4DB2-BD59-A6C34878D82A}">
                    <a16:rowId xmlns:a16="http://schemas.microsoft.com/office/drawing/2014/main" val="2219053935"/>
                  </a:ext>
                </a:extLst>
              </a:tr>
              <a:tr h="389373">
                <a:tc gridSpan="7">
                  <a:txBody>
                    <a:bodyPr/>
                    <a:lstStyle/>
                    <a:p>
                      <a:pPr algn="l" rtl="0" fontAlgn="b"/>
                      <a:r>
                        <a:rPr lang="en-US" sz="1100" u="none" strike="noStrike" dirty="0">
                          <a:effectLst/>
                          <a:highlight>
                            <a:srgbClr val="F2F2F2"/>
                          </a:highlight>
                        </a:rPr>
                        <a:t>2.     Limetree Bay Terminals is now d/b/a Ocean Point Terminals. Based on its current operations, PFA believes Ocean Point   Terminals will continue to make minimum payments under the agreement.</a:t>
                      </a:r>
                      <a:endParaRPr lang="en-US" sz="1100" b="0" i="0" u="none" strike="noStrike" dirty="0">
                        <a:solidFill>
                          <a:srgbClr val="000000"/>
                        </a:solidFill>
                        <a:effectLst/>
                        <a:highlight>
                          <a:srgbClr val="F2F2F2"/>
                        </a:highlight>
                        <a:latin typeface="Corbel" panose="020B0503020204020204" pitchFamily="34" charset="0"/>
                      </a:endParaRPr>
                    </a:p>
                  </a:txBody>
                  <a:tcPr marL="5962" marR="5962" marT="5962" marB="0" anchor="b"/>
                </a:tc>
                <a:tc hMerge="1">
                  <a:txBody>
                    <a:bodyPr/>
                    <a:lstStyle/>
                    <a:p>
                      <a:endParaRPr lang="en-VI"/>
                    </a:p>
                  </a:txBody>
                  <a:tcPr/>
                </a:tc>
                <a:tc hMerge="1">
                  <a:txBody>
                    <a:bodyPr/>
                    <a:lstStyle/>
                    <a:p>
                      <a:endParaRPr lang="en-VI"/>
                    </a:p>
                  </a:txBody>
                  <a:tcPr/>
                </a:tc>
                <a:tc hMerge="1">
                  <a:txBody>
                    <a:bodyPr/>
                    <a:lstStyle/>
                    <a:p>
                      <a:endParaRPr lang="en-VI"/>
                    </a:p>
                  </a:txBody>
                  <a:tcPr/>
                </a:tc>
                <a:tc hMerge="1">
                  <a:txBody>
                    <a:bodyPr/>
                    <a:lstStyle/>
                    <a:p>
                      <a:endParaRPr lang="en-VI"/>
                    </a:p>
                  </a:txBody>
                  <a:tcPr/>
                </a:tc>
                <a:tc hMerge="1">
                  <a:txBody>
                    <a:bodyPr/>
                    <a:lstStyle/>
                    <a:p>
                      <a:endParaRPr lang="en-VI"/>
                    </a:p>
                  </a:txBody>
                  <a:tcPr/>
                </a:tc>
                <a:tc hMerge="1">
                  <a:txBody>
                    <a:bodyPr/>
                    <a:lstStyle/>
                    <a:p>
                      <a:endParaRPr lang="en-VI"/>
                    </a:p>
                  </a:txBody>
                  <a:tcPr/>
                </a:tc>
                <a:extLst>
                  <a:ext uri="{0D108BD9-81ED-4DB2-BD59-A6C34878D82A}">
                    <a16:rowId xmlns:a16="http://schemas.microsoft.com/office/drawing/2014/main" val="2764879575"/>
                  </a:ext>
                </a:extLst>
              </a:tr>
              <a:tr h="407626">
                <a:tc gridSpan="7">
                  <a:txBody>
                    <a:bodyPr/>
                    <a:lstStyle/>
                    <a:p>
                      <a:pPr algn="l" rtl="0" fontAlgn="b"/>
                      <a:r>
                        <a:rPr lang="en-US" sz="1100" u="none" strike="noStrike" dirty="0">
                          <a:effectLst/>
                          <a:highlight>
                            <a:srgbClr val="F2F2F2"/>
                          </a:highlight>
                        </a:rPr>
                        <a:t>3.     The FY 2022 True-Up of the Variable Terminal Payments was made in May 2023 for $1,692 million, and an additional $1,202 million in disputed deductions.</a:t>
                      </a:r>
                      <a:endParaRPr lang="en-US" sz="1100" b="0" i="0" u="none" strike="noStrike" dirty="0">
                        <a:solidFill>
                          <a:srgbClr val="000000"/>
                        </a:solidFill>
                        <a:effectLst/>
                        <a:highlight>
                          <a:srgbClr val="F2F2F2"/>
                        </a:highlight>
                        <a:latin typeface="Corbel" panose="020B0503020204020204" pitchFamily="34" charset="0"/>
                      </a:endParaRPr>
                    </a:p>
                  </a:txBody>
                  <a:tcPr marL="5962" marR="5962" marT="5962" marB="0" anchor="b"/>
                </a:tc>
                <a:tc hMerge="1">
                  <a:txBody>
                    <a:bodyPr/>
                    <a:lstStyle/>
                    <a:p>
                      <a:endParaRPr lang="en-VI"/>
                    </a:p>
                  </a:txBody>
                  <a:tcPr/>
                </a:tc>
                <a:tc hMerge="1">
                  <a:txBody>
                    <a:bodyPr/>
                    <a:lstStyle/>
                    <a:p>
                      <a:endParaRPr lang="en-VI"/>
                    </a:p>
                  </a:txBody>
                  <a:tcPr/>
                </a:tc>
                <a:tc hMerge="1">
                  <a:txBody>
                    <a:bodyPr/>
                    <a:lstStyle/>
                    <a:p>
                      <a:endParaRPr lang="en-VI"/>
                    </a:p>
                  </a:txBody>
                  <a:tcPr/>
                </a:tc>
                <a:tc hMerge="1">
                  <a:txBody>
                    <a:bodyPr/>
                    <a:lstStyle/>
                    <a:p>
                      <a:endParaRPr lang="en-VI"/>
                    </a:p>
                  </a:txBody>
                  <a:tcPr/>
                </a:tc>
                <a:tc hMerge="1">
                  <a:txBody>
                    <a:bodyPr/>
                    <a:lstStyle/>
                    <a:p>
                      <a:endParaRPr lang="en-VI"/>
                    </a:p>
                  </a:txBody>
                  <a:tcPr/>
                </a:tc>
                <a:tc hMerge="1">
                  <a:txBody>
                    <a:bodyPr/>
                    <a:lstStyle/>
                    <a:p>
                      <a:endParaRPr lang="en-VI"/>
                    </a:p>
                  </a:txBody>
                  <a:tcPr/>
                </a:tc>
                <a:extLst>
                  <a:ext uri="{0D108BD9-81ED-4DB2-BD59-A6C34878D82A}">
                    <a16:rowId xmlns:a16="http://schemas.microsoft.com/office/drawing/2014/main" val="3333571748"/>
                  </a:ext>
                </a:extLst>
              </a:tr>
            </a:tbl>
          </a:graphicData>
        </a:graphic>
      </p:graphicFrame>
    </p:spTree>
    <p:extLst>
      <p:ext uri="{BB962C8B-B14F-4D97-AF65-F5344CB8AC3E}">
        <p14:creationId xmlns:p14="http://schemas.microsoft.com/office/powerpoint/2010/main" val="11481027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074B6F-A77F-417C-87EA-3A519FA95BCD}"/>
              </a:ext>
            </a:extLst>
          </p:cNvPr>
          <p:cNvSpPr>
            <a:spLocks noGrp="1"/>
          </p:cNvSpPr>
          <p:nvPr>
            <p:ph type="title"/>
          </p:nvPr>
        </p:nvSpPr>
        <p:spPr/>
        <p:txBody>
          <a:bodyPr/>
          <a:lstStyle/>
          <a:p>
            <a:r>
              <a:rPr lang="en-US" dirty="0"/>
              <a:t>CAPITAL PROJECTS</a:t>
            </a:r>
          </a:p>
        </p:txBody>
      </p:sp>
      <p:sp>
        <p:nvSpPr>
          <p:cNvPr id="10" name="Slide Number Placeholder 9">
            <a:extLst>
              <a:ext uri="{FF2B5EF4-FFF2-40B4-BE49-F238E27FC236}">
                <a16:creationId xmlns:a16="http://schemas.microsoft.com/office/drawing/2014/main" id="{C82CFE60-4018-45DD-83AF-EFD7E4AAFACE}"/>
              </a:ext>
            </a:extLst>
          </p:cNvPr>
          <p:cNvSpPr>
            <a:spLocks noGrp="1"/>
          </p:cNvSpPr>
          <p:nvPr>
            <p:ph type="sldNum" sz="quarter" idx="12"/>
          </p:nvPr>
        </p:nvSpPr>
        <p:spPr/>
        <p:txBody>
          <a:bodyPr/>
          <a:lstStyle/>
          <a:p>
            <a:fld id="{4FAB73BC-B049-4115-A692-8D63A059BFB8}" type="slidenum">
              <a:rPr lang="en-US" smtClean="0"/>
              <a:pPr/>
              <a:t>4</a:t>
            </a:fld>
            <a:endParaRPr lang="en-US" dirty="0"/>
          </a:p>
        </p:txBody>
      </p:sp>
      <p:graphicFrame>
        <p:nvGraphicFramePr>
          <p:cNvPr id="4" name="Table 3">
            <a:extLst>
              <a:ext uri="{FF2B5EF4-FFF2-40B4-BE49-F238E27FC236}">
                <a16:creationId xmlns:a16="http://schemas.microsoft.com/office/drawing/2014/main" id="{A9BE1418-9055-8ED6-FE24-B525E6F52A7F}"/>
              </a:ext>
            </a:extLst>
          </p:cNvPr>
          <p:cNvGraphicFramePr>
            <a:graphicFrameLocks noGrp="1"/>
          </p:cNvGraphicFramePr>
          <p:nvPr>
            <p:extLst>
              <p:ext uri="{D42A27DB-BD31-4B8C-83A1-F6EECF244321}">
                <p14:modId xmlns:p14="http://schemas.microsoft.com/office/powerpoint/2010/main" val="1161068447"/>
              </p:ext>
            </p:extLst>
          </p:nvPr>
        </p:nvGraphicFramePr>
        <p:xfrm>
          <a:off x="3630848" y="763790"/>
          <a:ext cx="7600742" cy="5303610"/>
        </p:xfrm>
        <a:graphic>
          <a:graphicData uri="http://schemas.openxmlformats.org/drawingml/2006/table">
            <a:tbl>
              <a:tblPr>
                <a:tableStyleId>{5C22544A-7EE6-4342-B048-85BDC9FD1C3A}</a:tableStyleId>
              </a:tblPr>
              <a:tblGrid>
                <a:gridCol w="625377">
                  <a:extLst>
                    <a:ext uri="{9D8B030D-6E8A-4147-A177-3AD203B41FA5}">
                      <a16:colId xmlns:a16="http://schemas.microsoft.com/office/drawing/2014/main" val="141152048"/>
                    </a:ext>
                  </a:extLst>
                </a:gridCol>
                <a:gridCol w="753660">
                  <a:extLst>
                    <a:ext uri="{9D8B030D-6E8A-4147-A177-3AD203B41FA5}">
                      <a16:colId xmlns:a16="http://schemas.microsoft.com/office/drawing/2014/main" val="3573342991"/>
                    </a:ext>
                  </a:extLst>
                </a:gridCol>
                <a:gridCol w="833837">
                  <a:extLst>
                    <a:ext uri="{9D8B030D-6E8A-4147-A177-3AD203B41FA5}">
                      <a16:colId xmlns:a16="http://schemas.microsoft.com/office/drawing/2014/main" val="2556592262"/>
                    </a:ext>
                  </a:extLst>
                </a:gridCol>
                <a:gridCol w="930048">
                  <a:extLst>
                    <a:ext uri="{9D8B030D-6E8A-4147-A177-3AD203B41FA5}">
                      <a16:colId xmlns:a16="http://schemas.microsoft.com/office/drawing/2014/main" val="3711649407"/>
                    </a:ext>
                  </a:extLst>
                </a:gridCol>
                <a:gridCol w="833837">
                  <a:extLst>
                    <a:ext uri="{9D8B030D-6E8A-4147-A177-3AD203B41FA5}">
                      <a16:colId xmlns:a16="http://schemas.microsoft.com/office/drawing/2014/main" val="1921520651"/>
                    </a:ext>
                  </a:extLst>
                </a:gridCol>
                <a:gridCol w="1282826">
                  <a:extLst>
                    <a:ext uri="{9D8B030D-6E8A-4147-A177-3AD203B41FA5}">
                      <a16:colId xmlns:a16="http://schemas.microsoft.com/office/drawing/2014/main" val="3177045656"/>
                    </a:ext>
                  </a:extLst>
                </a:gridCol>
                <a:gridCol w="1346967">
                  <a:extLst>
                    <a:ext uri="{9D8B030D-6E8A-4147-A177-3AD203B41FA5}">
                      <a16:colId xmlns:a16="http://schemas.microsoft.com/office/drawing/2014/main" val="2745342802"/>
                    </a:ext>
                  </a:extLst>
                </a:gridCol>
                <a:gridCol w="994190">
                  <a:extLst>
                    <a:ext uri="{9D8B030D-6E8A-4147-A177-3AD203B41FA5}">
                      <a16:colId xmlns:a16="http://schemas.microsoft.com/office/drawing/2014/main" val="3273634683"/>
                    </a:ext>
                  </a:extLst>
                </a:gridCol>
              </a:tblGrid>
              <a:tr h="518018">
                <a:tc gridSpan="2">
                  <a:txBody>
                    <a:bodyPr/>
                    <a:lstStyle/>
                    <a:p>
                      <a:pPr algn="l" fontAlgn="b"/>
                      <a:r>
                        <a:rPr lang="en-US" sz="1400" u="none" strike="noStrike" dirty="0">
                          <a:effectLst/>
                        </a:rPr>
                        <a:t>$ In Thousands</a:t>
                      </a:r>
                      <a:endParaRPr lang="en-US" sz="1400" b="1" i="1" u="none" strike="noStrike" dirty="0">
                        <a:solidFill>
                          <a:srgbClr val="000000"/>
                        </a:solidFill>
                        <a:effectLst/>
                        <a:latin typeface="Calibri" panose="020F0502020204030204" pitchFamily="34" charset="0"/>
                      </a:endParaRPr>
                    </a:p>
                  </a:txBody>
                  <a:tcPr marL="6350" marR="6350" marT="6350" marB="0" anchor="b"/>
                </a:tc>
                <a:tc hMerge="1">
                  <a:txBody>
                    <a:bodyPr/>
                    <a:lstStyle/>
                    <a:p>
                      <a:endParaRPr lang="en-VI"/>
                    </a:p>
                  </a:txBody>
                  <a:tcPr/>
                </a:tc>
                <a:tc gridSpan="2">
                  <a:txBody>
                    <a:bodyPr/>
                    <a:lstStyle/>
                    <a:p>
                      <a:pPr algn="r" fontAlgn="b"/>
                      <a:endParaRPr lang="en-VI" sz="1400" b="1" i="1" u="none" strike="noStrike">
                        <a:solidFill>
                          <a:srgbClr val="000000"/>
                        </a:solidFill>
                        <a:effectLst/>
                        <a:latin typeface="Calibri" panose="020F0502020204030204" pitchFamily="34" charset="0"/>
                      </a:endParaRPr>
                    </a:p>
                  </a:txBody>
                  <a:tcPr marL="6350" marR="6350" marT="6350" marB="0" anchor="b"/>
                </a:tc>
                <a:tc hMerge="1">
                  <a:txBody>
                    <a:bodyPr/>
                    <a:lstStyle/>
                    <a:p>
                      <a:endParaRPr lang="en-VI"/>
                    </a:p>
                  </a:txBody>
                  <a:tcPr/>
                </a:tc>
                <a:tc>
                  <a:txBody>
                    <a:bodyPr/>
                    <a:lstStyle/>
                    <a:p>
                      <a:pPr algn="r" fontAlgn="b"/>
                      <a:endParaRPr lang="en-VI" sz="1400" b="1" i="1" u="none" strike="noStrike">
                        <a:solidFill>
                          <a:srgbClr val="000000"/>
                        </a:solidFill>
                        <a:effectLst/>
                        <a:latin typeface="Calibri" panose="020F0502020204030204" pitchFamily="34" charset="0"/>
                      </a:endParaRPr>
                    </a:p>
                  </a:txBody>
                  <a:tcPr marL="6350" marR="6350" marT="6350" marB="0" anchor="b"/>
                </a:tc>
                <a:tc>
                  <a:txBody>
                    <a:bodyPr/>
                    <a:lstStyle/>
                    <a:p>
                      <a:pPr algn="ctr" fontAlgn="b"/>
                      <a:endParaRPr lang="en-VI" sz="1400" b="1" i="0" u="none" strike="noStrike">
                        <a:solidFill>
                          <a:srgbClr val="000000"/>
                        </a:solidFill>
                        <a:effectLst/>
                        <a:latin typeface="Calibri" panose="020F0502020204030204" pitchFamily="34" charset="0"/>
                      </a:endParaRPr>
                    </a:p>
                  </a:txBody>
                  <a:tcPr marL="6350" marR="6350" marT="6350" marB="0" anchor="b"/>
                </a:tc>
                <a:tc gridSpan="2">
                  <a:txBody>
                    <a:bodyPr/>
                    <a:lstStyle/>
                    <a:p>
                      <a:pPr algn="r" fontAlgn="b"/>
                      <a:r>
                        <a:rPr lang="en-US" sz="1400" u="none" strike="noStrike">
                          <a:effectLst/>
                        </a:rPr>
                        <a:t>as of March 31, 2024</a:t>
                      </a:r>
                      <a:endParaRPr lang="en-US" sz="1400" b="1" i="1" u="none" strike="noStrike">
                        <a:solidFill>
                          <a:srgbClr val="000000"/>
                        </a:solidFill>
                        <a:effectLst/>
                        <a:latin typeface="Calibri" panose="020F0502020204030204" pitchFamily="34" charset="0"/>
                      </a:endParaRPr>
                    </a:p>
                  </a:txBody>
                  <a:tcPr marL="6350" marR="6350" marT="6350" marB="0" anchor="b"/>
                </a:tc>
                <a:tc hMerge="1">
                  <a:txBody>
                    <a:bodyPr/>
                    <a:lstStyle/>
                    <a:p>
                      <a:endParaRPr lang="en-VI"/>
                    </a:p>
                  </a:txBody>
                  <a:tcPr/>
                </a:tc>
                <a:extLst>
                  <a:ext uri="{0D108BD9-81ED-4DB2-BD59-A6C34878D82A}">
                    <a16:rowId xmlns:a16="http://schemas.microsoft.com/office/drawing/2014/main" val="1443384630"/>
                  </a:ext>
                </a:extLst>
              </a:tr>
              <a:tr h="189889">
                <a:tc>
                  <a:txBody>
                    <a:bodyPr/>
                    <a:lstStyle/>
                    <a:p>
                      <a:pPr algn="l" fontAlgn="b"/>
                      <a:endParaRPr lang="en-VI" sz="10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VI" sz="10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VI" sz="10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VI" sz="10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VI" sz="10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endParaRPr lang="en-VI" sz="10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endParaRPr lang="en-VI" sz="10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endParaRPr lang="en-VI" sz="10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3664388600"/>
                  </a:ext>
                </a:extLst>
              </a:tr>
              <a:tr h="425352">
                <a:tc>
                  <a:txBody>
                    <a:bodyPr/>
                    <a:lstStyle/>
                    <a:p>
                      <a:pPr algn="l" fontAlgn="b"/>
                      <a:r>
                        <a:rPr lang="en-US" sz="1100" u="none" strike="noStrike">
                          <a:effectLst/>
                        </a:rPr>
                        <a:t>Agency</a:t>
                      </a:r>
                      <a:br>
                        <a:rPr lang="en-US" sz="1100" u="none" strike="noStrike">
                          <a:effectLst/>
                        </a:rPr>
                      </a:br>
                      <a:endParaRPr lang="en-US" sz="1100" b="1"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Budget</a:t>
                      </a:r>
                      <a:br>
                        <a:rPr lang="en-US" sz="1100" u="none" strike="noStrike">
                          <a:effectLst/>
                        </a:rPr>
                      </a:br>
                      <a:endParaRPr lang="en-US" sz="1100" b="1"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Expended</a:t>
                      </a:r>
                      <a:br>
                        <a:rPr lang="en-US" sz="1100" u="none" strike="noStrike">
                          <a:effectLst/>
                        </a:rPr>
                      </a:br>
                      <a:endParaRPr lang="en-US" sz="1100" b="1"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dirty="0">
                          <a:effectLst/>
                        </a:rPr>
                        <a:t>Remaining</a:t>
                      </a:r>
                      <a:br>
                        <a:rPr lang="en-US" sz="1100" u="none" strike="noStrike" dirty="0">
                          <a:effectLst/>
                        </a:rPr>
                      </a:br>
                      <a:endParaRPr lang="en-US" sz="1100" b="1"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Cost to</a:t>
                      </a:r>
                      <a:br>
                        <a:rPr lang="en-US" sz="1100" u="none" strike="noStrike">
                          <a:effectLst/>
                        </a:rPr>
                      </a:br>
                      <a:r>
                        <a:rPr lang="en-US" sz="1100" u="none" strike="noStrike">
                          <a:effectLst/>
                        </a:rPr>
                        <a:t>Complete</a:t>
                      </a:r>
                      <a:endParaRPr lang="en-US" sz="1100" b="1"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n-US" sz="1100" u="none" strike="noStrike">
                          <a:effectLst/>
                        </a:rPr>
                        <a:t>Authorized</a:t>
                      </a:r>
                      <a:br>
                        <a:rPr lang="en-US" sz="1100" u="none" strike="noStrike">
                          <a:effectLst/>
                        </a:rPr>
                      </a:br>
                      <a:r>
                        <a:rPr lang="en-US" sz="1100" u="none" strike="noStrike">
                          <a:effectLst/>
                        </a:rPr>
                        <a:t>(Earliest Date)</a:t>
                      </a:r>
                      <a:endParaRPr lang="en-US" sz="1100" b="1"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n-US" sz="1100" u="none" strike="noStrike">
                          <a:effectLst/>
                        </a:rPr>
                        <a:t>Start </a:t>
                      </a:r>
                      <a:br>
                        <a:rPr lang="en-US" sz="1100" u="none" strike="noStrike">
                          <a:effectLst/>
                        </a:rPr>
                      </a:br>
                      <a:r>
                        <a:rPr lang="en-US" sz="1100" u="none" strike="noStrike">
                          <a:effectLst/>
                        </a:rPr>
                        <a:t>(Earliest Date)</a:t>
                      </a:r>
                      <a:endParaRPr lang="en-US" sz="1100" b="1"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Reprogram</a:t>
                      </a:r>
                      <a:br>
                        <a:rPr lang="en-US" sz="1100" u="none" strike="noStrike">
                          <a:effectLst/>
                        </a:rPr>
                      </a:br>
                      <a:r>
                        <a:rPr lang="en-US" sz="1100" u="none" strike="noStrike">
                          <a:effectLst/>
                        </a:rPr>
                        <a:t>Amounts</a:t>
                      </a:r>
                      <a:endParaRPr lang="en-US" sz="1100" b="1"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133214432"/>
                  </a:ext>
                </a:extLst>
              </a:tr>
              <a:tr h="220272">
                <a:tc>
                  <a:txBody>
                    <a:bodyPr/>
                    <a:lstStyle/>
                    <a:p>
                      <a:pPr algn="l" fontAlgn="b"/>
                      <a:r>
                        <a:rPr lang="en-VI" sz="1100" u="none" strike="noStrike">
                          <a:effectLst/>
                        </a:rPr>
                        <a:t> </a:t>
                      </a:r>
                      <a:endParaRPr lang="en-VI" sz="1100" b="1"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VI" sz="1100" u="none" strike="noStrike">
                          <a:effectLst/>
                        </a:rPr>
                        <a:t> </a:t>
                      </a:r>
                      <a:endParaRPr lang="en-VI" sz="1100" b="1"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VI" sz="1100" u="none" strike="noStrike">
                          <a:effectLst/>
                        </a:rPr>
                        <a:t> </a:t>
                      </a:r>
                      <a:endParaRPr lang="en-VI" sz="1100" b="1"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VI" sz="1100" u="none" strike="noStrike">
                          <a:effectLst/>
                        </a:rPr>
                        <a:t> </a:t>
                      </a:r>
                      <a:endParaRPr lang="en-VI" sz="1100" b="1"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VI" sz="1100" u="none" strike="noStrike">
                          <a:effectLst/>
                        </a:rPr>
                        <a:t> </a:t>
                      </a:r>
                      <a:endParaRPr lang="en-VI" sz="1100" b="1"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n-VI" sz="1100" u="none" strike="noStrike">
                          <a:effectLst/>
                        </a:rPr>
                        <a:t> </a:t>
                      </a:r>
                      <a:endParaRPr lang="en-VI" sz="1100" b="1"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n-VI" sz="1100" u="none" strike="noStrike">
                          <a:effectLst/>
                        </a:rPr>
                        <a:t> </a:t>
                      </a:r>
                      <a:endParaRPr lang="en-VI" sz="1100" b="1"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VI" sz="1100" u="none" strike="noStrike">
                          <a:effectLst/>
                        </a:rPr>
                        <a:t> </a:t>
                      </a:r>
                      <a:endParaRPr lang="en-VI" sz="1100" b="1"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1565607890"/>
                  </a:ext>
                </a:extLst>
              </a:tr>
              <a:tr h="220272">
                <a:tc>
                  <a:txBody>
                    <a:bodyPr/>
                    <a:lstStyle/>
                    <a:p>
                      <a:pPr algn="l" fontAlgn="b"/>
                      <a:r>
                        <a:rPr lang="en-US" sz="1100" u="none" strike="noStrike">
                          <a:effectLst/>
                        </a:rPr>
                        <a:t>BIT</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VI" sz="1100" u="none" strike="noStrike">
                          <a:effectLst/>
                        </a:rPr>
                        <a:t>1,050</a:t>
                      </a:r>
                      <a:endParaRPr lang="en-VI"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VI" sz="1100" u="none" strike="noStrike">
                          <a:effectLst/>
                        </a:rPr>
                        <a:t>701</a:t>
                      </a:r>
                      <a:endParaRPr lang="en-VI"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VI" sz="1100" u="none" strike="noStrike">
                          <a:effectLst/>
                        </a:rPr>
                        <a:t>349</a:t>
                      </a:r>
                      <a:endParaRPr lang="en-VI"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VI" sz="1100" u="none" strike="noStrike">
                          <a:effectLst/>
                        </a:rPr>
                        <a:t>349</a:t>
                      </a:r>
                      <a:endParaRPr lang="en-VI" sz="11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n-US" sz="1100" u="none" strike="noStrike">
                          <a:effectLst/>
                        </a:rPr>
                        <a:t>10-Jun-05</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n-US" sz="1100" u="none" strike="noStrike">
                          <a:effectLst/>
                        </a:rPr>
                        <a:t>31-Dec-18</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VI" sz="1100" u="none" strike="noStrike">
                          <a:effectLst/>
                        </a:rPr>
                        <a:t>0</a:t>
                      </a:r>
                      <a:endParaRPr lang="en-VI" sz="11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3362337975"/>
                  </a:ext>
                </a:extLst>
              </a:tr>
              <a:tr h="220272">
                <a:tc>
                  <a:txBody>
                    <a:bodyPr/>
                    <a:lstStyle/>
                    <a:p>
                      <a:pPr algn="l" fontAlgn="b"/>
                      <a:r>
                        <a:rPr lang="en-US" sz="1100" u="none" strike="noStrike">
                          <a:effectLst/>
                        </a:rPr>
                        <a:t>BOC</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VI" sz="1100" u="none" strike="noStrike">
                          <a:effectLst/>
                        </a:rPr>
                        <a:t>3,095</a:t>
                      </a:r>
                      <a:endParaRPr lang="en-VI"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VI" sz="1100" u="none" strike="noStrike">
                          <a:effectLst/>
                        </a:rPr>
                        <a:t>2,724</a:t>
                      </a:r>
                      <a:endParaRPr lang="en-VI"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VI" sz="1100" u="none" strike="noStrike">
                          <a:effectLst/>
                        </a:rPr>
                        <a:t>371</a:t>
                      </a:r>
                      <a:endParaRPr lang="en-VI"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VI" sz="1100" u="none" strike="noStrike">
                          <a:effectLst/>
                        </a:rPr>
                        <a:t>371</a:t>
                      </a:r>
                      <a:endParaRPr lang="en-VI" sz="11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n-US" sz="1100" u="none" strike="noStrike" dirty="0">
                          <a:effectLst/>
                        </a:rPr>
                        <a:t>25-Nov-15</a:t>
                      </a:r>
                      <a:endParaRPr lang="en-US"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en-US" sz="1100" u="none" strike="noStrike">
                          <a:effectLst/>
                        </a:rPr>
                        <a:t>1-Jun-18</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VI" sz="1100" u="none" strike="noStrike">
                          <a:effectLst/>
                        </a:rPr>
                        <a:t>0</a:t>
                      </a:r>
                      <a:endParaRPr lang="en-VI" sz="11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1873249022"/>
                  </a:ext>
                </a:extLst>
              </a:tr>
              <a:tr h="208119">
                <a:tc>
                  <a:txBody>
                    <a:bodyPr/>
                    <a:lstStyle/>
                    <a:p>
                      <a:pPr algn="l" fontAlgn="b"/>
                      <a:r>
                        <a:rPr lang="en-US" sz="1100" u="none" strike="noStrike">
                          <a:effectLst/>
                        </a:rPr>
                        <a:t>DHS</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VI" sz="1100" u="none" strike="noStrike">
                          <a:effectLst/>
                        </a:rPr>
                        <a:t>300</a:t>
                      </a:r>
                      <a:endParaRPr lang="en-VI"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VI" sz="1100" u="none" strike="noStrike">
                          <a:effectLst/>
                        </a:rPr>
                        <a:t>238</a:t>
                      </a:r>
                      <a:endParaRPr lang="en-VI"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VI" sz="1100" u="none" strike="noStrike">
                          <a:effectLst/>
                        </a:rPr>
                        <a:t>62</a:t>
                      </a:r>
                      <a:endParaRPr lang="en-VI"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VI" sz="1100" u="none" strike="noStrike">
                          <a:effectLst/>
                        </a:rPr>
                        <a:t>62</a:t>
                      </a:r>
                      <a:endParaRPr lang="en-VI" sz="11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n-US" sz="1100" u="none" strike="noStrike">
                          <a:effectLst/>
                        </a:rPr>
                        <a:t>8-Feb-08</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n-US" sz="1100" u="none" strike="noStrike">
                          <a:effectLst/>
                        </a:rPr>
                        <a:t>1-Apr-19</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VI" sz="1100" u="none" strike="noStrike">
                          <a:effectLst/>
                        </a:rPr>
                        <a:t>0</a:t>
                      </a:r>
                      <a:endParaRPr lang="en-VI" sz="11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2339221001"/>
                  </a:ext>
                </a:extLst>
              </a:tr>
              <a:tr h="220272">
                <a:tc>
                  <a:txBody>
                    <a:bodyPr/>
                    <a:lstStyle/>
                    <a:p>
                      <a:pPr algn="l" fontAlgn="b"/>
                      <a:r>
                        <a:rPr lang="en-US" sz="1100" u="none" strike="noStrike">
                          <a:effectLst/>
                        </a:rPr>
                        <a:t>DOE</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VI" sz="1100" u="none" strike="noStrike">
                          <a:effectLst/>
                        </a:rPr>
                        <a:t>3,418</a:t>
                      </a:r>
                      <a:endParaRPr lang="en-VI"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VI" sz="1100" u="none" strike="noStrike">
                          <a:effectLst/>
                        </a:rPr>
                        <a:t>1,341</a:t>
                      </a:r>
                      <a:endParaRPr lang="en-VI"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VI" sz="1100" u="none" strike="noStrike">
                          <a:effectLst/>
                        </a:rPr>
                        <a:t>2,077</a:t>
                      </a:r>
                      <a:endParaRPr lang="en-VI"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VI" sz="1100" u="none" strike="noStrike">
                          <a:effectLst/>
                        </a:rPr>
                        <a:t>2,077</a:t>
                      </a:r>
                      <a:endParaRPr lang="en-VI" sz="11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n-US" sz="1100" u="none" strike="noStrike">
                          <a:effectLst/>
                        </a:rPr>
                        <a:t>28-Oct-09</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n-US" sz="1100" u="none" strike="noStrike">
                          <a:effectLst/>
                        </a:rPr>
                        <a:t>24-Oct-16</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VI" sz="1100" u="none" strike="noStrike">
                          <a:effectLst/>
                        </a:rPr>
                        <a:t>0</a:t>
                      </a:r>
                      <a:endParaRPr lang="en-VI" sz="11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978048315"/>
                  </a:ext>
                </a:extLst>
              </a:tr>
              <a:tr h="220272">
                <a:tc>
                  <a:txBody>
                    <a:bodyPr/>
                    <a:lstStyle/>
                    <a:p>
                      <a:pPr algn="l" fontAlgn="b"/>
                      <a:r>
                        <a:rPr lang="en-US" sz="1100" u="none" strike="noStrike">
                          <a:effectLst/>
                        </a:rPr>
                        <a:t>DOF</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VI" sz="1100" u="none" strike="noStrike">
                          <a:effectLst/>
                        </a:rPr>
                        <a:t>70</a:t>
                      </a:r>
                      <a:endParaRPr lang="en-VI"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VI" sz="1100" u="none" strike="noStrike">
                          <a:effectLst/>
                        </a:rPr>
                        <a:t>69</a:t>
                      </a:r>
                      <a:endParaRPr lang="en-VI"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VI" sz="1100" u="none" strike="noStrike">
                          <a:effectLst/>
                        </a:rPr>
                        <a:t>1</a:t>
                      </a:r>
                      <a:endParaRPr lang="en-VI"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VI" sz="1100" u="none" strike="noStrike">
                          <a:effectLst/>
                        </a:rPr>
                        <a:t>1</a:t>
                      </a:r>
                      <a:endParaRPr lang="en-VI" sz="11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n-US" sz="1100" u="none" strike="noStrike">
                          <a:effectLst/>
                        </a:rPr>
                        <a:t>7-Jul-15</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n-US" sz="1100" u="none" strike="noStrike">
                          <a:effectLst/>
                        </a:rPr>
                        <a:t>29-Feb-16</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VI" sz="1100" u="none" strike="noStrike">
                          <a:effectLst/>
                        </a:rPr>
                        <a:t>1</a:t>
                      </a:r>
                      <a:endParaRPr lang="en-VI" sz="11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3613590489"/>
                  </a:ext>
                </a:extLst>
              </a:tr>
              <a:tr h="217608">
                <a:tc>
                  <a:txBody>
                    <a:bodyPr/>
                    <a:lstStyle/>
                    <a:p>
                      <a:pPr algn="l" fontAlgn="b"/>
                      <a:r>
                        <a:rPr lang="en-US" sz="1100" u="none" strike="noStrike">
                          <a:effectLst/>
                        </a:rPr>
                        <a:t>DOH</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VI" sz="1100" u="none" strike="noStrike">
                          <a:effectLst/>
                        </a:rPr>
                        <a:t>4,298</a:t>
                      </a:r>
                      <a:endParaRPr lang="en-VI"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VI" sz="1100" u="none" strike="noStrike">
                          <a:effectLst/>
                        </a:rPr>
                        <a:t>2,932</a:t>
                      </a:r>
                      <a:endParaRPr lang="en-VI"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VI" sz="1100" u="none" strike="noStrike">
                          <a:effectLst/>
                        </a:rPr>
                        <a:t>1,366</a:t>
                      </a:r>
                      <a:endParaRPr lang="en-VI"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VI" sz="1100" u="none" strike="noStrike">
                          <a:effectLst/>
                        </a:rPr>
                        <a:t>1,366</a:t>
                      </a:r>
                      <a:endParaRPr lang="en-VI" sz="11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n-US" sz="1100" u="none" strike="noStrike">
                          <a:effectLst/>
                        </a:rPr>
                        <a:t>8-Nov-01</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n-US" sz="1100" u="none" strike="noStrike">
                          <a:effectLst/>
                        </a:rPr>
                        <a:t>1-May-19</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VI" sz="1100" u="none" strike="noStrike">
                          <a:effectLst/>
                        </a:rPr>
                        <a:t>0</a:t>
                      </a:r>
                      <a:endParaRPr lang="en-VI" sz="11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1165494096"/>
                  </a:ext>
                </a:extLst>
              </a:tr>
              <a:tr h="220272">
                <a:tc>
                  <a:txBody>
                    <a:bodyPr/>
                    <a:lstStyle/>
                    <a:p>
                      <a:pPr algn="l" fontAlgn="b"/>
                      <a:r>
                        <a:rPr lang="en-US" sz="1100" u="none" strike="noStrike">
                          <a:effectLst/>
                        </a:rPr>
                        <a:t>DPNR</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VI" sz="1100" u="none" strike="noStrike">
                          <a:effectLst/>
                        </a:rPr>
                        <a:t>5,239</a:t>
                      </a:r>
                      <a:endParaRPr lang="en-VI"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VI" sz="1100" u="none" strike="noStrike">
                          <a:effectLst/>
                        </a:rPr>
                        <a:t>3,338</a:t>
                      </a:r>
                      <a:endParaRPr lang="en-VI"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VI" sz="1100" u="none" strike="noStrike">
                          <a:effectLst/>
                        </a:rPr>
                        <a:t>1,902</a:t>
                      </a:r>
                      <a:endParaRPr lang="en-VI"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VI" sz="1100" u="none" strike="noStrike">
                          <a:effectLst/>
                        </a:rPr>
                        <a:t>1,901</a:t>
                      </a:r>
                      <a:endParaRPr lang="en-VI" sz="11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n-US" sz="1100" u="none" strike="noStrike">
                          <a:effectLst/>
                        </a:rPr>
                        <a:t>28-Oct-09</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n-US" sz="1100" u="none" strike="noStrike">
                          <a:effectLst/>
                        </a:rPr>
                        <a:t>15-Apr-19</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VI" sz="1100" u="none" strike="noStrike">
                          <a:effectLst/>
                        </a:rPr>
                        <a:t>1</a:t>
                      </a:r>
                      <a:endParaRPr lang="en-VI" sz="11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808070237"/>
                  </a:ext>
                </a:extLst>
              </a:tr>
              <a:tr h="220272">
                <a:tc>
                  <a:txBody>
                    <a:bodyPr/>
                    <a:lstStyle/>
                    <a:p>
                      <a:pPr algn="l" fontAlgn="b"/>
                      <a:r>
                        <a:rPr lang="en-US" sz="1100" u="none" strike="noStrike">
                          <a:effectLst/>
                        </a:rPr>
                        <a:t>DPP</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VI" sz="1100" u="none" strike="noStrike">
                          <a:effectLst/>
                        </a:rPr>
                        <a:t>3,155</a:t>
                      </a:r>
                      <a:endParaRPr lang="en-VI"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VI" sz="1100" u="none" strike="noStrike">
                          <a:effectLst/>
                        </a:rPr>
                        <a:t>2,892</a:t>
                      </a:r>
                      <a:endParaRPr lang="en-VI"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VI" sz="1100" u="none" strike="noStrike">
                          <a:effectLst/>
                        </a:rPr>
                        <a:t>263</a:t>
                      </a:r>
                      <a:endParaRPr lang="en-VI"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VI" sz="1100" u="none" strike="noStrike">
                          <a:effectLst/>
                        </a:rPr>
                        <a:t>0</a:t>
                      </a:r>
                      <a:endParaRPr lang="en-VI" sz="11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n-US" sz="1100" u="none" strike="noStrike">
                          <a:effectLst/>
                        </a:rPr>
                        <a:t>7-Oct-16</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n-US" sz="1100" u="none" strike="noStrike">
                          <a:effectLst/>
                        </a:rPr>
                        <a:t>7-Oct-16</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VI" sz="1100" u="none" strike="noStrike">
                          <a:effectLst/>
                        </a:rPr>
                        <a:t>263</a:t>
                      </a:r>
                      <a:endParaRPr lang="en-VI" sz="11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3532765851"/>
                  </a:ext>
                </a:extLst>
              </a:tr>
              <a:tr h="220272">
                <a:tc>
                  <a:txBody>
                    <a:bodyPr/>
                    <a:lstStyle/>
                    <a:p>
                      <a:pPr algn="l" fontAlgn="b"/>
                      <a:r>
                        <a:rPr lang="en-US" sz="1100" u="none" strike="noStrike">
                          <a:effectLst/>
                        </a:rPr>
                        <a:t>DPW</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VI" sz="1100" u="none" strike="noStrike">
                          <a:effectLst/>
                        </a:rPr>
                        <a:t>111,080</a:t>
                      </a:r>
                      <a:endParaRPr lang="en-VI"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VI" sz="1100" u="none" strike="noStrike">
                          <a:effectLst/>
                        </a:rPr>
                        <a:t>74,946</a:t>
                      </a:r>
                      <a:endParaRPr lang="en-VI"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VI" sz="1100" u="none" strike="noStrike">
                          <a:effectLst/>
                        </a:rPr>
                        <a:t>36,134</a:t>
                      </a:r>
                      <a:endParaRPr lang="en-VI"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VI" sz="1100" u="none" strike="noStrike">
                          <a:effectLst/>
                        </a:rPr>
                        <a:t>36,134</a:t>
                      </a:r>
                      <a:endParaRPr lang="en-VI" sz="11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n-US" sz="1100" u="none" strike="noStrike">
                          <a:effectLst/>
                        </a:rPr>
                        <a:t>28-Oct-09</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n-US" sz="1100" u="none" strike="noStrike">
                          <a:effectLst/>
                        </a:rPr>
                        <a:t>9-Apr-18</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VI" sz="1100" u="none" strike="noStrike">
                          <a:effectLst/>
                        </a:rPr>
                        <a:t>0</a:t>
                      </a:r>
                      <a:endParaRPr lang="en-VI" sz="11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205009084"/>
                  </a:ext>
                </a:extLst>
              </a:tr>
              <a:tr h="220272">
                <a:tc>
                  <a:txBody>
                    <a:bodyPr/>
                    <a:lstStyle/>
                    <a:p>
                      <a:pPr algn="l" fontAlgn="b"/>
                      <a:r>
                        <a:rPr lang="en-US" sz="1100" u="none" strike="noStrike">
                          <a:effectLst/>
                        </a:rPr>
                        <a:t>DSPR</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VI" sz="1100" u="none" strike="noStrike">
                          <a:effectLst/>
                        </a:rPr>
                        <a:t>38,752</a:t>
                      </a:r>
                      <a:endParaRPr lang="en-VI"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VI" sz="1100" u="none" strike="noStrike">
                          <a:effectLst/>
                        </a:rPr>
                        <a:t>23,899</a:t>
                      </a:r>
                      <a:endParaRPr lang="en-VI"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VI" sz="1100" u="none" strike="noStrike">
                          <a:effectLst/>
                        </a:rPr>
                        <a:t>14,854</a:t>
                      </a:r>
                      <a:endParaRPr lang="en-VI"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VI" sz="1100" u="none" strike="noStrike">
                          <a:effectLst/>
                        </a:rPr>
                        <a:t>14,854</a:t>
                      </a:r>
                      <a:endParaRPr lang="en-VI" sz="11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n-US" sz="1100" u="none" strike="noStrike">
                          <a:effectLst/>
                        </a:rPr>
                        <a:t>14-Dec-12</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n-US" sz="1100" u="none" strike="noStrike">
                          <a:effectLst/>
                        </a:rPr>
                        <a:t>21-Jul-17</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VI" sz="1100" u="none" strike="noStrike">
                          <a:effectLst/>
                        </a:rPr>
                        <a:t>0</a:t>
                      </a:r>
                      <a:endParaRPr lang="en-VI" sz="11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1889742172"/>
                  </a:ext>
                </a:extLst>
              </a:tr>
              <a:tr h="220272">
                <a:tc>
                  <a:txBody>
                    <a:bodyPr/>
                    <a:lstStyle/>
                    <a:p>
                      <a:pPr algn="l" fontAlgn="b"/>
                      <a:r>
                        <a:rPr lang="en-US" sz="1100" u="none" strike="noStrike">
                          <a:effectLst/>
                        </a:rPr>
                        <a:t>JFLH</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VI" sz="1100" u="none" strike="noStrike">
                          <a:effectLst/>
                        </a:rPr>
                        <a:t>8,000</a:t>
                      </a:r>
                      <a:endParaRPr lang="en-VI"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VI" sz="1100" u="none" strike="noStrike">
                          <a:effectLst/>
                        </a:rPr>
                        <a:t>7,628</a:t>
                      </a:r>
                      <a:endParaRPr lang="en-VI"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VI" sz="1100" u="none" strike="noStrike">
                          <a:effectLst/>
                        </a:rPr>
                        <a:t>372</a:t>
                      </a:r>
                      <a:endParaRPr lang="en-VI"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VI" sz="1100" u="none" strike="noStrike">
                          <a:effectLst/>
                        </a:rPr>
                        <a:t>372</a:t>
                      </a:r>
                      <a:endParaRPr lang="en-VI" sz="11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n-US" sz="1100" u="none" strike="noStrike">
                          <a:effectLst/>
                        </a:rPr>
                        <a:t>8-Oct-14</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n-US" sz="1100" u="none" strike="noStrike">
                          <a:effectLst/>
                        </a:rPr>
                        <a:t>1-Oct-14</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VI" sz="1100" u="none" strike="noStrike">
                          <a:effectLst/>
                        </a:rPr>
                        <a:t>0</a:t>
                      </a:r>
                      <a:endParaRPr lang="en-VI" sz="11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2324053513"/>
                  </a:ext>
                </a:extLst>
              </a:tr>
              <a:tr h="220272">
                <a:tc>
                  <a:txBody>
                    <a:bodyPr/>
                    <a:lstStyle/>
                    <a:p>
                      <a:pPr algn="l" fontAlgn="b"/>
                      <a:r>
                        <a:rPr lang="en-US" sz="1100" u="none" strike="noStrike">
                          <a:effectLst/>
                        </a:rPr>
                        <a:t>OOG</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VI" sz="1100" u="none" strike="noStrike">
                          <a:effectLst/>
                        </a:rPr>
                        <a:t>323</a:t>
                      </a:r>
                      <a:endParaRPr lang="en-VI"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VI" sz="1100" u="none" strike="noStrike">
                          <a:effectLst/>
                        </a:rPr>
                        <a:t>323</a:t>
                      </a:r>
                      <a:endParaRPr lang="en-VI"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VI" sz="1100" u="none" strike="noStrike">
                          <a:effectLst/>
                        </a:rPr>
                        <a:t>0</a:t>
                      </a:r>
                      <a:endParaRPr lang="en-VI"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VI" sz="1100" u="none" strike="noStrike">
                          <a:effectLst/>
                        </a:rPr>
                        <a:t>0</a:t>
                      </a:r>
                      <a:endParaRPr lang="en-VI" sz="11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n-US" sz="1100" u="none" strike="noStrike">
                          <a:effectLst/>
                        </a:rPr>
                        <a:t>26-Apr-17</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n-US" sz="1100" u="none" strike="noStrike">
                          <a:effectLst/>
                        </a:rPr>
                        <a:t>20-Nov-17</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VI" sz="1100" u="none" strike="noStrike">
                          <a:effectLst/>
                        </a:rPr>
                        <a:t>0</a:t>
                      </a:r>
                      <a:endParaRPr lang="en-VI" sz="11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132370234"/>
                  </a:ext>
                </a:extLst>
              </a:tr>
              <a:tr h="220272">
                <a:tc>
                  <a:txBody>
                    <a:bodyPr/>
                    <a:lstStyle/>
                    <a:p>
                      <a:pPr algn="l" fontAlgn="b"/>
                      <a:r>
                        <a:rPr lang="en-US" sz="1100" u="none" strike="noStrike">
                          <a:effectLst/>
                        </a:rPr>
                        <a:t>VIPA</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VI" sz="1100" u="none" strike="noStrike">
                          <a:effectLst/>
                        </a:rPr>
                        <a:t>17,500</a:t>
                      </a:r>
                      <a:endParaRPr lang="en-VI"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VI" sz="1100" u="none" strike="noStrike">
                          <a:effectLst/>
                        </a:rPr>
                        <a:t>0</a:t>
                      </a:r>
                      <a:endParaRPr lang="en-VI"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VI" sz="1100" u="none" strike="noStrike">
                          <a:effectLst/>
                        </a:rPr>
                        <a:t>17,500</a:t>
                      </a:r>
                      <a:endParaRPr lang="en-VI"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VI" sz="1100" u="none" strike="noStrike">
                          <a:effectLst/>
                        </a:rPr>
                        <a:t>17,500</a:t>
                      </a:r>
                      <a:endParaRPr lang="en-VI" sz="11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n-US" sz="1100" u="none" strike="noStrike">
                          <a:effectLst/>
                        </a:rPr>
                        <a:t>11-Jul-14</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n-US" sz="1100" u="none" strike="noStrike">
                          <a:effectLst/>
                        </a:rPr>
                        <a:t>1-Aug-19</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VI" sz="1100" u="none" strike="noStrike">
                          <a:effectLst/>
                        </a:rPr>
                        <a:t>0</a:t>
                      </a:r>
                      <a:endParaRPr lang="en-VI" sz="11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1227616013"/>
                  </a:ext>
                </a:extLst>
              </a:tr>
              <a:tr h="220272">
                <a:tc>
                  <a:txBody>
                    <a:bodyPr/>
                    <a:lstStyle/>
                    <a:p>
                      <a:pPr algn="l" fontAlgn="b"/>
                      <a:r>
                        <a:rPr lang="en-US" sz="1100" u="none" strike="noStrike">
                          <a:effectLst/>
                        </a:rPr>
                        <a:t>VIPD</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VI" sz="1100" u="none" strike="noStrike">
                          <a:effectLst/>
                        </a:rPr>
                        <a:t>1,222</a:t>
                      </a:r>
                      <a:endParaRPr lang="en-VI"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VI" sz="1100" u="none" strike="noStrike">
                          <a:effectLst/>
                        </a:rPr>
                        <a:t>900</a:t>
                      </a:r>
                      <a:endParaRPr lang="en-VI"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VI" sz="1100" u="none" strike="noStrike">
                          <a:effectLst/>
                        </a:rPr>
                        <a:t>322</a:t>
                      </a:r>
                      <a:endParaRPr lang="en-VI"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VI" sz="1100" u="none" strike="noStrike">
                          <a:effectLst/>
                        </a:rPr>
                        <a:t>200</a:t>
                      </a:r>
                      <a:endParaRPr lang="en-VI" sz="11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n-US" sz="1100" u="none" strike="noStrike">
                          <a:effectLst/>
                        </a:rPr>
                        <a:t>23-Mar-15</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n-US" sz="1100" u="none" strike="noStrike">
                          <a:effectLst/>
                        </a:rPr>
                        <a:t>24-Apr-15</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VI" sz="1100" u="none" strike="noStrike">
                          <a:effectLst/>
                        </a:rPr>
                        <a:t>142</a:t>
                      </a:r>
                      <a:endParaRPr lang="en-VI" sz="11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3705983897"/>
                  </a:ext>
                </a:extLst>
              </a:tr>
              <a:tr h="220272">
                <a:tc>
                  <a:txBody>
                    <a:bodyPr/>
                    <a:lstStyle/>
                    <a:p>
                      <a:pPr algn="l" fontAlgn="b"/>
                      <a:r>
                        <a:rPr lang="en-US" sz="1100" u="none" strike="noStrike">
                          <a:effectLst/>
                        </a:rPr>
                        <a:t>VIPFA</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VI" sz="1100" u="none" strike="noStrike">
                          <a:effectLst/>
                        </a:rPr>
                        <a:t>800</a:t>
                      </a:r>
                      <a:endParaRPr lang="en-VI"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VI" sz="1100" u="none" strike="noStrike">
                          <a:effectLst/>
                        </a:rPr>
                        <a:t>8</a:t>
                      </a:r>
                      <a:endParaRPr lang="en-VI"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VI" sz="1100" u="none" strike="noStrike">
                          <a:effectLst/>
                        </a:rPr>
                        <a:t>792</a:t>
                      </a:r>
                      <a:endParaRPr lang="en-VI"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VI" sz="1100" u="none" strike="noStrike">
                          <a:effectLst/>
                        </a:rPr>
                        <a:t>492</a:t>
                      </a:r>
                      <a:endParaRPr lang="en-VI" sz="11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n-US" sz="1100" u="none" strike="noStrike">
                          <a:effectLst/>
                        </a:rPr>
                        <a:t>19-May-21</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n-US" sz="1100" u="none" strike="noStrike">
                          <a:effectLst/>
                        </a:rPr>
                        <a:t>14-Jul-23</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VI" sz="1100" u="none" strike="noStrike">
                          <a:effectLst/>
                        </a:rPr>
                        <a:t>300</a:t>
                      </a:r>
                      <a:endParaRPr lang="en-VI" sz="11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473857176"/>
                  </a:ext>
                </a:extLst>
              </a:tr>
              <a:tr h="220272">
                <a:tc>
                  <a:txBody>
                    <a:bodyPr/>
                    <a:lstStyle/>
                    <a:p>
                      <a:pPr algn="l" fontAlgn="b"/>
                      <a:r>
                        <a:rPr lang="en-US" sz="1100" u="none" strike="noStrike">
                          <a:effectLst/>
                        </a:rPr>
                        <a:t>VIWMA</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VI" sz="1100" u="none" strike="noStrike">
                          <a:effectLst/>
                        </a:rPr>
                        <a:t>3,104</a:t>
                      </a:r>
                      <a:endParaRPr lang="en-VI"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VI" sz="1100" u="none" strike="noStrike">
                          <a:effectLst/>
                        </a:rPr>
                        <a:t>2,686</a:t>
                      </a:r>
                      <a:endParaRPr lang="en-VI"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VI" sz="1100" u="none" strike="noStrike">
                          <a:effectLst/>
                        </a:rPr>
                        <a:t>418</a:t>
                      </a:r>
                      <a:endParaRPr lang="en-VI"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VI" sz="1100" u="none" strike="noStrike">
                          <a:effectLst/>
                        </a:rPr>
                        <a:t>418</a:t>
                      </a:r>
                      <a:endParaRPr lang="en-VI" sz="11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n-US" sz="1100" u="none" strike="noStrike">
                          <a:effectLst/>
                        </a:rPr>
                        <a:t>15-Sep-19</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n-US" sz="1100" u="none" strike="noStrike">
                          <a:effectLst/>
                        </a:rPr>
                        <a:t>14-Nov-19</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VI" sz="1100" u="none" strike="noStrike">
                          <a:effectLst/>
                        </a:rPr>
                        <a:t>0</a:t>
                      </a:r>
                      <a:endParaRPr lang="en-VI" sz="11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3671854860"/>
                  </a:ext>
                </a:extLst>
              </a:tr>
              <a:tr h="220272">
                <a:tc>
                  <a:txBody>
                    <a:bodyPr/>
                    <a:lstStyle/>
                    <a:p>
                      <a:pPr algn="l" fontAlgn="b"/>
                      <a:r>
                        <a:rPr lang="en-US" sz="1100" u="none" strike="noStrike">
                          <a:effectLst/>
                        </a:rPr>
                        <a:t>WAPA</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VI" sz="1100" u="none" strike="noStrike">
                          <a:effectLst/>
                        </a:rPr>
                        <a:t>323</a:t>
                      </a:r>
                      <a:endParaRPr lang="en-VI"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VI" sz="1100" u="none" strike="noStrike">
                          <a:effectLst/>
                        </a:rPr>
                        <a:t>310</a:t>
                      </a:r>
                      <a:endParaRPr lang="en-VI"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VI" sz="1100" u="none" strike="noStrike">
                          <a:effectLst/>
                        </a:rPr>
                        <a:t>13</a:t>
                      </a:r>
                      <a:endParaRPr lang="en-VI"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VI" sz="1100" u="none" strike="noStrike">
                          <a:effectLst/>
                        </a:rPr>
                        <a:t>13</a:t>
                      </a:r>
                      <a:endParaRPr lang="en-VI" sz="11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n-US" sz="1100" u="none" strike="noStrike">
                          <a:effectLst/>
                        </a:rPr>
                        <a:t>28-Oct-09</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n-US" sz="1100" u="none" strike="noStrike">
                          <a:effectLst/>
                        </a:rPr>
                        <a:t>1-Jun-19</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VI" sz="1100" u="none" strike="noStrike">
                          <a:effectLst/>
                        </a:rPr>
                        <a:t>0</a:t>
                      </a:r>
                      <a:endParaRPr lang="en-VI" sz="11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3027148709"/>
                  </a:ext>
                </a:extLst>
              </a:tr>
              <a:tr h="220272">
                <a:tc>
                  <a:txBody>
                    <a:bodyPr/>
                    <a:lstStyle/>
                    <a:p>
                      <a:pPr algn="l" fontAlgn="b"/>
                      <a:r>
                        <a:rPr lang="en-US" sz="1100" u="none" strike="noStrike">
                          <a:effectLst/>
                          <a:highlight>
                            <a:srgbClr val="F2F2F2"/>
                          </a:highlight>
                        </a:rPr>
                        <a:t>Total</a:t>
                      </a:r>
                      <a:endParaRPr lang="en-US" sz="1100" b="1" i="0" u="none" strike="noStrike">
                        <a:solidFill>
                          <a:srgbClr val="000000"/>
                        </a:solidFill>
                        <a:effectLst/>
                        <a:highlight>
                          <a:srgbClr val="F2F2F2"/>
                        </a:highlight>
                        <a:latin typeface="Calibri" panose="020F0502020204030204" pitchFamily="34" charset="0"/>
                      </a:endParaRPr>
                    </a:p>
                  </a:txBody>
                  <a:tcPr marL="6350" marR="6350" marT="6350" marB="0" anchor="b"/>
                </a:tc>
                <a:tc>
                  <a:txBody>
                    <a:bodyPr/>
                    <a:lstStyle/>
                    <a:p>
                      <a:pPr algn="r" fontAlgn="b"/>
                      <a:r>
                        <a:rPr lang="en-VI" sz="1100" u="none" strike="noStrike">
                          <a:effectLst/>
                          <a:highlight>
                            <a:srgbClr val="F2F2F2"/>
                          </a:highlight>
                        </a:rPr>
                        <a:t>201,729</a:t>
                      </a:r>
                      <a:endParaRPr lang="en-VI" sz="1100" b="1" i="0" u="none" strike="noStrike">
                        <a:solidFill>
                          <a:srgbClr val="000000"/>
                        </a:solidFill>
                        <a:effectLst/>
                        <a:highlight>
                          <a:srgbClr val="F2F2F2"/>
                        </a:highlight>
                        <a:latin typeface="Calibri" panose="020F0502020204030204" pitchFamily="34" charset="0"/>
                      </a:endParaRPr>
                    </a:p>
                  </a:txBody>
                  <a:tcPr marL="6350" marR="6350" marT="6350" marB="0" anchor="b"/>
                </a:tc>
                <a:tc>
                  <a:txBody>
                    <a:bodyPr/>
                    <a:lstStyle/>
                    <a:p>
                      <a:pPr algn="r" fontAlgn="b"/>
                      <a:r>
                        <a:rPr lang="en-VI" sz="1100" u="none" strike="noStrike">
                          <a:effectLst/>
                          <a:highlight>
                            <a:srgbClr val="F2F2F2"/>
                          </a:highlight>
                        </a:rPr>
                        <a:t>124,934</a:t>
                      </a:r>
                      <a:endParaRPr lang="en-VI" sz="1100" b="1" i="0" u="none" strike="noStrike">
                        <a:solidFill>
                          <a:srgbClr val="000000"/>
                        </a:solidFill>
                        <a:effectLst/>
                        <a:highlight>
                          <a:srgbClr val="F2F2F2"/>
                        </a:highlight>
                        <a:latin typeface="Calibri" panose="020F0502020204030204" pitchFamily="34" charset="0"/>
                      </a:endParaRPr>
                    </a:p>
                  </a:txBody>
                  <a:tcPr marL="6350" marR="6350" marT="6350" marB="0" anchor="b"/>
                </a:tc>
                <a:tc>
                  <a:txBody>
                    <a:bodyPr/>
                    <a:lstStyle/>
                    <a:p>
                      <a:pPr algn="r" fontAlgn="b"/>
                      <a:r>
                        <a:rPr lang="en-VI" sz="1100" u="none" strike="noStrike">
                          <a:effectLst/>
                          <a:highlight>
                            <a:srgbClr val="F2F2F2"/>
                          </a:highlight>
                        </a:rPr>
                        <a:t>76,795</a:t>
                      </a:r>
                      <a:endParaRPr lang="en-VI" sz="1100" b="1" i="0" u="none" strike="noStrike">
                        <a:solidFill>
                          <a:srgbClr val="000000"/>
                        </a:solidFill>
                        <a:effectLst/>
                        <a:highlight>
                          <a:srgbClr val="F2F2F2"/>
                        </a:highlight>
                        <a:latin typeface="Calibri" panose="020F0502020204030204" pitchFamily="34" charset="0"/>
                      </a:endParaRPr>
                    </a:p>
                  </a:txBody>
                  <a:tcPr marL="6350" marR="6350" marT="6350" marB="0" anchor="b"/>
                </a:tc>
                <a:tc>
                  <a:txBody>
                    <a:bodyPr/>
                    <a:lstStyle/>
                    <a:p>
                      <a:pPr algn="r" fontAlgn="b"/>
                      <a:r>
                        <a:rPr lang="en-VI" sz="1100" u="none" strike="noStrike">
                          <a:effectLst/>
                          <a:highlight>
                            <a:srgbClr val="F2F2F2"/>
                          </a:highlight>
                        </a:rPr>
                        <a:t>76,110</a:t>
                      </a:r>
                      <a:endParaRPr lang="en-VI" sz="1100" b="1" i="0" u="none" strike="noStrike">
                        <a:solidFill>
                          <a:srgbClr val="000000"/>
                        </a:solidFill>
                        <a:effectLst/>
                        <a:highlight>
                          <a:srgbClr val="F2F2F2"/>
                        </a:highlight>
                        <a:latin typeface="Calibri" panose="020F0502020204030204" pitchFamily="34" charset="0"/>
                      </a:endParaRPr>
                    </a:p>
                  </a:txBody>
                  <a:tcPr marL="6350" marR="6350" marT="6350" marB="0" anchor="b"/>
                </a:tc>
                <a:tc>
                  <a:txBody>
                    <a:bodyPr/>
                    <a:lstStyle/>
                    <a:p>
                      <a:pPr algn="ctr" fontAlgn="b"/>
                      <a:r>
                        <a:rPr lang="en-VI" sz="1100" u="none" strike="noStrike">
                          <a:effectLst/>
                          <a:highlight>
                            <a:srgbClr val="F2F2F2"/>
                          </a:highlight>
                        </a:rPr>
                        <a:t> </a:t>
                      </a:r>
                      <a:endParaRPr lang="en-VI" sz="1100" b="1" i="0" u="none" strike="noStrike">
                        <a:solidFill>
                          <a:srgbClr val="000000"/>
                        </a:solidFill>
                        <a:effectLst/>
                        <a:highlight>
                          <a:srgbClr val="F2F2F2"/>
                        </a:highlight>
                        <a:latin typeface="Calibri" panose="020F0502020204030204" pitchFamily="34" charset="0"/>
                      </a:endParaRPr>
                    </a:p>
                  </a:txBody>
                  <a:tcPr marL="6350" marR="6350" marT="6350" marB="0" anchor="b"/>
                </a:tc>
                <a:tc>
                  <a:txBody>
                    <a:bodyPr/>
                    <a:lstStyle/>
                    <a:p>
                      <a:pPr algn="ctr" fontAlgn="b"/>
                      <a:r>
                        <a:rPr lang="en-VI" sz="1100" u="none" strike="noStrike">
                          <a:effectLst/>
                          <a:highlight>
                            <a:srgbClr val="F2F2F2"/>
                          </a:highlight>
                        </a:rPr>
                        <a:t> </a:t>
                      </a:r>
                      <a:endParaRPr lang="en-VI" sz="1100" b="1" i="0" u="none" strike="noStrike">
                        <a:solidFill>
                          <a:srgbClr val="000000"/>
                        </a:solidFill>
                        <a:effectLst/>
                        <a:highlight>
                          <a:srgbClr val="F2F2F2"/>
                        </a:highlight>
                        <a:latin typeface="Calibri" panose="020F0502020204030204" pitchFamily="34" charset="0"/>
                      </a:endParaRPr>
                    </a:p>
                  </a:txBody>
                  <a:tcPr marL="6350" marR="6350" marT="6350" marB="0" anchor="b"/>
                </a:tc>
                <a:tc>
                  <a:txBody>
                    <a:bodyPr/>
                    <a:lstStyle/>
                    <a:p>
                      <a:pPr algn="r" fontAlgn="b"/>
                      <a:r>
                        <a:rPr lang="en-VI" sz="1100" u="none" strike="noStrike" dirty="0">
                          <a:effectLst/>
                          <a:highlight>
                            <a:srgbClr val="F2F2F2"/>
                          </a:highlight>
                        </a:rPr>
                        <a:t>707</a:t>
                      </a:r>
                      <a:endParaRPr lang="en-VI" sz="1100" b="1" i="0" u="none" strike="noStrike" dirty="0">
                        <a:solidFill>
                          <a:srgbClr val="000000"/>
                        </a:solidFill>
                        <a:effectLst/>
                        <a:highlight>
                          <a:srgbClr val="F2F2F2"/>
                        </a:highlight>
                        <a:latin typeface="Calibri" panose="020F0502020204030204" pitchFamily="34" charset="0"/>
                      </a:endParaRPr>
                    </a:p>
                  </a:txBody>
                  <a:tcPr marL="6350" marR="6350" marT="6350" marB="0" anchor="b"/>
                </a:tc>
                <a:extLst>
                  <a:ext uri="{0D108BD9-81ED-4DB2-BD59-A6C34878D82A}">
                    <a16:rowId xmlns:a16="http://schemas.microsoft.com/office/drawing/2014/main" val="3435570194"/>
                  </a:ext>
                </a:extLst>
              </a:tr>
            </a:tbl>
          </a:graphicData>
        </a:graphic>
      </p:graphicFrame>
    </p:spTree>
    <p:extLst>
      <p:ext uri="{BB962C8B-B14F-4D97-AF65-F5344CB8AC3E}">
        <p14:creationId xmlns:p14="http://schemas.microsoft.com/office/powerpoint/2010/main" val="2555727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2F1AE2-DC94-CC35-5FC0-59C9C00DDB04}"/>
              </a:ext>
            </a:extLst>
          </p:cNvPr>
          <p:cNvSpPr>
            <a:spLocks noGrp="1"/>
          </p:cNvSpPr>
          <p:nvPr>
            <p:ph type="title"/>
          </p:nvPr>
        </p:nvSpPr>
        <p:spPr/>
        <p:txBody>
          <a:bodyPr/>
          <a:lstStyle/>
          <a:p>
            <a:r>
              <a:rPr lang="en-US" dirty="0"/>
              <a:t>Gross Receipts Tax Collection</a:t>
            </a:r>
            <a:br>
              <a:rPr lang="en-US" dirty="0"/>
            </a:br>
            <a:endParaRPr lang="en-VI" dirty="0"/>
          </a:p>
        </p:txBody>
      </p:sp>
      <p:graphicFrame>
        <p:nvGraphicFramePr>
          <p:cNvPr id="7" name="Content Placeholder 6">
            <a:extLst>
              <a:ext uri="{FF2B5EF4-FFF2-40B4-BE49-F238E27FC236}">
                <a16:creationId xmlns:a16="http://schemas.microsoft.com/office/drawing/2014/main" id="{92B2BE78-1A16-FF32-C131-4082EC854BE6}"/>
              </a:ext>
            </a:extLst>
          </p:cNvPr>
          <p:cNvGraphicFramePr>
            <a:graphicFrameLocks noGrp="1"/>
          </p:cNvGraphicFramePr>
          <p:nvPr>
            <p:ph idx="1"/>
            <p:extLst>
              <p:ext uri="{D42A27DB-BD31-4B8C-83A1-F6EECF244321}">
                <p14:modId xmlns:p14="http://schemas.microsoft.com/office/powerpoint/2010/main" val="1908356997"/>
              </p:ext>
            </p:extLst>
          </p:nvPr>
        </p:nvGraphicFramePr>
        <p:xfrm>
          <a:off x="3799727" y="793630"/>
          <a:ext cx="7315201" cy="4865302"/>
        </p:xfrm>
        <a:graphic>
          <a:graphicData uri="http://schemas.openxmlformats.org/drawingml/2006/table">
            <a:tbl>
              <a:tblPr>
                <a:tableStyleId>{5C22544A-7EE6-4342-B048-85BDC9FD1C3A}</a:tableStyleId>
              </a:tblPr>
              <a:tblGrid>
                <a:gridCol w="2097986">
                  <a:extLst>
                    <a:ext uri="{9D8B030D-6E8A-4147-A177-3AD203B41FA5}">
                      <a16:colId xmlns:a16="http://schemas.microsoft.com/office/drawing/2014/main" val="2182537046"/>
                    </a:ext>
                  </a:extLst>
                </a:gridCol>
                <a:gridCol w="1043443">
                  <a:extLst>
                    <a:ext uri="{9D8B030D-6E8A-4147-A177-3AD203B41FA5}">
                      <a16:colId xmlns:a16="http://schemas.microsoft.com/office/drawing/2014/main" val="3302652021"/>
                    </a:ext>
                  </a:extLst>
                </a:gridCol>
                <a:gridCol w="1043443">
                  <a:extLst>
                    <a:ext uri="{9D8B030D-6E8A-4147-A177-3AD203B41FA5}">
                      <a16:colId xmlns:a16="http://schemas.microsoft.com/office/drawing/2014/main" val="2144876499"/>
                    </a:ext>
                  </a:extLst>
                </a:gridCol>
                <a:gridCol w="1043443">
                  <a:extLst>
                    <a:ext uri="{9D8B030D-6E8A-4147-A177-3AD203B41FA5}">
                      <a16:colId xmlns:a16="http://schemas.microsoft.com/office/drawing/2014/main" val="997720655"/>
                    </a:ext>
                  </a:extLst>
                </a:gridCol>
                <a:gridCol w="1043443">
                  <a:extLst>
                    <a:ext uri="{9D8B030D-6E8A-4147-A177-3AD203B41FA5}">
                      <a16:colId xmlns:a16="http://schemas.microsoft.com/office/drawing/2014/main" val="3154927178"/>
                    </a:ext>
                  </a:extLst>
                </a:gridCol>
                <a:gridCol w="1043443">
                  <a:extLst>
                    <a:ext uri="{9D8B030D-6E8A-4147-A177-3AD203B41FA5}">
                      <a16:colId xmlns:a16="http://schemas.microsoft.com/office/drawing/2014/main" val="3825176631"/>
                    </a:ext>
                  </a:extLst>
                </a:gridCol>
              </a:tblGrid>
              <a:tr h="290606">
                <a:tc>
                  <a:txBody>
                    <a:bodyPr/>
                    <a:lstStyle/>
                    <a:p>
                      <a:pPr algn="l" fontAlgn="b"/>
                      <a:endParaRPr lang="en-VI" sz="1000" b="0" i="0" u="none" strike="noStrike">
                        <a:solidFill>
                          <a:srgbClr val="000000"/>
                        </a:solidFill>
                        <a:effectLst/>
                        <a:latin typeface="Corbel" panose="020B0503020204020204" pitchFamily="34" charset="0"/>
                      </a:endParaRPr>
                    </a:p>
                  </a:txBody>
                  <a:tcPr marL="5550" marR="5550" marT="5550" marB="0" anchor="b"/>
                </a:tc>
                <a:tc>
                  <a:txBody>
                    <a:bodyPr/>
                    <a:lstStyle/>
                    <a:p>
                      <a:pPr algn="l" fontAlgn="b"/>
                      <a:endParaRPr lang="en-VI" sz="1000" b="0" i="0" u="none" strike="noStrike">
                        <a:solidFill>
                          <a:srgbClr val="000000"/>
                        </a:solidFill>
                        <a:effectLst/>
                        <a:latin typeface="Corbel" panose="020B0503020204020204" pitchFamily="34" charset="0"/>
                      </a:endParaRPr>
                    </a:p>
                  </a:txBody>
                  <a:tcPr marL="5550" marR="5550" marT="5550" marB="0" anchor="b"/>
                </a:tc>
                <a:tc>
                  <a:txBody>
                    <a:bodyPr/>
                    <a:lstStyle/>
                    <a:p>
                      <a:pPr algn="l" fontAlgn="b"/>
                      <a:endParaRPr lang="en-VI" sz="1000" b="0" i="0" u="none" strike="noStrike" dirty="0">
                        <a:solidFill>
                          <a:srgbClr val="000000"/>
                        </a:solidFill>
                        <a:effectLst/>
                        <a:latin typeface="Corbel" panose="020B0503020204020204" pitchFamily="34" charset="0"/>
                      </a:endParaRPr>
                    </a:p>
                  </a:txBody>
                  <a:tcPr marL="5550" marR="5550" marT="5550" marB="0" anchor="b"/>
                </a:tc>
                <a:tc>
                  <a:txBody>
                    <a:bodyPr/>
                    <a:lstStyle/>
                    <a:p>
                      <a:pPr algn="l" fontAlgn="b"/>
                      <a:endParaRPr lang="en-VI" sz="1000" b="0" i="0" u="none" strike="noStrike">
                        <a:solidFill>
                          <a:srgbClr val="000000"/>
                        </a:solidFill>
                        <a:effectLst/>
                        <a:latin typeface="Corbel" panose="020B0503020204020204" pitchFamily="34" charset="0"/>
                      </a:endParaRPr>
                    </a:p>
                  </a:txBody>
                  <a:tcPr marL="5550" marR="5550" marT="5550" marB="0" anchor="b"/>
                </a:tc>
                <a:tc>
                  <a:txBody>
                    <a:bodyPr/>
                    <a:lstStyle/>
                    <a:p>
                      <a:pPr algn="l" fontAlgn="b"/>
                      <a:endParaRPr lang="en-VI" sz="1000" b="0" i="0" u="none" strike="noStrike">
                        <a:solidFill>
                          <a:srgbClr val="000000"/>
                        </a:solidFill>
                        <a:effectLst/>
                        <a:latin typeface="Corbel" panose="020B0503020204020204" pitchFamily="34" charset="0"/>
                      </a:endParaRPr>
                    </a:p>
                  </a:txBody>
                  <a:tcPr marL="5550" marR="5550" marT="5550" marB="0" anchor="b"/>
                </a:tc>
                <a:tc>
                  <a:txBody>
                    <a:bodyPr/>
                    <a:lstStyle/>
                    <a:p>
                      <a:pPr algn="l" fontAlgn="b"/>
                      <a:endParaRPr lang="en-VI" sz="1000" b="0" i="0" u="none" strike="noStrike">
                        <a:solidFill>
                          <a:srgbClr val="000000"/>
                        </a:solidFill>
                        <a:effectLst/>
                        <a:latin typeface="Corbel" panose="020B0503020204020204" pitchFamily="34" charset="0"/>
                      </a:endParaRPr>
                    </a:p>
                  </a:txBody>
                  <a:tcPr marL="5550" marR="5550" marT="5550" marB="0" anchor="b"/>
                </a:tc>
                <a:extLst>
                  <a:ext uri="{0D108BD9-81ED-4DB2-BD59-A6C34878D82A}">
                    <a16:rowId xmlns:a16="http://schemas.microsoft.com/office/drawing/2014/main" val="3987211713"/>
                  </a:ext>
                </a:extLst>
              </a:tr>
              <a:tr h="346851">
                <a:tc>
                  <a:txBody>
                    <a:bodyPr/>
                    <a:lstStyle/>
                    <a:p>
                      <a:pPr algn="l" fontAlgn="b"/>
                      <a:endParaRPr lang="en-VI" sz="1300" b="0" i="0" u="none" strike="noStrike" dirty="0">
                        <a:solidFill>
                          <a:srgbClr val="000000"/>
                        </a:solidFill>
                        <a:effectLst/>
                        <a:latin typeface="+mn-lt"/>
                      </a:endParaRPr>
                    </a:p>
                  </a:txBody>
                  <a:tcPr marL="5550" marR="5550" marT="5550" marB="0" anchor="b"/>
                </a:tc>
                <a:tc>
                  <a:txBody>
                    <a:bodyPr/>
                    <a:lstStyle/>
                    <a:p>
                      <a:pPr algn="ctr" fontAlgn="b"/>
                      <a:endParaRPr lang="en-VI" sz="1300" b="1" i="0" u="none" strike="noStrike" dirty="0">
                        <a:solidFill>
                          <a:srgbClr val="000000"/>
                        </a:solidFill>
                        <a:effectLst/>
                        <a:latin typeface="+mn-lt"/>
                      </a:endParaRPr>
                    </a:p>
                  </a:txBody>
                  <a:tcPr marL="5550" marR="5550" marT="5550" marB="0" anchor="b"/>
                </a:tc>
                <a:tc>
                  <a:txBody>
                    <a:bodyPr/>
                    <a:lstStyle/>
                    <a:p>
                      <a:pPr algn="ctr" fontAlgn="b"/>
                      <a:endParaRPr lang="en-VI" sz="1300" b="1" i="0" u="none" strike="noStrike">
                        <a:solidFill>
                          <a:srgbClr val="000000"/>
                        </a:solidFill>
                        <a:effectLst/>
                        <a:latin typeface="+mn-lt"/>
                      </a:endParaRPr>
                    </a:p>
                  </a:txBody>
                  <a:tcPr marL="5550" marR="5550" marT="5550" marB="0" anchor="b"/>
                </a:tc>
                <a:tc>
                  <a:txBody>
                    <a:bodyPr/>
                    <a:lstStyle/>
                    <a:p>
                      <a:pPr algn="ctr" fontAlgn="b"/>
                      <a:r>
                        <a:rPr lang="en-US" sz="1300" b="1" u="none" strike="noStrike" dirty="0">
                          <a:effectLst/>
                          <a:latin typeface="+mn-lt"/>
                        </a:rPr>
                        <a:t>FY 2024</a:t>
                      </a:r>
                      <a:endParaRPr lang="en-US" sz="1300" b="1" i="0" u="none" strike="noStrike" dirty="0">
                        <a:solidFill>
                          <a:srgbClr val="000000"/>
                        </a:solidFill>
                        <a:effectLst/>
                        <a:latin typeface="+mn-lt"/>
                      </a:endParaRPr>
                    </a:p>
                  </a:txBody>
                  <a:tcPr marL="5550" marR="5550" marT="5550" marB="0" anchor="b"/>
                </a:tc>
                <a:tc>
                  <a:txBody>
                    <a:bodyPr/>
                    <a:lstStyle/>
                    <a:p>
                      <a:pPr algn="ctr" fontAlgn="b"/>
                      <a:r>
                        <a:rPr lang="en-US" sz="1300" b="1" u="none" strike="noStrike" dirty="0">
                          <a:effectLst/>
                          <a:latin typeface="+mn-lt"/>
                        </a:rPr>
                        <a:t>FY 2025</a:t>
                      </a:r>
                      <a:endParaRPr lang="en-US" sz="1300" b="1" i="0" u="none" strike="noStrike" dirty="0">
                        <a:solidFill>
                          <a:srgbClr val="000000"/>
                        </a:solidFill>
                        <a:effectLst/>
                        <a:latin typeface="+mn-lt"/>
                      </a:endParaRPr>
                    </a:p>
                  </a:txBody>
                  <a:tcPr marL="5550" marR="5550" marT="5550" marB="0" anchor="b"/>
                </a:tc>
                <a:tc>
                  <a:txBody>
                    <a:bodyPr/>
                    <a:lstStyle/>
                    <a:p>
                      <a:pPr algn="ctr" fontAlgn="b"/>
                      <a:r>
                        <a:rPr lang="en-US" sz="1300" b="1" u="none" strike="noStrike" dirty="0">
                          <a:effectLst/>
                          <a:latin typeface="+mn-lt"/>
                        </a:rPr>
                        <a:t>FY 2026</a:t>
                      </a:r>
                      <a:endParaRPr lang="en-US" sz="1300" b="1" i="0" u="none" strike="noStrike" dirty="0">
                        <a:solidFill>
                          <a:srgbClr val="000000"/>
                        </a:solidFill>
                        <a:effectLst/>
                        <a:latin typeface="+mn-lt"/>
                      </a:endParaRPr>
                    </a:p>
                  </a:txBody>
                  <a:tcPr marL="5550" marR="5550" marT="5550" marB="0" anchor="b"/>
                </a:tc>
                <a:extLst>
                  <a:ext uri="{0D108BD9-81ED-4DB2-BD59-A6C34878D82A}">
                    <a16:rowId xmlns:a16="http://schemas.microsoft.com/office/drawing/2014/main" val="1605961848"/>
                  </a:ext>
                </a:extLst>
              </a:tr>
              <a:tr h="346851">
                <a:tc>
                  <a:txBody>
                    <a:bodyPr/>
                    <a:lstStyle/>
                    <a:p>
                      <a:pPr algn="l" fontAlgn="b"/>
                      <a:endParaRPr lang="en-VI" sz="1300" b="0" i="0" u="none" strike="noStrike" dirty="0">
                        <a:solidFill>
                          <a:srgbClr val="000000"/>
                        </a:solidFill>
                        <a:effectLst/>
                        <a:latin typeface="+mn-lt"/>
                      </a:endParaRPr>
                    </a:p>
                  </a:txBody>
                  <a:tcPr marL="5550" marR="5550" marT="5550" marB="0" anchor="b"/>
                </a:tc>
                <a:tc>
                  <a:txBody>
                    <a:bodyPr/>
                    <a:lstStyle/>
                    <a:p>
                      <a:pPr algn="ctr" fontAlgn="b"/>
                      <a:r>
                        <a:rPr lang="en-US" sz="1300" b="1" u="none" strike="noStrike" dirty="0">
                          <a:effectLst/>
                          <a:latin typeface="+mn-lt"/>
                        </a:rPr>
                        <a:t>FY 2022</a:t>
                      </a:r>
                      <a:endParaRPr lang="en-US" sz="1300" b="1" i="0" u="none" strike="noStrike" dirty="0">
                        <a:solidFill>
                          <a:srgbClr val="000000"/>
                        </a:solidFill>
                        <a:effectLst/>
                        <a:latin typeface="+mn-lt"/>
                      </a:endParaRPr>
                    </a:p>
                  </a:txBody>
                  <a:tcPr marL="5550" marR="5550" marT="5550" marB="0" anchor="b"/>
                </a:tc>
                <a:tc>
                  <a:txBody>
                    <a:bodyPr/>
                    <a:lstStyle/>
                    <a:p>
                      <a:pPr algn="ctr" fontAlgn="b"/>
                      <a:r>
                        <a:rPr lang="en-US" sz="1300" b="1" u="none" strike="noStrike" dirty="0">
                          <a:effectLst/>
                          <a:latin typeface="+mn-lt"/>
                        </a:rPr>
                        <a:t>FY 2023</a:t>
                      </a:r>
                      <a:endParaRPr lang="en-US" sz="1300" b="1" i="0" u="none" strike="noStrike" dirty="0">
                        <a:solidFill>
                          <a:srgbClr val="000000"/>
                        </a:solidFill>
                        <a:effectLst/>
                        <a:latin typeface="+mn-lt"/>
                      </a:endParaRPr>
                    </a:p>
                  </a:txBody>
                  <a:tcPr marL="5550" marR="5550" marT="5550" marB="0" anchor="b"/>
                </a:tc>
                <a:tc>
                  <a:txBody>
                    <a:bodyPr/>
                    <a:lstStyle/>
                    <a:p>
                      <a:pPr algn="ctr" fontAlgn="b"/>
                      <a:r>
                        <a:rPr lang="en-US" sz="1300" b="1" u="none" strike="noStrike" dirty="0">
                          <a:effectLst/>
                          <a:latin typeface="+mn-lt"/>
                        </a:rPr>
                        <a:t>(Projections)</a:t>
                      </a:r>
                      <a:endParaRPr lang="en-US" sz="1300" b="1" i="0" u="none" strike="noStrike" dirty="0">
                        <a:solidFill>
                          <a:srgbClr val="000000"/>
                        </a:solidFill>
                        <a:effectLst/>
                        <a:latin typeface="+mn-lt"/>
                      </a:endParaRPr>
                    </a:p>
                  </a:txBody>
                  <a:tcPr marL="5550" marR="5550" marT="5550" marB="0" anchor="b"/>
                </a:tc>
                <a:tc>
                  <a:txBody>
                    <a:bodyPr/>
                    <a:lstStyle/>
                    <a:p>
                      <a:pPr algn="ctr" fontAlgn="b"/>
                      <a:r>
                        <a:rPr lang="en-US" sz="1300" b="1" u="none" strike="noStrike" dirty="0">
                          <a:effectLst/>
                          <a:latin typeface="+mn-lt"/>
                        </a:rPr>
                        <a:t>(Projections)</a:t>
                      </a:r>
                      <a:endParaRPr lang="en-US" sz="1300" b="1" i="0" u="none" strike="noStrike" dirty="0">
                        <a:solidFill>
                          <a:srgbClr val="000000"/>
                        </a:solidFill>
                        <a:effectLst/>
                        <a:latin typeface="+mn-lt"/>
                      </a:endParaRPr>
                    </a:p>
                  </a:txBody>
                  <a:tcPr marL="5550" marR="5550" marT="5550" marB="0" anchor="b"/>
                </a:tc>
                <a:tc>
                  <a:txBody>
                    <a:bodyPr/>
                    <a:lstStyle/>
                    <a:p>
                      <a:pPr algn="ctr" fontAlgn="b"/>
                      <a:r>
                        <a:rPr lang="en-US" sz="1300" b="1" u="none" strike="noStrike" dirty="0">
                          <a:effectLst/>
                          <a:latin typeface="+mn-lt"/>
                        </a:rPr>
                        <a:t>(Projections)</a:t>
                      </a:r>
                      <a:endParaRPr lang="en-US" sz="1300" b="1" i="0" u="none" strike="noStrike" dirty="0">
                        <a:solidFill>
                          <a:srgbClr val="000000"/>
                        </a:solidFill>
                        <a:effectLst/>
                        <a:latin typeface="+mn-lt"/>
                      </a:endParaRPr>
                    </a:p>
                  </a:txBody>
                  <a:tcPr marL="5550" marR="5550" marT="5550" marB="0" anchor="b"/>
                </a:tc>
                <a:extLst>
                  <a:ext uri="{0D108BD9-81ED-4DB2-BD59-A6C34878D82A}">
                    <a16:rowId xmlns:a16="http://schemas.microsoft.com/office/drawing/2014/main" val="792093072"/>
                  </a:ext>
                </a:extLst>
              </a:tr>
              <a:tr h="346851">
                <a:tc>
                  <a:txBody>
                    <a:bodyPr/>
                    <a:lstStyle/>
                    <a:p>
                      <a:pPr algn="l" fontAlgn="b"/>
                      <a:endParaRPr lang="en-VI" sz="1300" b="0" i="0" u="none" strike="noStrike" dirty="0">
                        <a:solidFill>
                          <a:srgbClr val="000000"/>
                        </a:solidFill>
                        <a:effectLst/>
                        <a:latin typeface="+mn-lt"/>
                      </a:endParaRPr>
                    </a:p>
                  </a:txBody>
                  <a:tcPr marL="5550" marR="5550" marT="5550" marB="0" anchor="b"/>
                </a:tc>
                <a:tc>
                  <a:txBody>
                    <a:bodyPr/>
                    <a:lstStyle/>
                    <a:p>
                      <a:pPr algn="l" fontAlgn="b"/>
                      <a:endParaRPr lang="en-VI" sz="1300" b="0" i="0" u="none" strike="noStrike" dirty="0">
                        <a:solidFill>
                          <a:srgbClr val="000000"/>
                        </a:solidFill>
                        <a:effectLst/>
                        <a:latin typeface="+mn-lt"/>
                      </a:endParaRPr>
                    </a:p>
                  </a:txBody>
                  <a:tcPr marL="5550" marR="5550" marT="5550" marB="0" anchor="b"/>
                </a:tc>
                <a:tc>
                  <a:txBody>
                    <a:bodyPr/>
                    <a:lstStyle/>
                    <a:p>
                      <a:pPr algn="l" fontAlgn="b"/>
                      <a:endParaRPr lang="en-VI" sz="1300" b="0" i="0" u="none" strike="noStrike">
                        <a:solidFill>
                          <a:srgbClr val="000000"/>
                        </a:solidFill>
                        <a:effectLst/>
                        <a:latin typeface="+mn-lt"/>
                      </a:endParaRPr>
                    </a:p>
                  </a:txBody>
                  <a:tcPr marL="5550" marR="5550" marT="5550" marB="0" anchor="b"/>
                </a:tc>
                <a:tc>
                  <a:txBody>
                    <a:bodyPr/>
                    <a:lstStyle/>
                    <a:p>
                      <a:pPr algn="l" fontAlgn="b"/>
                      <a:endParaRPr lang="en-VI" sz="1300" b="0" i="0" u="none" strike="noStrike">
                        <a:solidFill>
                          <a:srgbClr val="000000"/>
                        </a:solidFill>
                        <a:effectLst/>
                        <a:latin typeface="+mn-lt"/>
                      </a:endParaRPr>
                    </a:p>
                  </a:txBody>
                  <a:tcPr marL="5550" marR="5550" marT="5550" marB="0" anchor="b"/>
                </a:tc>
                <a:tc>
                  <a:txBody>
                    <a:bodyPr/>
                    <a:lstStyle/>
                    <a:p>
                      <a:pPr algn="l" fontAlgn="b"/>
                      <a:endParaRPr lang="en-VI" sz="1300" b="0" i="0" u="none" strike="noStrike">
                        <a:solidFill>
                          <a:srgbClr val="000000"/>
                        </a:solidFill>
                        <a:effectLst/>
                        <a:latin typeface="+mn-lt"/>
                      </a:endParaRPr>
                    </a:p>
                  </a:txBody>
                  <a:tcPr marL="5550" marR="5550" marT="5550" marB="0" anchor="b"/>
                </a:tc>
                <a:tc>
                  <a:txBody>
                    <a:bodyPr/>
                    <a:lstStyle/>
                    <a:p>
                      <a:pPr algn="l" fontAlgn="b"/>
                      <a:endParaRPr lang="en-VI" sz="1300" b="0" i="0" u="none" strike="noStrike">
                        <a:solidFill>
                          <a:srgbClr val="000000"/>
                        </a:solidFill>
                        <a:effectLst/>
                        <a:latin typeface="+mn-lt"/>
                      </a:endParaRPr>
                    </a:p>
                  </a:txBody>
                  <a:tcPr marL="5550" marR="5550" marT="5550" marB="0" anchor="b"/>
                </a:tc>
                <a:extLst>
                  <a:ext uri="{0D108BD9-81ED-4DB2-BD59-A6C34878D82A}">
                    <a16:rowId xmlns:a16="http://schemas.microsoft.com/office/drawing/2014/main" val="3838876708"/>
                  </a:ext>
                </a:extLst>
              </a:tr>
              <a:tr h="346851">
                <a:tc>
                  <a:txBody>
                    <a:bodyPr/>
                    <a:lstStyle/>
                    <a:p>
                      <a:pPr algn="l" fontAlgn="b"/>
                      <a:r>
                        <a:rPr lang="en-US" sz="1300" u="none" strike="noStrike" dirty="0">
                          <a:effectLst/>
                          <a:latin typeface="+mn-lt"/>
                        </a:rPr>
                        <a:t>Disaster Recovery Consultants</a:t>
                      </a:r>
                      <a:endParaRPr lang="en-US" sz="1300" b="0" i="0" u="none" strike="noStrike" dirty="0">
                        <a:solidFill>
                          <a:srgbClr val="000000"/>
                        </a:solidFill>
                        <a:effectLst/>
                        <a:latin typeface="+mn-lt"/>
                      </a:endParaRPr>
                    </a:p>
                  </a:txBody>
                  <a:tcPr marL="5550" marR="5550" marT="5550" marB="0" anchor="b"/>
                </a:tc>
                <a:tc>
                  <a:txBody>
                    <a:bodyPr/>
                    <a:lstStyle/>
                    <a:p>
                      <a:pPr algn="r" fontAlgn="b"/>
                      <a:r>
                        <a:rPr lang="en-US" sz="1300" u="none" strike="noStrike" dirty="0">
                          <a:effectLst/>
                          <a:latin typeface="+mn-lt"/>
                        </a:rPr>
                        <a:t>4,880,271</a:t>
                      </a:r>
                      <a:endParaRPr lang="en-VI" sz="1300" b="0" i="0" u="none" strike="noStrike" dirty="0">
                        <a:solidFill>
                          <a:srgbClr val="000000"/>
                        </a:solidFill>
                        <a:effectLst/>
                        <a:latin typeface="+mn-lt"/>
                      </a:endParaRPr>
                    </a:p>
                  </a:txBody>
                  <a:tcPr marL="5550" marR="5550" marT="5550" marB="0" anchor="b"/>
                </a:tc>
                <a:tc>
                  <a:txBody>
                    <a:bodyPr/>
                    <a:lstStyle/>
                    <a:p>
                      <a:pPr algn="r" fontAlgn="b"/>
                      <a:r>
                        <a:rPr lang="en-US" sz="1300" b="0" i="0" u="none" strike="noStrike" dirty="0">
                          <a:solidFill>
                            <a:srgbClr val="000000"/>
                          </a:solidFill>
                          <a:effectLst/>
                          <a:latin typeface="+mn-lt"/>
                        </a:rPr>
                        <a:t>2,080,203</a:t>
                      </a:r>
                      <a:endParaRPr lang="en-VI" sz="1300" b="0" i="0" u="none" strike="noStrike" dirty="0">
                        <a:solidFill>
                          <a:srgbClr val="000000"/>
                        </a:solidFill>
                        <a:effectLst/>
                        <a:latin typeface="+mn-lt"/>
                      </a:endParaRPr>
                    </a:p>
                  </a:txBody>
                  <a:tcPr marL="5550" marR="5550" marT="5550" marB="0" anchor="b"/>
                </a:tc>
                <a:tc>
                  <a:txBody>
                    <a:bodyPr/>
                    <a:lstStyle/>
                    <a:p>
                      <a:pPr algn="r" fontAlgn="b"/>
                      <a:r>
                        <a:rPr lang="en-VI" sz="1300" u="none" strike="noStrike" dirty="0">
                          <a:effectLst/>
                          <a:latin typeface="+mn-lt"/>
                        </a:rPr>
                        <a:t>2,</a:t>
                      </a:r>
                      <a:r>
                        <a:rPr lang="en-US" sz="1300" u="none" strike="noStrike" dirty="0">
                          <a:effectLst/>
                          <a:latin typeface="+mn-lt"/>
                        </a:rPr>
                        <a:t>25</a:t>
                      </a:r>
                      <a:r>
                        <a:rPr lang="en-VI" sz="1300" u="none" strike="noStrike" dirty="0">
                          <a:effectLst/>
                          <a:latin typeface="+mn-lt"/>
                        </a:rPr>
                        <a:t>0,000</a:t>
                      </a:r>
                      <a:endParaRPr lang="en-VI" sz="1300" b="0" i="0" u="none" strike="noStrike" dirty="0">
                        <a:solidFill>
                          <a:srgbClr val="000000"/>
                        </a:solidFill>
                        <a:effectLst/>
                        <a:latin typeface="+mn-lt"/>
                      </a:endParaRPr>
                    </a:p>
                  </a:txBody>
                  <a:tcPr marL="5550" marR="5550" marT="5550" marB="0" anchor="b"/>
                </a:tc>
                <a:tc>
                  <a:txBody>
                    <a:bodyPr/>
                    <a:lstStyle/>
                    <a:p>
                      <a:pPr algn="r" fontAlgn="b"/>
                      <a:r>
                        <a:rPr lang="en-VI" sz="1300" u="none" strike="noStrike">
                          <a:effectLst/>
                          <a:latin typeface="+mn-lt"/>
                        </a:rPr>
                        <a:t>2,250,000</a:t>
                      </a:r>
                      <a:endParaRPr lang="en-VI" sz="1300" b="0" i="0" u="none" strike="noStrike">
                        <a:solidFill>
                          <a:srgbClr val="000000"/>
                        </a:solidFill>
                        <a:effectLst/>
                        <a:latin typeface="+mn-lt"/>
                      </a:endParaRPr>
                    </a:p>
                  </a:txBody>
                  <a:tcPr marL="5550" marR="5550" marT="5550" marB="0" anchor="b"/>
                </a:tc>
                <a:tc>
                  <a:txBody>
                    <a:bodyPr/>
                    <a:lstStyle/>
                    <a:p>
                      <a:pPr algn="r" fontAlgn="b"/>
                      <a:r>
                        <a:rPr lang="en-VI" sz="1300" u="none" strike="noStrike">
                          <a:effectLst/>
                          <a:latin typeface="+mn-lt"/>
                        </a:rPr>
                        <a:t>2,250,000</a:t>
                      </a:r>
                      <a:endParaRPr lang="en-VI" sz="1300" b="0" i="0" u="none" strike="noStrike">
                        <a:solidFill>
                          <a:srgbClr val="000000"/>
                        </a:solidFill>
                        <a:effectLst/>
                        <a:latin typeface="+mn-lt"/>
                      </a:endParaRPr>
                    </a:p>
                  </a:txBody>
                  <a:tcPr marL="5550" marR="5550" marT="5550" marB="0" anchor="b"/>
                </a:tc>
                <a:extLst>
                  <a:ext uri="{0D108BD9-81ED-4DB2-BD59-A6C34878D82A}">
                    <a16:rowId xmlns:a16="http://schemas.microsoft.com/office/drawing/2014/main" val="4003542355"/>
                  </a:ext>
                </a:extLst>
              </a:tr>
              <a:tr h="346851">
                <a:tc>
                  <a:txBody>
                    <a:bodyPr/>
                    <a:lstStyle/>
                    <a:p>
                      <a:pPr algn="l" fontAlgn="b"/>
                      <a:r>
                        <a:rPr lang="en-US" sz="1300" u="none" strike="noStrike" dirty="0">
                          <a:effectLst/>
                          <a:latin typeface="+mn-lt"/>
                        </a:rPr>
                        <a:t>Capital Projects</a:t>
                      </a:r>
                      <a:endParaRPr lang="en-US" sz="1300" b="0" i="0" u="none" strike="noStrike" dirty="0">
                        <a:solidFill>
                          <a:srgbClr val="000000"/>
                        </a:solidFill>
                        <a:effectLst/>
                        <a:latin typeface="+mn-lt"/>
                      </a:endParaRPr>
                    </a:p>
                  </a:txBody>
                  <a:tcPr marL="5550" marR="5550" marT="5550" marB="0" anchor="b"/>
                </a:tc>
                <a:tc>
                  <a:txBody>
                    <a:bodyPr/>
                    <a:lstStyle/>
                    <a:p>
                      <a:pPr algn="r" fontAlgn="b"/>
                      <a:r>
                        <a:rPr lang="en-US" sz="1300" b="0" i="0" u="none" strike="noStrike" dirty="0">
                          <a:solidFill>
                            <a:srgbClr val="000000"/>
                          </a:solidFill>
                          <a:effectLst/>
                          <a:latin typeface="+mn-lt"/>
                        </a:rPr>
                        <a:t>448,756</a:t>
                      </a:r>
                      <a:endParaRPr lang="en-VI" sz="1300" b="0" i="0" u="none" strike="noStrike" dirty="0">
                        <a:solidFill>
                          <a:srgbClr val="000000"/>
                        </a:solidFill>
                        <a:effectLst/>
                        <a:latin typeface="+mn-lt"/>
                      </a:endParaRPr>
                    </a:p>
                  </a:txBody>
                  <a:tcPr marL="5550" marR="5550" marT="5550" marB="0" anchor="b"/>
                </a:tc>
                <a:tc>
                  <a:txBody>
                    <a:bodyPr/>
                    <a:lstStyle/>
                    <a:p>
                      <a:pPr algn="r" fontAlgn="b"/>
                      <a:r>
                        <a:rPr lang="en-US" sz="1300" b="0" i="0" u="none" strike="noStrike" dirty="0">
                          <a:solidFill>
                            <a:srgbClr val="000000"/>
                          </a:solidFill>
                          <a:effectLst/>
                          <a:latin typeface="+mn-lt"/>
                        </a:rPr>
                        <a:t>232,548</a:t>
                      </a:r>
                      <a:endParaRPr lang="en-VI" sz="1300" b="0" i="0" u="none" strike="noStrike" dirty="0">
                        <a:solidFill>
                          <a:srgbClr val="000000"/>
                        </a:solidFill>
                        <a:effectLst/>
                        <a:latin typeface="+mn-lt"/>
                      </a:endParaRPr>
                    </a:p>
                  </a:txBody>
                  <a:tcPr marL="5550" marR="5550" marT="5550" marB="0" anchor="b"/>
                </a:tc>
                <a:tc>
                  <a:txBody>
                    <a:bodyPr/>
                    <a:lstStyle/>
                    <a:p>
                      <a:pPr algn="r" fontAlgn="b"/>
                      <a:r>
                        <a:rPr lang="en-VI" sz="1300" u="none" strike="noStrike">
                          <a:effectLst/>
                          <a:latin typeface="+mn-lt"/>
                        </a:rPr>
                        <a:t>300,000</a:t>
                      </a:r>
                      <a:endParaRPr lang="en-VI" sz="1300" b="0" i="0" u="none" strike="noStrike">
                        <a:solidFill>
                          <a:srgbClr val="000000"/>
                        </a:solidFill>
                        <a:effectLst/>
                        <a:latin typeface="+mn-lt"/>
                      </a:endParaRPr>
                    </a:p>
                  </a:txBody>
                  <a:tcPr marL="5550" marR="5550" marT="5550" marB="0" anchor="b"/>
                </a:tc>
                <a:tc>
                  <a:txBody>
                    <a:bodyPr/>
                    <a:lstStyle/>
                    <a:p>
                      <a:pPr algn="r" fontAlgn="b"/>
                      <a:r>
                        <a:rPr lang="en-VI" sz="1300" u="none" strike="noStrike" dirty="0">
                          <a:effectLst/>
                          <a:latin typeface="+mn-lt"/>
                        </a:rPr>
                        <a:t>3</a:t>
                      </a:r>
                      <a:r>
                        <a:rPr lang="en-US" sz="1300" u="none" strike="noStrike" dirty="0">
                          <a:effectLst/>
                          <a:latin typeface="+mn-lt"/>
                        </a:rPr>
                        <a:t>5</a:t>
                      </a:r>
                      <a:r>
                        <a:rPr lang="en-VI" sz="1300" u="none" strike="noStrike" dirty="0">
                          <a:effectLst/>
                          <a:latin typeface="+mn-lt"/>
                        </a:rPr>
                        <a:t>0,000</a:t>
                      </a:r>
                      <a:endParaRPr lang="en-VI" sz="1300" b="0" i="0" u="none" strike="noStrike" dirty="0">
                        <a:solidFill>
                          <a:srgbClr val="000000"/>
                        </a:solidFill>
                        <a:effectLst/>
                        <a:latin typeface="+mn-lt"/>
                      </a:endParaRPr>
                    </a:p>
                  </a:txBody>
                  <a:tcPr marL="5550" marR="5550" marT="5550" marB="0" anchor="b"/>
                </a:tc>
                <a:tc>
                  <a:txBody>
                    <a:bodyPr/>
                    <a:lstStyle/>
                    <a:p>
                      <a:pPr algn="r" fontAlgn="b"/>
                      <a:r>
                        <a:rPr lang="en-VI" sz="1300" u="none" strike="noStrike" dirty="0">
                          <a:effectLst/>
                          <a:latin typeface="+mn-lt"/>
                        </a:rPr>
                        <a:t>3</a:t>
                      </a:r>
                      <a:r>
                        <a:rPr lang="en-US" sz="1300" u="none" strike="noStrike" dirty="0">
                          <a:effectLst/>
                          <a:latin typeface="+mn-lt"/>
                        </a:rPr>
                        <a:t>5</a:t>
                      </a:r>
                      <a:r>
                        <a:rPr lang="en-VI" sz="1300" u="none" strike="noStrike" dirty="0">
                          <a:effectLst/>
                          <a:latin typeface="+mn-lt"/>
                        </a:rPr>
                        <a:t>0,000</a:t>
                      </a:r>
                      <a:endParaRPr lang="en-VI" sz="1300" b="0" i="0" u="none" strike="noStrike" dirty="0">
                        <a:solidFill>
                          <a:srgbClr val="000000"/>
                        </a:solidFill>
                        <a:effectLst/>
                        <a:latin typeface="+mn-lt"/>
                      </a:endParaRPr>
                    </a:p>
                  </a:txBody>
                  <a:tcPr marL="5550" marR="5550" marT="5550" marB="0" anchor="b"/>
                </a:tc>
                <a:extLst>
                  <a:ext uri="{0D108BD9-81ED-4DB2-BD59-A6C34878D82A}">
                    <a16:rowId xmlns:a16="http://schemas.microsoft.com/office/drawing/2014/main" val="664956080"/>
                  </a:ext>
                </a:extLst>
              </a:tr>
              <a:tr h="346851">
                <a:tc>
                  <a:txBody>
                    <a:bodyPr/>
                    <a:lstStyle/>
                    <a:p>
                      <a:pPr algn="l" fontAlgn="b"/>
                      <a:r>
                        <a:rPr lang="en-US" sz="1300" u="none" strike="noStrike">
                          <a:effectLst/>
                          <a:latin typeface="+mn-lt"/>
                        </a:rPr>
                        <a:t>PFA Admin Consultants</a:t>
                      </a:r>
                      <a:endParaRPr lang="en-US" sz="1300" b="0" i="0" u="none" strike="noStrike">
                        <a:solidFill>
                          <a:srgbClr val="000000"/>
                        </a:solidFill>
                        <a:effectLst/>
                        <a:latin typeface="+mn-lt"/>
                      </a:endParaRPr>
                    </a:p>
                  </a:txBody>
                  <a:tcPr marL="5550" marR="5550" marT="5550" marB="0" anchor="b"/>
                </a:tc>
                <a:tc>
                  <a:txBody>
                    <a:bodyPr/>
                    <a:lstStyle/>
                    <a:p>
                      <a:pPr algn="r" fontAlgn="b"/>
                      <a:r>
                        <a:rPr lang="en-US" sz="1300" b="0" i="0" u="none" strike="noStrike" dirty="0">
                          <a:solidFill>
                            <a:srgbClr val="000000"/>
                          </a:solidFill>
                          <a:effectLst/>
                          <a:latin typeface="+mn-lt"/>
                        </a:rPr>
                        <a:t>152,350</a:t>
                      </a:r>
                      <a:endParaRPr lang="en-VI" sz="1300" b="0" i="0" u="none" strike="noStrike" dirty="0">
                        <a:solidFill>
                          <a:srgbClr val="000000"/>
                        </a:solidFill>
                        <a:effectLst/>
                        <a:latin typeface="+mn-lt"/>
                      </a:endParaRPr>
                    </a:p>
                  </a:txBody>
                  <a:tcPr marL="5550" marR="5550" marT="5550" marB="0" anchor="b"/>
                </a:tc>
                <a:tc>
                  <a:txBody>
                    <a:bodyPr/>
                    <a:lstStyle/>
                    <a:p>
                      <a:pPr algn="r" fontAlgn="b"/>
                      <a:r>
                        <a:rPr lang="en-US" sz="1300" b="0" i="0" u="none" strike="noStrike" dirty="0">
                          <a:solidFill>
                            <a:srgbClr val="000000"/>
                          </a:solidFill>
                          <a:effectLst/>
                          <a:latin typeface="+mn-lt"/>
                        </a:rPr>
                        <a:t>197,502</a:t>
                      </a:r>
                      <a:endParaRPr lang="en-VI" sz="1300" b="0" i="0" u="none" strike="noStrike" dirty="0">
                        <a:solidFill>
                          <a:srgbClr val="000000"/>
                        </a:solidFill>
                        <a:effectLst/>
                        <a:latin typeface="+mn-lt"/>
                      </a:endParaRPr>
                    </a:p>
                  </a:txBody>
                  <a:tcPr marL="5550" marR="5550" marT="5550" marB="0" anchor="b"/>
                </a:tc>
                <a:tc>
                  <a:txBody>
                    <a:bodyPr/>
                    <a:lstStyle/>
                    <a:p>
                      <a:pPr algn="r" fontAlgn="b"/>
                      <a:r>
                        <a:rPr lang="en-VI" sz="1300" u="none" strike="noStrike" dirty="0">
                          <a:effectLst/>
                          <a:latin typeface="+mn-lt"/>
                        </a:rPr>
                        <a:t>2</a:t>
                      </a:r>
                      <a:r>
                        <a:rPr lang="en-US" sz="1300" u="none" strike="noStrike" dirty="0">
                          <a:effectLst/>
                          <a:latin typeface="+mn-lt"/>
                        </a:rPr>
                        <a:t>2</a:t>
                      </a:r>
                      <a:r>
                        <a:rPr lang="en-VI" sz="1300" u="none" strike="noStrike" dirty="0">
                          <a:effectLst/>
                          <a:latin typeface="+mn-lt"/>
                        </a:rPr>
                        <a:t>0,000</a:t>
                      </a:r>
                      <a:endParaRPr lang="en-VI" sz="1300" b="0" i="0" u="none" strike="noStrike" dirty="0">
                        <a:solidFill>
                          <a:srgbClr val="000000"/>
                        </a:solidFill>
                        <a:effectLst/>
                        <a:latin typeface="+mn-lt"/>
                      </a:endParaRPr>
                    </a:p>
                  </a:txBody>
                  <a:tcPr marL="5550" marR="5550" marT="5550" marB="0" anchor="b"/>
                </a:tc>
                <a:tc>
                  <a:txBody>
                    <a:bodyPr/>
                    <a:lstStyle/>
                    <a:p>
                      <a:pPr algn="r" fontAlgn="b"/>
                      <a:r>
                        <a:rPr lang="en-VI" sz="1300" u="none" strike="noStrike">
                          <a:effectLst/>
                          <a:latin typeface="+mn-lt"/>
                        </a:rPr>
                        <a:t>220,000</a:t>
                      </a:r>
                      <a:endParaRPr lang="en-VI" sz="1300" b="0" i="0" u="none" strike="noStrike">
                        <a:solidFill>
                          <a:srgbClr val="000000"/>
                        </a:solidFill>
                        <a:effectLst/>
                        <a:latin typeface="+mn-lt"/>
                      </a:endParaRPr>
                    </a:p>
                  </a:txBody>
                  <a:tcPr marL="5550" marR="5550" marT="5550" marB="0" anchor="b"/>
                </a:tc>
                <a:tc>
                  <a:txBody>
                    <a:bodyPr/>
                    <a:lstStyle/>
                    <a:p>
                      <a:pPr algn="r" fontAlgn="b"/>
                      <a:r>
                        <a:rPr lang="en-VI" sz="1300" u="none" strike="noStrike">
                          <a:effectLst/>
                          <a:latin typeface="+mn-lt"/>
                        </a:rPr>
                        <a:t>240,000</a:t>
                      </a:r>
                      <a:endParaRPr lang="en-VI" sz="1300" b="0" i="0" u="none" strike="noStrike">
                        <a:solidFill>
                          <a:srgbClr val="000000"/>
                        </a:solidFill>
                        <a:effectLst/>
                        <a:latin typeface="+mn-lt"/>
                      </a:endParaRPr>
                    </a:p>
                  </a:txBody>
                  <a:tcPr marL="5550" marR="5550" marT="5550" marB="0" anchor="b"/>
                </a:tc>
                <a:extLst>
                  <a:ext uri="{0D108BD9-81ED-4DB2-BD59-A6C34878D82A}">
                    <a16:rowId xmlns:a16="http://schemas.microsoft.com/office/drawing/2014/main" val="983859643"/>
                  </a:ext>
                </a:extLst>
              </a:tr>
              <a:tr h="346851">
                <a:tc>
                  <a:txBody>
                    <a:bodyPr/>
                    <a:lstStyle/>
                    <a:p>
                      <a:pPr algn="l" fontAlgn="b"/>
                      <a:r>
                        <a:rPr lang="en-US" sz="1300" u="none" strike="noStrike">
                          <a:effectLst/>
                          <a:latin typeface="+mn-lt"/>
                        </a:rPr>
                        <a:t>ODR Admin Consultants</a:t>
                      </a:r>
                      <a:endParaRPr lang="en-US" sz="1300" b="0" i="0" u="none" strike="noStrike">
                        <a:solidFill>
                          <a:srgbClr val="000000"/>
                        </a:solidFill>
                        <a:effectLst/>
                        <a:latin typeface="+mn-lt"/>
                      </a:endParaRPr>
                    </a:p>
                  </a:txBody>
                  <a:tcPr marL="5550" marR="5550" marT="5550" marB="0" anchor="b"/>
                </a:tc>
                <a:tc>
                  <a:txBody>
                    <a:bodyPr/>
                    <a:lstStyle/>
                    <a:p>
                      <a:pPr algn="r" fontAlgn="b"/>
                      <a:r>
                        <a:rPr lang="en-US" sz="1300" b="0" i="0" u="none" strike="noStrike" dirty="0">
                          <a:solidFill>
                            <a:srgbClr val="000000"/>
                          </a:solidFill>
                          <a:effectLst/>
                          <a:latin typeface="+mn-lt"/>
                        </a:rPr>
                        <a:t>245,145</a:t>
                      </a:r>
                      <a:endParaRPr lang="en-VI" sz="1300" b="0" i="0" u="none" strike="noStrike" dirty="0">
                        <a:solidFill>
                          <a:srgbClr val="000000"/>
                        </a:solidFill>
                        <a:effectLst/>
                        <a:latin typeface="+mn-lt"/>
                      </a:endParaRPr>
                    </a:p>
                  </a:txBody>
                  <a:tcPr marL="5550" marR="5550" marT="5550" marB="0" anchor="b"/>
                </a:tc>
                <a:tc>
                  <a:txBody>
                    <a:bodyPr/>
                    <a:lstStyle/>
                    <a:p>
                      <a:pPr algn="r" fontAlgn="b"/>
                      <a:r>
                        <a:rPr lang="en-US" sz="1300" b="0" i="0" u="none" strike="noStrike" dirty="0">
                          <a:solidFill>
                            <a:srgbClr val="000000"/>
                          </a:solidFill>
                          <a:effectLst/>
                          <a:latin typeface="+mn-lt"/>
                        </a:rPr>
                        <a:t>258,850</a:t>
                      </a:r>
                      <a:endParaRPr lang="en-VI" sz="1300" b="0" i="0" u="none" strike="noStrike" dirty="0">
                        <a:solidFill>
                          <a:srgbClr val="000000"/>
                        </a:solidFill>
                        <a:effectLst/>
                        <a:latin typeface="+mn-lt"/>
                      </a:endParaRPr>
                    </a:p>
                  </a:txBody>
                  <a:tcPr marL="5550" marR="5550" marT="5550" marB="0" anchor="b"/>
                </a:tc>
                <a:tc>
                  <a:txBody>
                    <a:bodyPr/>
                    <a:lstStyle/>
                    <a:p>
                      <a:pPr algn="r" fontAlgn="b"/>
                      <a:r>
                        <a:rPr lang="en-US" sz="1300" u="none" strike="noStrike" dirty="0">
                          <a:effectLst/>
                          <a:latin typeface="+mn-lt"/>
                        </a:rPr>
                        <a:t>250</a:t>
                      </a:r>
                      <a:r>
                        <a:rPr lang="en-VI" sz="1300" u="none" strike="noStrike" dirty="0">
                          <a:effectLst/>
                          <a:latin typeface="+mn-lt"/>
                        </a:rPr>
                        <a:t>,000</a:t>
                      </a:r>
                      <a:endParaRPr lang="en-VI" sz="1300" b="0" i="0" u="none" strike="noStrike" dirty="0">
                        <a:solidFill>
                          <a:srgbClr val="000000"/>
                        </a:solidFill>
                        <a:effectLst/>
                        <a:latin typeface="+mn-lt"/>
                      </a:endParaRPr>
                    </a:p>
                  </a:txBody>
                  <a:tcPr marL="5550" marR="5550" marT="5550" marB="0" anchor="b"/>
                </a:tc>
                <a:tc>
                  <a:txBody>
                    <a:bodyPr/>
                    <a:lstStyle/>
                    <a:p>
                      <a:pPr algn="r" fontAlgn="b"/>
                      <a:r>
                        <a:rPr lang="en-US" sz="1300" u="none" strike="noStrike" dirty="0">
                          <a:effectLst/>
                          <a:latin typeface="+mn-lt"/>
                        </a:rPr>
                        <a:t>250</a:t>
                      </a:r>
                      <a:r>
                        <a:rPr lang="en-VI" sz="1300" u="none" strike="noStrike" dirty="0">
                          <a:effectLst/>
                          <a:latin typeface="+mn-lt"/>
                        </a:rPr>
                        <a:t>,000</a:t>
                      </a:r>
                      <a:endParaRPr lang="en-VI" sz="1300" b="0" i="0" u="none" strike="noStrike" dirty="0">
                        <a:solidFill>
                          <a:srgbClr val="000000"/>
                        </a:solidFill>
                        <a:effectLst/>
                        <a:latin typeface="+mn-lt"/>
                      </a:endParaRPr>
                    </a:p>
                  </a:txBody>
                  <a:tcPr marL="5550" marR="5550" marT="5550" marB="0" anchor="b"/>
                </a:tc>
                <a:tc>
                  <a:txBody>
                    <a:bodyPr/>
                    <a:lstStyle/>
                    <a:p>
                      <a:pPr algn="r" fontAlgn="b"/>
                      <a:r>
                        <a:rPr lang="en-VI" sz="1300" u="none" strike="noStrike" dirty="0">
                          <a:effectLst/>
                          <a:latin typeface="+mn-lt"/>
                        </a:rPr>
                        <a:t>25</a:t>
                      </a:r>
                      <a:r>
                        <a:rPr lang="en-US" sz="1300" u="none" strike="noStrike" dirty="0">
                          <a:effectLst/>
                          <a:latin typeface="+mn-lt"/>
                        </a:rPr>
                        <a:t>0</a:t>
                      </a:r>
                      <a:r>
                        <a:rPr lang="en-VI" sz="1300" u="none" strike="noStrike" dirty="0">
                          <a:effectLst/>
                          <a:latin typeface="+mn-lt"/>
                        </a:rPr>
                        <a:t>,000</a:t>
                      </a:r>
                      <a:endParaRPr lang="en-VI" sz="1300" b="0" i="0" u="none" strike="noStrike" dirty="0">
                        <a:solidFill>
                          <a:srgbClr val="000000"/>
                        </a:solidFill>
                        <a:effectLst/>
                        <a:latin typeface="+mn-lt"/>
                      </a:endParaRPr>
                    </a:p>
                  </a:txBody>
                  <a:tcPr marL="5550" marR="5550" marT="5550" marB="0" anchor="b"/>
                </a:tc>
                <a:extLst>
                  <a:ext uri="{0D108BD9-81ED-4DB2-BD59-A6C34878D82A}">
                    <a16:rowId xmlns:a16="http://schemas.microsoft.com/office/drawing/2014/main" val="279391512"/>
                  </a:ext>
                </a:extLst>
              </a:tr>
              <a:tr h="346851">
                <a:tc>
                  <a:txBody>
                    <a:bodyPr/>
                    <a:lstStyle/>
                    <a:p>
                      <a:pPr algn="l" fontAlgn="b"/>
                      <a:r>
                        <a:rPr lang="en-VI" sz="1300" u="none" strike="noStrike" dirty="0">
                          <a:effectLst/>
                          <a:latin typeface="+mn-lt"/>
                        </a:rPr>
                        <a:t> </a:t>
                      </a:r>
                      <a:r>
                        <a:rPr lang="en-US" sz="1300" u="none" strike="noStrike" dirty="0">
                          <a:effectLst/>
                          <a:latin typeface="+mn-lt"/>
                        </a:rPr>
                        <a:t>LOC Consultants</a:t>
                      </a:r>
                      <a:endParaRPr lang="en-VI" sz="1300" b="0" i="0" u="none" strike="noStrike" dirty="0">
                        <a:solidFill>
                          <a:srgbClr val="000000"/>
                        </a:solidFill>
                        <a:effectLst/>
                        <a:latin typeface="+mn-lt"/>
                      </a:endParaRPr>
                    </a:p>
                  </a:txBody>
                  <a:tcPr marL="5550" marR="5550" marT="5550" marB="0" anchor="b"/>
                </a:tc>
                <a:tc>
                  <a:txBody>
                    <a:bodyPr/>
                    <a:lstStyle/>
                    <a:p>
                      <a:pPr algn="l" fontAlgn="b"/>
                      <a:r>
                        <a:rPr lang="en-VI" sz="1300" u="none" strike="noStrike" dirty="0">
                          <a:effectLst/>
                          <a:latin typeface="+mn-lt"/>
                        </a:rPr>
                        <a:t> </a:t>
                      </a:r>
                      <a:endParaRPr lang="en-VI" sz="1300" b="0" i="0" u="none" strike="noStrike" dirty="0">
                        <a:solidFill>
                          <a:srgbClr val="000000"/>
                        </a:solidFill>
                        <a:effectLst/>
                        <a:latin typeface="+mn-lt"/>
                      </a:endParaRPr>
                    </a:p>
                  </a:txBody>
                  <a:tcPr marL="5550" marR="5550" marT="5550" marB="0" anchor="b"/>
                </a:tc>
                <a:tc>
                  <a:txBody>
                    <a:bodyPr/>
                    <a:lstStyle/>
                    <a:p>
                      <a:pPr algn="r" fontAlgn="b"/>
                      <a:r>
                        <a:rPr lang="en-VI" sz="1300" u="none" strike="noStrike" dirty="0">
                          <a:effectLst/>
                          <a:latin typeface="+mn-lt"/>
                        </a:rPr>
                        <a:t> </a:t>
                      </a:r>
                      <a:r>
                        <a:rPr lang="en-US" sz="1300" u="none" strike="noStrike" dirty="0">
                          <a:effectLst/>
                          <a:latin typeface="+mn-lt"/>
                        </a:rPr>
                        <a:t>185,804</a:t>
                      </a:r>
                      <a:endParaRPr lang="en-VI" sz="1300" b="0" i="0" u="none" strike="noStrike" dirty="0">
                        <a:solidFill>
                          <a:srgbClr val="000000"/>
                        </a:solidFill>
                        <a:effectLst/>
                        <a:latin typeface="+mn-lt"/>
                      </a:endParaRPr>
                    </a:p>
                  </a:txBody>
                  <a:tcPr marL="5550" marR="5550" marT="5550" marB="0" anchor="b"/>
                </a:tc>
                <a:tc>
                  <a:txBody>
                    <a:bodyPr/>
                    <a:lstStyle/>
                    <a:p>
                      <a:pPr algn="r" fontAlgn="b"/>
                      <a:r>
                        <a:rPr lang="en-VI" sz="1300" u="none" strike="noStrike" dirty="0">
                          <a:effectLst/>
                          <a:latin typeface="+mn-lt"/>
                        </a:rPr>
                        <a:t> </a:t>
                      </a:r>
                      <a:r>
                        <a:rPr lang="en-US" sz="1300" u="none" strike="noStrike" dirty="0">
                          <a:effectLst/>
                          <a:latin typeface="+mn-lt"/>
                        </a:rPr>
                        <a:t>700,000</a:t>
                      </a:r>
                      <a:endParaRPr lang="en-VI" sz="1300" b="0" i="0" u="none" strike="noStrike" dirty="0">
                        <a:solidFill>
                          <a:srgbClr val="000000"/>
                        </a:solidFill>
                        <a:effectLst/>
                        <a:latin typeface="+mn-lt"/>
                      </a:endParaRPr>
                    </a:p>
                  </a:txBody>
                  <a:tcPr marL="5550" marR="5550" marT="5550" marB="0" anchor="b"/>
                </a:tc>
                <a:tc>
                  <a:txBody>
                    <a:bodyPr/>
                    <a:lstStyle/>
                    <a:p>
                      <a:pPr algn="r" fontAlgn="b"/>
                      <a:r>
                        <a:rPr lang="en-VI" sz="1300" u="none" strike="noStrike" dirty="0">
                          <a:effectLst/>
                          <a:latin typeface="+mn-lt"/>
                        </a:rPr>
                        <a:t> </a:t>
                      </a:r>
                      <a:r>
                        <a:rPr lang="en-US" sz="1300" u="none" strike="noStrike" dirty="0">
                          <a:effectLst/>
                          <a:latin typeface="+mn-lt"/>
                        </a:rPr>
                        <a:t>500,000</a:t>
                      </a:r>
                      <a:endParaRPr lang="en-VI" sz="1300" b="0" i="0" u="none" strike="noStrike" dirty="0">
                        <a:solidFill>
                          <a:srgbClr val="000000"/>
                        </a:solidFill>
                        <a:effectLst/>
                        <a:latin typeface="+mn-lt"/>
                      </a:endParaRPr>
                    </a:p>
                  </a:txBody>
                  <a:tcPr marL="5550" marR="5550" marT="5550" marB="0" anchor="b"/>
                </a:tc>
                <a:tc>
                  <a:txBody>
                    <a:bodyPr/>
                    <a:lstStyle/>
                    <a:p>
                      <a:pPr algn="r" fontAlgn="b"/>
                      <a:r>
                        <a:rPr lang="en-VI" sz="1300" u="none" strike="noStrike" dirty="0">
                          <a:effectLst/>
                          <a:latin typeface="+mn-lt"/>
                        </a:rPr>
                        <a:t> </a:t>
                      </a:r>
                      <a:r>
                        <a:rPr lang="en-US" sz="1300" u="none" strike="noStrike" dirty="0">
                          <a:effectLst/>
                          <a:latin typeface="+mn-lt"/>
                        </a:rPr>
                        <a:t>500,000</a:t>
                      </a:r>
                      <a:endParaRPr lang="en-VI" sz="1300" b="0" i="0" u="none" strike="noStrike" dirty="0">
                        <a:solidFill>
                          <a:srgbClr val="000000"/>
                        </a:solidFill>
                        <a:effectLst/>
                        <a:latin typeface="+mn-lt"/>
                      </a:endParaRPr>
                    </a:p>
                  </a:txBody>
                  <a:tcPr marL="5550" marR="5550" marT="5550" marB="0" anchor="b"/>
                </a:tc>
                <a:extLst>
                  <a:ext uri="{0D108BD9-81ED-4DB2-BD59-A6C34878D82A}">
                    <a16:rowId xmlns:a16="http://schemas.microsoft.com/office/drawing/2014/main" val="3679765493"/>
                  </a:ext>
                </a:extLst>
              </a:tr>
              <a:tr h="356228">
                <a:tc>
                  <a:txBody>
                    <a:bodyPr/>
                    <a:lstStyle/>
                    <a:p>
                      <a:pPr algn="l" fontAlgn="b"/>
                      <a:endParaRPr lang="en-US" sz="1300" b="1" i="0" u="none" strike="noStrike" dirty="0">
                        <a:solidFill>
                          <a:srgbClr val="000000"/>
                        </a:solidFill>
                        <a:effectLst/>
                        <a:latin typeface="+mn-lt"/>
                      </a:endParaRPr>
                    </a:p>
                  </a:txBody>
                  <a:tcPr marL="5550" marR="5550" marT="5550" marB="0" anchor="b"/>
                </a:tc>
                <a:tc>
                  <a:txBody>
                    <a:bodyPr/>
                    <a:lstStyle/>
                    <a:p>
                      <a:pPr algn="r" fontAlgn="b"/>
                      <a:endParaRPr lang="en-VI" sz="1300" b="1" i="0" u="none" strike="noStrike" dirty="0">
                        <a:solidFill>
                          <a:srgbClr val="000000"/>
                        </a:solidFill>
                        <a:effectLst/>
                        <a:latin typeface="+mn-lt"/>
                      </a:endParaRPr>
                    </a:p>
                  </a:txBody>
                  <a:tcPr marL="5550" marR="5550" marT="5550" marB="0" anchor="b"/>
                </a:tc>
                <a:tc>
                  <a:txBody>
                    <a:bodyPr/>
                    <a:lstStyle/>
                    <a:p>
                      <a:pPr algn="r" fontAlgn="b"/>
                      <a:endParaRPr lang="en-VI" sz="1300" b="1" i="0" u="none" strike="noStrike" dirty="0">
                        <a:solidFill>
                          <a:srgbClr val="000000"/>
                        </a:solidFill>
                        <a:effectLst/>
                        <a:latin typeface="+mn-lt"/>
                      </a:endParaRPr>
                    </a:p>
                  </a:txBody>
                  <a:tcPr marL="5550" marR="5550" marT="5550" marB="0" anchor="b"/>
                </a:tc>
                <a:tc>
                  <a:txBody>
                    <a:bodyPr/>
                    <a:lstStyle/>
                    <a:p>
                      <a:pPr algn="r" fontAlgn="b"/>
                      <a:endParaRPr lang="en-VI" sz="1300" b="1" i="0" u="none" strike="noStrike" dirty="0">
                        <a:solidFill>
                          <a:srgbClr val="000000"/>
                        </a:solidFill>
                        <a:effectLst/>
                        <a:latin typeface="+mn-lt"/>
                      </a:endParaRPr>
                    </a:p>
                  </a:txBody>
                  <a:tcPr marL="5550" marR="5550" marT="5550" marB="0" anchor="b"/>
                </a:tc>
                <a:tc>
                  <a:txBody>
                    <a:bodyPr/>
                    <a:lstStyle/>
                    <a:p>
                      <a:pPr algn="r" fontAlgn="b"/>
                      <a:endParaRPr lang="en-VI" sz="1300" b="1" i="0" u="none" strike="noStrike">
                        <a:solidFill>
                          <a:srgbClr val="000000"/>
                        </a:solidFill>
                        <a:effectLst/>
                        <a:latin typeface="+mn-lt"/>
                      </a:endParaRPr>
                    </a:p>
                  </a:txBody>
                  <a:tcPr marL="5550" marR="5550" marT="5550" marB="0" anchor="b"/>
                </a:tc>
                <a:tc>
                  <a:txBody>
                    <a:bodyPr/>
                    <a:lstStyle/>
                    <a:p>
                      <a:pPr algn="r" fontAlgn="b"/>
                      <a:endParaRPr lang="en-VI" sz="1300" b="1" i="0" u="none" strike="noStrike" dirty="0">
                        <a:solidFill>
                          <a:srgbClr val="000000"/>
                        </a:solidFill>
                        <a:effectLst/>
                        <a:latin typeface="+mn-lt"/>
                      </a:endParaRPr>
                    </a:p>
                  </a:txBody>
                  <a:tcPr marL="5550" marR="5550" marT="5550" marB="0" anchor="b"/>
                </a:tc>
                <a:extLst>
                  <a:ext uri="{0D108BD9-81ED-4DB2-BD59-A6C34878D82A}">
                    <a16:rowId xmlns:a16="http://schemas.microsoft.com/office/drawing/2014/main" val="1641828524"/>
                  </a:ext>
                </a:extLst>
              </a:tr>
              <a:tr h="356228">
                <a:tc>
                  <a:txBody>
                    <a:bodyPr/>
                    <a:lstStyle/>
                    <a:p>
                      <a:pPr algn="l" fontAlgn="b"/>
                      <a:r>
                        <a:rPr lang="en-US" sz="1300" b="1" u="none" strike="noStrike" dirty="0">
                          <a:effectLst/>
                          <a:latin typeface="+mn-lt"/>
                        </a:rPr>
                        <a:t>Total</a:t>
                      </a:r>
                      <a:endParaRPr lang="en-US" sz="1300" b="1" i="0" u="none" strike="noStrike" dirty="0">
                        <a:solidFill>
                          <a:srgbClr val="000000"/>
                        </a:solidFill>
                        <a:effectLst/>
                        <a:latin typeface="+mn-lt"/>
                      </a:endParaRPr>
                    </a:p>
                  </a:txBody>
                  <a:tcPr marL="5550" marR="5550" marT="5550" marB="0" anchor="b"/>
                </a:tc>
                <a:tc>
                  <a:txBody>
                    <a:bodyPr/>
                    <a:lstStyle/>
                    <a:p>
                      <a:pPr algn="r" fontAlgn="b"/>
                      <a:r>
                        <a:rPr lang="en-US" sz="1300" b="1" u="none" strike="noStrike" dirty="0">
                          <a:effectLst/>
                          <a:latin typeface="+mn-lt"/>
                        </a:rPr>
                        <a:t>5,726,522</a:t>
                      </a:r>
                      <a:endParaRPr lang="en-VI" sz="1300" b="1" i="0" u="none" strike="noStrike" dirty="0">
                        <a:solidFill>
                          <a:srgbClr val="000000"/>
                        </a:solidFill>
                        <a:effectLst/>
                        <a:latin typeface="+mn-lt"/>
                      </a:endParaRPr>
                    </a:p>
                  </a:txBody>
                  <a:tcPr marL="5550" marR="5550" marT="5550" marB="0" anchor="b"/>
                </a:tc>
                <a:tc>
                  <a:txBody>
                    <a:bodyPr/>
                    <a:lstStyle/>
                    <a:p>
                      <a:pPr algn="r" fontAlgn="b"/>
                      <a:r>
                        <a:rPr lang="en-US" sz="1300" b="1" i="0" u="none" strike="noStrike" dirty="0">
                          <a:solidFill>
                            <a:srgbClr val="000000"/>
                          </a:solidFill>
                          <a:effectLst/>
                          <a:latin typeface="+mn-lt"/>
                        </a:rPr>
                        <a:t>2,954,908</a:t>
                      </a:r>
                      <a:endParaRPr lang="en-VI" sz="1300" b="1" i="0" u="none" strike="noStrike" dirty="0">
                        <a:solidFill>
                          <a:srgbClr val="000000"/>
                        </a:solidFill>
                        <a:effectLst/>
                        <a:latin typeface="+mn-lt"/>
                      </a:endParaRPr>
                    </a:p>
                  </a:txBody>
                  <a:tcPr marL="5550" marR="5550" marT="5550" marB="0" anchor="b"/>
                </a:tc>
                <a:tc>
                  <a:txBody>
                    <a:bodyPr/>
                    <a:lstStyle/>
                    <a:p>
                      <a:pPr algn="r" fontAlgn="b"/>
                      <a:r>
                        <a:rPr lang="en-US" sz="1300" b="1" u="none" strike="noStrike" dirty="0">
                          <a:effectLst/>
                          <a:latin typeface="+mn-lt"/>
                        </a:rPr>
                        <a:t>3</a:t>
                      </a:r>
                      <a:r>
                        <a:rPr lang="en-VI" sz="1300" b="1" u="none" strike="noStrike" dirty="0">
                          <a:effectLst/>
                          <a:latin typeface="+mn-lt"/>
                        </a:rPr>
                        <a:t>,</a:t>
                      </a:r>
                      <a:r>
                        <a:rPr lang="en-US" sz="1300" b="1" u="none" strike="noStrike" dirty="0">
                          <a:effectLst/>
                          <a:latin typeface="+mn-lt"/>
                        </a:rPr>
                        <a:t>720</a:t>
                      </a:r>
                      <a:r>
                        <a:rPr lang="en-VI" sz="1300" b="1" u="none" strike="noStrike" dirty="0">
                          <a:effectLst/>
                          <a:latin typeface="+mn-lt"/>
                        </a:rPr>
                        <a:t>,000</a:t>
                      </a:r>
                      <a:endParaRPr lang="en-VI" sz="1300" b="1" i="0" u="none" strike="noStrike" dirty="0">
                        <a:solidFill>
                          <a:srgbClr val="000000"/>
                        </a:solidFill>
                        <a:effectLst/>
                        <a:latin typeface="+mn-lt"/>
                      </a:endParaRPr>
                    </a:p>
                  </a:txBody>
                  <a:tcPr marL="5550" marR="5550" marT="5550" marB="0" anchor="b"/>
                </a:tc>
                <a:tc>
                  <a:txBody>
                    <a:bodyPr/>
                    <a:lstStyle/>
                    <a:p>
                      <a:pPr algn="r" fontAlgn="b"/>
                      <a:r>
                        <a:rPr lang="en-US" sz="1300" b="1" i="0" u="none" strike="noStrike" dirty="0">
                          <a:solidFill>
                            <a:srgbClr val="000000"/>
                          </a:solidFill>
                          <a:effectLst/>
                          <a:latin typeface="+mn-lt"/>
                        </a:rPr>
                        <a:t>3,570,000</a:t>
                      </a:r>
                      <a:endParaRPr lang="en-VI" sz="1300" b="1" i="0" u="none" strike="noStrike" dirty="0">
                        <a:solidFill>
                          <a:srgbClr val="000000"/>
                        </a:solidFill>
                        <a:effectLst/>
                        <a:latin typeface="+mn-lt"/>
                      </a:endParaRPr>
                    </a:p>
                  </a:txBody>
                  <a:tcPr marL="5550" marR="5550" marT="5550" marB="0" anchor="b"/>
                </a:tc>
                <a:tc>
                  <a:txBody>
                    <a:bodyPr/>
                    <a:lstStyle/>
                    <a:p>
                      <a:pPr algn="r" fontAlgn="b"/>
                      <a:r>
                        <a:rPr lang="en-VI" sz="1300" b="1" u="none" strike="noStrike" dirty="0">
                          <a:effectLst/>
                          <a:latin typeface="+mn-lt"/>
                        </a:rPr>
                        <a:t>3,</a:t>
                      </a:r>
                      <a:r>
                        <a:rPr lang="en-US" sz="1300" b="1" u="none" strike="noStrike" dirty="0">
                          <a:effectLst/>
                          <a:latin typeface="+mn-lt"/>
                        </a:rPr>
                        <a:t>590,</a:t>
                      </a:r>
                      <a:r>
                        <a:rPr lang="en-VI" sz="1300" b="1" u="none" strike="noStrike" dirty="0">
                          <a:effectLst/>
                          <a:latin typeface="+mn-lt"/>
                        </a:rPr>
                        <a:t>000</a:t>
                      </a:r>
                      <a:endParaRPr lang="en-VI" sz="1300" b="1" i="0" u="none" strike="noStrike" dirty="0">
                        <a:solidFill>
                          <a:srgbClr val="000000"/>
                        </a:solidFill>
                        <a:effectLst/>
                        <a:latin typeface="+mn-lt"/>
                      </a:endParaRPr>
                    </a:p>
                  </a:txBody>
                  <a:tcPr marL="5550" marR="5550" marT="5550" marB="0" anchor="b"/>
                </a:tc>
                <a:extLst>
                  <a:ext uri="{0D108BD9-81ED-4DB2-BD59-A6C34878D82A}">
                    <a16:rowId xmlns:a16="http://schemas.microsoft.com/office/drawing/2014/main" val="2312018513"/>
                  </a:ext>
                </a:extLst>
              </a:tr>
              <a:tr h="271858">
                <a:tc>
                  <a:txBody>
                    <a:bodyPr/>
                    <a:lstStyle/>
                    <a:p>
                      <a:pPr algn="l" fontAlgn="b"/>
                      <a:endParaRPr lang="en-VI" sz="1000" b="0" i="0" u="none" strike="noStrike" dirty="0">
                        <a:solidFill>
                          <a:srgbClr val="000000"/>
                        </a:solidFill>
                        <a:effectLst/>
                        <a:latin typeface="Corbel" panose="020B0503020204020204" pitchFamily="34" charset="0"/>
                      </a:endParaRPr>
                    </a:p>
                  </a:txBody>
                  <a:tcPr marL="5550" marR="5550" marT="5550" marB="0" anchor="b"/>
                </a:tc>
                <a:tc>
                  <a:txBody>
                    <a:bodyPr/>
                    <a:lstStyle/>
                    <a:p>
                      <a:pPr algn="l" fontAlgn="b"/>
                      <a:endParaRPr lang="en-VI" sz="1000" b="0" i="0" u="none" strike="noStrike">
                        <a:solidFill>
                          <a:srgbClr val="000000"/>
                        </a:solidFill>
                        <a:effectLst/>
                        <a:latin typeface="Corbel" panose="020B0503020204020204" pitchFamily="34" charset="0"/>
                      </a:endParaRPr>
                    </a:p>
                  </a:txBody>
                  <a:tcPr marL="5550" marR="5550" marT="5550" marB="0" anchor="b"/>
                </a:tc>
                <a:tc>
                  <a:txBody>
                    <a:bodyPr/>
                    <a:lstStyle/>
                    <a:p>
                      <a:pPr algn="l" fontAlgn="b"/>
                      <a:endParaRPr lang="en-VI" sz="1000" b="0" i="0" u="none" strike="noStrike">
                        <a:solidFill>
                          <a:srgbClr val="000000"/>
                        </a:solidFill>
                        <a:effectLst/>
                        <a:latin typeface="Corbel" panose="020B0503020204020204" pitchFamily="34" charset="0"/>
                      </a:endParaRPr>
                    </a:p>
                  </a:txBody>
                  <a:tcPr marL="5550" marR="5550" marT="5550" marB="0" anchor="b"/>
                </a:tc>
                <a:tc>
                  <a:txBody>
                    <a:bodyPr/>
                    <a:lstStyle/>
                    <a:p>
                      <a:pPr algn="l" fontAlgn="b"/>
                      <a:endParaRPr lang="en-VI" sz="1000" b="0" i="0" u="none" strike="noStrike" dirty="0">
                        <a:solidFill>
                          <a:srgbClr val="000000"/>
                        </a:solidFill>
                        <a:effectLst/>
                        <a:latin typeface="Corbel" panose="020B0503020204020204" pitchFamily="34" charset="0"/>
                      </a:endParaRPr>
                    </a:p>
                  </a:txBody>
                  <a:tcPr marL="5550" marR="5550" marT="5550" marB="0" anchor="b"/>
                </a:tc>
                <a:tc>
                  <a:txBody>
                    <a:bodyPr/>
                    <a:lstStyle/>
                    <a:p>
                      <a:pPr algn="l" fontAlgn="b"/>
                      <a:endParaRPr lang="en-VI" sz="1000" b="0" i="0" u="none" strike="noStrike" dirty="0">
                        <a:solidFill>
                          <a:srgbClr val="000000"/>
                        </a:solidFill>
                        <a:effectLst/>
                        <a:latin typeface="Corbel" panose="020B0503020204020204" pitchFamily="34" charset="0"/>
                      </a:endParaRPr>
                    </a:p>
                  </a:txBody>
                  <a:tcPr marL="5550" marR="5550" marT="5550" marB="0" anchor="b"/>
                </a:tc>
                <a:tc>
                  <a:txBody>
                    <a:bodyPr/>
                    <a:lstStyle/>
                    <a:p>
                      <a:pPr algn="l" fontAlgn="b"/>
                      <a:endParaRPr lang="en-VI" sz="1000" b="0" i="0" u="none" strike="noStrike" dirty="0">
                        <a:solidFill>
                          <a:srgbClr val="000000"/>
                        </a:solidFill>
                        <a:effectLst/>
                        <a:latin typeface="Corbel" panose="020B0503020204020204" pitchFamily="34" charset="0"/>
                      </a:endParaRPr>
                    </a:p>
                  </a:txBody>
                  <a:tcPr marL="5550" marR="5550" marT="5550" marB="0" anchor="b"/>
                </a:tc>
                <a:extLst>
                  <a:ext uri="{0D108BD9-81ED-4DB2-BD59-A6C34878D82A}">
                    <a16:rowId xmlns:a16="http://schemas.microsoft.com/office/drawing/2014/main" val="1817280690"/>
                  </a:ext>
                </a:extLst>
              </a:tr>
              <a:tr h="271858">
                <a:tc>
                  <a:txBody>
                    <a:bodyPr/>
                    <a:lstStyle/>
                    <a:p>
                      <a:pPr algn="l" fontAlgn="b"/>
                      <a:endParaRPr lang="en-VI" sz="1000" b="0" i="0" u="none" strike="noStrike" dirty="0">
                        <a:solidFill>
                          <a:srgbClr val="000000"/>
                        </a:solidFill>
                        <a:effectLst/>
                        <a:latin typeface="Corbel" panose="020B0503020204020204" pitchFamily="34" charset="0"/>
                      </a:endParaRPr>
                    </a:p>
                  </a:txBody>
                  <a:tcPr marL="5550" marR="5550" marT="5550" marB="0" anchor="b"/>
                </a:tc>
                <a:tc>
                  <a:txBody>
                    <a:bodyPr/>
                    <a:lstStyle/>
                    <a:p>
                      <a:pPr algn="l" fontAlgn="b"/>
                      <a:endParaRPr lang="en-VI" sz="1000" b="0" i="0" u="none" strike="noStrike">
                        <a:solidFill>
                          <a:srgbClr val="000000"/>
                        </a:solidFill>
                        <a:effectLst/>
                        <a:latin typeface="Corbel" panose="020B0503020204020204" pitchFamily="34" charset="0"/>
                      </a:endParaRPr>
                    </a:p>
                  </a:txBody>
                  <a:tcPr marL="5550" marR="5550" marT="5550" marB="0" anchor="b"/>
                </a:tc>
                <a:tc>
                  <a:txBody>
                    <a:bodyPr/>
                    <a:lstStyle/>
                    <a:p>
                      <a:pPr algn="l" fontAlgn="b"/>
                      <a:endParaRPr lang="en-VI" sz="1000" b="0" i="0" u="none" strike="noStrike" dirty="0">
                        <a:solidFill>
                          <a:srgbClr val="000000"/>
                        </a:solidFill>
                        <a:effectLst/>
                        <a:latin typeface="Corbel" panose="020B0503020204020204" pitchFamily="34" charset="0"/>
                      </a:endParaRPr>
                    </a:p>
                  </a:txBody>
                  <a:tcPr marL="5550" marR="5550" marT="5550" marB="0" anchor="b"/>
                </a:tc>
                <a:tc>
                  <a:txBody>
                    <a:bodyPr/>
                    <a:lstStyle/>
                    <a:p>
                      <a:pPr algn="l" fontAlgn="b"/>
                      <a:endParaRPr lang="en-VI" sz="1000" b="0" i="0" u="none" strike="noStrike" dirty="0">
                        <a:solidFill>
                          <a:srgbClr val="000000"/>
                        </a:solidFill>
                        <a:effectLst/>
                        <a:latin typeface="Corbel" panose="020B0503020204020204" pitchFamily="34" charset="0"/>
                      </a:endParaRPr>
                    </a:p>
                  </a:txBody>
                  <a:tcPr marL="5550" marR="5550" marT="5550" marB="0" anchor="b"/>
                </a:tc>
                <a:tc>
                  <a:txBody>
                    <a:bodyPr/>
                    <a:lstStyle/>
                    <a:p>
                      <a:pPr algn="l" fontAlgn="b"/>
                      <a:endParaRPr lang="en-VI" sz="1000" b="0" i="0" u="none" strike="noStrike">
                        <a:solidFill>
                          <a:srgbClr val="000000"/>
                        </a:solidFill>
                        <a:effectLst/>
                        <a:latin typeface="Corbel" panose="020B0503020204020204" pitchFamily="34" charset="0"/>
                      </a:endParaRPr>
                    </a:p>
                  </a:txBody>
                  <a:tcPr marL="5550" marR="5550" marT="5550" marB="0" anchor="b"/>
                </a:tc>
                <a:tc>
                  <a:txBody>
                    <a:bodyPr/>
                    <a:lstStyle/>
                    <a:p>
                      <a:pPr algn="l" fontAlgn="b"/>
                      <a:endParaRPr lang="en-VI" sz="1000" b="0" i="0" u="none" strike="noStrike" dirty="0">
                        <a:solidFill>
                          <a:srgbClr val="000000"/>
                        </a:solidFill>
                        <a:effectLst/>
                        <a:latin typeface="Corbel" panose="020B0503020204020204" pitchFamily="34" charset="0"/>
                      </a:endParaRPr>
                    </a:p>
                  </a:txBody>
                  <a:tcPr marL="5550" marR="5550" marT="5550" marB="0" anchor="b"/>
                </a:tc>
                <a:extLst>
                  <a:ext uri="{0D108BD9-81ED-4DB2-BD59-A6C34878D82A}">
                    <a16:rowId xmlns:a16="http://schemas.microsoft.com/office/drawing/2014/main" val="2112615893"/>
                  </a:ext>
                </a:extLst>
              </a:tr>
              <a:tr h="271858">
                <a:tc>
                  <a:txBody>
                    <a:bodyPr/>
                    <a:lstStyle/>
                    <a:p>
                      <a:pPr algn="l" fontAlgn="b"/>
                      <a:endParaRPr lang="en-VI" sz="1000" b="0" i="0" u="none" strike="noStrike" dirty="0">
                        <a:solidFill>
                          <a:srgbClr val="000000"/>
                        </a:solidFill>
                        <a:effectLst/>
                        <a:latin typeface="Corbel" panose="020B0503020204020204" pitchFamily="34" charset="0"/>
                      </a:endParaRPr>
                    </a:p>
                  </a:txBody>
                  <a:tcPr marL="5550" marR="5550" marT="5550" marB="0" anchor="b"/>
                </a:tc>
                <a:tc>
                  <a:txBody>
                    <a:bodyPr/>
                    <a:lstStyle/>
                    <a:p>
                      <a:pPr algn="l" fontAlgn="b"/>
                      <a:endParaRPr lang="en-VI" sz="1000" b="0" i="0" u="none" strike="noStrike">
                        <a:solidFill>
                          <a:srgbClr val="000000"/>
                        </a:solidFill>
                        <a:effectLst/>
                        <a:latin typeface="Corbel" panose="020B0503020204020204" pitchFamily="34" charset="0"/>
                      </a:endParaRPr>
                    </a:p>
                  </a:txBody>
                  <a:tcPr marL="5550" marR="5550" marT="5550" marB="0" anchor="b"/>
                </a:tc>
                <a:tc>
                  <a:txBody>
                    <a:bodyPr/>
                    <a:lstStyle/>
                    <a:p>
                      <a:pPr algn="l" fontAlgn="b"/>
                      <a:endParaRPr lang="en-VI" sz="1000" b="0" i="0" u="none" strike="noStrike" dirty="0">
                        <a:solidFill>
                          <a:srgbClr val="000000"/>
                        </a:solidFill>
                        <a:effectLst/>
                        <a:latin typeface="Corbel" panose="020B0503020204020204" pitchFamily="34" charset="0"/>
                      </a:endParaRPr>
                    </a:p>
                  </a:txBody>
                  <a:tcPr marL="5550" marR="5550" marT="5550" marB="0" anchor="b"/>
                </a:tc>
                <a:tc>
                  <a:txBody>
                    <a:bodyPr/>
                    <a:lstStyle/>
                    <a:p>
                      <a:pPr algn="l" fontAlgn="b"/>
                      <a:endParaRPr lang="en-VI" sz="1000" b="0" i="0" u="none" strike="noStrike">
                        <a:solidFill>
                          <a:srgbClr val="000000"/>
                        </a:solidFill>
                        <a:effectLst/>
                        <a:latin typeface="Corbel" panose="020B0503020204020204" pitchFamily="34" charset="0"/>
                      </a:endParaRPr>
                    </a:p>
                  </a:txBody>
                  <a:tcPr marL="5550" marR="5550" marT="5550" marB="0" anchor="b"/>
                </a:tc>
                <a:tc>
                  <a:txBody>
                    <a:bodyPr/>
                    <a:lstStyle/>
                    <a:p>
                      <a:pPr algn="l" fontAlgn="b"/>
                      <a:endParaRPr lang="en-VI" sz="1000" b="0" i="0" u="none" strike="noStrike">
                        <a:solidFill>
                          <a:srgbClr val="000000"/>
                        </a:solidFill>
                        <a:effectLst/>
                        <a:latin typeface="Corbel" panose="020B0503020204020204" pitchFamily="34" charset="0"/>
                      </a:endParaRPr>
                    </a:p>
                  </a:txBody>
                  <a:tcPr marL="5550" marR="5550" marT="5550" marB="0" anchor="b"/>
                </a:tc>
                <a:tc>
                  <a:txBody>
                    <a:bodyPr/>
                    <a:lstStyle/>
                    <a:p>
                      <a:pPr algn="l" fontAlgn="b"/>
                      <a:endParaRPr lang="en-VI" sz="1000" b="0" i="0" u="none" strike="noStrike" dirty="0">
                        <a:solidFill>
                          <a:srgbClr val="000000"/>
                        </a:solidFill>
                        <a:effectLst/>
                        <a:latin typeface="Corbel" panose="020B0503020204020204" pitchFamily="34" charset="0"/>
                      </a:endParaRPr>
                    </a:p>
                  </a:txBody>
                  <a:tcPr marL="5550" marR="5550" marT="5550" marB="0" anchor="b"/>
                </a:tc>
                <a:extLst>
                  <a:ext uri="{0D108BD9-81ED-4DB2-BD59-A6C34878D82A}">
                    <a16:rowId xmlns:a16="http://schemas.microsoft.com/office/drawing/2014/main" val="2443371755"/>
                  </a:ext>
                </a:extLst>
              </a:tr>
              <a:tr h="271858">
                <a:tc>
                  <a:txBody>
                    <a:bodyPr/>
                    <a:lstStyle/>
                    <a:p>
                      <a:pPr algn="l" fontAlgn="b"/>
                      <a:endParaRPr lang="en-VI" sz="1000" b="0" i="0" u="none" strike="noStrike" dirty="0">
                        <a:solidFill>
                          <a:srgbClr val="000000"/>
                        </a:solidFill>
                        <a:effectLst/>
                        <a:latin typeface="Corbel" panose="020B0503020204020204" pitchFamily="34" charset="0"/>
                      </a:endParaRPr>
                    </a:p>
                  </a:txBody>
                  <a:tcPr marL="5550" marR="5550" marT="5550" marB="0" anchor="b"/>
                </a:tc>
                <a:tc>
                  <a:txBody>
                    <a:bodyPr/>
                    <a:lstStyle/>
                    <a:p>
                      <a:pPr algn="l" fontAlgn="b"/>
                      <a:endParaRPr lang="en-VI" sz="1000" b="0" i="0" u="none" strike="noStrike">
                        <a:solidFill>
                          <a:srgbClr val="000000"/>
                        </a:solidFill>
                        <a:effectLst/>
                        <a:latin typeface="Corbel" panose="020B0503020204020204" pitchFamily="34" charset="0"/>
                      </a:endParaRPr>
                    </a:p>
                  </a:txBody>
                  <a:tcPr marL="5550" marR="5550" marT="5550" marB="0" anchor="b"/>
                </a:tc>
                <a:tc>
                  <a:txBody>
                    <a:bodyPr/>
                    <a:lstStyle/>
                    <a:p>
                      <a:pPr algn="l" fontAlgn="b"/>
                      <a:endParaRPr lang="en-VI" sz="1000" b="0" i="0" u="none" strike="noStrike">
                        <a:solidFill>
                          <a:srgbClr val="000000"/>
                        </a:solidFill>
                        <a:effectLst/>
                        <a:latin typeface="Corbel" panose="020B0503020204020204" pitchFamily="34" charset="0"/>
                      </a:endParaRPr>
                    </a:p>
                  </a:txBody>
                  <a:tcPr marL="5550" marR="5550" marT="5550" marB="0" anchor="b"/>
                </a:tc>
                <a:tc>
                  <a:txBody>
                    <a:bodyPr/>
                    <a:lstStyle/>
                    <a:p>
                      <a:pPr algn="l" fontAlgn="b"/>
                      <a:endParaRPr lang="en-VI" sz="1000" b="0" i="0" u="none" strike="noStrike">
                        <a:solidFill>
                          <a:srgbClr val="000000"/>
                        </a:solidFill>
                        <a:effectLst/>
                        <a:latin typeface="Corbel" panose="020B0503020204020204" pitchFamily="34" charset="0"/>
                      </a:endParaRPr>
                    </a:p>
                  </a:txBody>
                  <a:tcPr marL="5550" marR="5550" marT="5550" marB="0" anchor="b"/>
                </a:tc>
                <a:tc>
                  <a:txBody>
                    <a:bodyPr/>
                    <a:lstStyle/>
                    <a:p>
                      <a:pPr algn="l" fontAlgn="b"/>
                      <a:endParaRPr lang="en-VI" sz="1000" b="0" i="0" u="none" strike="noStrike">
                        <a:solidFill>
                          <a:srgbClr val="000000"/>
                        </a:solidFill>
                        <a:effectLst/>
                        <a:latin typeface="Corbel" panose="020B0503020204020204" pitchFamily="34" charset="0"/>
                      </a:endParaRPr>
                    </a:p>
                  </a:txBody>
                  <a:tcPr marL="5550" marR="5550" marT="5550" marB="0" anchor="b"/>
                </a:tc>
                <a:tc>
                  <a:txBody>
                    <a:bodyPr/>
                    <a:lstStyle/>
                    <a:p>
                      <a:pPr algn="l" fontAlgn="b"/>
                      <a:endParaRPr lang="en-VI" sz="1000" b="0" i="0" u="none" strike="noStrike" dirty="0">
                        <a:solidFill>
                          <a:srgbClr val="000000"/>
                        </a:solidFill>
                        <a:effectLst/>
                        <a:latin typeface="Corbel" panose="020B0503020204020204" pitchFamily="34" charset="0"/>
                      </a:endParaRPr>
                    </a:p>
                  </a:txBody>
                  <a:tcPr marL="5550" marR="5550" marT="5550" marB="0" anchor="b"/>
                </a:tc>
                <a:extLst>
                  <a:ext uri="{0D108BD9-81ED-4DB2-BD59-A6C34878D82A}">
                    <a16:rowId xmlns:a16="http://schemas.microsoft.com/office/drawing/2014/main" val="3493520698"/>
                  </a:ext>
                </a:extLst>
              </a:tr>
            </a:tbl>
          </a:graphicData>
        </a:graphic>
      </p:graphicFrame>
      <p:sp>
        <p:nvSpPr>
          <p:cNvPr id="4" name="Slide Number Placeholder 3">
            <a:extLst>
              <a:ext uri="{FF2B5EF4-FFF2-40B4-BE49-F238E27FC236}">
                <a16:creationId xmlns:a16="http://schemas.microsoft.com/office/drawing/2014/main" id="{AA68D439-EAC9-63F3-3631-0237DA050F41}"/>
              </a:ext>
            </a:extLst>
          </p:cNvPr>
          <p:cNvSpPr>
            <a:spLocks noGrp="1"/>
          </p:cNvSpPr>
          <p:nvPr>
            <p:ph type="sldNum" sz="quarter" idx="12"/>
          </p:nvPr>
        </p:nvSpPr>
        <p:spPr/>
        <p:txBody>
          <a:bodyPr/>
          <a:lstStyle/>
          <a:p>
            <a:fld id="{4FAB73BC-B049-4115-A692-8D63A059BFB8}" type="slidenum">
              <a:rPr lang="en-US" smtClean="0"/>
              <a:pPr/>
              <a:t>5</a:t>
            </a:fld>
            <a:endParaRPr lang="en-US" dirty="0"/>
          </a:p>
        </p:txBody>
      </p:sp>
    </p:spTree>
    <p:extLst>
      <p:ext uri="{BB962C8B-B14F-4D97-AF65-F5344CB8AC3E}">
        <p14:creationId xmlns:p14="http://schemas.microsoft.com/office/powerpoint/2010/main" val="39158744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3F08547-4FFD-4128-8CED-181C51C2161A}"/>
              </a:ext>
            </a:extLst>
          </p:cNvPr>
          <p:cNvSpPr>
            <a:spLocks noGrp="1"/>
          </p:cNvSpPr>
          <p:nvPr>
            <p:ph type="title"/>
          </p:nvPr>
        </p:nvSpPr>
        <p:spPr/>
        <p:txBody>
          <a:bodyPr/>
          <a:lstStyle/>
          <a:p>
            <a:r>
              <a:rPr lang="en-US" dirty="0"/>
              <a:t>PFA DEBT SERVICE</a:t>
            </a:r>
            <a:br>
              <a:rPr lang="en-US" dirty="0"/>
            </a:br>
            <a:br>
              <a:rPr lang="en-US" dirty="0"/>
            </a:br>
            <a:r>
              <a:rPr lang="en-US" dirty="0"/>
              <a:t>FY 2024</a:t>
            </a:r>
            <a:endParaRPr lang="en-VI" dirty="0"/>
          </a:p>
        </p:txBody>
      </p:sp>
      <p:sp>
        <p:nvSpPr>
          <p:cNvPr id="2" name="Slide Number Placeholder 1">
            <a:extLst>
              <a:ext uri="{FF2B5EF4-FFF2-40B4-BE49-F238E27FC236}">
                <a16:creationId xmlns:a16="http://schemas.microsoft.com/office/drawing/2014/main" id="{BD4DE368-06AD-4C40-9967-1AB863DFA9C6}"/>
              </a:ext>
            </a:extLst>
          </p:cNvPr>
          <p:cNvSpPr>
            <a:spLocks noGrp="1"/>
          </p:cNvSpPr>
          <p:nvPr>
            <p:ph type="sldNum" sz="quarter" idx="12"/>
          </p:nvPr>
        </p:nvSpPr>
        <p:spPr/>
        <p:txBody>
          <a:bodyPr/>
          <a:lstStyle/>
          <a:p>
            <a:fld id="{4FAB73BC-B049-4115-A692-8D63A059BFB8}" type="slidenum">
              <a:rPr lang="en-US" smtClean="0"/>
              <a:pPr/>
              <a:t>6</a:t>
            </a:fld>
            <a:endParaRPr lang="en-US" dirty="0"/>
          </a:p>
        </p:txBody>
      </p:sp>
      <p:graphicFrame>
        <p:nvGraphicFramePr>
          <p:cNvPr id="6" name="Table 5">
            <a:extLst>
              <a:ext uri="{FF2B5EF4-FFF2-40B4-BE49-F238E27FC236}">
                <a16:creationId xmlns:a16="http://schemas.microsoft.com/office/drawing/2014/main" id="{5D7AEA58-77EB-4707-BB46-C566BBDCE3C9}"/>
              </a:ext>
            </a:extLst>
          </p:cNvPr>
          <p:cNvGraphicFramePr>
            <a:graphicFrameLocks noGrp="1"/>
          </p:cNvGraphicFramePr>
          <p:nvPr>
            <p:extLst>
              <p:ext uri="{D42A27DB-BD31-4B8C-83A1-F6EECF244321}">
                <p14:modId xmlns:p14="http://schemas.microsoft.com/office/powerpoint/2010/main" val="2641033264"/>
              </p:ext>
            </p:extLst>
          </p:nvPr>
        </p:nvGraphicFramePr>
        <p:xfrm>
          <a:off x="3618689" y="788564"/>
          <a:ext cx="7976682" cy="5268287"/>
        </p:xfrm>
        <a:graphic>
          <a:graphicData uri="http://schemas.openxmlformats.org/drawingml/2006/table">
            <a:tbl>
              <a:tblPr>
                <a:tableStyleId>{5C22544A-7EE6-4342-B048-85BDC9FD1C3A}</a:tableStyleId>
              </a:tblPr>
              <a:tblGrid>
                <a:gridCol w="4450149">
                  <a:extLst>
                    <a:ext uri="{9D8B030D-6E8A-4147-A177-3AD203B41FA5}">
                      <a16:colId xmlns:a16="http://schemas.microsoft.com/office/drawing/2014/main" val="4081674658"/>
                    </a:ext>
                  </a:extLst>
                </a:gridCol>
                <a:gridCol w="1175511">
                  <a:extLst>
                    <a:ext uri="{9D8B030D-6E8A-4147-A177-3AD203B41FA5}">
                      <a16:colId xmlns:a16="http://schemas.microsoft.com/office/drawing/2014/main" val="3483106900"/>
                    </a:ext>
                  </a:extLst>
                </a:gridCol>
                <a:gridCol w="1175511">
                  <a:extLst>
                    <a:ext uri="{9D8B030D-6E8A-4147-A177-3AD203B41FA5}">
                      <a16:colId xmlns:a16="http://schemas.microsoft.com/office/drawing/2014/main" val="2272925552"/>
                    </a:ext>
                  </a:extLst>
                </a:gridCol>
                <a:gridCol w="1175511">
                  <a:extLst>
                    <a:ext uri="{9D8B030D-6E8A-4147-A177-3AD203B41FA5}">
                      <a16:colId xmlns:a16="http://schemas.microsoft.com/office/drawing/2014/main" val="828682797"/>
                    </a:ext>
                  </a:extLst>
                </a:gridCol>
              </a:tblGrid>
              <a:tr h="658690">
                <a:tc>
                  <a:txBody>
                    <a:bodyPr/>
                    <a:lstStyle/>
                    <a:p>
                      <a:pPr algn="l" fontAlgn="b"/>
                      <a:r>
                        <a:rPr lang="en-US" sz="1700" u="sng" strike="noStrike" dirty="0">
                          <a:effectLst/>
                        </a:rPr>
                        <a:t> $ In Thousands    (Fiscal Year 2024)</a:t>
                      </a:r>
                      <a:endParaRPr lang="en-US" sz="1700" b="1" i="1" u="sng"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n-US" sz="1700" u="sng" strike="noStrike" dirty="0">
                          <a:effectLst/>
                        </a:rPr>
                        <a:t>Principal</a:t>
                      </a:r>
                      <a:endParaRPr lang="en-US" sz="1700" b="1" i="1" u="sng"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n-US" sz="1700" u="sng" strike="noStrike" dirty="0">
                          <a:effectLst/>
                        </a:rPr>
                        <a:t>Interest</a:t>
                      </a:r>
                      <a:endParaRPr lang="en-US" sz="1700" b="1" i="1" u="sng"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n-US" sz="1700" u="sng" strike="noStrike" dirty="0">
                          <a:effectLst/>
                        </a:rPr>
                        <a:t>Total</a:t>
                      </a:r>
                      <a:endParaRPr lang="en-US" sz="1700" b="1" i="1" u="sng"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4239190096"/>
                  </a:ext>
                </a:extLst>
              </a:tr>
              <a:tr h="658690">
                <a:tc>
                  <a:txBody>
                    <a:bodyPr/>
                    <a:lstStyle/>
                    <a:p>
                      <a:pPr algn="l" fontAlgn="b"/>
                      <a:r>
                        <a:rPr lang="en-US" sz="1700" u="none" strike="noStrike" dirty="0">
                          <a:effectLst/>
                        </a:rPr>
                        <a:t> GRT (General Obligations)</a:t>
                      </a:r>
                      <a:endParaRPr lang="en-US" sz="1700" b="0"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n-US" sz="1700" u="none" strike="noStrike" dirty="0">
                          <a:effectLst/>
                        </a:rPr>
                        <a:t>36,665</a:t>
                      </a:r>
                      <a:endParaRPr lang="en-US" sz="1700" b="0"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n-US" sz="1700" u="none" strike="noStrike" dirty="0">
                          <a:effectLst/>
                        </a:rPr>
                        <a:t>25,347</a:t>
                      </a:r>
                      <a:endParaRPr lang="en-US" sz="1700" b="0"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n-US" sz="1700" u="none" strike="noStrike" dirty="0">
                          <a:effectLst/>
                        </a:rPr>
                        <a:t>62,012</a:t>
                      </a:r>
                      <a:endParaRPr lang="en-US" sz="17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3468829987"/>
                  </a:ext>
                </a:extLst>
              </a:tr>
              <a:tr h="658690">
                <a:tc>
                  <a:txBody>
                    <a:bodyPr/>
                    <a:lstStyle/>
                    <a:p>
                      <a:pPr algn="l" fontAlgn="b"/>
                      <a:r>
                        <a:rPr lang="en-US" sz="1700" u="none" strike="noStrike" dirty="0">
                          <a:effectLst/>
                        </a:rPr>
                        <a:t> Tax Incremental Financing (Island Crossings)</a:t>
                      </a:r>
                      <a:endParaRPr lang="en-US" sz="1700" b="0"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n-US" sz="1700" u="none" strike="noStrike" dirty="0">
                          <a:effectLst/>
                        </a:rPr>
                        <a:t>604</a:t>
                      </a:r>
                      <a:endParaRPr lang="en-US" sz="1700" b="0"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n-US" sz="1700" u="none" strike="noStrike" dirty="0">
                          <a:effectLst/>
                        </a:rPr>
                        <a:t>680</a:t>
                      </a:r>
                      <a:endParaRPr lang="en-US" sz="1700" b="0"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n-US" sz="1700" u="none" strike="noStrike" dirty="0">
                          <a:effectLst/>
                        </a:rPr>
                        <a:t>1,284</a:t>
                      </a:r>
                      <a:endParaRPr lang="en-US" sz="17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2870902618"/>
                  </a:ext>
                </a:extLst>
              </a:tr>
              <a:tr h="674235">
                <a:tc>
                  <a:txBody>
                    <a:bodyPr/>
                    <a:lstStyle/>
                    <a:p>
                      <a:pPr algn="l" fontAlgn="b"/>
                      <a:r>
                        <a:rPr lang="en-US" sz="1700" u="none" strike="noStrike" dirty="0">
                          <a:effectLst/>
                        </a:rPr>
                        <a:t> GARVEE </a:t>
                      </a:r>
                      <a:r>
                        <a:rPr lang="en-US" sz="1500" u="none" strike="noStrike" dirty="0">
                          <a:effectLst/>
                        </a:rPr>
                        <a:t>(Paid from Federal Highway Grant Revenues)</a:t>
                      </a:r>
                      <a:endParaRPr lang="en-US" sz="1500" b="0"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n-US" sz="1700" u="none" strike="noStrike" dirty="0">
                          <a:effectLst/>
                        </a:rPr>
                        <a:t>4,650</a:t>
                      </a:r>
                      <a:endParaRPr lang="en-US" sz="1700" b="0"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n-US" sz="1700" u="none" strike="noStrike" dirty="0">
                          <a:effectLst/>
                        </a:rPr>
                        <a:t>2,924</a:t>
                      </a:r>
                      <a:endParaRPr lang="en-US" sz="1700" b="0"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n-US" sz="1700" u="none" strike="noStrike" dirty="0">
                          <a:effectLst/>
                        </a:rPr>
                        <a:t>7,574</a:t>
                      </a:r>
                      <a:endParaRPr lang="en-US" sz="17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368230259"/>
                  </a:ext>
                </a:extLst>
              </a:tr>
              <a:tr h="658690">
                <a:tc>
                  <a:txBody>
                    <a:bodyPr/>
                    <a:lstStyle/>
                    <a:p>
                      <a:pPr algn="l" fontAlgn="b"/>
                      <a:r>
                        <a:rPr lang="en-US" sz="1700" b="1" i="0" u="none" strike="noStrike" dirty="0">
                          <a:solidFill>
                            <a:srgbClr val="000000"/>
                          </a:solidFill>
                          <a:effectLst/>
                          <a:latin typeface="+mn-lt"/>
                        </a:rPr>
                        <a:t> Total PFA</a:t>
                      </a:r>
                    </a:p>
                  </a:txBody>
                  <a:tcPr marL="6350" marR="6350" marT="6350" marB="0" anchor="b"/>
                </a:tc>
                <a:tc>
                  <a:txBody>
                    <a:bodyPr/>
                    <a:lstStyle/>
                    <a:p>
                      <a:pPr algn="r" fontAlgn="b"/>
                      <a:r>
                        <a:rPr lang="en-US" sz="1700" b="1" i="0" u="none" strike="noStrike" dirty="0">
                          <a:solidFill>
                            <a:srgbClr val="000000"/>
                          </a:solidFill>
                          <a:effectLst/>
                          <a:latin typeface="+mn-lt"/>
                        </a:rPr>
                        <a:t>41,919</a:t>
                      </a:r>
                    </a:p>
                  </a:txBody>
                  <a:tcPr marL="6350" marR="6350" marT="6350" marB="0" anchor="b"/>
                </a:tc>
                <a:tc>
                  <a:txBody>
                    <a:bodyPr/>
                    <a:lstStyle/>
                    <a:p>
                      <a:pPr algn="r" fontAlgn="b"/>
                      <a:r>
                        <a:rPr lang="en-US" sz="1700" b="1" i="0" u="none" strike="noStrike" dirty="0">
                          <a:solidFill>
                            <a:srgbClr val="000000"/>
                          </a:solidFill>
                          <a:effectLst/>
                          <a:latin typeface="+mn-lt"/>
                        </a:rPr>
                        <a:t>28,951</a:t>
                      </a:r>
                    </a:p>
                  </a:txBody>
                  <a:tcPr marL="6350" marR="6350" marT="6350" marB="0" anchor="b"/>
                </a:tc>
                <a:tc>
                  <a:txBody>
                    <a:bodyPr/>
                    <a:lstStyle/>
                    <a:p>
                      <a:pPr algn="r" fontAlgn="b"/>
                      <a:r>
                        <a:rPr lang="en-US" sz="1700" b="1" i="0" u="none" strike="noStrike" dirty="0">
                          <a:solidFill>
                            <a:srgbClr val="000000"/>
                          </a:solidFill>
                          <a:effectLst/>
                          <a:latin typeface="+mn-lt"/>
                        </a:rPr>
                        <a:t>70,870</a:t>
                      </a:r>
                    </a:p>
                  </a:txBody>
                  <a:tcPr marL="6350" marR="6350" marT="6350" marB="0" anchor="b"/>
                </a:tc>
                <a:extLst>
                  <a:ext uri="{0D108BD9-81ED-4DB2-BD59-A6C34878D82A}">
                    <a16:rowId xmlns:a16="http://schemas.microsoft.com/office/drawing/2014/main" val="1551513047"/>
                  </a:ext>
                </a:extLst>
              </a:tr>
              <a:tr h="658690">
                <a:tc>
                  <a:txBody>
                    <a:bodyPr/>
                    <a:lstStyle/>
                    <a:p>
                      <a:pPr algn="l" fontAlgn="b"/>
                      <a:r>
                        <a:rPr lang="en-US" sz="1700" u="none" strike="noStrike" dirty="0">
                          <a:effectLst/>
                        </a:rPr>
                        <a:t> Guarantees (WICO)</a:t>
                      </a:r>
                      <a:endParaRPr lang="en-US" sz="1700" b="0"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n-US" sz="1700" b="0" i="0" u="none" strike="noStrike" dirty="0">
                          <a:solidFill>
                            <a:srgbClr val="000000"/>
                          </a:solidFill>
                          <a:effectLst/>
                          <a:latin typeface="Calibri" panose="020F0502020204030204" pitchFamily="34" charset="0"/>
                        </a:rPr>
                        <a:t>0</a:t>
                      </a:r>
                    </a:p>
                  </a:txBody>
                  <a:tcPr marL="6350" marR="6350" marT="6350" marB="0" anchor="b"/>
                </a:tc>
                <a:tc>
                  <a:txBody>
                    <a:bodyPr/>
                    <a:lstStyle/>
                    <a:p>
                      <a:pPr algn="r" fontAlgn="b"/>
                      <a:r>
                        <a:rPr lang="en-US" sz="1700" b="0" i="0" u="none" strike="noStrike" dirty="0">
                          <a:solidFill>
                            <a:srgbClr val="000000"/>
                          </a:solidFill>
                          <a:effectLst/>
                          <a:latin typeface="Calibri" panose="020F0502020204030204" pitchFamily="34" charset="0"/>
                        </a:rPr>
                        <a:t>0</a:t>
                      </a:r>
                    </a:p>
                  </a:txBody>
                  <a:tcPr marL="6350" marR="6350" marT="6350" marB="0" anchor="b"/>
                </a:tc>
                <a:tc>
                  <a:txBody>
                    <a:bodyPr/>
                    <a:lstStyle/>
                    <a:p>
                      <a:pPr algn="r" fontAlgn="b"/>
                      <a:r>
                        <a:rPr lang="en-US" sz="1700" b="0" i="0" u="none" strike="noStrike" dirty="0">
                          <a:solidFill>
                            <a:srgbClr val="000000"/>
                          </a:solidFill>
                          <a:effectLst/>
                          <a:latin typeface="Calibri" panose="020F0502020204030204" pitchFamily="34" charset="0"/>
                        </a:rPr>
                        <a:t>0</a:t>
                      </a:r>
                    </a:p>
                  </a:txBody>
                  <a:tcPr marL="6350" marR="6350" marT="6350" marB="0" anchor="b"/>
                </a:tc>
                <a:extLst>
                  <a:ext uri="{0D108BD9-81ED-4DB2-BD59-A6C34878D82A}">
                    <a16:rowId xmlns:a16="http://schemas.microsoft.com/office/drawing/2014/main" val="1760721493"/>
                  </a:ext>
                </a:extLst>
              </a:tr>
              <a:tr h="658690">
                <a:tc>
                  <a:txBody>
                    <a:bodyPr/>
                    <a:lstStyle/>
                    <a:p>
                      <a:pPr algn="l" fontAlgn="b"/>
                      <a:r>
                        <a:rPr lang="en-US" sz="1700" b="1" u="none" strike="noStrike" dirty="0">
                          <a:effectLst/>
                        </a:rPr>
                        <a:t> Grand Total</a:t>
                      </a:r>
                      <a:endParaRPr lang="en-US" sz="1700" b="1"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n-US" sz="1700" b="1" i="0" u="none" strike="noStrike" dirty="0">
                          <a:solidFill>
                            <a:srgbClr val="000000"/>
                          </a:solidFill>
                          <a:effectLst/>
                          <a:latin typeface="+mn-lt"/>
                        </a:rPr>
                        <a:t>41,919</a:t>
                      </a:r>
                    </a:p>
                  </a:txBody>
                  <a:tcPr marL="6350" marR="6350" marT="6350" marB="0" anchor="b"/>
                </a:tc>
                <a:tc>
                  <a:txBody>
                    <a:bodyPr/>
                    <a:lstStyle/>
                    <a:p>
                      <a:pPr algn="r" fontAlgn="b"/>
                      <a:r>
                        <a:rPr lang="en-US" sz="1700" b="1" i="0" u="none" strike="noStrike" dirty="0">
                          <a:solidFill>
                            <a:srgbClr val="000000"/>
                          </a:solidFill>
                          <a:effectLst/>
                          <a:latin typeface="+mn-lt"/>
                        </a:rPr>
                        <a:t>28,951</a:t>
                      </a:r>
                    </a:p>
                  </a:txBody>
                  <a:tcPr marL="6350" marR="6350" marT="6350" marB="0" anchor="b"/>
                </a:tc>
                <a:tc>
                  <a:txBody>
                    <a:bodyPr/>
                    <a:lstStyle/>
                    <a:p>
                      <a:pPr algn="r" fontAlgn="b"/>
                      <a:r>
                        <a:rPr lang="en-US" sz="1700" b="1" i="0" u="none" strike="noStrike" dirty="0">
                          <a:solidFill>
                            <a:srgbClr val="000000"/>
                          </a:solidFill>
                          <a:effectLst/>
                          <a:latin typeface="+mn-lt"/>
                        </a:rPr>
                        <a:t>70,870</a:t>
                      </a:r>
                    </a:p>
                  </a:txBody>
                  <a:tcPr marL="6350" marR="6350" marT="6350" marB="0" anchor="b"/>
                </a:tc>
                <a:extLst>
                  <a:ext uri="{0D108BD9-81ED-4DB2-BD59-A6C34878D82A}">
                    <a16:rowId xmlns:a16="http://schemas.microsoft.com/office/drawing/2014/main" val="2058523901"/>
                  </a:ext>
                </a:extLst>
              </a:tr>
              <a:tr h="641912">
                <a:tc gridSpan="4">
                  <a:txBody>
                    <a:bodyPr/>
                    <a:lstStyle/>
                    <a:p>
                      <a:pPr algn="l" fontAlgn="b"/>
                      <a:r>
                        <a:rPr lang="en-US" sz="1700" b="1" i="1" u="none" strike="noStrike" dirty="0">
                          <a:solidFill>
                            <a:schemeClr val="tx1"/>
                          </a:solidFill>
                          <a:effectLst/>
                          <a:latin typeface="+mn-lt"/>
                        </a:rPr>
                        <a:t> </a:t>
                      </a:r>
                    </a:p>
                  </a:txBody>
                  <a:tcPr marL="6350" marR="6350" marT="6350" marB="0" anchor="b"/>
                </a:tc>
                <a:tc hMerge="1">
                  <a:txBody>
                    <a:bodyPr/>
                    <a:lstStyle/>
                    <a:p>
                      <a:pPr algn="r" fontAlgn="b"/>
                      <a:endParaRPr lang="en-US" sz="1700" b="1" i="0" u="none" strike="noStrike" dirty="0">
                        <a:solidFill>
                          <a:srgbClr val="000000"/>
                        </a:solidFill>
                        <a:effectLst/>
                        <a:latin typeface="Calibri" panose="020F0502020204030204" pitchFamily="34" charset="0"/>
                      </a:endParaRPr>
                    </a:p>
                  </a:txBody>
                  <a:tcPr marL="6350" marR="6350" marT="6350" marB="0" anchor="b"/>
                </a:tc>
                <a:tc hMerge="1">
                  <a:txBody>
                    <a:bodyPr/>
                    <a:lstStyle/>
                    <a:p>
                      <a:pPr algn="r" fontAlgn="b"/>
                      <a:endParaRPr lang="en-US" sz="1700" b="1" i="0" u="none" strike="noStrike" dirty="0">
                        <a:solidFill>
                          <a:srgbClr val="000000"/>
                        </a:solidFill>
                        <a:effectLst/>
                        <a:latin typeface="Calibri" panose="020F0502020204030204" pitchFamily="34" charset="0"/>
                      </a:endParaRPr>
                    </a:p>
                  </a:txBody>
                  <a:tcPr marL="6350" marR="6350" marT="6350" marB="0" anchor="b"/>
                </a:tc>
                <a:tc hMerge="1">
                  <a:txBody>
                    <a:bodyPr/>
                    <a:lstStyle/>
                    <a:p>
                      <a:pPr algn="r" fontAlgn="b"/>
                      <a:endParaRPr lang="en-US" sz="1700" b="1"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3533383159"/>
                  </a:ext>
                </a:extLst>
              </a:tr>
            </a:tbl>
          </a:graphicData>
        </a:graphic>
      </p:graphicFrame>
    </p:spTree>
    <p:extLst>
      <p:ext uri="{BB962C8B-B14F-4D97-AF65-F5344CB8AC3E}">
        <p14:creationId xmlns:p14="http://schemas.microsoft.com/office/powerpoint/2010/main" val="42048000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3F08547-4FFD-4128-8CED-181C51C2161A}"/>
              </a:ext>
            </a:extLst>
          </p:cNvPr>
          <p:cNvSpPr>
            <a:spLocks noGrp="1"/>
          </p:cNvSpPr>
          <p:nvPr>
            <p:ph type="title"/>
          </p:nvPr>
        </p:nvSpPr>
        <p:spPr/>
        <p:txBody>
          <a:bodyPr/>
          <a:lstStyle/>
          <a:p>
            <a:r>
              <a:rPr lang="en-US" dirty="0"/>
              <a:t>PFA DEBT SERVICE</a:t>
            </a:r>
            <a:br>
              <a:rPr lang="en-US" dirty="0"/>
            </a:br>
            <a:br>
              <a:rPr lang="en-US" dirty="0"/>
            </a:br>
            <a:r>
              <a:rPr lang="en-US" dirty="0"/>
              <a:t>FY 2025</a:t>
            </a:r>
            <a:endParaRPr lang="en-VI" dirty="0"/>
          </a:p>
        </p:txBody>
      </p:sp>
      <p:sp>
        <p:nvSpPr>
          <p:cNvPr id="2" name="Slide Number Placeholder 1">
            <a:extLst>
              <a:ext uri="{FF2B5EF4-FFF2-40B4-BE49-F238E27FC236}">
                <a16:creationId xmlns:a16="http://schemas.microsoft.com/office/drawing/2014/main" id="{BD4DE368-06AD-4C40-9967-1AB863DFA9C6}"/>
              </a:ext>
            </a:extLst>
          </p:cNvPr>
          <p:cNvSpPr>
            <a:spLocks noGrp="1"/>
          </p:cNvSpPr>
          <p:nvPr>
            <p:ph type="sldNum" sz="quarter" idx="12"/>
          </p:nvPr>
        </p:nvSpPr>
        <p:spPr/>
        <p:txBody>
          <a:bodyPr/>
          <a:lstStyle/>
          <a:p>
            <a:fld id="{4FAB73BC-B049-4115-A692-8D63A059BFB8}" type="slidenum">
              <a:rPr lang="en-US" smtClean="0"/>
              <a:pPr/>
              <a:t>7</a:t>
            </a:fld>
            <a:endParaRPr lang="en-US" dirty="0"/>
          </a:p>
        </p:txBody>
      </p:sp>
      <p:graphicFrame>
        <p:nvGraphicFramePr>
          <p:cNvPr id="6" name="Table 5">
            <a:extLst>
              <a:ext uri="{FF2B5EF4-FFF2-40B4-BE49-F238E27FC236}">
                <a16:creationId xmlns:a16="http://schemas.microsoft.com/office/drawing/2014/main" id="{5D7AEA58-77EB-4707-BB46-C566BBDCE3C9}"/>
              </a:ext>
            </a:extLst>
          </p:cNvPr>
          <p:cNvGraphicFramePr>
            <a:graphicFrameLocks noGrp="1"/>
          </p:cNvGraphicFramePr>
          <p:nvPr>
            <p:extLst>
              <p:ext uri="{D42A27DB-BD31-4B8C-83A1-F6EECF244321}">
                <p14:modId xmlns:p14="http://schemas.microsoft.com/office/powerpoint/2010/main" val="3664529217"/>
              </p:ext>
            </p:extLst>
          </p:nvPr>
        </p:nvGraphicFramePr>
        <p:xfrm>
          <a:off x="3618689" y="788564"/>
          <a:ext cx="7976682" cy="5268287"/>
        </p:xfrm>
        <a:graphic>
          <a:graphicData uri="http://schemas.openxmlformats.org/drawingml/2006/table">
            <a:tbl>
              <a:tblPr>
                <a:tableStyleId>{5C22544A-7EE6-4342-B048-85BDC9FD1C3A}</a:tableStyleId>
              </a:tblPr>
              <a:tblGrid>
                <a:gridCol w="4450149">
                  <a:extLst>
                    <a:ext uri="{9D8B030D-6E8A-4147-A177-3AD203B41FA5}">
                      <a16:colId xmlns:a16="http://schemas.microsoft.com/office/drawing/2014/main" val="4081674658"/>
                    </a:ext>
                  </a:extLst>
                </a:gridCol>
                <a:gridCol w="1175511">
                  <a:extLst>
                    <a:ext uri="{9D8B030D-6E8A-4147-A177-3AD203B41FA5}">
                      <a16:colId xmlns:a16="http://schemas.microsoft.com/office/drawing/2014/main" val="3483106900"/>
                    </a:ext>
                  </a:extLst>
                </a:gridCol>
                <a:gridCol w="1175511">
                  <a:extLst>
                    <a:ext uri="{9D8B030D-6E8A-4147-A177-3AD203B41FA5}">
                      <a16:colId xmlns:a16="http://schemas.microsoft.com/office/drawing/2014/main" val="2272925552"/>
                    </a:ext>
                  </a:extLst>
                </a:gridCol>
                <a:gridCol w="1175511">
                  <a:extLst>
                    <a:ext uri="{9D8B030D-6E8A-4147-A177-3AD203B41FA5}">
                      <a16:colId xmlns:a16="http://schemas.microsoft.com/office/drawing/2014/main" val="828682797"/>
                    </a:ext>
                  </a:extLst>
                </a:gridCol>
              </a:tblGrid>
              <a:tr h="658690">
                <a:tc>
                  <a:txBody>
                    <a:bodyPr/>
                    <a:lstStyle/>
                    <a:p>
                      <a:pPr algn="l" fontAlgn="b"/>
                      <a:r>
                        <a:rPr lang="en-US" sz="1700" u="sng" strike="noStrike" dirty="0">
                          <a:effectLst/>
                        </a:rPr>
                        <a:t> $ In Thousands    (Fiscal Year 2025)</a:t>
                      </a:r>
                      <a:endParaRPr lang="en-US" sz="1700" b="1" i="1" u="sng"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n-US" sz="1700" u="sng" strike="noStrike" dirty="0">
                          <a:effectLst/>
                        </a:rPr>
                        <a:t>Principal</a:t>
                      </a:r>
                      <a:endParaRPr lang="en-US" sz="1700" b="1" i="1" u="sng"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n-US" sz="1700" u="sng" strike="noStrike" dirty="0">
                          <a:effectLst/>
                        </a:rPr>
                        <a:t>Interest</a:t>
                      </a:r>
                      <a:endParaRPr lang="en-US" sz="1700" b="1" i="1" u="sng"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n-US" sz="1700" u="sng" strike="noStrike" dirty="0">
                          <a:effectLst/>
                        </a:rPr>
                        <a:t>Total</a:t>
                      </a:r>
                      <a:endParaRPr lang="en-US" sz="1700" b="1" i="1" u="sng"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4239190096"/>
                  </a:ext>
                </a:extLst>
              </a:tr>
              <a:tr h="658690">
                <a:tc>
                  <a:txBody>
                    <a:bodyPr/>
                    <a:lstStyle/>
                    <a:p>
                      <a:pPr algn="l" fontAlgn="b"/>
                      <a:r>
                        <a:rPr lang="en-US" sz="1700" u="none" strike="noStrike" dirty="0">
                          <a:effectLst/>
                        </a:rPr>
                        <a:t> GRT (General Obligations)</a:t>
                      </a:r>
                      <a:endParaRPr lang="en-US" sz="1700" b="0"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n-US" sz="1700" u="none" strike="noStrike" dirty="0">
                          <a:effectLst/>
                        </a:rPr>
                        <a:t>38,560</a:t>
                      </a:r>
                      <a:endParaRPr lang="en-US" sz="1700" b="0"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n-US" sz="1700" u="none" strike="noStrike" dirty="0">
                          <a:effectLst/>
                        </a:rPr>
                        <a:t>23,457</a:t>
                      </a:r>
                      <a:endParaRPr lang="en-US" sz="1700" b="0"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n-US" sz="1700" u="none" strike="noStrike" dirty="0">
                          <a:effectLst/>
                        </a:rPr>
                        <a:t>62,017</a:t>
                      </a:r>
                      <a:endParaRPr lang="en-US" sz="17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3468829987"/>
                  </a:ext>
                </a:extLst>
              </a:tr>
              <a:tr h="658690">
                <a:tc>
                  <a:txBody>
                    <a:bodyPr/>
                    <a:lstStyle/>
                    <a:p>
                      <a:pPr algn="l" fontAlgn="b"/>
                      <a:r>
                        <a:rPr lang="en-US" sz="1700" u="none" strike="noStrike" dirty="0">
                          <a:effectLst/>
                        </a:rPr>
                        <a:t> Tax Incremental Financing (Island Crossings)</a:t>
                      </a:r>
                      <a:endParaRPr lang="en-US" sz="1700" b="0"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n-US" sz="1700" u="none" strike="noStrike" dirty="0">
                          <a:effectLst/>
                        </a:rPr>
                        <a:t>650</a:t>
                      </a:r>
                      <a:endParaRPr lang="en-US" sz="1700" b="0"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n-US" sz="1700" u="none" strike="noStrike" dirty="0">
                          <a:effectLst/>
                        </a:rPr>
                        <a:t>634</a:t>
                      </a:r>
                      <a:endParaRPr lang="en-US" sz="1700" b="0"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n-US" sz="1700" u="none" strike="noStrike" dirty="0">
                          <a:effectLst/>
                        </a:rPr>
                        <a:t>1,284</a:t>
                      </a:r>
                      <a:endParaRPr lang="en-US" sz="17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2870902618"/>
                  </a:ext>
                </a:extLst>
              </a:tr>
              <a:tr h="674235">
                <a:tc>
                  <a:txBody>
                    <a:bodyPr/>
                    <a:lstStyle/>
                    <a:p>
                      <a:pPr algn="l" fontAlgn="b"/>
                      <a:r>
                        <a:rPr lang="en-US" sz="1700" u="none" strike="noStrike" dirty="0">
                          <a:effectLst/>
                        </a:rPr>
                        <a:t> GARVEE </a:t>
                      </a:r>
                      <a:r>
                        <a:rPr lang="en-US" sz="1500" u="none" strike="noStrike" dirty="0">
                          <a:effectLst/>
                        </a:rPr>
                        <a:t>(Paid from Federal Highway Grant Revenues)</a:t>
                      </a:r>
                      <a:endParaRPr lang="en-US" sz="1500" b="0"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n-US" sz="1700" u="none" strike="noStrike" dirty="0">
                          <a:effectLst/>
                        </a:rPr>
                        <a:t>4,880</a:t>
                      </a:r>
                      <a:endParaRPr lang="en-US" sz="1700" b="0"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n-US" sz="1700" u="none" strike="noStrike" dirty="0">
                          <a:effectLst/>
                        </a:rPr>
                        <a:t>2,691</a:t>
                      </a:r>
                      <a:endParaRPr lang="en-US" sz="1700" b="0"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n-US" sz="1700" u="none" strike="noStrike" dirty="0">
                          <a:effectLst/>
                        </a:rPr>
                        <a:t>7,571</a:t>
                      </a:r>
                      <a:endParaRPr lang="en-US" sz="17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368230259"/>
                  </a:ext>
                </a:extLst>
              </a:tr>
              <a:tr h="658690">
                <a:tc>
                  <a:txBody>
                    <a:bodyPr/>
                    <a:lstStyle/>
                    <a:p>
                      <a:pPr algn="l" fontAlgn="b"/>
                      <a:r>
                        <a:rPr lang="en-US" sz="1700" b="1" i="0" u="none" strike="noStrike" dirty="0">
                          <a:solidFill>
                            <a:srgbClr val="000000"/>
                          </a:solidFill>
                          <a:effectLst/>
                          <a:latin typeface="+mn-lt"/>
                        </a:rPr>
                        <a:t> Total PFA</a:t>
                      </a:r>
                    </a:p>
                  </a:txBody>
                  <a:tcPr marL="6350" marR="6350" marT="6350" marB="0" anchor="b"/>
                </a:tc>
                <a:tc>
                  <a:txBody>
                    <a:bodyPr/>
                    <a:lstStyle/>
                    <a:p>
                      <a:pPr algn="r" fontAlgn="b"/>
                      <a:r>
                        <a:rPr lang="en-US" sz="1700" b="1" i="0" u="none" strike="noStrike" dirty="0">
                          <a:solidFill>
                            <a:srgbClr val="000000"/>
                          </a:solidFill>
                          <a:effectLst/>
                          <a:latin typeface="+mn-lt"/>
                        </a:rPr>
                        <a:t>44,090</a:t>
                      </a:r>
                    </a:p>
                  </a:txBody>
                  <a:tcPr marL="6350" marR="6350" marT="6350" marB="0" anchor="b"/>
                </a:tc>
                <a:tc>
                  <a:txBody>
                    <a:bodyPr/>
                    <a:lstStyle/>
                    <a:p>
                      <a:pPr algn="r" fontAlgn="b"/>
                      <a:r>
                        <a:rPr lang="en-US" sz="1700" b="1" i="0" u="none" strike="noStrike" dirty="0">
                          <a:solidFill>
                            <a:srgbClr val="000000"/>
                          </a:solidFill>
                          <a:effectLst/>
                          <a:latin typeface="+mn-lt"/>
                        </a:rPr>
                        <a:t>26,783</a:t>
                      </a:r>
                    </a:p>
                  </a:txBody>
                  <a:tcPr marL="6350" marR="6350" marT="6350" marB="0" anchor="b"/>
                </a:tc>
                <a:tc>
                  <a:txBody>
                    <a:bodyPr/>
                    <a:lstStyle/>
                    <a:p>
                      <a:pPr algn="r" fontAlgn="b"/>
                      <a:r>
                        <a:rPr lang="en-US" sz="1700" b="1" i="0" u="none" strike="noStrike" dirty="0">
                          <a:solidFill>
                            <a:srgbClr val="000000"/>
                          </a:solidFill>
                          <a:effectLst/>
                          <a:latin typeface="+mn-lt"/>
                        </a:rPr>
                        <a:t>70,873</a:t>
                      </a:r>
                    </a:p>
                  </a:txBody>
                  <a:tcPr marL="6350" marR="6350" marT="6350" marB="0" anchor="b"/>
                </a:tc>
                <a:extLst>
                  <a:ext uri="{0D108BD9-81ED-4DB2-BD59-A6C34878D82A}">
                    <a16:rowId xmlns:a16="http://schemas.microsoft.com/office/drawing/2014/main" val="1551513047"/>
                  </a:ext>
                </a:extLst>
              </a:tr>
              <a:tr h="658690">
                <a:tc>
                  <a:txBody>
                    <a:bodyPr/>
                    <a:lstStyle/>
                    <a:p>
                      <a:pPr algn="l" fontAlgn="b"/>
                      <a:r>
                        <a:rPr lang="en-US" sz="1700" u="none" strike="noStrike" dirty="0">
                          <a:effectLst/>
                        </a:rPr>
                        <a:t> Guarantees (WICO)</a:t>
                      </a:r>
                      <a:endParaRPr lang="en-US" sz="1700" b="0"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n-US" sz="1700" b="0" i="0" u="none" strike="noStrike" dirty="0">
                          <a:solidFill>
                            <a:srgbClr val="000000"/>
                          </a:solidFill>
                          <a:effectLst/>
                          <a:latin typeface="Calibri" panose="020F0502020204030204" pitchFamily="34" charset="0"/>
                        </a:rPr>
                        <a:t>0</a:t>
                      </a:r>
                    </a:p>
                  </a:txBody>
                  <a:tcPr marL="6350" marR="6350" marT="6350" marB="0" anchor="b"/>
                </a:tc>
                <a:tc>
                  <a:txBody>
                    <a:bodyPr/>
                    <a:lstStyle/>
                    <a:p>
                      <a:pPr algn="r" fontAlgn="b"/>
                      <a:r>
                        <a:rPr lang="en-US" sz="1700" b="0" i="0" u="none" strike="noStrike" dirty="0">
                          <a:solidFill>
                            <a:srgbClr val="000000"/>
                          </a:solidFill>
                          <a:effectLst/>
                          <a:latin typeface="Calibri" panose="020F0502020204030204" pitchFamily="34" charset="0"/>
                        </a:rPr>
                        <a:t>0</a:t>
                      </a:r>
                    </a:p>
                  </a:txBody>
                  <a:tcPr marL="6350" marR="6350" marT="6350" marB="0" anchor="b"/>
                </a:tc>
                <a:tc>
                  <a:txBody>
                    <a:bodyPr/>
                    <a:lstStyle/>
                    <a:p>
                      <a:pPr algn="r" fontAlgn="b"/>
                      <a:r>
                        <a:rPr lang="en-US" sz="1700" b="0" i="0" u="none" strike="noStrike" dirty="0">
                          <a:solidFill>
                            <a:srgbClr val="000000"/>
                          </a:solidFill>
                          <a:effectLst/>
                          <a:latin typeface="Calibri" panose="020F0502020204030204" pitchFamily="34" charset="0"/>
                        </a:rPr>
                        <a:t>0</a:t>
                      </a:r>
                    </a:p>
                  </a:txBody>
                  <a:tcPr marL="6350" marR="6350" marT="6350" marB="0" anchor="b"/>
                </a:tc>
                <a:extLst>
                  <a:ext uri="{0D108BD9-81ED-4DB2-BD59-A6C34878D82A}">
                    <a16:rowId xmlns:a16="http://schemas.microsoft.com/office/drawing/2014/main" val="1760721493"/>
                  </a:ext>
                </a:extLst>
              </a:tr>
              <a:tr h="658690">
                <a:tc>
                  <a:txBody>
                    <a:bodyPr/>
                    <a:lstStyle/>
                    <a:p>
                      <a:pPr algn="l" fontAlgn="b"/>
                      <a:r>
                        <a:rPr lang="en-US" sz="1700" b="1" u="none" strike="noStrike" dirty="0">
                          <a:effectLst/>
                        </a:rPr>
                        <a:t> Grand Total</a:t>
                      </a:r>
                      <a:endParaRPr lang="en-US" sz="1700" b="1"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n-US" sz="1700" b="1" i="0" u="none" strike="noStrike" dirty="0">
                          <a:solidFill>
                            <a:srgbClr val="000000"/>
                          </a:solidFill>
                          <a:effectLst/>
                          <a:latin typeface="+mn-lt"/>
                        </a:rPr>
                        <a:t>44,090</a:t>
                      </a:r>
                    </a:p>
                  </a:txBody>
                  <a:tcPr marL="6350" marR="6350" marT="6350" marB="0" anchor="b"/>
                </a:tc>
                <a:tc>
                  <a:txBody>
                    <a:bodyPr/>
                    <a:lstStyle/>
                    <a:p>
                      <a:pPr algn="r" fontAlgn="b"/>
                      <a:r>
                        <a:rPr lang="en-US" sz="1700" b="1" i="0" u="none" strike="noStrike" dirty="0">
                          <a:solidFill>
                            <a:srgbClr val="000000"/>
                          </a:solidFill>
                          <a:effectLst/>
                          <a:latin typeface="+mn-lt"/>
                        </a:rPr>
                        <a:t>26,783</a:t>
                      </a:r>
                    </a:p>
                  </a:txBody>
                  <a:tcPr marL="6350" marR="6350" marT="6350" marB="0" anchor="b"/>
                </a:tc>
                <a:tc>
                  <a:txBody>
                    <a:bodyPr/>
                    <a:lstStyle/>
                    <a:p>
                      <a:pPr algn="r" fontAlgn="b"/>
                      <a:r>
                        <a:rPr lang="en-US" sz="1700" b="1" i="0" u="none" strike="noStrike" dirty="0">
                          <a:solidFill>
                            <a:srgbClr val="000000"/>
                          </a:solidFill>
                          <a:effectLst/>
                          <a:latin typeface="+mn-lt"/>
                        </a:rPr>
                        <a:t>70,873</a:t>
                      </a:r>
                    </a:p>
                  </a:txBody>
                  <a:tcPr marL="6350" marR="6350" marT="6350" marB="0" anchor="b"/>
                </a:tc>
                <a:extLst>
                  <a:ext uri="{0D108BD9-81ED-4DB2-BD59-A6C34878D82A}">
                    <a16:rowId xmlns:a16="http://schemas.microsoft.com/office/drawing/2014/main" val="2058523901"/>
                  </a:ext>
                </a:extLst>
              </a:tr>
              <a:tr h="641912">
                <a:tc gridSpan="4">
                  <a:txBody>
                    <a:bodyPr/>
                    <a:lstStyle/>
                    <a:p>
                      <a:pPr algn="l" fontAlgn="b"/>
                      <a:r>
                        <a:rPr lang="en-US" sz="1700" b="1" i="1" u="none" strike="noStrike" dirty="0">
                          <a:solidFill>
                            <a:schemeClr val="tx1"/>
                          </a:solidFill>
                          <a:effectLst/>
                          <a:latin typeface="+mn-lt"/>
                        </a:rPr>
                        <a:t> </a:t>
                      </a:r>
                    </a:p>
                  </a:txBody>
                  <a:tcPr marL="6350" marR="6350" marT="6350" marB="0" anchor="b"/>
                </a:tc>
                <a:tc hMerge="1">
                  <a:txBody>
                    <a:bodyPr/>
                    <a:lstStyle/>
                    <a:p>
                      <a:pPr algn="r" fontAlgn="b"/>
                      <a:endParaRPr lang="en-US" sz="1700" b="1" i="0" u="none" strike="noStrike" dirty="0">
                        <a:solidFill>
                          <a:srgbClr val="000000"/>
                        </a:solidFill>
                        <a:effectLst/>
                        <a:latin typeface="Calibri" panose="020F0502020204030204" pitchFamily="34" charset="0"/>
                      </a:endParaRPr>
                    </a:p>
                  </a:txBody>
                  <a:tcPr marL="6350" marR="6350" marT="6350" marB="0" anchor="b"/>
                </a:tc>
                <a:tc hMerge="1">
                  <a:txBody>
                    <a:bodyPr/>
                    <a:lstStyle/>
                    <a:p>
                      <a:pPr algn="r" fontAlgn="b"/>
                      <a:endParaRPr lang="en-US" sz="1700" b="1" i="0" u="none" strike="noStrike" dirty="0">
                        <a:solidFill>
                          <a:srgbClr val="000000"/>
                        </a:solidFill>
                        <a:effectLst/>
                        <a:latin typeface="Calibri" panose="020F0502020204030204" pitchFamily="34" charset="0"/>
                      </a:endParaRPr>
                    </a:p>
                  </a:txBody>
                  <a:tcPr marL="6350" marR="6350" marT="6350" marB="0" anchor="b"/>
                </a:tc>
                <a:tc hMerge="1">
                  <a:txBody>
                    <a:bodyPr/>
                    <a:lstStyle/>
                    <a:p>
                      <a:pPr algn="r" fontAlgn="b"/>
                      <a:endParaRPr lang="en-US" sz="1700" b="1"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3533383159"/>
                  </a:ext>
                </a:extLst>
              </a:tr>
            </a:tbl>
          </a:graphicData>
        </a:graphic>
      </p:graphicFrame>
    </p:spTree>
    <p:extLst>
      <p:ext uri="{BB962C8B-B14F-4D97-AF65-F5344CB8AC3E}">
        <p14:creationId xmlns:p14="http://schemas.microsoft.com/office/powerpoint/2010/main" val="23902953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3F08547-4FFD-4128-8CED-181C51C2161A}"/>
              </a:ext>
            </a:extLst>
          </p:cNvPr>
          <p:cNvSpPr>
            <a:spLocks noGrp="1"/>
          </p:cNvSpPr>
          <p:nvPr>
            <p:ph type="title"/>
          </p:nvPr>
        </p:nvSpPr>
        <p:spPr/>
        <p:txBody>
          <a:bodyPr/>
          <a:lstStyle/>
          <a:p>
            <a:r>
              <a:rPr lang="en-US" dirty="0"/>
              <a:t>PFA DEBT SERVICE</a:t>
            </a:r>
            <a:br>
              <a:rPr lang="en-US" dirty="0"/>
            </a:br>
            <a:br>
              <a:rPr lang="en-US" dirty="0"/>
            </a:br>
            <a:r>
              <a:rPr lang="en-US" dirty="0"/>
              <a:t>FY 2026</a:t>
            </a:r>
            <a:br>
              <a:rPr lang="en-US" dirty="0"/>
            </a:br>
            <a:endParaRPr lang="en-VI" dirty="0"/>
          </a:p>
        </p:txBody>
      </p:sp>
      <p:sp>
        <p:nvSpPr>
          <p:cNvPr id="2" name="Slide Number Placeholder 1">
            <a:extLst>
              <a:ext uri="{FF2B5EF4-FFF2-40B4-BE49-F238E27FC236}">
                <a16:creationId xmlns:a16="http://schemas.microsoft.com/office/drawing/2014/main" id="{BD4DE368-06AD-4C40-9967-1AB863DFA9C6}"/>
              </a:ext>
            </a:extLst>
          </p:cNvPr>
          <p:cNvSpPr>
            <a:spLocks noGrp="1"/>
          </p:cNvSpPr>
          <p:nvPr>
            <p:ph type="sldNum" sz="quarter" idx="12"/>
          </p:nvPr>
        </p:nvSpPr>
        <p:spPr/>
        <p:txBody>
          <a:bodyPr/>
          <a:lstStyle/>
          <a:p>
            <a:fld id="{4FAB73BC-B049-4115-A692-8D63A059BFB8}" type="slidenum">
              <a:rPr lang="en-US" smtClean="0"/>
              <a:pPr/>
              <a:t>8</a:t>
            </a:fld>
            <a:endParaRPr lang="en-US" dirty="0"/>
          </a:p>
        </p:txBody>
      </p:sp>
      <p:graphicFrame>
        <p:nvGraphicFramePr>
          <p:cNvPr id="6" name="Table 5">
            <a:extLst>
              <a:ext uri="{FF2B5EF4-FFF2-40B4-BE49-F238E27FC236}">
                <a16:creationId xmlns:a16="http://schemas.microsoft.com/office/drawing/2014/main" id="{5D7AEA58-77EB-4707-BB46-C566BBDCE3C9}"/>
              </a:ext>
            </a:extLst>
          </p:cNvPr>
          <p:cNvGraphicFramePr>
            <a:graphicFrameLocks noGrp="1"/>
          </p:cNvGraphicFramePr>
          <p:nvPr>
            <p:extLst>
              <p:ext uri="{D42A27DB-BD31-4B8C-83A1-F6EECF244321}">
                <p14:modId xmlns:p14="http://schemas.microsoft.com/office/powerpoint/2010/main" val="320523249"/>
              </p:ext>
            </p:extLst>
          </p:nvPr>
        </p:nvGraphicFramePr>
        <p:xfrm>
          <a:off x="3618689" y="788564"/>
          <a:ext cx="7976682" cy="5268287"/>
        </p:xfrm>
        <a:graphic>
          <a:graphicData uri="http://schemas.openxmlformats.org/drawingml/2006/table">
            <a:tbl>
              <a:tblPr>
                <a:tableStyleId>{5C22544A-7EE6-4342-B048-85BDC9FD1C3A}</a:tableStyleId>
              </a:tblPr>
              <a:tblGrid>
                <a:gridCol w="4450149">
                  <a:extLst>
                    <a:ext uri="{9D8B030D-6E8A-4147-A177-3AD203B41FA5}">
                      <a16:colId xmlns:a16="http://schemas.microsoft.com/office/drawing/2014/main" val="4081674658"/>
                    </a:ext>
                  </a:extLst>
                </a:gridCol>
                <a:gridCol w="1175511">
                  <a:extLst>
                    <a:ext uri="{9D8B030D-6E8A-4147-A177-3AD203B41FA5}">
                      <a16:colId xmlns:a16="http://schemas.microsoft.com/office/drawing/2014/main" val="3483106900"/>
                    </a:ext>
                  </a:extLst>
                </a:gridCol>
                <a:gridCol w="1175511">
                  <a:extLst>
                    <a:ext uri="{9D8B030D-6E8A-4147-A177-3AD203B41FA5}">
                      <a16:colId xmlns:a16="http://schemas.microsoft.com/office/drawing/2014/main" val="2272925552"/>
                    </a:ext>
                  </a:extLst>
                </a:gridCol>
                <a:gridCol w="1175511">
                  <a:extLst>
                    <a:ext uri="{9D8B030D-6E8A-4147-A177-3AD203B41FA5}">
                      <a16:colId xmlns:a16="http://schemas.microsoft.com/office/drawing/2014/main" val="828682797"/>
                    </a:ext>
                  </a:extLst>
                </a:gridCol>
              </a:tblGrid>
              <a:tr h="658690">
                <a:tc>
                  <a:txBody>
                    <a:bodyPr/>
                    <a:lstStyle/>
                    <a:p>
                      <a:pPr algn="l" fontAlgn="b"/>
                      <a:r>
                        <a:rPr lang="en-US" sz="1700" u="sng" strike="noStrike" dirty="0">
                          <a:effectLst/>
                        </a:rPr>
                        <a:t> $ In Thousands    (Fiscal Year 2026)</a:t>
                      </a:r>
                      <a:endParaRPr lang="en-US" sz="1700" b="1" i="1" u="sng"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n-US" sz="1700" u="sng" strike="noStrike" dirty="0">
                          <a:effectLst/>
                        </a:rPr>
                        <a:t>Principal</a:t>
                      </a:r>
                      <a:endParaRPr lang="en-US" sz="1700" b="1" i="1" u="sng"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n-US" sz="1700" u="sng" strike="noStrike" dirty="0">
                          <a:effectLst/>
                        </a:rPr>
                        <a:t>Interest</a:t>
                      </a:r>
                      <a:endParaRPr lang="en-US" sz="1700" b="1" i="1" u="sng"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n-US" sz="1700" u="sng" strike="noStrike" dirty="0">
                          <a:effectLst/>
                        </a:rPr>
                        <a:t>Total</a:t>
                      </a:r>
                      <a:endParaRPr lang="en-US" sz="1700" b="1" i="1" u="sng"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4239190096"/>
                  </a:ext>
                </a:extLst>
              </a:tr>
              <a:tr h="658690">
                <a:tc>
                  <a:txBody>
                    <a:bodyPr/>
                    <a:lstStyle/>
                    <a:p>
                      <a:pPr algn="l" fontAlgn="b"/>
                      <a:r>
                        <a:rPr lang="en-US" sz="1700" u="none" strike="noStrike" dirty="0">
                          <a:effectLst/>
                        </a:rPr>
                        <a:t> GRT (General Obligations)</a:t>
                      </a:r>
                      <a:endParaRPr lang="en-US" sz="1700" b="0"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n-US" sz="1700" b="0" i="0" u="none" strike="noStrike" dirty="0">
                          <a:solidFill>
                            <a:srgbClr val="000000"/>
                          </a:solidFill>
                          <a:effectLst/>
                          <a:latin typeface="+mn-lt"/>
                        </a:rPr>
                        <a:t>39,375</a:t>
                      </a:r>
                    </a:p>
                  </a:txBody>
                  <a:tcPr marL="6350" marR="6350" marT="6350" marB="0" anchor="b"/>
                </a:tc>
                <a:tc>
                  <a:txBody>
                    <a:bodyPr/>
                    <a:lstStyle/>
                    <a:p>
                      <a:pPr algn="r" fontAlgn="b"/>
                      <a:r>
                        <a:rPr lang="en-US" sz="1700" u="none" strike="noStrike" dirty="0">
                          <a:effectLst/>
                          <a:latin typeface="+mn-lt"/>
                        </a:rPr>
                        <a:t>21,499</a:t>
                      </a:r>
                      <a:endParaRPr lang="en-US" sz="1700" b="0" i="0" u="none" strike="noStrike" dirty="0">
                        <a:solidFill>
                          <a:srgbClr val="000000"/>
                        </a:solidFill>
                        <a:effectLst/>
                        <a:latin typeface="+mn-lt"/>
                      </a:endParaRPr>
                    </a:p>
                  </a:txBody>
                  <a:tcPr marL="6350" marR="6350" marT="6350" marB="0" anchor="b"/>
                </a:tc>
                <a:tc>
                  <a:txBody>
                    <a:bodyPr/>
                    <a:lstStyle/>
                    <a:p>
                      <a:pPr algn="r" fontAlgn="b"/>
                      <a:r>
                        <a:rPr lang="en-US" sz="1700" u="none" strike="noStrike" dirty="0">
                          <a:effectLst/>
                        </a:rPr>
                        <a:t>60,874</a:t>
                      </a:r>
                      <a:endParaRPr lang="en-US" sz="17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3468829987"/>
                  </a:ext>
                </a:extLst>
              </a:tr>
              <a:tr h="658690">
                <a:tc>
                  <a:txBody>
                    <a:bodyPr/>
                    <a:lstStyle/>
                    <a:p>
                      <a:pPr algn="l" fontAlgn="b"/>
                      <a:r>
                        <a:rPr lang="en-US" sz="1700" u="none" strike="noStrike" dirty="0">
                          <a:effectLst/>
                        </a:rPr>
                        <a:t> Tax Incremental Financing (Island Crossings)</a:t>
                      </a:r>
                      <a:endParaRPr lang="en-US" sz="1700" b="0"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n-US" sz="1700" u="none" strike="noStrike" dirty="0">
                          <a:effectLst/>
                          <a:latin typeface="+mn-lt"/>
                        </a:rPr>
                        <a:t>697</a:t>
                      </a:r>
                      <a:endParaRPr lang="en-US" sz="1700" b="0" i="0" u="none" strike="noStrike" dirty="0">
                        <a:solidFill>
                          <a:srgbClr val="000000"/>
                        </a:solidFill>
                        <a:effectLst/>
                        <a:latin typeface="+mn-lt"/>
                      </a:endParaRPr>
                    </a:p>
                  </a:txBody>
                  <a:tcPr marL="6350" marR="6350" marT="6350" marB="0" anchor="b"/>
                </a:tc>
                <a:tc>
                  <a:txBody>
                    <a:bodyPr/>
                    <a:lstStyle/>
                    <a:p>
                      <a:pPr algn="r" fontAlgn="b"/>
                      <a:r>
                        <a:rPr lang="en-US" sz="1700" u="none" strike="noStrike" dirty="0">
                          <a:effectLst/>
                          <a:latin typeface="+mn-lt"/>
                        </a:rPr>
                        <a:t>588</a:t>
                      </a:r>
                      <a:endParaRPr lang="en-US" sz="1700" b="0" i="0" u="none" strike="noStrike" dirty="0">
                        <a:solidFill>
                          <a:srgbClr val="000000"/>
                        </a:solidFill>
                        <a:effectLst/>
                        <a:latin typeface="+mn-lt"/>
                      </a:endParaRPr>
                    </a:p>
                  </a:txBody>
                  <a:tcPr marL="6350" marR="6350" marT="6350" marB="0" anchor="b"/>
                </a:tc>
                <a:tc>
                  <a:txBody>
                    <a:bodyPr/>
                    <a:lstStyle/>
                    <a:p>
                      <a:pPr algn="r" fontAlgn="b"/>
                      <a:r>
                        <a:rPr lang="en-US" sz="1700" u="none" strike="noStrike" dirty="0">
                          <a:effectLst/>
                          <a:latin typeface="+mn-lt"/>
                        </a:rPr>
                        <a:t>1,284</a:t>
                      </a:r>
                      <a:endParaRPr lang="en-US" sz="1700" b="0" i="0" u="none" strike="noStrike" dirty="0">
                        <a:solidFill>
                          <a:srgbClr val="000000"/>
                        </a:solidFill>
                        <a:effectLst/>
                        <a:latin typeface="+mn-lt"/>
                      </a:endParaRPr>
                    </a:p>
                  </a:txBody>
                  <a:tcPr marL="6350" marR="6350" marT="6350" marB="0" anchor="b"/>
                </a:tc>
                <a:extLst>
                  <a:ext uri="{0D108BD9-81ED-4DB2-BD59-A6C34878D82A}">
                    <a16:rowId xmlns:a16="http://schemas.microsoft.com/office/drawing/2014/main" val="2870902618"/>
                  </a:ext>
                </a:extLst>
              </a:tr>
              <a:tr h="674235">
                <a:tc>
                  <a:txBody>
                    <a:bodyPr/>
                    <a:lstStyle/>
                    <a:p>
                      <a:pPr algn="l" fontAlgn="b"/>
                      <a:r>
                        <a:rPr lang="en-US" sz="1700" u="none" strike="noStrike" dirty="0">
                          <a:effectLst/>
                        </a:rPr>
                        <a:t> GARVEE </a:t>
                      </a:r>
                      <a:r>
                        <a:rPr lang="en-US" sz="1500" u="none" strike="noStrike" dirty="0">
                          <a:effectLst/>
                        </a:rPr>
                        <a:t>(Paid from Federal Highway Grant Revenues)</a:t>
                      </a:r>
                      <a:endParaRPr lang="en-US" sz="1500" b="0"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n-US" sz="1700" b="0" i="0" u="none" strike="noStrike" dirty="0">
                          <a:solidFill>
                            <a:srgbClr val="000000"/>
                          </a:solidFill>
                          <a:effectLst/>
                          <a:latin typeface="+mn-lt"/>
                        </a:rPr>
                        <a:t>5,125 </a:t>
                      </a:r>
                    </a:p>
                  </a:txBody>
                  <a:tcPr marL="6350" marR="6350" marT="6350" marB="0" anchor="b"/>
                </a:tc>
                <a:tc>
                  <a:txBody>
                    <a:bodyPr/>
                    <a:lstStyle/>
                    <a:p>
                      <a:pPr algn="r" fontAlgn="b"/>
                      <a:r>
                        <a:rPr lang="en-US" sz="1700" u="none" strike="noStrike" dirty="0">
                          <a:effectLst/>
                          <a:latin typeface="+mn-lt"/>
                        </a:rPr>
                        <a:t>2,447</a:t>
                      </a:r>
                      <a:endParaRPr lang="en-US" sz="1700" b="0" i="0" u="none" strike="noStrike" dirty="0">
                        <a:solidFill>
                          <a:srgbClr val="000000"/>
                        </a:solidFill>
                        <a:effectLst/>
                        <a:latin typeface="+mn-lt"/>
                      </a:endParaRPr>
                    </a:p>
                  </a:txBody>
                  <a:tcPr marL="6350" marR="6350" marT="6350" marB="0" anchor="b"/>
                </a:tc>
                <a:tc>
                  <a:txBody>
                    <a:bodyPr/>
                    <a:lstStyle/>
                    <a:p>
                      <a:pPr algn="r" fontAlgn="b"/>
                      <a:r>
                        <a:rPr lang="en-US" sz="1700" u="none" strike="noStrike" dirty="0">
                          <a:effectLst/>
                        </a:rPr>
                        <a:t>7,572</a:t>
                      </a:r>
                      <a:endParaRPr lang="en-US" sz="17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368230259"/>
                  </a:ext>
                </a:extLst>
              </a:tr>
              <a:tr h="658690">
                <a:tc>
                  <a:txBody>
                    <a:bodyPr/>
                    <a:lstStyle/>
                    <a:p>
                      <a:pPr algn="l" fontAlgn="b"/>
                      <a:r>
                        <a:rPr lang="en-US" sz="1700" b="1" i="0" u="none" strike="noStrike" dirty="0">
                          <a:solidFill>
                            <a:srgbClr val="000000"/>
                          </a:solidFill>
                          <a:effectLst/>
                          <a:latin typeface="+mn-lt"/>
                        </a:rPr>
                        <a:t> Total PFA</a:t>
                      </a:r>
                    </a:p>
                  </a:txBody>
                  <a:tcPr marL="6350" marR="6350" marT="6350" marB="0" anchor="b"/>
                </a:tc>
                <a:tc>
                  <a:txBody>
                    <a:bodyPr/>
                    <a:lstStyle/>
                    <a:p>
                      <a:pPr algn="r" fontAlgn="b"/>
                      <a:r>
                        <a:rPr lang="en-US" sz="1700" b="1" i="0" u="none" strike="noStrike" dirty="0">
                          <a:solidFill>
                            <a:srgbClr val="000000"/>
                          </a:solidFill>
                          <a:effectLst/>
                          <a:latin typeface="+mn-lt"/>
                        </a:rPr>
                        <a:t>45,197</a:t>
                      </a:r>
                    </a:p>
                  </a:txBody>
                  <a:tcPr marL="6350" marR="6350" marT="6350" marB="0" anchor="b"/>
                </a:tc>
                <a:tc>
                  <a:txBody>
                    <a:bodyPr/>
                    <a:lstStyle/>
                    <a:p>
                      <a:pPr algn="r" fontAlgn="b"/>
                      <a:r>
                        <a:rPr lang="en-US" sz="1700" b="1" i="0" u="none" strike="noStrike" dirty="0">
                          <a:solidFill>
                            <a:srgbClr val="000000"/>
                          </a:solidFill>
                          <a:effectLst/>
                          <a:latin typeface="+mn-lt"/>
                        </a:rPr>
                        <a:t>24,534</a:t>
                      </a:r>
                    </a:p>
                  </a:txBody>
                  <a:tcPr marL="6350" marR="6350" marT="6350" marB="0" anchor="b"/>
                </a:tc>
                <a:tc>
                  <a:txBody>
                    <a:bodyPr/>
                    <a:lstStyle/>
                    <a:p>
                      <a:pPr algn="r" fontAlgn="b"/>
                      <a:r>
                        <a:rPr lang="en-US" sz="1700" b="1" i="0" u="none" strike="noStrike" dirty="0">
                          <a:solidFill>
                            <a:srgbClr val="000000"/>
                          </a:solidFill>
                          <a:effectLst/>
                          <a:latin typeface="+mn-lt"/>
                        </a:rPr>
                        <a:t>69,731</a:t>
                      </a:r>
                    </a:p>
                  </a:txBody>
                  <a:tcPr marL="6350" marR="6350" marT="6350" marB="0" anchor="b"/>
                </a:tc>
                <a:extLst>
                  <a:ext uri="{0D108BD9-81ED-4DB2-BD59-A6C34878D82A}">
                    <a16:rowId xmlns:a16="http://schemas.microsoft.com/office/drawing/2014/main" val="1551513047"/>
                  </a:ext>
                </a:extLst>
              </a:tr>
              <a:tr h="658690">
                <a:tc>
                  <a:txBody>
                    <a:bodyPr/>
                    <a:lstStyle/>
                    <a:p>
                      <a:pPr algn="l" fontAlgn="b"/>
                      <a:r>
                        <a:rPr lang="en-US" sz="1700" u="none" strike="noStrike" dirty="0">
                          <a:effectLst/>
                        </a:rPr>
                        <a:t> Guarantees (WICO)</a:t>
                      </a:r>
                      <a:endParaRPr lang="en-US" sz="1700" b="0"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n-US" sz="1700" b="0" i="0" u="none" strike="noStrike" dirty="0">
                          <a:solidFill>
                            <a:srgbClr val="000000"/>
                          </a:solidFill>
                          <a:effectLst/>
                          <a:latin typeface="Calibri" panose="020F0502020204030204" pitchFamily="34" charset="0"/>
                        </a:rPr>
                        <a:t>0</a:t>
                      </a:r>
                    </a:p>
                  </a:txBody>
                  <a:tcPr marL="6350" marR="6350" marT="6350" marB="0" anchor="b"/>
                </a:tc>
                <a:tc>
                  <a:txBody>
                    <a:bodyPr/>
                    <a:lstStyle/>
                    <a:p>
                      <a:pPr algn="r" fontAlgn="b"/>
                      <a:r>
                        <a:rPr lang="en-US" sz="1700" b="0" i="0" u="none" strike="noStrike" dirty="0">
                          <a:solidFill>
                            <a:srgbClr val="000000"/>
                          </a:solidFill>
                          <a:effectLst/>
                          <a:latin typeface="Calibri" panose="020F0502020204030204" pitchFamily="34" charset="0"/>
                        </a:rPr>
                        <a:t>0</a:t>
                      </a:r>
                    </a:p>
                  </a:txBody>
                  <a:tcPr marL="6350" marR="6350" marT="6350" marB="0" anchor="b"/>
                </a:tc>
                <a:tc>
                  <a:txBody>
                    <a:bodyPr/>
                    <a:lstStyle/>
                    <a:p>
                      <a:pPr algn="r" fontAlgn="b"/>
                      <a:r>
                        <a:rPr lang="en-US" sz="1700" b="0" i="0" u="none" strike="noStrike" dirty="0">
                          <a:solidFill>
                            <a:srgbClr val="000000"/>
                          </a:solidFill>
                          <a:effectLst/>
                          <a:latin typeface="Calibri" panose="020F0502020204030204" pitchFamily="34" charset="0"/>
                        </a:rPr>
                        <a:t>0</a:t>
                      </a:r>
                    </a:p>
                  </a:txBody>
                  <a:tcPr marL="6350" marR="6350" marT="6350" marB="0" anchor="b"/>
                </a:tc>
                <a:extLst>
                  <a:ext uri="{0D108BD9-81ED-4DB2-BD59-A6C34878D82A}">
                    <a16:rowId xmlns:a16="http://schemas.microsoft.com/office/drawing/2014/main" val="1760721493"/>
                  </a:ext>
                </a:extLst>
              </a:tr>
              <a:tr h="658690">
                <a:tc>
                  <a:txBody>
                    <a:bodyPr/>
                    <a:lstStyle/>
                    <a:p>
                      <a:pPr algn="l" fontAlgn="b"/>
                      <a:r>
                        <a:rPr lang="en-US" sz="1700" b="1" u="none" strike="noStrike" dirty="0">
                          <a:effectLst/>
                        </a:rPr>
                        <a:t> Grand Total</a:t>
                      </a:r>
                      <a:endParaRPr lang="en-US" sz="1700" b="1"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n-US" sz="1700" b="1" i="0" u="none" strike="noStrike" dirty="0">
                          <a:solidFill>
                            <a:srgbClr val="000000"/>
                          </a:solidFill>
                          <a:effectLst/>
                          <a:latin typeface="+mn-lt"/>
                        </a:rPr>
                        <a:t>45,197</a:t>
                      </a:r>
                    </a:p>
                  </a:txBody>
                  <a:tcPr marL="6350" marR="6350" marT="6350" marB="0" anchor="b"/>
                </a:tc>
                <a:tc>
                  <a:txBody>
                    <a:bodyPr/>
                    <a:lstStyle/>
                    <a:p>
                      <a:pPr algn="r" fontAlgn="b"/>
                      <a:r>
                        <a:rPr lang="en-US" sz="1700" b="1" i="0" u="none" strike="noStrike" dirty="0">
                          <a:solidFill>
                            <a:srgbClr val="000000"/>
                          </a:solidFill>
                          <a:effectLst/>
                          <a:latin typeface="+mn-lt"/>
                        </a:rPr>
                        <a:t>24,534</a:t>
                      </a:r>
                    </a:p>
                  </a:txBody>
                  <a:tcPr marL="6350" marR="6350" marT="6350" marB="0" anchor="b"/>
                </a:tc>
                <a:tc>
                  <a:txBody>
                    <a:bodyPr/>
                    <a:lstStyle/>
                    <a:p>
                      <a:pPr algn="r" fontAlgn="b"/>
                      <a:r>
                        <a:rPr lang="en-US" sz="1700" b="1" i="0" u="none" strike="noStrike" dirty="0">
                          <a:solidFill>
                            <a:srgbClr val="000000"/>
                          </a:solidFill>
                          <a:effectLst/>
                          <a:latin typeface="+mn-lt"/>
                        </a:rPr>
                        <a:t>69,731</a:t>
                      </a:r>
                    </a:p>
                  </a:txBody>
                  <a:tcPr marL="6350" marR="6350" marT="6350" marB="0" anchor="b"/>
                </a:tc>
                <a:extLst>
                  <a:ext uri="{0D108BD9-81ED-4DB2-BD59-A6C34878D82A}">
                    <a16:rowId xmlns:a16="http://schemas.microsoft.com/office/drawing/2014/main" val="2058523901"/>
                  </a:ext>
                </a:extLst>
              </a:tr>
              <a:tr h="641912">
                <a:tc gridSpan="4">
                  <a:txBody>
                    <a:bodyPr/>
                    <a:lstStyle/>
                    <a:p>
                      <a:pPr algn="l" fontAlgn="b"/>
                      <a:r>
                        <a:rPr lang="en-US" sz="1700" b="1" i="1" u="none" strike="noStrike" dirty="0">
                          <a:solidFill>
                            <a:schemeClr val="tx1"/>
                          </a:solidFill>
                          <a:effectLst/>
                          <a:latin typeface="+mn-lt"/>
                        </a:rPr>
                        <a:t> </a:t>
                      </a:r>
                    </a:p>
                  </a:txBody>
                  <a:tcPr marL="6350" marR="6350" marT="6350" marB="0" anchor="b"/>
                </a:tc>
                <a:tc hMerge="1">
                  <a:txBody>
                    <a:bodyPr/>
                    <a:lstStyle/>
                    <a:p>
                      <a:pPr algn="r" fontAlgn="b"/>
                      <a:endParaRPr lang="en-US" sz="1700" b="1" i="0" u="none" strike="noStrike" dirty="0">
                        <a:solidFill>
                          <a:srgbClr val="000000"/>
                        </a:solidFill>
                        <a:effectLst/>
                        <a:latin typeface="Calibri" panose="020F0502020204030204" pitchFamily="34" charset="0"/>
                      </a:endParaRPr>
                    </a:p>
                  </a:txBody>
                  <a:tcPr marL="6350" marR="6350" marT="6350" marB="0" anchor="b"/>
                </a:tc>
                <a:tc hMerge="1">
                  <a:txBody>
                    <a:bodyPr/>
                    <a:lstStyle/>
                    <a:p>
                      <a:pPr algn="r" fontAlgn="b"/>
                      <a:endParaRPr lang="en-US" sz="1700" b="1" i="0" u="none" strike="noStrike" dirty="0">
                        <a:solidFill>
                          <a:srgbClr val="000000"/>
                        </a:solidFill>
                        <a:effectLst/>
                        <a:latin typeface="Calibri" panose="020F0502020204030204" pitchFamily="34" charset="0"/>
                      </a:endParaRPr>
                    </a:p>
                  </a:txBody>
                  <a:tcPr marL="6350" marR="6350" marT="6350" marB="0" anchor="b"/>
                </a:tc>
                <a:tc hMerge="1">
                  <a:txBody>
                    <a:bodyPr/>
                    <a:lstStyle/>
                    <a:p>
                      <a:pPr algn="r" fontAlgn="b"/>
                      <a:endParaRPr lang="en-US" sz="1700" b="1"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3533383159"/>
                  </a:ext>
                </a:extLst>
              </a:tr>
            </a:tbl>
          </a:graphicData>
        </a:graphic>
      </p:graphicFrame>
    </p:spTree>
    <p:extLst>
      <p:ext uri="{BB962C8B-B14F-4D97-AF65-F5344CB8AC3E}">
        <p14:creationId xmlns:p14="http://schemas.microsoft.com/office/powerpoint/2010/main" val="24073588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3333D-47F7-4E9E-8A2E-C4DA5D7888A0}"/>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2177B22E-4B8A-4EAB-9C1F-304A1439D90B}"/>
              </a:ext>
            </a:extLst>
          </p:cNvPr>
          <p:cNvSpPr>
            <a:spLocks noGrp="1"/>
          </p:cNvSpPr>
          <p:nvPr>
            <p:ph idx="1"/>
          </p:nvPr>
        </p:nvSpPr>
        <p:spPr>
          <a:xfrm>
            <a:off x="3847605" y="1863237"/>
            <a:ext cx="7315200" cy="4157553"/>
          </a:xfrm>
        </p:spPr>
        <p:txBody>
          <a:body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800" b="1" i="0" u="none" strike="noStrike" kern="1200" cap="none" spc="0" normalizeH="0" baseline="0" noProof="0" dirty="0">
                <a:ln>
                  <a:noFill/>
                </a:ln>
                <a:solidFill>
                  <a:prstClr val="black"/>
                </a:solidFill>
                <a:effectLst/>
                <a:uLnTx/>
                <a:uFillTx/>
                <a:latin typeface="Calibri"/>
                <a:ea typeface="+mn-ea"/>
                <a:cs typeface="+mn-cs"/>
              </a:rPr>
              <a:t>Virgin Islands Public Finance Authority</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600" b="0" i="0" u="none" strike="noStrike" kern="1200" cap="none" spc="0" normalizeH="0" baseline="0" noProof="0" dirty="0">
                <a:ln>
                  <a:noFill/>
                </a:ln>
                <a:solidFill>
                  <a:prstClr val="black"/>
                </a:solidFill>
                <a:effectLst/>
                <a:uLnTx/>
                <a:uFillTx/>
                <a:latin typeface="Calibri"/>
                <a:ea typeface="+mn-ea"/>
                <a:cs typeface="+mn-cs"/>
                <a:hlinkClick r:id="rId3"/>
              </a:rPr>
              <a:t>www.usvipfa.com</a:t>
            </a:r>
            <a:endParaRPr kumimoji="0" lang="en-US" sz="26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26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600" b="0" i="0" u="none" strike="noStrike" kern="1200" cap="none" spc="0" normalizeH="0" baseline="0" noProof="0" dirty="0">
                <a:ln>
                  <a:noFill/>
                </a:ln>
                <a:solidFill>
                  <a:prstClr val="black"/>
                </a:solidFill>
                <a:effectLst/>
                <a:uLnTx/>
                <a:uFillTx/>
                <a:latin typeface="Calibri"/>
                <a:ea typeface="+mn-ea"/>
                <a:cs typeface="+mn-cs"/>
              </a:rPr>
              <a:t>Nathan Simmonds</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600" b="0" i="0" u="none" strike="noStrike" kern="1200" cap="none" spc="0" normalizeH="0" baseline="0" noProof="0" dirty="0">
                <a:ln>
                  <a:noFill/>
                </a:ln>
                <a:solidFill>
                  <a:prstClr val="black"/>
                </a:solidFill>
                <a:effectLst/>
                <a:uLnTx/>
                <a:uFillTx/>
                <a:latin typeface="Calibri"/>
                <a:ea typeface="+mn-ea"/>
                <a:cs typeface="+mn-cs"/>
              </a:rPr>
              <a:t>Director of Finance and Administration</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600" b="0" i="0" u="none" strike="noStrike" kern="1200" cap="none" spc="0" normalizeH="0" baseline="0" noProof="0" dirty="0">
                <a:ln>
                  <a:noFill/>
                </a:ln>
                <a:solidFill>
                  <a:prstClr val="black"/>
                </a:solidFill>
                <a:effectLst/>
                <a:uLnTx/>
                <a:uFillTx/>
                <a:latin typeface="Calibri"/>
                <a:ea typeface="+mn-ea"/>
                <a:cs typeface="+mn-cs"/>
              </a:rPr>
              <a:t>(340) 714-1635</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200" b="0" i="0" u="sng" strike="noStrike" kern="1200" cap="none" spc="0" normalizeH="0" baseline="0" noProof="0" dirty="0">
                <a:ln>
                  <a:noFill/>
                </a:ln>
                <a:solidFill>
                  <a:prstClr val="black"/>
                </a:solidFill>
                <a:effectLst/>
                <a:uLnTx/>
                <a:uFillTx/>
                <a:latin typeface="Calibri"/>
                <a:ea typeface="+mn-ea"/>
                <a:cs typeface="+mn-cs"/>
                <a:hlinkClick r:id="rId4"/>
              </a:rPr>
              <a:t>nsimmonds@usvipfa.com</a:t>
            </a:r>
            <a:endParaRPr kumimoji="0" lang="en-US" sz="2200" b="0" i="0" u="sng" strike="noStrike" kern="1200" cap="none" spc="0" normalizeH="0" baseline="0" noProof="0" dirty="0">
              <a:ln>
                <a:noFill/>
              </a:ln>
              <a:solidFill>
                <a:prstClr val="black"/>
              </a:solidFill>
              <a:effectLst/>
              <a:uLnTx/>
              <a:uFillTx/>
              <a:latin typeface="Calibri"/>
              <a:ea typeface="+mn-ea"/>
              <a:cs typeface="+mn-cs"/>
            </a:endParaRPr>
          </a:p>
          <a:p>
            <a:endParaRPr lang="en-US" dirty="0"/>
          </a:p>
        </p:txBody>
      </p:sp>
      <p:sp>
        <p:nvSpPr>
          <p:cNvPr id="4" name="Slide Number Placeholder 3">
            <a:extLst>
              <a:ext uri="{FF2B5EF4-FFF2-40B4-BE49-F238E27FC236}">
                <a16:creationId xmlns:a16="http://schemas.microsoft.com/office/drawing/2014/main" id="{0BDCE3E1-8C35-426F-86D4-24C49EAEF799}"/>
              </a:ext>
            </a:extLst>
          </p:cNvPr>
          <p:cNvSpPr>
            <a:spLocks noGrp="1"/>
          </p:cNvSpPr>
          <p:nvPr>
            <p:ph type="sldNum" sz="quarter" idx="12"/>
          </p:nvPr>
        </p:nvSpPr>
        <p:spPr/>
        <p:txBody>
          <a:bodyPr/>
          <a:lstStyle/>
          <a:p>
            <a:fld id="{4FAB73BC-B049-4115-A692-8D63A059BFB8}" type="slidenum">
              <a:rPr lang="en-US" smtClean="0"/>
              <a:pPr/>
              <a:t>9</a:t>
            </a:fld>
            <a:endParaRPr lang="en-US" dirty="0"/>
          </a:p>
        </p:txBody>
      </p:sp>
      <p:sp>
        <p:nvSpPr>
          <p:cNvPr id="6" name="TextBox 5">
            <a:extLst>
              <a:ext uri="{FF2B5EF4-FFF2-40B4-BE49-F238E27FC236}">
                <a16:creationId xmlns:a16="http://schemas.microsoft.com/office/drawing/2014/main" id="{26CA4B40-1DBB-4383-9466-A5C214D79F57}"/>
              </a:ext>
            </a:extLst>
          </p:cNvPr>
          <p:cNvSpPr txBox="1"/>
          <p:nvPr/>
        </p:nvSpPr>
        <p:spPr>
          <a:xfrm>
            <a:off x="3847605" y="939171"/>
            <a:ext cx="5563590" cy="584775"/>
          </a:xfrm>
          <a:prstGeom prst="rect">
            <a:avLst/>
          </a:prstGeom>
          <a:noFill/>
        </p:spPr>
        <p:txBody>
          <a:bodyPr wrap="square" rtlCol="0">
            <a:spAutoFit/>
          </a:bodyPr>
          <a:lstStyle/>
          <a:p>
            <a:r>
              <a:rPr lang="en-US" sz="3200" dirty="0"/>
              <a:t>Contact Information</a:t>
            </a:r>
          </a:p>
        </p:txBody>
      </p:sp>
    </p:spTree>
    <p:extLst>
      <p:ext uri="{BB962C8B-B14F-4D97-AF65-F5344CB8AC3E}">
        <p14:creationId xmlns:p14="http://schemas.microsoft.com/office/powerpoint/2010/main" val="2456779773"/>
      </p:ext>
    </p:extLst>
  </p:cSld>
  <p:clrMapOvr>
    <a:masterClrMapping/>
  </p:clrMapOvr>
</p:sld>
</file>

<file path=ppt/theme/theme1.xml><?xml version="1.0" encoding="utf-8"?>
<a:theme xmlns:a="http://schemas.openxmlformats.org/drawingml/2006/main" name="Frame">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9bdccc73-dd04-4247-b42e-1edc645e3687" xsi:nil="true"/>
    <lcf76f155ced4ddcb4097134ff3c332f xmlns="50f9653a-ed11-4182-89fd-307e6c2450b1">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FAFD6DA261F584EABF1486FA8957779" ma:contentTypeVersion="15" ma:contentTypeDescription="Create a new document." ma:contentTypeScope="" ma:versionID="b24addc5a73149de0e7893f4db8dd27a">
  <xsd:schema xmlns:xsd="http://www.w3.org/2001/XMLSchema" xmlns:xs="http://www.w3.org/2001/XMLSchema" xmlns:p="http://schemas.microsoft.com/office/2006/metadata/properties" xmlns:ns2="50f9653a-ed11-4182-89fd-307e6c2450b1" xmlns:ns3="9bdccc73-dd04-4247-b42e-1edc645e3687" targetNamespace="http://schemas.microsoft.com/office/2006/metadata/properties" ma:root="true" ma:fieldsID="6ff9b6797c5698de767830a962df2eb9" ns2:_="" ns3:_="">
    <xsd:import namespace="50f9653a-ed11-4182-89fd-307e6c2450b1"/>
    <xsd:import namespace="9bdccc73-dd04-4247-b42e-1edc645e368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ObjectDetectorVersions" minOccurs="0"/>
                <xsd:element ref="ns2:MediaServiceDateTake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0f9653a-ed11-4182-89fd-307e6c2450b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d16ce7a5-80b3-467b-b812-4570f4befe10"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DateTaken" ma:index="21" nillable="true" ma:displayName="MediaServiceDateTaken" ma:hidden="true" ma:indexed="true" ma:internalName="MediaServiceDateTaken"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bdccc73-dd04-4247-b42e-1edc645e3687"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c2b3ac3e-2764-436d-b9dc-d0fbd02b1df1}" ma:internalName="TaxCatchAll" ma:showField="CatchAllData" ma:web="9bdccc73-dd04-4247-b42e-1edc645e3687">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6424271-0F0C-4825-BC15-EF170DCCF1DD}">
  <ds:schemaRefs>
    <ds:schemaRef ds:uri="http://purl.org/dc/elements/1.1/"/>
    <ds:schemaRef ds:uri="http://purl.org/dc/terms/"/>
    <ds:schemaRef ds:uri="http://schemas.microsoft.com/office/infopath/2007/PartnerControls"/>
    <ds:schemaRef ds:uri="http://schemas.microsoft.com/office/2006/metadata/properties"/>
    <ds:schemaRef ds:uri="http://schemas.microsoft.com/office/2006/documentManagement/types"/>
    <ds:schemaRef ds:uri="http://purl.org/dc/dcmitype/"/>
    <ds:schemaRef ds:uri="http://schemas.openxmlformats.org/package/2006/metadata/core-properties"/>
    <ds:schemaRef ds:uri="9ceff845-e056-4937-aa7e-70011675eed6"/>
    <ds:schemaRef ds:uri="1609d670-62ca-49d0-bfcf-c406095ecf28"/>
    <ds:schemaRef ds:uri="http://www.w3.org/XML/1998/namespace"/>
  </ds:schemaRefs>
</ds:datastoreItem>
</file>

<file path=customXml/itemProps2.xml><?xml version="1.0" encoding="utf-8"?>
<ds:datastoreItem xmlns:ds="http://schemas.openxmlformats.org/officeDocument/2006/customXml" ds:itemID="{23E2F1A3-ACF6-452C-A1A7-335C1250EF9B}"/>
</file>

<file path=customXml/itemProps3.xml><?xml version="1.0" encoding="utf-8"?>
<ds:datastoreItem xmlns:ds="http://schemas.openxmlformats.org/officeDocument/2006/customXml" ds:itemID="{C1DE2838-EBC0-46F8-8A8C-76B7EA4ABE3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4646</TotalTime>
  <Words>1000</Words>
  <Application>Microsoft Office PowerPoint</Application>
  <PresentationFormat>Widescreen</PresentationFormat>
  <Paragraphs>447</Paragraphs>
  <Slides>9</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Corbel</vt:lpstr>
      <vt:lpstr>Wingdings 2</vt:lpstr>
      <vt:lpstr>Frame</vt:lpstr>
      <vt:lpstr>  REVENUE ESTIMATING CONFERENCE</vt:lpstr>
      <vt:lpstr>OBJECTIVE</vt:lpstr>
      <vt:lpstr>PFA RELATED REVENUE INFLOWS</vt:lpstr>
      <vt:lpstr>CAPITAL PROJECTS</vt:lpstr>
      <vt:lpstr>Gross Receipts Tax Collection </vt:lpstr>
      <vt:lpstr>PFA DEBT SERVICE  FY 2024</vt:lpstr>
      <vt:lpstr>PFA DEBT SERVICE  FY 2025</vt:lpstr>
      <vt:lpstr>PFA DEBT SERVICE  FY 2026 </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Please Insert Agency/Department  Name &amp;Logo</dc:title>
  <dc:creator>Chanice Jarvis</dc:creator>
  <cp:keywords>template</cp:keywords>
  <cp:lastModifiedBy>Simmonds, Nathan</cp:lastModifiedBy>
  <cp:revision>72</cp:revision>
  <cp:lastPrinted>2021-08-01T15:03:15Z</cp:lastPrinted>
  <dcterms:created xsi:type="dcterms:W3CDTF">2019-03-04T16:02:17Z</dcterms:created>
  <dcterms:modified xsi:type="dcterms:W3CDTF">2024-04-29T18:32:39Z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0x010100EFAFD6DA261F584EABF1486FA8957779</vt:lpwstr>
  </property>
</Properties>
</file>