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801600" cy="7772400"/>
  <p:notesSz cx="128016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060" y="4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60120" y="2409444"/>
            <a:ext cx="1088136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20240" y="4352544"/>
            <a:ext cx="896112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6511"/>
            <a:ext cx="12801600" cy="72009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0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40080" y="1787652"/>
            <a:ext cx="5568696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92824" y="1787652"/>
            <a:ext cx="5568696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04508" y="427772"/>
            <a:ext cx="8124182" cy="1369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13310" y="2072040"/>
            <a:ext cx="5394325" cy="1562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52544" y="7228332"/>
            <a:ext cx="409651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40080" y="7228332"/>
            <a:ext cx="294436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17152" y="7228332"/>
            <a:ext cx="294436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SVIBER.ORG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hyperlink" Target="mailto:BERDATA@BER.VI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153.jp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4.png"/><Relationship Id="rId18" Type="http://schemas.openxmlformats.org/officeDocument/2006/relationships/image" Target="../media/image169.png"/><Relationship Id="rId26" Type="http://schemas.openxmlformats.org/officeDocument/2006/relationships/image" Target="../media/image177.png"/><Relationship Id="rId39" Type="http://schemas.openxmlformats.org/officeDocument/2006/relationships/image" Target="../media/image189.png"/><Relationship Id="rId21" Type="http://schemas.openxmlformats.org/officeDocument/2006/relationships/image" Target="../media/image172.png"/><Relationship Id="rId34" Type="http://schemas.openxmlformats.org/officeDocument/2006/relationships/image" Target="../media/image185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17" Type="http://schemas.openxmlformats.org/officeDocument/2006/relationships/image" Target="../media/image168.png"/><Relationship Id="rId25" Type="http://schemas.openxmlformats.org/officeDocument/2006/relationships/image" Target="../media/image176.png"/><Relationship Id="rId33" Type="http://schemas.openxmlformats.org/officeDocument/2006/relationships/image" Target="../media/image184.png"/><Relationship Id="rId38" Type="http://schemas.openxmlformats.org/officeDocument/2006/relationships/image" Target="../media/image188.png"/><Relationship Id="rId2" Type="http://schemas.openxmlformats.org/officeDocument/2006/relationships/image" Target="../media/image14.jpg"/><Relationship Id="rId16" Type="http://schemas.openxmlformats.org/officeDocument/2006/relationships/image" Target="../media/image167.png"/><Relationship Id="rId20" Type="http://schemas.openxmlformats.org/officeDocument/2006/relationships/image" Target="../media/image171.png"/><Relationship Id="rId29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24" Type="http://schemas.openxmlformats.org/officeDocument/2006/relationships/image" Target="../media/image175.png"/><Relationship Id="rId32" Type="http://schemas.openxmlformats.org/officeDocument/2006/relationships/image" Target="../media/image183.png"/><Relationship Id="rId37" Type="http://schemas.openxmlformats.org/officeDocument/2006/relationships/image" Target="../media/image50.png"/><Relationship Id="rId5" Type="http://schemas.openxmlformats.org/officeDocument/2006/relationships/image" Target="../media/image156.png"/><Relationship Id="rId15" Type="http://schemas.openxmlformats.org/officeDocument/2006/relationships/image" Target="../media/image166.png"/><Relationship Id="rId23" Type="http://schemas.openxmlformats.org/officeDocument/2006/relationships/image" Target="../media/image174.png"/><Relationship Id="rId28" Type="http://schemas.openxmlformats.org/officeDocument/2006/relationships/image" Target="../media/image179.png"/><Relationship Id="rId36" Type="http://schemas.openxmlformats.org/officeDocument/2006/relationships/image" Target="../media/image187.png"/><Relationship Id="rId10" Type="http://schemas.openxmlformats.org/officeDocument/2006/relationships/image" Target="../media/image161.png"/><Relationship Id="rId19" Type="http://schemas.openxmlformats.org/officeDocument/2006/relationships/image" Target="../media/image170.png"/><Relationship Id="rId31" Type="http://schemas.openxmlformats.org/officeDocument/2006/relationships/image" Target="../media/image182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5.png"/><Relationship Id="rId22" Type="http://schemas.openxmlformats.org/officeDocument/2006/relationships/image" Target="../media/image173.png"/><Relationship Id="rId27" Type="http://schemas.openxmlformats.org/officeDocument/2006/relationships/image" Target="../media/image178.png"/><Relationship Id="rId30" Type="http://schemas.openxmlformats.org/officeDocument/2006/relationships/image" Target="../media/image181.png"/><Relationship Id="rId35" Type="http://schemas.openxmlformats.org/officeDocument/2006/relationships/image" Target="../media/image186.png"/><Relationship Id="rId8" Type="http://schemas.openxmlformats.org/officeDocument/2006/relationships/image" Target="../media/image159.png"/><Relationship Id="rId3" Type="http://schemas.openxmlformats.org/officeDocument/2006/relationships/image" Target="../media/image1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4.jp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09.png"/><Relationship Id="rId18" Type="http://schemas.openxmlformats.org/officeDocument/2006/relationships/image" Target="../media/image214.png"/><Relationship Id="rId26" Type="http://schemas.openxmlformats.org/officeDocument/2006/relationships/image" Target="../media/image222.png"/><Relationship Id="rId3" Type="http://schemas.openxmlformats.org/officeDocument/2006/relationships/image" Target="../media/image199.png"/><Relationship Id="rId21" Type="http://schemas.openxmlformats.org/officeDocument/2006/relationships/image" Target="../media/image217.png"/><Relationship Id="rId7" Type="http://schemas.openxmlformats.org/officeDocument/2006/relationships/image" Target="../media/image203.png"/><Relationship Id="rId12" Type="http://schemas.openxmlformats.org/officeDocument/2006/relationships/image" Target="../media/image208.png"/><Relationship Id="rId17" Type="http://schemas.openxmlformats.org/officeDocument/2006/relationships/image" Target="../media/image213.png"/><Relationship Id="rId25" Type="http://schemas.openxmlformats.org/officeDocument/2006/relationships/image" Target="../media/image221.png"/><Relationship Id="rId2" Type="http://schemas.openxmlformats.org/officeDocument/2006/relationships/image" Target="../media/image198.png"/><Relationship Id="rId16" Type="http://schemas.openxmlformats.org/officeDocument/2006/relationships/image" Target="../media/image212.png"/><Relationship Id="rId20" Type="http://schemas.openxmlformats.org/officeDocument/2006/relationships/image" Target="../media/image216.png"/><Relationship Id="rId29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11" Type="http://schemas.openxmlformats.org/officeDocument/2006/relationships/image" Target="../media/image207.png"/><Relationship Id="rId24" Type="http://schemas.openxmlformats.org/officeDocument/2006/relationships/image" Target="../media/image220.png"/><Relationship Id="rId5" Type="http://schemas.openxmlformats.org/officeDocument/2006/relationships/image" Target="../media/image201.png"/><Relationship Id="rId15" Type="http://schemas.openxmlformats.org/officeDocument/2006/relationships/image" Target="../media/image211.png"/><Relationship Id="rId23" Type="http://schemas.openxmlformats.org/officeDocument/2006/relationships/image" Target="../media/image219.png"/><Relationship Id="rId28" Type="http://schemas.openxmlformats.org/officeDocument/2006/relationships/image" Target="../media/image224.png"/><Relationship Id="rId10" Type="http://schemas.openxmlformats.org/officeDocument/2006/relationships/image" Target="../media/image206.png"/><Relationship Id="rId19" Type="http://schemas.openxmlformats.org/officeDocument/2006/relationships/image" Target="../media/image215.png"/><Relationship Id="rId4" Type="http://schemas.openxmlformats.org/officeDocument/2006/relationships/image" Target="../media/image200.png"/><Relationship Id="rId9" Type="http://schemas.openxmlformats.org/officeDocument/2006/relationships/image" Target="../media/image205.png"/><Relationship Id="rId14" Type="http://schemas.openxmlformats.org/officeDocument/2006/relationships/image" Target="../media/image210.png"/><Relationship Id="rId22" Type="http://schemas.openxmlformats.org/officeDocument/2006/relationships/image" Target="../media/image218.png"/><Relationship Id="rId27" Type="http://schemas.openxmlformats.org/officeDocument/2006/relationships/image" Target="../media/image22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7.png"/><Relationship Id="rId18" Type="http://schemas.openxmlformats.org/officeDocument/2006/relationships/image" Target="../media/image242.png"/><Relationship Id="rId26" Type="http://schemas.openxmlformats.org/officeDocument/2006/relationships/image" Target="../media/image250.png"/><Relationship Id="rId3" Type="http://schemas.openxmlformats.org/officeDocument/2006/relationships/image" Target="../media/image227.png"/><Relationship Id="rId21" Type="http://schemas.openxmlformats.org/officeDocument/2006/relationships/image" Target="../media/image245.png"/><Relationship Id="rId7" Type="http://schemas.openxmlformats.org/officeDocument/2006/relationships/image" Target="../media/image231.png"/><Relationship Id="rId12" Type="http://schemas.openxmlformats.org/officeDocument/2006/relationships/image" Target="../media/image236.png"/><Relationship Id="rId17" Type="http://schemas.openxmlformats.org/officeDocument/2006/relationships/image" Target="../media/image241.png"/><Relationship Id="rId25" Type="http://schemas.openxmlformats.org/officeDocument/2006/relationships/image" Target="../media/image249.png"/><Relationship Id="rId33" Type="http://schemas.openxmlformats.org/officeDocument/2006/relationships/image" Target="../media/image257.png"/><Relationship Id="rId2" Type="http://schemas.openxmlformats.org/officeDocument/2006/relationships/image" Target="../media/image226.png"/><Relationship Id="rId16" Type="http://schemas.openxmlformats.org/officeDocument/2006/relationships/image" Target="../media/image240.png"/><Relationship Id="rId20" Type="http://schemas.openxmlformats.org/officeDocument/2006/relationships/image" Target="../media/image244.png"/><Relationship Id="rId29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235.png"/><Relationship Id="rId24" Type="http://schemas.openxmlformats.org/officeDocument/2006/relationships/image" Target="../media/image248.png"/><Relationship Id="rId32" Type="http://schemas.openxmlformats.org/officeDocument/2006/relationships/image" Target="../media/image256.png"/><Relationship Id="rId5" Type="http://schemas.openxmlformats.org/officeDocument/2006/relationships/image" Target="../media/image229.png"/><Relationship Id="rId15" Type="http://schemas.openxmlformats.org/officeDocument/2006/relationships/image" Target="../media/image239.png"/><Relationship Id="rId23" Type="http://schemas.openxmlformats.org/officeDocument/2006/relationships/image" Target="../media/image247.png"/><Relationship Id="rId28" Type="http://schemas.openxmlformats.org/officeDocument/2006/relationships/image" Target="../media/image252.png"/><Relationship Id="rId10" Type="http://schemas.openxmlformats.org/officeDocument/2006/relationships/image" Target="../media/image234.png"/><Relationship Id="rId19" Type="http://schemas.openxmlformats.org/officeDocument/2006/relationships/image" Target="../media/image243.png"/><Relationship Id="rId31" Type="http://schemas.openxmlformats.org/officeDocument/2006/relationships/image" Target="../media/image255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Relationship Id="rId14" Type="http://schemas.openxmlformats.org/officeDocument/2006/relationships/image" Target="../media/image238.png"/><Relationship Id="rId22" Type="http://schemas.openxmlformats.org/officeDocument/2006/relationships/image" Target="../media/image246.png"/><Relationship Id="rId27" Type="http://schemas.openxmlformats.org/officeDocument/2006/relationships/image" Target="../media/image251.png"/><Relationship Id="rId30" Type="http://schemas.openxmlformats.org/officeDocument/2006/relationships/image" Target="../media/image254.png"/><Relationship Id="rId8" Type="http://schemas.openxmlformats.org/officeDocument/2006/relationships/image" Target="../media/image2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260.jpg"/><Relationship Id="rId4" Type="http://schemas.openxmlformats.org/officeDocument/2006/relationships/image" Target="../media/image2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SVIBER.ORG/" TargetMode="External"/><Relationship Id="rId3" Type="http://schemas.openxmlformats.org/officeDocument/2006/relationships/image" Target="../media/image264.jpg"/><Relationship Id="rId7" Type="http://schemas.openxmlformats.org/officeDocument/2006/relationships/image" Target="../media/image268.png"/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jpg"/><Relationship Id="rId11" Type="http://schemas.openxmlformats.org/officeDocument/2006/relationships/hyperlink" Target="mailto:berdata@ber.vi.gov" TargetMode="External"/><Relationship Id="rId5" Type="http://schemas.openxmlformats.org/officeDocument/2006/relationships/image" Target="../media/image266.jpg"/><Relationship Id="rId10" Type="http://schemas.openxmlformats.org/officeDocument/2006/relationships/hyperlink" Target="http://www.usviber.org/" TargetMode="External"/><Relationship Id="rId4" Type="http://schemas.openxmlformats.org/officeDocument/2006/relationships/image" Target="../media/image265.jpg"/><Relationship Id="rId9" Type="http://schemas.openxmlformats.org/officeDocument/2006/relationships/hyperlink" Target="mailto:BERDATA@BER.VI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image" Target="../media/image27.jp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9" Type="http://schemas.openxmlformats.org/officeDocument/2006/relationships/image" Target="../media/image90.png"/><Relationship Id="rId21" Type="http://schemas.openxmlformats.org/officeDocument/2006/relationships/image" Target="../media/image72.png"/><Relationship Id="rId34" Type="http://schemas.openxmlformats.org/officeDocument/2006/relationships/image" Target="../media/image85.png"/><Relationship Id="rId42" Type="http://schemas.openxmlformats.org/officeDocument/2006/relationships/image" Target="../media/image92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29" Type="http://schemas.openxmlformats.org/officeDocument/2006/relationships/image" Target="../media/image80.png"/><Relationship Id="rId41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37" Type="http://schemas.openxmlformats.org/officeDocument/2006/relationships/image" Target="../media/image88.png"/><Relationship Id="rId40" Type="http://schemas.openxmlformats.org/officeDocument/2006/relationships/image" Target="../media/image91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36" Type="http://schemas.openxmlformats.org/officeDocument/2006/relationships/image" Target="../media/image87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31" Type="http://schemas.openxmlformats.org/officeDocument/2006/relationships/image" Target="../media/image82.png"/><Relationship Id="rId44" Type="http://schemas.openxmlformats.org/officeDocument/2006/relationships/image" Target="../media/image94.jp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Relationship Id="rId35" Type="http://schemas.openxmlformats.org/officeDocument/2006/relationships/image" Target="../media/image86.png"/><Relationship Id="rId43" Type="http://schemas.openxmlformats.org/officeDocument/2006/relationships/image" Target="../media/image93.jpg"/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33" Type="http://schemas.openxmlformats.org/officeDocument/2006/relationships/image" Target="../media/image84.png"/><Relationship Id="rId38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26" Type="http://schemas.openxmlformats.org/officeDocument/2006/relationships/image" Target="../media/image119.png"/><Relationship Id="rId3" Type="http://schemas.openxmlformats.org/officeDocument/2006/relationships/image" Target="../media/image96.png"/><Relationship Id="rId21" Type="http://schemas.openxmlformats.org/officeDocument/2006/relationships/image" Target="../media/image114.png"/><Relationship Id="rId34" Type="http://schemas.openxmlformats.org/officeDocument/2006/relationships/image" Target="../media/image125.jp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33" Type="http://schemas.openxmlformats.org/officeDocument/2006/relationships/image" Target="../media/image92.png"/><Relationship Id="rId2" Type="http://schemas.openxmlformats.org/officeDocument/2006/relationships/image" Target="../media/image95.jp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29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32" Type="http://schemas.openxmlformats.org/officeDocument/2006/relationships/image" Target="../media/image12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31" Type="http://schemas.openxmlformats.org/officeDocument/2006/relationships/image" Target="../media/image91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Relationship Id="rId27" Type="http://schemas.openxmlformats.org/officeDocument/2006/relationships/image" Target="../media/image120.png"/><Relationship Id="rId30" Type="http://schemas.openxmlformats.org/officeDocument/2006/relationships/image" Target="../media/image123.png"/><Relationship Id="rId8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8015" y="286511"/>
            <a:ext cx="12673965" cy="7200900"/>
            <a:chOff x="128015" y="286511"/>
            <a:chExt cx="12673965" cy="7200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015" y="286511"/>
              <a:ext cx="12673584" cy="7200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7399" y="2011679"/>
              <a:ext cx="10744200" cy="270662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718637" y="2282675"/>
            <a:ext cx="4996180" cy="889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650" b="0" dirty="0">
                <a:latin typeface="Verdana"/>
                <a:cs typeface="Verdana"/>
              </a:rPr>
              <a:t>2024</a:t>
            </a:r>
            <a:r>
              <a:rPr sz="5650" b="0" spc="-95" dirty="0">
                <a:latin typeface="Verdana"/>
                <a:cs typeface="Verdana"/>
              </a:rPr>
              <a:t> </a:t>
            </a:r>
            <a:r>
              <a:rPr sz="5650" b="0" spc="75" dirty="0">
                <a:latin typeface="Verdana"/>
                <a:cs typeface="Verdana"/>
              </a:rPr>
              <a:t>SPRING</a:t>
            </a:r>
            <a:endParaRPr sz="565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96640" y="286511"/>
            <a:ext cx="7937500" cy="6791325"/>
            <a:chOff x="3596640" y="286511"/>
            <a:chExt cx="7937500" cy="679132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47304" y="286511"/>
              <a:ext cx="3386328" cy="19994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7048" y="5867400"/>
              <a:ext cx="4934712" cy="12100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96640" y="5879591"/>
              <a:ext cx="1874519" cy="11887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78936" y="5961888"/>
              <a:ext cx="1767839" cy="108203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932328" y="3157136"/>
            <a:ext cx="5785485" cy="17506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130"/>
              </a:spcBef>
            </a:pPr>
            <a:r>
              <a:rPr sz="3750" spc="55" dirty="0">
                <a:solidFill>
                  <a:srgbClr val="FFFFFF"/>
                </a:solidFill>
                <a:latin typeface="Verdana"/>
                <a:cs typeface="Verdana"/>
              </a:rPr>
              <a:t>ESTIMATING</a:t>
            </a:r>
            <a:r>
              <a:rPr sz="375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750" spc="180" dirty="0">
                <a:solidFill>
                  <a:srgbClr val="FFFFFF"/>
                </a:solidFill>
                <a:latin typeface="Verdana"/>
                <a:cs typeface="Verdana"/>
              </a:rPr>
              <a:t>REVENUE</a:t>
            </a:r>
            <a:endParaRPr sz="375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35"/>
              </a:spcBef>
            </a:pPr>
            <a:r>
              <a:rPr sz="3750" spc="175" dirty="0">
                <a:solidFill>
                  <a:srgbClr val="FFFFFF"/>
                </a:solidFill>
                <a:latin typeface="Verdana"/>
                <a:cs typeface="Verdana"/>
              </a:rPr>
              <a:t>CONFERENCE</a:t>
            </a:r>
            <a:endParaRPr sz="3750">
              <a:latin typeface="Verdana"/>
              <a:cs typeface="Verdana"/>
            </a:endParaRPr>
          </a:p>
          <a:p>
            <a:pPr marL="1229995">
              <a:lnSpc>
                <a:spcPct val="100000"/>
              </a:lnSpc>
              <a:spcBef>
                <a:spcPts val="2000"/>
              </a:spcBef>
            </a:pPr>
            <a:r>
              <a:rPr sz="2100" spc="-85" dirty="0">
                <a:solidFill>
                  <a:srgbClr val="9EFF28"/>
                </a:solidFill>
                <a:latin typeface="Verdana"/>
                <a:cs typeface="Verdana"/>
              </a:rPr>
              <a:t>PRESENTED</a:t>
            </a:r>
            <a:r>
              <a:rPr sz="2100" spc="-145" dirty="0">
                <a:solidFill>
                  <a:srgbClr val="9EFF28"/>
                </a:solidFill>
                <a:latin typeface="Verdana"/>
                <a:cs typeface="Verdana"/>
              </a:rPr>
              <a:t> </a:t>
            </a:r>
            <a:r>
              <a:rPr sz="2100" spc="-185" dirty="0">
                <a:solidFill>
                  <a:srgbClr val="9EFF28"/>
                </a:solidFill>
                <a:latin typeface="Verdana"/>
                <a:cs typeface="Verdana"/>
              </a:rPr>
              <a:t>BY:</a:t>
            </a:r>
            <a:r>
              <a:rPr sz="2100" spc="-155" dirty="0">
                <a:solidFill>
                  <a:srgbClr val="9EFF28"/>
                </a:solidFill>
                <a:latin typeface="Verdana"/>
                <a:cs typeface="Verdana"/>
              </a:rPr>
              <a:t> </a:t>
            </a:r>
            <a:r>
              <a:rPr sz="2100" spc="-85" dirty="0">
                <a:solidFill>
                  <a:srgbClr val="9EFF28"/>
                </a:solidFill>
                <a:latin typeface="Verdana"/>
                <a:cs typeface="Verdana"/>
              </a:rPr>
              <a:t>BERNESHA</a:t>
            </a:r>
            <a:r>
              <a:rPr sz="2100" spc="-125" dirty="0">
                <a:solidFill>
                  <a:srgbClr val="9EFF28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9EFF28"/>
                </a:solidFill>
                <a:latin typeface="Verdana"/>
                <a:cs typeface="Verdana"/>
              </a:rPr>
              <a:t>LIBURD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43728" y="5964935"/>
            <a:ext cx="4773295" cy="10991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44" rIns="0" bIns="0" rtlCol="0">
            <a:spAutoFit/>
          </a:bodyPr>
          <a:lstStyle/>
          <a:p>
            <a:pPr marL="93980">
              <a:lnSpc>
                <a:spcPts val="1480"/>
              </a:lnSpc>
              <a:spcBef>
                <a:spcPts val="334"/>
              </a:spcBef>
            </a:pPr>
            <a:r>
              <a:rPr sz="1250" dirty="0">
                <a:solidFill>
                  <a:srgbClr val="00002F"/>
                </a:solidFill>
                <a:latin typeface="Trebuchet MS"/>
                <a:cs typeface="Trebuchet MS"/>
              </a:rPr>
              <a:t>OFFICE</a:t>
            </a:r>
            <a:r>
              <a:rPr sz="1250" spc="35" dirty="0">
                <a:solidFill>
                  <a:srgbClr val="00002F"/>
                </a:solidFill>
                <a:latin typeface="Trebuchet MS"/>
                <a:cs typeface="Trebuchet MS"/>
              </a:rPr>
              <a:t> </a:t>
            </a:r>
            <a:r>
              <a:rPr sz="1250" dirty="0">
                <a:solidFill>
                  <a:srgbClr val="00002F"/>
                </a:solidFill>
                <a:latin typeface="Trebuchet MS"/>
                <a:cs typeface="Trebuchet MS"/>
              </a:rPr>
              <a:t>OF</a:t>
            </a:r>
            <a:r>
              <a:rPr sz="1250" spc="30" dirty="0">
                <a:solidFill>
                  <a:srgbClr val="00002F"/>
                </a:solidFill>
                <a:latin typeface="Trebuchet MS"/>
                <a:cs typeface="Trebuchet MS"/>
              </a:rPr>
              <a:t> </a:t>
            </a:r>
            <a:r>
              <a:rPr sz="1250" dirty="0">
                <a:solidFill>
                  <a:srgbClr val="00002F"/>
                </a:solidFill>
                <a:latin typeface="Trebuchet MS"/>
                <a:cs typeface="Trebuchet MS"/>
              </a:rPr>
              <a:t>THE</a:t>
            </a:r>
            <a:r>
              <a:rPr sz="1250" spc="55" dirty="0">
                <a:solidFill>
                  <a:srgbClr val="00002F"/>
                </a:solidFill>
                <a:latin typeface="Trebuchet MS"/>
                <a:cs typeface="Trebuchet MS"/>
              </a:rPr>
              <a:t> </a:t>
            </a:r>
            <a:r>
              <a:rPr sz="1250" spc="-10" dirty="0">
                <a:solidFill>
                  <a:srgbClr val="00002F"/>
                </a:solidFill>
                <a:latin typeface="Trebuchet MS"/>
                <a:cs typeface="Trebuchet MS"/>
              </a:rPr>
              <a:t>GOVERNOR</a:t>
            </a:r>
            <a:endParaRPr sz="1250">
              <a:latin typeface="Trebuchet MS"/>
              <a:cs typeface="Trebuchet MS"/>
            </a:endParaRPr>
          </a:p>
          <a:p>
            <a:pPr marL="93980">
              <a:lnSpc>
                <a:spcPts val="2260"/>
              </a:lnSpc>
            </a:pPr>
            <a:r>
              <a:rPr sz="1900" spc="135" dirty="0">
                <a:solidFill>
                  <a:srgbClr val="00002F"/>
                </a:solidFill>
                <a:latin typeface="Trebuchet MS"/>
                <a:cs typeface="Trebuchet MS"/>
              </a:rPr>
              <a:t>BUREAU</a:t>
            </a:r>
            <a:r>
              <a:rPr sz="1900" spc="-95" dirty="0">
                <a:solidFill>
                  <a:srgbClr val="00002F"/>
                </a:solidFill>
                <a:latin typeface="Trebuchet MS"/>
                <a:cs typeface="Trebuchet MS"/>
              </a:rPr>
              <a:t> </a:t>
            </a:r>
            <a:r>
              <a:rPr sz="1900" spc="80" dirty="0">
                <a:solidFill>
                  <a:srgbClr val="00002F"/>
                </a:solidFill>
                <a:latin typeface="Trebuchet MS"/>
                <a:cs typeface="Trebuchet MS"/>
              </a:rPr>
              <a:t>OF</a:t>
            </a:r>
            <a:r>
              <a:rPr sz="1900" spc="-110" dirty="0">
                <a:solidFill>
                  <a:srgbClr val="00002F"/>
                </a:solidFill>
                <a:latin typeface="Trebuchet MS"/>
                <a:cs typeface="Trebuchet MS"/>
              </a:rPr>
              <a:t> </a:t>
            </a:r>
            <a:r>
              <a:rPr sz="1900" spc="125" dirty="0">
                <a:solidFill>
                  <a:srgbClr val="00002F"/>
                </a:solidFill>
                <a:latin typeface="Trebuchet MS"/>
                <a:cs typeface="Trebuchet MS"/>
              </a:rPr>
              <a:t>ECONOMIC</a:t>
            </a:r>
            <a:r>
              <a:rPr sz="1900" spc="-120" dirty="0">
                <a:solidFill>
                  <a:srgbClr val="00002F"/>
                </a:solidFill>
                <a:latin typeface="Trebuchet MS"/>
                <a:cs typeface="Trebuchet MS"/>
              </a:rPr>
              <a:t> </a:t>
            </a:r>
            <a:r>
              <a:rPr sz="1900" spc="140" dirty="0">
                <a:solidFill>
                  <a:srgbClr val="00002F"/>
                </a:solidFill>
                <a:latin typeface="Trebuchet MS"/>
                <a:cs typeface="Trebuchet MS"/>
              </a:rPr>
              <a:t>RESEARCH</a:t>
            </a:r>
            <a:endParaRPr sz="1900">
              <a:latin typeface="Trebuchet MS"/>
              <a:cs typeface="Trebuchet MS"/>
            </a:endParaRPr>
          </a:p>
          <a:p>
            <a:pPr marL="93980">
              <a:lnSpc>
                <a:spcPct val="100000"/>
              </a:lnSpc>
              <a:spcBef>
                <a:spcPts val="30"/>
              </a:spcBef>
            </a:pPr>
            <a:r>
              <a:rPr sz="1650" u="sng" spc="8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8"/>
              </a:rPr>
              <a:t>WWW.USVIBER.ORG</a:t>
            </a:r>
            <a:r>
              <a:rPr sz="1650" u="none" spc="-4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650" u="none" spc="-505" dirty="0">
                <a:solidFill>
                  <a:srgbClr val="49442A"/>
                </a:solidFill>
                <a:latin typeface="Trebuchet MS"/>
                <a:cs typeface="Trebuchet MS"/>
              </a:rPr>
              <a:t>|</a:t>
            </a:r>
            <a:r>
              <a:rPr sz="1650" u="none" spc="-50" dirty="0">
                <a:solidFill>
                  <a:srgbClr val="49442A"/>
                </a:solidFill>
                <a:latin typeface="Trebuchet MS"/>
                <a:cs typeface="Trebuchet MS"/>
              </a:rPr>
              <a:t> </a:t>
            </a:r>
            <a:r>
              <a:rPr sz="1650" u="sng" spc="6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9"/>
              </a:rPr>
              <a:t>BERDATA@BER.VI.GOV</a:t>
            </a:r>
            <a:endParaRPr sz="1650">
              <a:latin typeface="Trebuchet MS"/>
              <a:cs typeface="Trebuchet MS"/>
            </a:endParaRPr>
          </a:p>
          <a:p>
            <a:pPr marL="85090">
              <a:lnSpc>
                <a:spcPct val="100000"/>
              </a:lnSpc>
              <a:spcBef>
                <a:spcPts val="590"/>
              </a:spcBef>
            </a:pPr>
            <a:r>
              <a:rPr sz="1100" spc="50" dirty="0">
                <a:solidFill>
                  <a:srgbClr val="0000FF"/>
                </a:solidFill>
                <a:latin typeface="Trebuchet MS"/>
                <a:cs typeface="Trebuchet MS"/>
              </a:rPr>
              <a:t>PHONE:</a:t>
            </a:r>
            <a:r>
              <a:rPr sz="1100" spc="-7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100" spc="50" dirty="0">
                <a:solidFill>
                  <a:srgbClr val="0000FF"/>
                </a:solidFill>
                <a:latin typeface="Trebuchet MS"/>
                <a:cs typeface="Trebuchet MS"/>
              </a:rPr>
              <a:t>340-693-</a:t>
            </a:r>
            <a:r>
              <a:rPr sz="1100" spc="75" dirty="0">
                <a:solidFill>
                  <a:srgbClr val="0000FF"/>
                </a:solidFill>
                <a:latin typeface="Trebuchet MS"/>
                <a:cs typeface="Trebuchet MS"/>
              </a:rPr>
              <a:t>4375</a:t>
            </a:r>
            <a:r>
              <a:rPr sz="1100" spc="-6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100" spc="-340" dirty="0">
                <a:solidFill>
                  <a:srgbClr val="0000FF"/>
                </a:solidFill>
                <a:latin typeface="Trebuchet MS"/>
                <a:cs typeface="Trebuchet MS"/>
              </a:rPr>
              <a:t>|</a:t>
            </a:r>
            <a:r>
              <a:rPr sz="1100" spc="-5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100" u="sng" spc="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8"/>
              </a:rPr>
              <a:t>WWW.USVIBER.ORG</a:t>
            </a:r>
            <a:r>
              <a:rPr sz="1100" u="none" spc="24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100" u="none" spc="-340" dirty="0">
                <a:solidFill>
                  <a:srgbClr val="0000FF"/>
                </a:solidFill>
                <a:latin typeface="Trebuchet MS"/>
                <a:cs typeface="Trebuchet MS"/>
              </a:rPr>
              <a:t>|</a:t>
            </a:r>
            <a:r>
              <a:rPr sz="1100" u="none" spc="-4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100" u="sng" spc="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9"/>
              </a:rPr>
              <a:t>BERDATA@BER.VI.GOV</a:t>
            </a:r>
            <a:endParaRPr sz="11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6511"/>
            <a:ext cx="12801600" cy="72009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1490" rIns="0" bIns="0" rtlCol="0">
            <a:spAutoFit/>
          </a:bodyPr>
          <a:lstStyle/>
          <a:p>
            <a:pPr marL="845819" marR="5080">
              <a:lnSpc>
                <a:spcPts val="3529"/>
              </a:lnSpc>
              <a:spcBef>
                <a:spcPts val="195"/>
              </a:spcBef>
            </a:pPr>
            <a:r>
              <a:rPr spc="-290" dirty="0"/>
              <a:t>ACCOMMODATION</a:t>
            </a:r>
            <a:r>
              <a:rPr spc="-215" dirty="0"/>
              <a:t> </a:t>
            </a:r>
            <a:r>
              <a:rPr spc="-235" dirty="0"/>
              <a:t>OCCUPANCY</a:t>
            </a:r>
            <a:r>
              <a:rPr spc="-210" dirty="0"/>
              <a:t> </a:t>
            </a:r>
            <a:r>
              <a:rPr spc="-285" dirty="0"/>
              <a:t>RATES </a:t>
            </a:r>
            <a:r>
              <a:rPr spc="-250" dirty="0"/>
              <a:t>OCTOBER</a:t>
            </a:r>
            <a:r>
              <a:rPr spc="-265" dirty="0"/>
              <a:t> </a:t>
            </a:r>
            <a:r>
              <a:rPr spc="-445" dirty="0"/>
              <a:t>2022</a:t>
            </a:r>
            <a:r>
              <a:rPr spc="-250" dirty="0"/>
              <a:t> </a:t>
            </a:r>
            <a:r>
              <a:rPr spc="-335" dirty="0"/>
              <a:t>to</a:t>
            </a:r>
            <a:r>
              <a:rPr spc="-260" dirty="0"/>
              <a:t> </a:t>
            </a:r>
            <a:r>
              <a:rPr spc="-254" dirty="0"/>
              <a:t>MARCH</a:t>
            </a:r>
            <a:r>
              <a:rPr spc="-260" dirty="0"/>
              <a:t> </a:t>
            </a:r>
            <a:r>
              <a:rPr spc="-459" dirty="0"/>
              <a:t>2024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2104644"/>
            <a:ext cx="12801600" cy="5276215"/>
            <a:chOff x="0" y="2104644"/>
            <a:chExt cx="12801600" cy="5276215"/>
          </a:xfrm>
        </p:grpSpPr>
        <p:sp>
          <p:nvSpPr>
            <p:cNvPr id="5" name="object 5"/>
            <p:cNvSpPr/>
            <p:nvPr/>
          </p:nvSpPr>
          <p:spPr>
            <a:xfrm>
              <a:off x="0" y="2104644"/>
              <a:ext cx="12801600" cy="5276215"/>
            </a:xfrm>
            <a:custGeom>
              <a:avLst/>
              <a:gdLst/>
              <a:ahLst/>
              <a:cxnLst/>
              <a:rect l="l" t="t" r="r" b="b"/>
              <a:pathLst>
                <a:path w="12801600" h="5276215">
                  <a:moveTo>
                    <a:pt x="12801600" y="5276087"/>
                  </a:moveTo>
                  <a:lnTo>
                    <a:pt x="0" y="5276087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52760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855" y="5971032"/>
              <a:ext cx="11902440" cy="10637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36676" y="2808731"/>
              <a:ext cx="11711940" cy="4214495"/>
            </a:xfrm>
            <a:custGeom>
              <a:avLst/>
              <a:gdLst/>
              <a:ahLst/>
              <a:cxnLst/>
              <a:rect l="l" t="t" r="r" b="b"/>
              <a:pathLst>
                <a:path w="11711940" h="4214495">
                  <a:moveTo>
                    <a:pt x="469392" y="2107692"/>
                  </a:moveTo>
                  <a:lnTo>
                    <a:pt x="0" y="2107692"/>
                  </a:lnTo>
                  <a:lnTo>
                    <a:pt x="0" y="4213872"/>
                  </a:lnTo>
                  <a:lnTo>
                    <a:pt x="469392" y="4213872"/>
                  </a:lnTo>
                  <a:lnTo>
                    <a:pt x="469392" y="2107692"/>
                  </a:lnTo>
                  <a:close/>
                </a:path>
                <a:path w="11711940" h="4214495">
                  <a:moveTo>
                    <a:pt x="1130808" y="1562100"/>
                  </a:moveTo>
                  <a:lnTo>
                    <a:pt x="661416" y="1562100"/>
                  </a:lnTo>
                  <a:lnTo>
                    <a:pt x="661416" y="4213872"/>
                  </a:lnTo>
                  <a:lnTo>
                    <a:pt x="1130808" y="4213872"/>
                  </a:lnTo>
                  <a:lnTo>
                    <a:pt x="1130808" y="1562100"/>
                  </a:lnTo>
                  <a:close/>
                </a:path>
                <a:path w="11711940" h="4214495">
                  <a:moveTo>
                    <a:pt x="1792224" y="1379220"/>
                  </a:moveTo>
                  <a:lnTo>
                    <a:pt x="1322832" y="1379220"/>
                  </a:lnTo>
                  <a:lnTo>
                    <a:pt x="1322832" y="4213872"/>
                  </a:lnTo>
                  <a:lnTo>
                    <a:pt x="1792224" y="4213872"/>
                  </a:lnTo>
                  <a:lnTo>
                    <a:pt x="1792224" y="1379220"/>
                  </a:lnTo>
                  <a:close/>
                </a:path>
                <a:path w="11711940" h="4214495">
                  <a:moveTo>
                    <a:pt x="2453640" y="1114044"/>
                  </a:moveTo>
                  <a:lnTo>
                    <a:pt x="1984248" y="1114044"/>
                  </a:lnTo>
                  <a:lnTo>
                    <a:pt x="1984248" y="4213872"/>
                  </a:lnTo>
                  <a:lnTo>
                    <a:pt x="2453640" y="4213872"/>
                  </a:lnTo>
                  <a:lnTo>
                    <a:pt x="2453640" y="1114044"/>
                  </a:lnTo>
                  <a:close/>
                </a:path>
                <a:path w="11711940" h="4214495">
                  <a:moveTo>
                    <a:pt x="3115056" y="1193292"/>
                  </a:moveTo>
                  <a:lnTo>
                    <a:pt x="2647188" y="1193292"/>
                  </a:lnTo>
                  <a:lnTo>
                    <a:pt x="2647188" y="4213872"/>
                  </a:lnTo>
                  <a:lnTo>
                    <a:pt x="3115056" y="4213872"/>
                  </a:lnTo>
                  <a:lnTo>
                    <a:pt x="3115056" y="1193292"/>
                  </a:lnTo>
                  <a:close/>
                </a:path>
                <a:path w="11711940" h="4214495">
                  <a:moveTo>
                    <a:pt x="3776472" y="821436"/>
                  </a:moveTo>
                  <a:lnTo>
                    <a:pt x="3308604" y="821436"/>
                  </a:lnTo>
                  <a:lnTo>
                    <a:pt x="3308604" y="4213872"/>
                  </a:lnTo>
                  <a:lnTo>
                    <a:pt x="3776472" y="4213872"/>
                  </a:lnTo>
                  <a:lnTo>
                    <a:pt x="3776472" y="821436"/>
                  </a:lnTo>
                  <a:close/>
                </a:path>
                <a:path w="11711940" h="4214495">
                  <a:moveTo>
                    <a:pt x="4437888" y="1275588"/>
                  </a:moveTo>
                  <a:lnTo>
                    <a:pt x="3970020" y="1275588"/>
                  </a:lnTo>
                  <a:lnTo>
                    <a:pt x="3970020" y="4213872"/>
                  </a:lnTo>
                  <a:lnTo>
                    <a:pt x="4437888" y="4213872"/>
                  </a:lnTo>
                  <a:lnTo>
                    <a:pt x="4437888" y="1275588"/>
                  </a:lnTo>
                  <a:close/>
                </a:path>
                <a:path w="11711940" h="4214495">
                  <a:moveTo>
                    <a:pt x="5099304" y="1307592"/>
                  </a:moveTo>
                  <a:lnTo>
                    <a:pt x="4629912" y="1307592"/>
                  </a:lnTo>
                  <a:lnTo>
                    <a:pt x="4629912" y="4213872"/>
                  </a:lnTo>
                  <a:lnTo>
                    <a:pt x="5099304" y="4213872"/>
                  </a:lnTo>
                  <a:lnTo>
                    <a:pt x="5099304" y="1307592"/>
                  </a:lnTo>
                  <a:close/>
                </a:path>
                <a:path w="11711940" h="4214495">
                  <a:moveTo>
                    <a:pt x="5760720" y="1274064"/>
                  </a:moveTo>
                  <a:lnTo>
                    <a:pt x="5291328" y="1274064"/>
                  </a:lnTo>
                  <a:lnTo>
                    <a:pt x="5291328" y="4213872"/>
                  </a:lnTo>
                  <a:lnTo>
                    <a:pt x="5760720" y="4213872"/>
                  </a:lnTo>
                  <a:lnTo>
                    <a:pt x="5760720" y="1274064"/>
                  </a:lnTo>
                  <a:close/>
                </a:path>
                <a:path w="11711940" h="4214495">
                  <a:moveTo>
                    <a:pt x="6422136" y="1296924"/>
                  </a:moveTo>
                  <a:lnTo>
                    <a:pt x="5952744" y="1296924"/>
                  </a:lnTo>
                  <a:lnTo>
                    <a:pt x="5952744" y="4213872"/>
                  </a:lnTo>
                  <a:lnTo>
                    <a:pt x="6422136" y="4213872"/>
                  </a:lnTo>
                  <a:lnTo>
                    <a:pt x="6422136" y="1296924"/>
                  </a:lnTo>
                  <a:close/>
                </a:path>
                <a:path w="11711940" h="4214495">
                  <a:moveTo>
                    <a:pt x="7083552" y="1722120"/>
                  </a:moveTo>
                  <a:lnTo>
                    <a:pt x="6614160" y="1722120"/>
                  </a:lnTo>
                  <a:lnTo>
                    <a:pt x="6614160" y="4213872"/>
                  </a:lnTo>
                  <a:lnTo>
                    <a:pt x="7083552" y="4213872"/>
                  </a:lnTo>
                  <a:lnTo>
                    <a:pt x="7083552" y="1722120"/>
                  </a:lnTo>
                  <a:close/>
                </a:path>
                <a:path w="11711940" h="4214495">
                  <a:moveTo>
                    <a:pt x="7744968" y="2249436"/>
                  </a:moveTo>
                  <a:lnTo>
                    <a:pt x="7275576" y="2249436"/>
                  </a:lnTo>
                  <a:lnTo>
                    <a:pt x="7275576" y="4213872"/>
                  </a:lnTo>
                  <a:lnTo>
                    <a:pt x="7744968" y="4213872"/>
                  </a:lnTo>
                  <a:lnTo>
                    <a:pt x="7744968" y="2249436"/>
                  </a:lnTo>
                  <a:close/>
                </a:path>
                <a:path w="11711940" h="4214495">
                  <a:moveTo>
                    <a:pt x="8406384" y="2156472"/>
                  </a:moveTo>
                  <a:lnTo>
                    <a:pt x="7936992" y="2156472"/>
                  </a:lnTo>
                  <a:lnTo>
                    <a:pt x="7936992" y="4213872"/>
                  </a:lnTo>
                  <a:lnTo>
                    <a:pt x="8406384" y="4213872"/>
                  </a:lnTo>
                  <a:lnTo>
                    <a:pt x="8406384" y="2156472"/>
                  </a:lnTo>
                  <a:close/>
                </a:path>
                <a:path w="11711940" h="4214495">
                  <a:moveTo>
                    <a:pt x="9067800" y="2107692"/>
                  </a:moveTo>
                  <a:lnTo>
                    <a:pt x="8598408" y="2107692"/>
                  </a:lnTo>
                  <a:lnTo>
                    <a:pt x="8598408" y="4213872"/>
                  </a:lnTo>
                  <a:lnTo>
                    <a:pt x="9067800" y="4213872"/>
                  </a:lnTo>
                  <a:lnTo>
                    <a:pt x="9067800" y="2107692"/>
                  </a:lnTo>
                  <a:close/>
                </a:path>
                <a:path w="11711940" h="4214495">
                  <a:moveTo>
                    <a:pt x="9727692" y="0"/>
                  </a:moveTo>
                  <a:lnTo>
                    <a:pt x="9259824" y="0"/>
                  </a:lnTo>
                  <a:lnTo>
                    <a:pt x="9259824" y="4213872"/>
                  </a:lnTo>
                  <a:lnTo>
                    <a:pt x="9727692" y="4213872"/>
                  </a:lnTo>
                  <a:lnTo>
                    <a:pt x="9727692" y="0"/>
                  </a:lnTo>
                  <a:close/>
                </a:path>
                <a:path w="11711940" h="4214495">
                  <a:moveTo>
                    <a:pt x="10389108" y="554736"/>
                  </a:moveTo>
                  <a:lnTo>
                    <a:pt x="9919716" y="554736"/>
                  </a:lnTo>
                  <a:lnTo>
                    <a:pt x="9919716" y="4213872"/>
                  </a:lnTo>
                  <a:lnTo>
                    <a:pt x="10389108" y="4213872"/>
                  </a:lnTo>
                  <a:lnTo>
                    <a:pt x="10389108" y="554736"/>
                  </a:lnTo>
                  <a:close/>
                </a:path>
                <a:path w="11711940" h="4214495">
                  <a:moveTo>
                    <a:pt x="11050524" y="504444"/>
                  </a:moveTo>
                  <a:lnTo>
                    <a:pt x="10581132" y="504444"/>
                  </a:lnTo>
                  <a:lnTo>
                    <a:pt x="10581132" y="4213872"/>
                  </a:lnTo>
                  <a:lnTo>
                    <a:pt x="11050524" y="4213872"/>
                  </a:lnTo>
                  <a:lnTo>
                    <a:pt x="11050524" y="504444"/>
                  </a:lnTo>
                  <a:close/>
                </a:path>
                <a:path w="11711940" h="4214495">
                  <a:moveTo>
                    <a:pt x="11711940" y="355092"/>
                  </a:moveTo>
                  <a:lnTo>
                    <a:pt x="11244072" y="355092"/>
                  </a:lnTo>
                  <a:lnTo>
                    <a:pt x="11244072" y="4213872"/>
                  </a:lnTo>
                  <a:lnTo>
                    <a:pt x="11711940" y="4213872"/>
                  </a:lnTo>
                  <a:lnTo>
                    <a:pt x="11711940" y="355092"/>
                  </a:lnTo>
                  <a:close/>
                </a:path>
              </a:pathLst>
            </a:custGeom>
            <a:solidFill>
              <a:srgbClr val="6D3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87972" y="4624889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44.1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49449" y="4079254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55.5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10839" y="3896427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59.3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72230" y="3631249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64.9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33707" y="3710492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63.2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95097" y="3338621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71.0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56488" y="3792756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61.5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17986" y="3824780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60.8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79366" y="3791202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61.5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40746" y="3815631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61.0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02234" y="4239293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52.2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63614" y="4766628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41.1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824993" y="4673660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43.1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486481" y="4624889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44.1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47861" y="2517192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88.2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807784" y="3073444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76.6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469164" y="3021565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77.6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30598" y="2872230"/>
            <a:ext cx="36639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110" dirty="0">
                <a:latin typeface="Verdana"/>
                <a:cs typeface="Verdana"/>
              </a:rPr>
              <a:t>80.8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2260" y="4989152"/>
            <a:ext cx="332740" cy="2130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5" dirty="0">
                <a:latin typeface="Verdana"/>
                <a:cs typeface="Verdana"/>
              </a:rPr>
              <a:t>40.0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745"/>
              </a:spcBef>
            </a:pPr>
            <a:endParaRPr sz="1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50" spc="-95" dirty="0">
                <a:latin typeface="Verdana"/>
                <a:cs typeface="Verdana"/>
              </a:rPr>
              <a:t>30.0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740"/>
              </a:spcBef>
            </a:pPr>
            <a:endParaRPr sz="1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50" spc="-95" dirty="0">
                <a:latin typeface="Verdana"/>
                <a:cs typeface="Verdana"/>
              </a:rPr>
              <a:t>20.0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745"/>
              </a:spcBef>
            </a:pPr>
            <a:endParaRPr sz="1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-95" dirty="0">
                <a:latin typeface="Verdana"/>
                <a:cs typeface="Verdana"/>
              </a:rPr>
              <a:t>10.0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745"/>
              </a:spcBef>
            </a:pPr>
            <a:endParaRPr sz="1250">
              <a:latin typeface="Verdana"/>
              <a:cs typeface="Verdana"/>
            </a:endParaRPr>
          </a:p>
          <a:p>
            <a:pPr marL="100965">
              <a:lnSpc>
                <a:spcPct val="100000"/>
              </a:lnSpc>
            </a:pPr>
            <a:r>
              <a:rPr sz="1250" spc="-100" dirty="0">
                <a:latin typeface="Verdana"/>
                <a:cs typeface="Verdana"/>
              </a:rPr>
              <a:t>0.0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2260" y="4512125"/>
            <a:ext cx="33210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05" dirty="0">
                <a:latin typeface="Verdana"/>
                <a:cs typeface="Verdana"/>
              </a:rPr>
              <a:t>50.0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2260" y="4033545"/>
            <a:ext cx="33210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05" dirty="0">
                <a:latin typeface="Verdana"/>
                <a:cs typeface="Verdana"/>
              </a:rPr>
              <a:t>60.0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2260" y="3556528"/>
            <a:ext cx="33210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05" dirty="0">
                <a:latin typeface="Verdana"/>
                <a:cs typeface="Verdana"/>
              </a:rPr>
              <a:t>70.0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2260" y="3078027"/>
            <a:ext cx="33210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05" dirty="0">
                <a:latin typeface="Verdana"/>
                <a:cs typeface="Verdana"/>
              </a:rPr>
              <a:t>80.0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2260" y="2601010"/>
            <a:ext cx="33210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05" dirty="0">
                <a:latin typeface="Verdana"/>
                <a:cs typeface="Verdana"/>
              </a:rPr>
              <a:t>90.0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82404" y="2122430"/>
            <a:ext cx="42037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05" dirty="0">
                <a:latin typeface="Verdana"/>
                <a:cs typeface="Verdana"/>
              </a:rPr>
              <a:t>100.0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6395" y="7110531"/>
            <a:ext cx="511809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80" dirty="0">
                <a:latin typeface="Verdana"/>
                <a:cs typeface="Verdana"/>
              </a:rPr>
              <a:t>Oct-</a:t>
            </a:r>
            <a:r>
              <a:rPr sz="1250" spc="-70" dirty="0">
                <a:latin typeface="Verdana"/>
                <a:cs typeface="Verdana"/>
              </a:rPr>
              <a:t>22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464482" y="7110531"/>
            <a:ext cx="53721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10" dirty="0">
                <a:latin typeface="Verdana"/>
                <a:cs typeface="Verdana"/>
              </a:rPr>
              <a:t>Nov-</a:t>
            </a:r>
            <a:r>
              <a:rPr sz="1250" spc="-60" dirty="0">
                <a:latin typeface="Verdana"/>
                <a:cs typeface="Verdana"/>
              </a:rPr>
              <a:t>22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23770" y="7110531"/>
            <a:ext cx="54038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80" dirty="0">
                <a:latin typeface="Verdana"/>
                <a:cs typeface="Verdana"/>
              </a:rPr>
              <a:t>Dec-</a:t>
            </a:r>
            <a:r>
              <a:rPr sz="1250" spc="-75" dirty="0">
                <a:latin typeface="Verdana"/>
                <a:cs typeface="Verdana"/>
              </a:rPr>
              <a:t>22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800661" y="7110531"/>
            <a:ext cx="508634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80" dirty="0">
                <a:latin typeface="Verdana"/>
                <a:cs typeface="Verdana"/>
              </a:rPr>
              <a:t>Jan-</a:t>
            </a:r>
            <a:r>
              <a:rPr sz="1250" spc="-65" dirty="0">
                <a:latin typeface="Verdana"/>
                <a:cs typeface="Verdana"/>
              </a:rPr>
              <a:t>23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453549" y="7110531"/>
            <a:ext cx="52768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75" dirty="0">
                <a:latin typeface="Verdana"/>
                <a:cs typeface="Verdana"/>
              </a:rPr>
              <a:t>Feb-</a:t>
            </a:r>
            <a:r>
              <a:rPr sz="1250" spc="-65" dirty="0">
                <a:latin typeface="Verdana"/>
                <a:cs typeface="Verdana"/>
              </a:rPr>
              <a:t>23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11237" y="7110531"/>
            <a:ext cx="53213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0" dirty="0">
                <a:latin typeface="Verdana"/>
                <a:cs typeface="Verdana"/>
              </a:rPr>
              <a:t>Mar-</a:t>
            </a:r>
            <a:r>
              <a:rPr sz="1250" spc="-70" dirty="0">
                <a:latin typeface="Verdana"/>
                <a:cs typeface="Verdana"/>
              </a:rPr>
              <a:t>23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83327" y="7110531"/>
            <a:ext cx="51308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0" dirty="0">
                <a:latin typeface="Verdana"/>
                <a:cs typeface="Verdana"/>
              </a:rPr>
              <a:t>Apr-</a:t>
            </a:r>
            <a:r>
              <a:rPr sz="1250" spc="-60" dirty="0">
                <a:latin typeface="Verdana"/>
                <a:cs typeface="Verdana"/>
              </a:rPr>
              <a:t>23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23413" y="7110531"/>
            <a:ext cx="55499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00" dirty="0">
                <a:latin typeface="Verdana"/>
                <a:cs typeface="Verdana"/>
              </a:rPr>
              <a:t>May-</a:t>
            </a:r>
            <a:r>
              <a:rPr sz="1250" spc="-65" dirty="0">
                <a:latin typeface="Verdana"/>
                <a:cs typeface="Verdana"/>
              </a:rPr>
              <a:t>23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105105" y="7110531"/>
            <a:ext cx="51308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80" dirty="0">
                <a:latin typeface="Verdana"/>
                <a:cs typeface="Verdana"/>
              </a:rPr>
              <a:t>Jun-</a:t>
            </a:r>
            <a:r>
              <a:rPr sz="1250" spc="-70" dirty="0">
                <a:latin typeface="Verdana"/>
                <a:cs typeface="Verdana"/>
              </a:rPr>
              <a:t>23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793197" y="7110531"/>
            <a:ext cx="46037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70" dirty="0">
                <a:latin typeface="Verdana"/>
                <a:cs typeface="Verdana"/>
              </a:rPr>
              <a:t>Jul-23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414080" y="7110531"/>
            <a:ext cx="54165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0" dirty="0">
                <a:latin typeface="Verdana"/>
                <a:cs typeface="Verdana"/>
              </a:rPr>
              <a:t>Aug-</a:t>
            </a:r>
            <a:r>
              <a:rPr sz="1250" spc="-75" dirty="0">
                <a:latin typeface="Verdana"/>
                <a:cs typeface="Verdana"/>
              </a:rPr>
              <a:t>23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074969" y="7110531"/>
            <a:ext cx="54165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80" dirty="0">
                <a:latin typeface="Verdana"/>
                <a:cs typeface="Verdana"/>
              </a:rPr>
              <a:t>Sep-</a:t>
            </a:r>
            <a:r>
              <a:rPr sz="1250" spc="-70" dirty="0">
                <a:latin typeface="Verdana"/>
                <a:cs typeface="Verdana"/>
              </a:rPr>
              <a:t>23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751860" y="7110531"/>
            <a:ext cx="511809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80" dirty="0">
                <a:latin typeface="Verdana"/>
                <a:cs typeface="Verdana"/>
              </a:rPr>
              <a:t>Oct-</a:t>
            </a:r>
            <a:r>
              <a:rPr sz="1250" spc="-70" dirty="0">
                <a:latin typeface="Verdana"/>
                <a:cs typeface="Verdana"/>
              </a:rPr>
              <a:t>23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399947" y="7110531"/>
            <a:ext cx="53721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10" dirty="0">
                <a:latin typeface="Verdana"/>
                <a:cs typeface="Verdana"/>
              </a:rPr>
              <a:t>Nov-</a:t>
            </a:r>
            <a:r>
              <a:rPr sz="1250" spc="-60" dirty="0">
                <a:latin typeface="Verdana"/>
                <a:cs typeface="Verdana"/>
              </a:rPr>
              <a:t>23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060835" y="7110531"/>
            <a:ext cx="54038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80" dirty="0">
                <a:latin typeface="Verdana"/>
                <a:cs typeface="Verdana"/>
              </a:rPr>
              <a:t>Dec-</a:t>
            </a:r>
            <a:r>
              <a:rPr sz="1250" spc="-75" dirty="0">
                <a:latin typeface="Verdana"/>
                <a:cs typeface="Verdana"/>
              </a:rPr>
              <a:t>23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0737726" y="7110531"/>
            <a:ext cx="508634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80" dirty="0">
                <a:latin typeface="Verdana"/>
                <a:cs typeface="Verdana"/>
              </a:rPr>
              <a:t>Jan-</a:t>
            </a:r>
            <a:r>
              <a:rPr sz="1250" spc="-65" dirty="0">
                <a:latin typeface="Verdana"/>
                <a:cs typeface="Verdana"/>
              </a:rPr>
              <a:t>24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390614" y="7110531"/>
            <a:ext cx="52768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75" dirty="0">
                <a:latin typeface="Verdana"/>
                <a:cs typeface="Verdana"/>
              </a:rPr>
              <a:t>Feb-</a:t>
            </a:r>
            <a:r>
              <a:rPr sz="1250" spc="-65" dirty="0">
                <a:latin typeface="Verdana"/>
                <a:cs typeface="Verdana"/>
              </a:rPr>
              <a:t>24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048302" y="7110531"/>
            <a:ext cx="53213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0" dirty="0">
                <a:latin typeface="Verdana"/>
                <a:cs typeface="Verdana"/>
              </a:rPr>
              <a:t>Mar-</a:t>
            </a:r>
            <a:r>
              <a:rPr sz="1250" spc="-70" dirty="0">
                <a:latin typeface="Verdana"/>
                <a:cs typeface="Verdana"/>
              </a:rPr>
              <a:t>24</a:t>
            </a:r>
            <a:endParaRPr sz="1250">
              <a:latin typeface="Verdana"/>
              <a:cs typeface="Verdana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0" y="1850135"/>
            <a:ext cx="12801600" cy="323215"/>
            <a:chOff x="0" y="1850135"/>
            <a:chExt cx="12801600" cy="323215"/>
          </a:xfrm>
        </p:grpSpPr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850135"/>
              <a:ext cx="12801600" cy="32308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0" y="1869947"/>
              <a:ext cx="12801600" cy="234950"/>
            </a:xfrm>
            <a:custGeom>
              <a:avLst/>
              <a:gdLst/>
              <a:ahLst/>
              <a:cxnLst/>
              <a:rect l="l" t="t" r="r" b="b"/>
              <a:pathLst>
                <a:path w="12801600" h="234950">
                  <a:moveTo>
                    <a:pt x="12801600" y="234695"/>
                  </a:moveTo>
                  <a:lnTo>
                    <a:pt x="0" y="234695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234695"/>
                  </a:lnTo>
                  <a:close/>
                </a:path>
              </a:pathLst>
            </a:custGeom>
            <a:solidFill>
              <a:srgbClr val="C6D8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97" y="281177"/>
            <a:ext cx="12812395" cy="7206615"/>
            <a:chOff x="-5397" y="281177"/>
            <a:chExt cx="12812395" cy="72066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6511"/>
              <a:ext cx="12801600" cy="7200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6511"/>
              <a:ext cx="12801600" cy="23439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6511"/>
              <a:ext cx="12801600" cy="2270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334" y="281177"/>
              <a:ext cx="12812267" cy="33276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224527"/>
              <a:ext cx="12801600" cy="326288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2555748"/>
              <a:ext cx="12801600" cy="541020"/>
            </a:xfrm>
            <a:custGeom>
              <a:avLst/>
              <a:gdLst/>
              <a:ahLst/>
              <a:cxnLst/>
              <a:rect l="l" t="t" r="r" b="b"/>
              <a:pathLst>
                <a:path w="12801600" h="541019">
                  <a:moveTo>
                    <a:pt x="12801600" y="541019"/>
                  </a:moveTo>
                  <a:lnTo>
                    <a:pt x="0" y="541019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541019"/>
                  </a:lnTo>
                  <a:close/>
                </a:path>
              </a:pathLst>
            </a:custGeom>
            <a:solidFill>
              <a:srgbClr val="D895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555748"/>
              <a:ext cx="12801600" cy="541020"/>
            </a:xfrm>
            <a:custGeom>
              <a:avLst/>
              <a:gdLst/>
              <a:ahLst/>
              <a:cxnLst/>
              <a:rect l="l" t="t" r="r" b="b"/>
              <a:pathLst>
                <a:path w="12801600" h="541019">
                  <a:moveTo>
                    <a:pt x="0" y="0"/>
                  </a:moveTo>
                  <a:lnTo>
                    <a:pt x="12801600" y="0"/>
                  </a:lnTo>
                  <a:lnTo>
                    <a:pt x="12801600" y="541019"/>
                  </a:lnTo>
                  <a:lnTo>
                    <a:pt x="0" y="54101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D895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468623"/>
              <a:ext cx="1420368" cy="16215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3496055"/>
              <a:ext cx="1371600" cy="151942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3496055"/>
              <a:ext cx="1371600" cy="1519555"/>
            </a:xfrm>
            <a:custGeom>
              <a:avLst/>
              <a:gdLst/>
              <a:ahLst/>
              <a:cxnLst/>
              <a:rect l="l" t="t" r="r" b="b"/>
              <a:pathLst>
                <a:path w="1371600" h="1519554">
                  <a:moveTo>
                    <a:pt x="943356" y="1519427"/>
                  </a:moveTo>
                  <a:lnTo>
                    <a:pt x="0" y="1519427"/>
                  </a:lnTo>
                  <a:lnTo>
                    <a:pt x="0" y="0"/>
                  </a:lnTo>
                  <a:lnTo>
                    <a:pt x="1371600" y="0"/>
                  </a:lnTo>
                  <a:lnTo>
                    <a:pt x="1371600" y="1091183"/>
                  </a:lnTo>
                  <a:lnTo>
                    <a:pt x="1369083" y="1137794"/>
                  </a:lnTo>
                  <a:lnTo>
                    <a:pt x="1361709" y="1182964"/>
                  </a:lnTo>
                  <a:lnTo>
                    <a:pt x="1349739" y="1226429"/>
                  </a:lnTo>
                  <a:lnTo>
                    <a:pt x="1333438" y="1267928"/>
                  </a:lnTo>
                  <a:lnTo>
                    <a:pt x="1313067" y="1307196"/>
                  </a:lnTo>
                  <a:lnTo>
                    <a:pt x="1288889" y="1343972"/>
                  </a:lnTo>
                  <a:lnTo>
                    <a:pt x="1261168" y="1377993"/>
                  </a:lnTo>
                  <a:lnTo>
                    <a:pt x="1230165" y="1408996"/>
                  </a:lnTo>
                  <a:lnTo>
                    <a:pt x="1196144" y="1436717"/>
                  </a:lnTo>
                  <a:lnTo>
                    <a:pt x="1159368" y="1460895"/>
                  </a:lnTo>
                  <a:lnTo>
                    <a:pt x="1120100" y="1481266"/>
                  </a:lnTo>
                  <a:lnTo>
                    <a:pt x="1078601" y="1497567"/>
                  </a:lnTo>
                  <a:lnTo>
                    <a:pt x="1035136" y="1509537"/>
                  </a:lnTo>
                  <a:lnTo>
                    <a:pt x="989966" y="1516911"/>
                  </a:lnTo>
                  <a:lnTo>
                    <a:pt x="943356" y="1519427"/>
                  </a:lnTo>
                  <a:close/>
                </a:path>
              </a:pathLst>
            </a:custGeom>
            <a:ln w="10668">
              <a:solidFill>
                <a:srgbClr val="BD4B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2387" y="3901725"/>
              <a:ext cx="1292225" cy="699135"/>
            </a:xfrm>
            <a:custGeom>
              <a:avLst/>
              <a:gdLst/>
              <a:ahLst/>
              <a:cxnLst/>
              <a:rect l="l" t="t" r="r" b="b"/>
              <a:pathLst>
                <a:path w="1292225" h="699135">
                  <a:moveTo>
                    <a:pt x="296703" y="698944"/>
                  </a:moveTo>
                  <a:lnTo>
                    <a:pt x="254737" y="696386"/>
                  </a:lnTo>
                  <a:lnTo>
                    <a:pt x="215145" y="688693"/>
                  </a:lnTo>
                  <a:lnTo>
                    <a:pt x="177947" y="675838"/>
                  </a:lnTo>
                  <a:lnTo>
                    <a:pt x="143160" y="657796"/>
                  </a:lnTo>
                  <a:lnTo>
                    <a:pt x="111406" y="634830"/>
                  </a:lnTo>
                  <a:lnTo>
                    <a:pt x="83296" y="607087"/>
                  </a:lnTo>
                  <a:lnTo>
                    <a:pt x="58828" y="574576"/>
                  </a:lnTo>
                  <a:lnTo>
                    <a:pt x="38004" y="537305"/>
                  </a:lnTo>
                  <a:lnTo>
                    <a:pt x="21377" y="495874"/>
                  </a:lnTo>
                  <a:lnTo>
                    <a:pt x="9501" y="450746"/>
                  </a:lnTo>
                  <a:lnTo>
                    <a:pt x="2375" y="401940"/>
                  </a:lnTo>
                  <a:lnTo>
                    <a:pt x="0" y="349472"/>
                  </a:lnTo>
                  <a:lnTo>
                    <a:pt x="2375" y="297127"/>
                  </a:lnTo>
                  <a:lnTo>
                    <a:pt x="9501" y="248400"/>
                  </a:lnTo>
                  <a:lnTo>
                    <a:pt x="21377" y="203297"/>
                  </a:lnTo>
                  <a:lnTo>
                    <a:pt x="38004" y="161829"/>
                  </a:lnTo>
                  <a:lnTo>
                    <a:pt x="58828" y="124625"/>
                  </a:lnTo>
                  <a:lnTo>
                    <a:pt x="83296" y="92154"/>
                  </a:lnTo>
                  <a:lnTo>
                    <a:pt x="111406" y="64397"/>
                  </a:lnTo>
                  <a:lnTo>
                    <a:pt x="143160" y="41338"/>
                  </a:lnTo>
                  <a:lnTo>
                    <a:pt x="177947" y="23319"/>
                  </a:lnTo>
                  <a:lnTo>
                    <a:pt x="215145" y="10417"/>
                  </a:lnTo>
                  <a:lnTo>
                    <a:pt x="254737" y="2641"/>
                  </a:lnTo>
                  <a:lnTo>
                    <a:pt x="296703" y="0"/>
                  </a:lnTo>
                  <a:lnTo>
                    <a:pt x="338295" y="2641"/>
                  </a:lnTo>
                  <a:lnTo>
                    <a:pt x="377618" y="10417"/>
                  </a:lnTo>
                  <a:lnTo>
                    <a:pt x="414656" y="23319"/>
                  </a:lnTo>
                  <a:lnTo>
                    <a:pt x="449389" y="41338"/>
                  </a:lnTo>
                  <a:lnTo>
                    <a:pt x="481143" y="64397"/>
                  </a:lnTo>
                  <a:lnTo>
                    <a:pt x="509254" y="92154"/>
                  </a:lnTo>
                  <a:lnTo>
                    <a:pt x="533721" y="124625"/>
                  </a:lnTo>
                  <a:lnTo>
                    <a:pt x="551026" y="155543"/>
                  </a:lnTo>
                  <a:lnTo>
                    <a:pt x="296703" y="155543"/>
                  </a:lnTo>
                  <a:lnTo>
                    <a:pt x="273543" y="158509"/>
                  </a:lnTo>
                  <a:lnTo>
                    <a:pt x="234901" y="181836"/>
                  </a:lnTo>
                  <a:lnTo>
                    <a:pt x="207064" y="228894"/>
                  </a:lnTo>
                  <a:lnTo>
                    <a:pt x="192854" y="302540"/>
                  </a:lnTo>
                  <a:lnTo>
                    <a:pt x="191071" y="349472"/>
                  </a:lnTo>
                  <a:lnTo>
                    <a:pt x="192854" y="396568"/>
                  </a:lnTo>
                  <a:lnTo>
                    <a:pt x="198191" y="436852"/>
                  </a:lnTo>
                  <a:lnTo>
                    <a:pt x="219456" y="497014"/>
                  </a:lnTo>
                  <a:lnTo>
                    <a:pt x="252936" y="531935"/>
                  </a:lnTo>
                  <a:lnTo>
                    <a:pt x="296703" y="543496"/>
                  </a:lnTo>
                  <a:lnTo>
                    <a:pt x="551086" y="543496"/>
                  </a:lnTo>
                  <a:lnTo>
                    <a:pt x="533721" y="574576"/>
                  </a:lnTo>
                  <a:lnTo>
                    <a:pt x="509254" y="607087"/>
                  </a:lnTo>
                  <a:lnTo>
                    <a:pt x="481143" y="634830"/>
                  </a:lnTo>
                  <a:lnTo>
                    <a:pt x="449389" y="657796"/>
                  </a:lnTo>
                  <a:lnTo>
                    <a:pt x="414656" y="675838"/>
                  </a:lnTo>
                  <a:lnTo>
                    <a:pt x="377618" y="688693"/>
                  </a:lnTo>
                  <a:lnTo>
                    <a:pt x="338295" y="696386"/>
                  </a:lnTo>
                  <a:lnTo>
                    <a:pt x="296703" y="698944"/>
                  </a:lnTo>
                  <a:close/>
                </a:path>
                <a:path w="1292225" h="699135">
                  <a:moveTo>
                    <a:pt x="551086" y="543496"/>
                  </a:moveTo>
                  <a:lnTo>
                    <a:pt x="296703" y="543496"/>
                  </a:lnTo>
                  <a:lnTo>
                    <a:pt x="319489" y="540640"/>
                  </a:lnTo>
                  <a:lnTo>
                    <a:pt x="339828" y="531935"/>
                  </a:lnTo>
                  <a:lnTo>
                    <a:pt x="373094" y="497014"/>
                  </a:lnTo>
                  <a:lnTo>
                    <a:pt x="394311" y="436852"/>
                  </a:lnTo>
                  <a:lnTo>
                    <a:pt x="399615" y="396568"/>
                  </a:lnTo>
                  <a:lnTo>
                    <a:pt x="401383" y="349472"/>
                  </a:lnTo>
                  <a:lnTo>
                    <a:pt x="399615" y="302540"/>
                  </a:lnTo>
                  <a:lnTo>
                    <a:pt x="394311" y="262342"/>
                  </a:lnTo>
                  <a:lnTo>
                    <a:pt x="373094" y="202215"/>
                  </a:lnTo>
                  <a:lnTo>
                    <a:pt x="339828" y="167270"/>
                  </a:lnTo>
                  <a:lnTo>
                    <a:pt x="296703" y="155543"/>
                  </a:lnTo>
                  <a:lnTo>
                    <a:pt x="551026" y="155543"/>
                  </a:lnTo>
                  <a:lnTo>
                    <a:pt x="571157" y="203297"/>
                  </a:lnTo>
                  <a:lnTo>
                    <a:pt x="583001" y="248400"/>
                  </a:lnTo>
                  <a:lnTo>
                    <a:pt x="590094" y="297127"/>
                  </a:lnTo>
                  <a:lnTo>
                    <a:pt x="592455" y="349472"/>
                  </a:lnTo>
                  <a:lnTo>
                    <a:pt x="590094" y="401940"/>
                  </a:lnTo>
                  <a:lnTo>
                    <a:pt x="583001" y="450746"/>
                  </a:lnTo>
                  <a:lnTo>
                    <a:pt x="571157" y="495874"/>
                  </a:lnTo>
                  <a:lnTo>
                    <a:pt x="554545" y="537305"/>
                  </a:lnTo>
                  <a:lnTo>
                    <a:pt x="551086" y="543496"/>
                  </a:lnTo>
                  <a:close/>
                </a:path>
                <a:path w="1292225" h="699135">
                  <a:moveTo>
                    <a:pt x="1292066" y="556926"/>
                  </a:moveTo>
                  <a:lnTo>
                    <a:pt x="651700" y="556926"/>
                  </a:lnTo>
                  <a:lnTo>
                    <a:pt x="651700" y="433006"/>
                  </a:lnTo>
                  <a:lnTo>
                    <a:pt x="953166" y="13430"/>
                  </a:lnTo>
                  <a:lnTo>
                    <a:pt x="1149953" y="13430"/>
                  </a:lnTo>
                  <a:lnTo>
                    <a:pt x="876395" y="406146"/>
                  </a:lnTo>
                  <a:lnTo>
                    <a:pt x="1292066" y="406146"/>
                  </a:lnTo>
                  <a:lnTo>
                    <a:pt x="1292066" y="556926"/>
                  </a:lnTo>
                  <a:close/>
                </a:path>
                <a:path w="1292225" h="699135">
                  <a:moveTo>
                    <a:pt x="1192244" y="406146"/>
                  </a:moveTo>
                  <a:lnTo>
                    <a:pt x="1012698" y="406146"/>
                  </a:lnTo>
                  <a:lnTo>
                    <a:pt x="1012698" y="291941"/>
                  </a:lnTo>
                  <a:lnTo>
                    <a:pt x="1192244" y="291941"/>
                  </a:lnTo>
                  <a:lnTo>
                    <a:pt x="1192244" y="406146"/>
                  </a:lnTo>
                  <a:close/>
                </a:path>
                <a:path w="1292225" h="699135">
                  <a:moveTo>
                    <a:pt x="1192244" y="685514"/>
                  </a:moveTo>
                  <a:lnTo>
                    <a:pt x="1006887" y="685514"/>
                  </a:lnTo>
                  <a:lnTo>
                    <a:pt x="1006887" y="556926"/>
                  </a:lnTo>
                  <a:lnTo>
                    <a:pt x="1192244" y="556926"/>
                  </a:lnTo>
                  <a:lnTo>
                    <a:pt x="1192244" y="6855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041636" y="3503045"/>
            <a:ext cx="8555990" cy="3046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305" marR="2102485">
              <a:lnSpc>
                <a:spcPct val="100400"/>
              </a:lnSpc>
              <a:spcBef>
                <a:spcPts val="95"/>
              </a:spcBef>
            </a:pPr>
            <a:r>
              <a:rPr sz="4600" spc="170" dirty="0">
                <a:solidFill>
                  <a:srgbClr val="49442A"/>
                </a:solidFill>
                <a:latin typeface="Verdana"/>
                <a:cs typeface="Verdana"/>
              </a:rPr>
              <a:t>Let’s</a:t>
            </a:r>
            <a:r>
              <a:rPr sz="4600" spc="-26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4600" spc="190" dirty="0">
                <a:solidFill>
                  <a:srgbClr val="49442A"/>
                </a:solidFill>
                <a:latin typeface="Verdana"/>
                <a:cs typeface="Verdana"/>
              </a:rPr>
              <a:t>Discuss </a:t>
            </a:r>
            <a:r>
              <a:rPr sz="4600" spc="280" dirty="0">
                <a:solidFill>
                  <a:srgbClr val="BF504D"/>
                </a:solidFill>
                <a:latin typeface="Verdana"/>
                <a:cs typeface="Verdana"/>
              </a:rPr>
              <a:t>Economic</a:t>
            </a:r>
            <a:r>
              <a:rPr sz="4600" spc="-275" dirty="0">
                <a:solidFill>
                  <a:srgbClr val="BF504D"/>
                </a:solidFill>
                <a:latin typeface="Verdana"/>
                <a:cs typeface="Verdana"/>
              </a:rPr>
              <a:t> </a:t>
            </a:r>
            <a:r>
              <a:rPr sz="4600" spc="155" dirty="0">
                <a:solidFill>
                  <a:srgbClr val="BF504D"/>
                </a:solidFill>
                <a:latin typeface="Verdana"/>
                <a:cs typeface="Verdana"/>
              </a:rPr>
              <a:t>Indicators</a:t>
            </a:r>
            <a:endParaRPr sz="4600">
              <a:latin typeface="Verdana"/>
              <a:cs typeface="Verdana"/>
            </a:endParaRPr>
          </a:p>
          <a:p>
            <a:pPr marL="12700" marR="5080">
              <a:lnSpc>
                <a:spcPct val="100800"/>
              </a:lnSpc>
              <a:spcBef>
                <a:spcPts val="605"/>
              </a:spcBef>
            </a:pP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There</a:t>
            </a:r>
            <a:r>
              <a:rPr sz="2500" spc="-16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20" dirty="0">
                <a:solidFill>
                  <a:srgbClr val="49442A"/>
                </a:solidFill>
                <a:latin typeface="Verdana"/>
                <a:cs typeface="Verdana"/>
              </a:rPr>
              <a:t>are</a:t>
            </a:r>
            <a:r>
              <a:rPr sz="2500" spc="-12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three</a:t>
            </a:r>
            <a:r>
              <a:rPr sz="2500" spc="-13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categories</a:t>
            </a:r>
            <a:r>
              <a:rPr sz="2500" spc="-14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of</a:t>
            </a:r>
            <a:r>
              <a:rPr sz="2500" spc="-17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65" dirty="0">
                <a:solidFill>
                  <a:srgbClr val="49442A"/>
                </a:solidFill>
                <a:latin typeface="Verdana"/>
                <a:cs typeface="Verdana"/>
              </a:rPr>
              <a:t>building</a:t>
            </a:r>
            <a:r>
              <a:rPr sz="2500" spc="-10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49442A"/>
                </a:solidFill>
                <a:latin typeface="Verdana"/>
                <a:cs typeface="Verdana"/>
              </a:rPr>
              <a:t>permits: private</a:t>
            </a:r>
            <a:r>
              <a:rPr sz="2500" spc="-15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49442A"/>
                </a:solidFill>
                <a:latin typeface="Verdana"/>
                <a:cs typeface="Verdana"/>
              </a:rPr>
              <a:t>residential,</a:t>
            </a:r>
            <a:r>
              <a:rPr sz="2500" spc="-12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49442A"/>
                </a:solidFill>
                <a:latin typeface="Verdana"/>
                <a:cs typeface="Verdana"/>
              </a:rPr>
              <a:t>private</a:t>
            </a:r>
            <a:r>
              <a:rPr sz="2500" spc="-17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non-</a:t>
            </a:r>
            <a:r>
              <a:rPr sz="2500" spc="-30" dirty="0">
                <a:solidFill>
                  <a:srgbClr val="49442A"/>
                </a:solidFill>
                <a:latin typeface="Verdana"/>
                <a:cs typeface="Verdana"/>
              </a:rPr>
              <a:t>residential,</a:t>
            </a:r>
            <a:r>
              <a:rPr sz="2500" spc="-12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80" dirty="0">
                <a:solidFill>
                  <a:srgbClr val="49442A"/>
                </a:solidFill>
                <a:latin typeface="Verdana"/>
                <a:cs typeface="Verdana"/>
              </a:rPr>
              <a:t>and</a:t>
            </a:r>
            <a:r>
              <a:rPr sz="2500" spc="-19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60" dirty="0">
                <a:solidFill>
                  <a:srgbClr val="49442A"/>
                </a:solidFill>
                <a:latin typeface="Verdana"/>
                <a:cs typeface="Verdana"/>
              </a:rPr>
              <a:t>public </a:t>
            </a:r>
            <a:r>
              <a:rPr sz="2500" spc="65" dirty="0">
                <a:solidFill>
                  <a:srgbClr val="49442A"/>
                </a:solidFill>
                <a:latin typeface="Verdana"/>
                <a:cs typeface="Verdana"/>
              </a:rPr>
              <a:t>building</a:t>
            </a:r>
            <a:r>
              <a:rPr sz="2500" spc="-15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20" dirty="0">
                <a:solidFill>
                  <a:srgbClr val="49442A"/>
                </a:solidFill>
                <a:latin typeface="Verdana"/>
                <a:cs typeface="Verdana"/>
              </a:rPr>
              <a:t>permits.</a:t>
            </a:r>
            <a:r>
              <a:rPr sz="2500" spc="-16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The</a:t>
            </a:r>
            <a:r>
              <a:rPr sz="2500" spc="-20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49442A"/>
                </a:solidFill>
                <a:latin typeface="Verdana"/>
                <a:cs typeface="Verdana"/>
              </a:rPr>
              <a:t>overall</a:t>
            </a:r>
            <a:r>
              <a:rPr sz="2500" spc="-21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49442A"/>
                </a:solidFill>
                <a:latin typeface="Verdana"/>
                <a:cs typeface="Verdana"/>
              </a:rPr>
              <a:t>value</a:t>
            </a:r>
            <a:r>
              <a:rPr sz="2500" spc="-20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of</a:t>
            </a:r>
            <a:r>
              <a:rPr sz="2500" spc="-18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49442A"/>
                </a:solidFill>
                <a:latin typeface="Verdana"/>
                <a:cs typeface="Verdana"/>
              </a:rPr>
              <a:t>the</a:t>
            </a:r>
            <a:r>
              <a:rPr sz="2500" spc="-20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55" dirty="0">
                <a:solidFill>
                  <a:srgbClr val="49442A"/>
                </a:solidFill>
                <a:latin typeface="Verdana"/>
                <a:cs typeface="Verdana"/>
              </a:rPr>
              <a:t>building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permits</a:t>
            </a:r>
            <a:r>
              <a:rPr sz="2500" spc="-1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55" dirty="0">
                <a:solidFill>
                  <a:srgbClr val="49442A"/>
                </a:solidFill>
                <a:latin typeface="Verdana"/>
                <a:cs typeface="Verdana"/>
              </a:rPr>
              <a:t>is</a:t>
            </a:r>
            <a:r>
              <a:rPr sz="2500" spc="-3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calculated </a:t>
            </a:r>
            <a:r>
              <a:rPr sz="2500" spc="-10" dirty="0">
                <a:solidFill>
                  <a:srgbClr val="49442A"/>
                </a:solidFill>
                <a:latin typeface="Verdana"/>
                <a:cs typeface="Verdana"/>
              </a:rPr>
              <a:t>by</a:t>
            </a:r>
            <a:r>
              <a:rPr sz="2500" spc="-4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totaling</a:t>
            </a:r>
            <a:r>
              <a:rPr sz="2500" spc="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these</a:t>
            </a:r>
            <a:r>
              <a:rPr sz="2500" spc="-5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49442A"/>
                </a:solidFill>
                <a:latin typeface="Verdana"/>
                <a:cs typeface="Verdana"/>
              </a:rPr>
              <a:t>categories.</a:t>
            </a:r>
            <a:endParaRPr sz="2500">
              <a:latin typeface="Verdana"/>
              <a:cs typeface="Verdan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96783" y="286511"/>
            <a:ext cx="5004816" cy="38191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33" y="281177"/>
            <a:ext cx="12812395" cy="7206615"/>
            <a:chOff x="-5333" y="281177"/>
            <a:chExt cx="12812395" cy="7206615"/>
          </a:xfrm>
        </p:grpSpPr>
        <p:sp>
          <p:nvSpPr>
            <p:cNvPr id="3" name="object 3"/>
            <p:cNvSpPr/>
            <p:nvPr/>
          </p:nvSpPr>
          <p:spPr>
            <a:xfrm>
              <a:off x="11868911" y="5711951"/>
              <a:ext cx="878205" cy="1572895"/>
            </a:xfrm>
            <a:custGeom>
              <a:avLst/>
              <a:gdLst/>
              <a:ahLst/>
              <a:cxnLst/>
              <a:rect l="l" t="t" r="r" b="b"/>
              <a:pathLst>
                <a:path w="878204" h="1572895">
                  <a:moveTo>
                    <a:pt x="877824" y="1572767"/>
                  </a:moveTo>
                  <a:lnTo>
                    <a:pt x="0" y="1572767"/>
                  </a:lnTo>
                  <a:lnTo>
                    <a:pt x="0" y="0"/>
                  </a:lnTo>
                  <a:lnTo>
                    <a:pt x="877824" y="0"/>
                  </a:lnTo>
                  <a:lnTo>
                    <a:pt x="877824" y="157276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6511"/>
              <a:ext cx="12801600" cy="17343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6511"/>
              <a:ext cx="12801600" cy="16611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5333" y="281177"/>
              <a:ext cx="12812267" cy="332765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73323" y="4974336"/>
              <a:ext cx="9779635" cy="361315"/>
            </a:xfrm>
            <a:custGeom>
              <a:avLst/>
              <a:gdLst/>
              <a:ahLst/>
              <a:cxnLst/>
              <a:rect l="l" t="t" r="r" b="b"/>
              <a:pathLst>
                <a:path w="9779635" h="361314">
                  <a:moveTo>
                    <a:pt x="0" y="361188"/>
                  </a:moveTo>
                  <a:lnTo>
                    <a:pt x="283463" y="361188"/>
                  </a:lnTo>
                </a:path>
                <a:path w="9779635" h="361314">
                  <a:moveTo>
                    <a:pt x="445008" y="361188"/>
                  </a:moveTo>
                  <a:lnTo>
                    <a:pt x="1171956" y="361188"/>
                  </a:lnTo>
                </a:path>
                <a:path w="9779635" h="361314">
                  <a:moveTo>
                    <a:pt x="1333500" y="361188"/>
                  </a:moveTo>
                  <a:lnTo>
                    <a:pt x="2060448" y="361188"/>
                  </a:lnTo>
                </a:path>
                <a:path w="9779635" h="361314">
                  <a:moveTo>
                    <a:pt x="2221992" y="361188"/>
                  </a:moveTo>
                  <a:lnTo>
                    <a:pt x="2948940" y="361188"/>
                  </a:lnTo>
                </a:path>
                <a:path w="9779635" h="361314">
                  <a:moveTo>
                    <a:pt x="3112008" y="361188"/>
                  </a:moveTo>
                  <a:lnTo>
                    <a:pt x="4565904" y="361188"/>
                  </a:lnTo>
                </a:path>
                <a:path w="9779635" h="361314">
                  <a:moveTo>
                    <a:pt x="4728972" y="361188"/>
                  </a:moveTo>
                  <a:lnTo>
                    <a:pt x="5455920" y="361188"/>
                  </a:lnTo>
                </a:path>
                <a:path w="9779635" h="361314">
                  <a:moveTo>
                    <a:pt x="5617464" y="361188"/>
                  </a:moveTo>
                  <a:lnTo>
                    <a:pt x="6344412" y="361188"/>
                  </a:lnTo>
                </a:path>
                <a:path w="9779635" h="361314">
                  <a:moveTo>
                    <a:pt x="6667500" y="361188"/>
                  </a:moveTo>
                  <a:lnTo>
                    <a:pt x="8122920" y="361188"/>
                  </a:lnTo>
                </a:path>
                <a:path w="9779635" h="361314">
                  <a:moveTo>
                    <a:pt x="8446008" y="361188"/>
                  </a:moveTo>
                  <a:lnTo>
                    <a:pt x="9779508" y="361188"/>
                  </a:lnTo>
                </a:path>
                <a:path w="9779635" h="361314">
                  <a:moveTo>
                    <a:pt x="0" y="0"/>
                  </a:moveTo>
                  <a:lnTo>
                    <a:pt x="6344412" y="0"/>
                  </a:lnTo>
                </a:path>
                <a:path w="9779635" h="361314">
                  <a:moveTo>
                    <a:pt x="6505956" y="0"/>
                  </a:moveTo>
                  <a:lnTo>
                    <a:pt x="9779508" y="0"/>
                  </a:lnTo>
                </a:path>
              </a:pathLst>
            </a:custGeom>
            <a:ln w="10667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73323" y="2436876"/>
              <a:ext cx="9779635" cy="2174875"/>
            </a:xfrm>
            <a:custGeom>
              <a:avLst/>
              <a:gdLst/>
              <a:ahLst/>
              <a:cxnLst/>
              <a:rect l="l" t="t" r="r" b="b"/>
              <a:pathLst>
                <a:path w="9779635" h="2174875">
                  <a:moveTo>
                    <a:pt x="0" y="2174748"/>
                  </a:moveTo>
                  <a:lnTo>
                    <a:pt x="9779508" y="2174748"/>
                  </a:lnTo>
                </a:path>
                <a:path w="9779635" h="2174875">
                  <a:moveTo>
                    <a:pt x="0" y="1813560"/>
                  </a:moveTo>
                  <a:lnTo>
                    <a:pt x="9779508" y="1813560"/>
                  </a:lnTo>
                </a:path>
                <a:path w="9779635" h="2174875">
                  <a:moveTo>
                    <a:pt x="0" y="1450848"/>
                  </a:moveTo>
                  <a:lnTo>
                    <a:pt x="9779508" y="1450848"/>
                  </a:lnTo>
                </a:path>
                <a:path w="9779635" h="2174875">
                  <a:moveTo>
                    <a:pt x="0" y="1088136"/>
                  </a:moveTo>
                  <a:lnTo>
                    <a:pt x="9779508" y="1088136"/>
                  </a:lnTo>
                </a:path>
                <a:path w="9779635" h="2174875">
                  <a:moveTo>
                    <a:pt x="0" y="725424"/>
                  </a:moveTo>
                  <a:lnTo>
                    <a:pt x="9779508" y="725424"/>
                  </a:lnTo>
                </a:path>
                <a:path w="9779635" h="2174875">
                  <a:moveTo>
                    <a:pt x="0" y="362712"/>
                  </a:moveTo>
                  <a:lnTo>
                    <a:pt x="9779508" y="362712"/>
                  </a:lnTo>
                </a:path>
                <a:path w="9779635" h="2174875">
                  <a:moveTo>
                    <a:pt x="0" y="0"/>
                  </a:moveTo>
                  <a:lnTo>
                    <a:pt x="9779508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68039" y="4425695"/>
              <a:ext cx="423671" cy="128320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55007" y="4465319"/>
              <a:ext cx="423671" cy="12435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45024" y="4562856"/>
              <a:ext cx="423672" cy="114604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35039" y="4608575"/>
              <a:ext cx="423672" cy="11003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22008" y="4334256"/>
              <a:ext cx="423672" cy="137464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12023" y="3166872"/>
              <a:ext cx="423672" cy="25420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02039" y="3971543"/>
              <a:ext cx="423672" cy="17373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92056" y="2871216"/>
              <a:ext cx="420624" cy="28376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79023" y="4099560"/>
              <a:ext cx="423671" cy="16093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369039" y="3419855"/>
              <a:ext cx="423672" cy="22890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259056" y="4876799"/>
              <a:ext cx="420624" cy="83210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317735" y="4863083"/>
              <a:ext cx="161925" cy="835660"/>
            </a:xfrm>
            <a:custGeom>
              <a:avLst/>
              <a:gdLst/>
              <a:ahLst/>
              <a:cxnLst/>
              <a:rect l="l" t="t" r="r" b="b"/>
              <a:pathLst>
                <a:path w="161925" h="835660">
                  <a:moveTo>
                    <a:pt x="161544" y="835151"/>
                  </a:moveTo>
                  <a:lnTo>
                    <a:pt x="0" y="835151"/>
                  </a:lnTo>
                  <a:lnTo>
                    <a:pt x="0" y="0"/>
                  </a:lnTo>
                  <a:lnTo>
                    <a:pt x="161544" y="0"/>
                  </a:lnTo>
                  <a:lnTo>
                    <a:pt x="161544" y="835151"/>
                  </a:lnTo>
                  <a:close/>
                </a:path>
              </a:pathLst>
            </a:custGeom>
            <a:solidFill>
              <a:srgbClr val="8064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984735" y="5622036"/>
              <a:ext cx="161925" cy="76200"/>
            </a:xfrm>
            <a:custGeom>
              <a:avLst/>
              <a:gdLst/>
              <a:ahLst/>
              <a:cxnLst/>
              <a:rect l="l" t="t" r="r" b="b"/>
              <a:pathLst>
                <a:path w="161925" h="76200">
                  <a:moveTo>
                    <a:pt x="161544" y="76200"/>
                  </a:moveTo>
                  <a:lnTo>
                    <a:pt x="0" y="76200"/>
                  </a:lnTo>
                  <a:lnTo>
                    <a:pt x="0" y="0"/>
                  </a:lnTo>
                  <a:lnTo>
                    <a:pt x="161544" y="0"/>
                  </a:lnTo>
                  <a:lnTo>
                    <a:pt x="161544" y="7620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984735" y="5622036"/>
              <a:ext cx="161925" cy="76200"/>
            </a:xfrm>
            <a:custGeom>
              <a:avLst/>
              <a:gdLst/>
              <a:ahLst/>
              <a:cxnLst/>
              <a:rect l="l" t="t" r="r" b="b"/>
              <a:pathLst>
                <a:path w="161925" h="76200">
                  <a:moveTo>
                    <a:pt x="0" y="0"/>
                  </a:moveTo>
                  <a:lnTo>
                    <a:pt x="161544" y="0"/>
                  </a:lnTo>
                  <a:lnTo>
                    <a:pt x="161544" y="76200"/>
                  </a:lnTo>
                  <a:lnTo>
                    <a:pt x="0" y="7620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95231" y="5007863"/>
              <a:ext cx="8162925" cy="690880"/>
            </a:xfrm>
            <a:custGeom>
              <a:avLst/>
              <a:gdLst/>
              <a:ahLst/>
              <a:cxnLst/>
              <a:rect l="l" t="t" r="r" b="b"/>
              <a:pathLst>
                <a:path w="8162925" h="690879">
                  <a:moveTo>
                    <a:pt x="161556" y="490728"/>
                  </a:moveTo>
                  <a:lnTo>
                    <a:pt x="0" y="490728"/>
                  </a:lnTo>
                  <a:lnTo>
                    <a:pt x="0" y="690384"/>
                  </a:lnTo>
                  <a:lnTo>
                    <a:pt x="161556" y="690384"/>
                  </a:lnTo>
                  <a:lnTo>
                    <a:pt x="161556" y="490728"/>
                  </a:lnTo>
                  <a:close/>
                </a:path>
                <a:path w="8162925" h="690879">
                  <a:moveTo>
                    <a:pt x="1050048" y="579132"/>
                  </a:moveTo>
                  <a:lnTo>
                    <a:pt x="888504" y="579132"/>
                  </a:lnTo>
                  <a:lnTo>
                    <a:pt x="888504" y="690384"/>
                  </a:lnTo>
                  <a:lnTo>
                    <a:pt x="1050048" y="690384"/>
                  </a:lnTo>
                  <a:lnTo>
                    <a:pt x="1050048" y="579132"/>
                  </a:lnTo>
                  <a:close/>
                </a:path>
                <a:path w="8162925" h="690879">
                  <a:moveTo>
                    <a:pt x="1938540" y="521220"/>
                  </a:moveTo>
                  <a:lnTo>
                    <a:pt x="1778520" y="521220"/>
                  </a:lnTo>
                  <a:lnTo>
                    <a:pt x="1778520" y="690384"/>
                  </a:lnTo>
                  <a:lnTo>
                    <a:pt x="1938540" y="690384"/>
                  </a:lnTo>
                  <a:lnTo>
                    <a:pt x="1938540" y="521220"/>
                  </a:lnTo>
                  <a:close/>
                </a:path>
                <a:path w="8162925" h="690879">
                  <a:moveTo>
                    <a:pt x="2827032" y="414528"/>
                  </a:moveTo>
                  <a:lnTo>
                    <a:pt x="2665488" y="414528"/>
                  </a:lnTo>
                  <a:lnTo>
                    <a:pt x="2665488" y="690384"/>
                  </a:lnTo>
                  <a:lnTo>
                    <a:pt x="2827032" y="690384"/>
                  </a:lnTo>
                  <a:lnTo>
                    <a:pt x="2827032" y="414528"/>
                  </a:lnTo>
                  <a:close/>
                </a:path>
                <a:path w="8162925" h="690879">
                  <a:moveTo>
                    <a:pt x="3717048" y="437388"/>
                  </a:moveTo>
                  <a:lnTo>
                    <a:pt x="3555504" y="437388"/>
                  </a:lnTo>
                  <a:lnTo>
                    <a:pt x="3555504" y="690384"/>
                  </a:lnTo>
                  <a:lnTo>
                    <a:pt x="3717048" y="690384"/>
                  </a:lnTo>
                  <a:lnTo>
                    <a:pt x="3717048" y="437388"/>
                  </a:lnTo>
                  <a:close/>
                </a:path>
                <a:path w="8162925" h="690879">
                  <a:moveTo>
                    <a:pt x="4607064" y="0"/>
                  </a:moveTo>
                  <a:lnTo>
                    <a:pt x="4443996" y="0"/>
                  </a:lnTo>
                  <a:lnTo>
                    <a:pt x="4443996" y="690384"/>
                  </a:lnTo>
                  <a:lnTo>
                    <a:pt x="4607064" y="690384"/>
                  </a:lnTo>
                  <a:lnTo>
                    <a:pt x="4607064" y="0"/>
                  </a:lnTo>
                  <a:close/>
                </a:path>
                <a:path w="8162925" h="690879">
                  <a:moveTo>
                    <a:pt x="5495556" y="320040"/>
                  </a:moveTo>
                  <a:lnTo>
                    <a:pt x="5334012" y="320040"/>
                  </a:lnTo>
                  <a:lnTo>
                    <a:pt x="5334012" y="690384"/>
                  </a:lnTo>
                  <a:lnTo>
                    <a:pt x="5495556" y="690384"/>
                  </a:lnTo>
                  <a:lnTo>
                    <a:pt x="5495556" y="320040"/>
                  </a:lnTo>
                  <a:close/>
                </a:path>
                <a:path w="8162925" h="690879">
                  <a:moveTo>
                    <a:pt x="7272541" y="438912"/>
                  </a:moveTo>
                  <a:lnTo>
                    <a:pt x="7110997" y="438912"/>
                  </a:lnTo>
                  <a:lnTo>
                    <a:pt x="7110997" y="690384"/>
                  </a:lnTo>
                  <a:lnTo>
                    <a:pt x="7272541" y="690384"/>
                  </a:lnTo>
                  <a:lnTo>
                    <a:pt x="7272541" y="438912"/>
                  </a:lnTo>
                  <a:close/>
                </a:path>
                <a:path w="8162925" h="690879">
                  <a:moveTo>
                    <a:pt x="8162557" y="277368"/>
                  </a:moveTo>
                  <a:lnTo>
                    <a:pt x="8001013" y="277368"/>
                  </a:lnTo>
                  <a:lnTo>
                    <a:pt x="8001013" y="690384"/>
                  </a:lnTo>
                  <a:lnTo>
                    <a:pt x="8162557" y="690384"/>
                  </a:lnTo>
                  <a:lnTo>
                    <a:pt x="8162557" y="277368"/>
                  </a:lnTo>
                  <a:close/>
                </a:path>
              </a:pathLst>
            </a:custGeom>
            <a:solidFill>
              <a:srgbClr val="8064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479280" y="5244083"/>
              <a:ext cx="161925" cy="454659"/>
            </a:xfrm>
            <a:custGeom>
              <a:avLst/>
              <a:gdLst/>
              <a:ahLst/>
              <a:cxnLst/>
              <a:rect l="l" t="t" r="r" b="b"/>
              <a:pathLst>
                <a:path w="161925" h="454660">
                  <a:moveTo>
                    <a:pt x="161543" y="454152"/>
                  </a:moveTo>
                  <a:lnTo>
                    <a:pt x="0" y="454152"/>
                  </a:lnTo>
                  <a:lnTo>
                    <a:pt x="0" y="0"/>
                  </a:lnTo>
                  <a:lnTo>
                    <a:pt x="161543" y="0"/>
                  </a:lnTo>
                  <a:lnTo>
                    <a:pt x="161543" y="454152"/>
                  </a:lnTo>
                  <a:close/>
                </a:path>
              </a:pathLst>
            </a:custGeom>
            <a:solidFill>
              <a:srgbClr val="9AB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146280" y="5567172"/>
              <a:ext cx="161925" cy="131445"/>
            </a:xfrm>
            <a:custGeom>
              <a:avLst/>
              <a:gdLst/>
              <a:ahLst/>
              <a:cxnLst/>
              <a:rect l="l" t="t" r="r" b="b"/>
              <a:pathLst>
                <a:path w="161925" h="131445">
                  <a:moveTo>
                    <a:pt x="161544" y="131063"/>
                  </a:moveTo>
                  <a:lnTo>
                    <a:pt x="0" y="131063"/>
                  </a:lnTo>
                  <a:lnTo>
                    <a:pt x="0" y="0"/>
                  </a:lnTo>
                  <a:lnTo>
                    <a:pt x="161544" y="0"/>
                  </a:lnTo>
                  <a:lnTo>
                    <a:pt x="161544" y="13106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146280" y="5567172"/>
              <a:ext cx="161925" cy="131445"/>
            </a:xfrm>
            <a:custGeom>
              <a:avLst/>
              <a:gdLst/>
              <a:ahLst/>
              <a:cxnLst/>
              <a:rect l="l" t="t" r="r" b="b"/>
              <a:pathLst>
                <a:path w="161925" h="131445">
                  <a:moveTo>
                    <a:pt x="0" y="0"/>
                  </a:moveTo>
                  <a:lnTo>
                    <a:pt x="161544" y="0"/>
                  </a:lnTo>
                  <a:lnTo>
                    <a:pt x="161544" y="131063"/>
                  </a:lnTo>
                  <a:lnTo>
                    <a:pt x="0" y="131063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256788" y="5004816"/>
              <a:ext cx="8162925" cy="694055"/>
            </a:xfrm>
            <a:custGeom>
              <a:avLst/>
              <a:gdLst/>
              <a:ahLst/>
              <a:cxnLst/>
              <a:rect l="l" t="t" r="r" b="b"/>
              <a:pathLst>
                <a:path w="8162925" h="694054">
                  <a:moveTo>
                    <a:pt x="161544" y="303276"/>
                  </a:moveTo>
                  <a:lnTo>
                    <a:pt x="0" y="303276"/>
                  </a:lnTo>
                  <a:lnTo>
                    <a:pt x="0" y="693432"/>
                  </a:lnTo>
                  <a:lnTo>
                    <a:pt x="161544" y="693432"/>
                  </a:lnTo>
                  <a:lnTo>
                    <a:pt x="161544" y="303276"/>
                  </a:lnTo>
                  <a:close/>
                </a:path>
                <a:path w="8162925" h="694054">
                  <a:moveTo>
                    <a:pt x="1050036" y="233172"/>
                  </a:moveTo>
                  <a:lnTo>
                    <a:pt x="888492" y="233172"/>
                  </a:lnTo>
                  <a:lnTo>
                    <a:pt x="888492" y="693432"/>
                  </a:lnTo>
                  <a:lnTo>
                    <a:pt x="1050036" y="693432"/>
                  </a:lnTo>
                  <a:lnTo>
                    <a:pt x="1050036" y="233172"/>
                  </a:lnTo>
                  <a:close/>
                </a:path>
                <a:path w="8162925" h="694054">
                  <a:moveTo>
                    <a:pt x="1938528" y="0"/>
                  </a:moveTo>
                  <a:lnTo>
                    <a:pt x="1776984" y="0"/>
                  </a:lnTo>
                  <a:lnTo>
                    <a:pt x="1776984" y="693432"/>
                  </a:lnTo>
                  <a:lnTo>
                    <a:pt x="1938528" y="693432"/>
                  </a:lnTo>
                  <a:lnTo>
                    <a:pt x="1938528" y="0"/>
                  </a:lnTo>
                  <a:close/>
                </a:path>
                <a:path w="8162925" h="694054">
                  <a:moveTo>
                    <a:pt x="2828544" y="141732"/>
                  </a:moveTo>
                  <a:lnTo>
                    <a:pt x="2665476" y="141732"/>
                  </a:lnTo>
                  <a:lnTo>
                    <a:pt x="2665476" y="693432"/>
                  </a:lnTo>
                  <a:lnTo>
                    <a:pt x="2828544" y="693432"/>
                  </a:lnTo>
                  <a:lnTo>
                    <a:pt x="2828544" y="141732"/>
                  </a:lnTo>
                  <a:close/>
                </a:path>
                <a:path w="8162925" h="694054">
                  <a:moveTo>
                    <a:pt x="3717036" y="413016"/>
                  </a:moveTo>
                  <a:lnTo>
                    <a:pt x="3555492" y="413016"/>
                  </a:lnTo>
                  <a:lnTo>
                    <a:pt x="3555492" y="693432"/>
                  </a:lnTo>
                  <a:lnTo>
                    <a:pt x="3717036" y="693432"/>
                  </a:lnTo>
                  <a:lnTo>
                    <a:pt x="3717036" y="413016"/>
                  </a:lnTo>
                  <a:close/>
                </a:path>
                <a:path w="8162925" h="694054">
                  <a:moveTo>
                    <a:pt x="4607052" y="483120"/>
                  </a:moveTo>
                  <a:lnTo>
                    <a:pt x="4445508" y="483120"/>
                  </a:lnTo>
                  <a:lnTo>
                    <a:pt x="4445508" y="693432"/>
                  </a:lnTo>
                  <a:lnTo>
                    <a:pt x="4607052" y="693432"/>
                  </a:lnTo>
                  <a:lnTo>
                    <a:pt x="4607052" y="483120"/>
                  </a:lnTo>
                  <a:close/>
                </a:path>
                <a:path w="8162925" h="694054">
                  <a:moveTo>
                    <a:pt x="5495544" y="422160"/>
                  </a:moveTo>
                  <a:lnTo>
                    <a:pt x="5334000" y="422160"/>
                  </a:lnTo>
                  <a:lnTo>
                    <a:pt x="5334000" y="693432"/>
                  </a:lnTo>
                  <a:lnTo>
                    <a:pt x="5495544" y="693432"/>
                  </a:lnTo>
                  <a:lnTo>
                    <a:pt x="5495544" y="422160"/>
                  </a:lnTo>
                  <a:close/>
                </a:path>
                <a:path w="8162925" h="694054">
                  <a:moveTo>
                    <a:pt x="7272528" y="490740"/>
                  </a:moveTo>
                  <a:lnTo>
                    <a:pt x="7110984" y="490740"/>
                  </a:lnTo>
                  <a:lnTo>
                    <a:pt x="7110984" y="693432"/>
                  </a:lnTo>
                  <a:lnTo>
                    <a:pt x="7272528" y="693432"/>
                  </a:lnTo>
                  <a:lnTo>
                    <a:pt x="7272528" y="490740"/>
                  </a:lnTo>
                  <a:close/>
                </a:path>
                <a:path w="8162925" h="694054">
                  <a:moveTo>
                    <a:pt x="8162544" y="76200"/>
                  </a:moveTo>
                  <a:lnTo>
                    <a:pt x="8001000" y="76200"/>
                  </a:lnTo>
                  <a:lnTo>
                    <a:pt x="8001000" y="693432"/>
                  </a:lnTo>
                  <a:lnTo>
                    <a:pt x="8162544" y="693432"/>
                  </a:lnTo>
                  <a:lnTo>
                    <a:pt x="8162544" y="76200"/>
                  </a:lnTo>
                  <a:close/>
                </a:path>
              </a:pathLst>
            </a:custGeom>
            <a:solidFill>
              <a:srgbClr val="9AB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18331" y="5042916"/>
              <a:ext cx="161544" cy="65531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418331" y="5042916"/>
              <a:ext cx="161925" cy="655320"/>
            </a:xfrm>
            <a:custGeom>
              <a:avLst/>
              <a:gdLst/>
              <a:ahLst/>
              <a:cxnLst/>
              <a:rect l="l" t="t" r="r" b="b"/>
              <a:pathLst>
                <a:path w="161925" h="655320">
                  <a:moveTo>
                    <a:pt x="0" y="0"/>
                  </a:moveTo>
                  <a:lnTo>
                    <a:pt x="161544" y="0"/>
                  </a:lnTo>
                  <a:lnTo>
                    <a:pt x="161544" y="655319"/>
                  </a:lnTo>
                  <a:lnTo>
                    <a:pt x="0" y="65531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6AA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06824" y="5064251"/>
              <a:ext cx="161544" cy="63398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306824" y="5064251"/>
              <a:ext cx="161925" cy="634365"/>
            </a:xfrm>
            <a:custGeom>
              <a:avLst/>
              <a:gdLst/>
              <a:ahLst/>
              <a:cxnLst/>
              <a:rect l="l" t="t" r="r" b="b"/>
              <a:pathLst>
                <a:path w="161925" h="634364">
                  <a:moveTo>
                    <a:pt x="0" y="0"/>
                  </a:moveTo>
                  <a:lnTo>
                    <a:pt x="161544" y="0"/>
                  </a:lnTo>
                  <a:lnTo>
                    <a:pt x="161544" y="633984"/>
                  </a:lnTo>
                  <a:lnTo>
                    <a:pt x="0" y="63398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6AA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95316" y="5452872"/>
              <a:ext cx="163067" cy="24536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195316" y="5452872"/>
              <a:ext cx="163195" cy="245745"/>
            </a:xfrm>
            <a:custGeom>
              <a:avLst/>
              <a:gdLst/>
              <a:ahLst/>
              <a:cxnLst/>
              <a:rect l="l" t="t" r="r" b="b"/>
              <a:pathLst>
                <a:path w="163195" h="245745">
                  <a:moveTo>
                    <a:pt x="0" y="0"/>
                  </a:moveTo>
                  <a:lnTo>
                    <a:pt x="163067" y="0"/>
                  </a:lnTo>
                  <a:lnTo>
                    <a:pt x="163067" y="245363"/>
                  </a:lnTo>
                  <a:lnTo>
                    <a:pt x="0" y="245363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6AA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085331" y="5463539"/>
              <a:ext cx="161544" cy="23469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085331" y="5463539"/>
              <a:ext cx="161925" cy="234950"/>
            </a:xfrm>
            <a:custGeom>
              <a:avLst/>
              <a:gdLst/>
              <a:ahLst/>
              <a:cxnLst/>
              <a:rect l="l" t="t" r="r" b="b"/>
              <a:pathLst>
                <a:path w="161925" h="234950">
                  <a:moveTo>
                    <a:pt x="0" y="0"/>
                  </a:moveTo>
                  <a:lnTo>
                    <a:pt x="161544" y="0"/>
                  </a:lnTo>
                  <a:lnTo>
                    <a:pt x="161544" y="234695"/>
                  </a:lnTo>
                  <a:lnTo>
                    <a:pt x="0" y="234695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6AA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973823" y="4895087"/>
              <a:ext cx="161544" cy="80314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973823" y="4895087"/>
              <a:ext cx="161925" cy="803275"/>
            </a:xfrm>
            <a:custGeom>
              <a:avLst/>
              <a:gdLst/>
              <a:ahLst/>
              <a:cxnLst/>
              <a:rect l="l" t="t" r="r" b="b"/>
              <a:pathLst>
                <a:path w="161925" h="803275">
                  <a:moveTo>
                    <a:pt x="0" y="0"/>
                  </a:moveTo>
                  <a:lnTo>
                    <a:pt x="161544" y="0"/>
                  </a:lnTo>
                  <a:lnTo>
                    <a:pt x="161544" y="803148"/>
                  </a:lnTo>
                  <a:lnTo>
                    <a:pt x="0" y="80314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6AA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63839" y="4094987"/>
              <a:ext cx="161543" cy="160324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863839" y="4094987"/>
              <a:ext cx="161925" cy="1603375"/>
            </a:xfrm>
            <a:custGeom>
              <a:avLst/>
              <a:gdLst/>
              <a:ahLst/>
              <a:cxnLst/>
              <a:rect l="l" t="t" r="r" b="b"/>
              <a:pathLst>
                <a:path w="161925" h="1603375">
                  <a:moveTo>
                    <a:pt x="0" y="0"/>
                  </a:moveTo>
                  <a:lnTo>
                    <a:pt x="161543" y="0"/>
                  </a:lnTo>
                  <a:lnTo>
                    <a:pt x="161543" y="1603248"/>
                  </a:lnTo>
                  <a:lnTo>
                    <a:pt x="0" y="160324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6AA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52332" y="4518660"/>
              <a:ext cx="161544" cy="117957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752332" y="4518660"/>
              <a:ext cx="161925" cy="1179830"/>
            </a:xfrm>
            <a:custGeom>
              <a:avLst/>
              <a:gdLst/>
              <a:ahLst/>
              <a:cxnLst/>
              <a:rect l="l" t="t" r="r" b="b"/>
              <a:pathLst>
                <a:path w="161925" h="1179829">
                  <a:moveTo>
                    <a:pt x="0" y="0"/>
                  </a:moveTo>
                  <a:lnTo>
                    <a:pt x="161544" y="0"/>
                  </a:lnTo>
                  <a:lnTo>
                    <a:pt x="161544" y="1179576"/>
                  </a:lnTo>
                  <a:lnTo>
                    <a:pt x="0" y="11795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6AA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640823" y="4189475"/>
              <a:ext cx="161543" cy="150876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9640823" y="4189475"/>
              <a:ext cx="161925" cy="1508760"/>
            </a:xfrm>
            <a:custGeom>
              <a:avLst/>
              <a:gdLst/>
              <a:ahLst/>
              <a:cxnLst/>
              <a:rect l="l" t="t" r="r" b="b"/>
              <a:pathLst>
                <a:path w="161925" h="1508760">
                  <a:moveTo>
                    <a:pt x="0" y="0"/>
                  </a:moveTo>
                  <a:lnTo>
                    <a:pt x="161543" y="0"/>
                  </a:lnTo>
                  <a:lnTo>
                    <a:pt x="161543" y="1508760"/>
                  </a:lnTo>
                  <a:lnTo>
                    <a:pt x="0" y="150876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6AA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530839" y="4579619"/>
              <a:ext cx="161544" cy="111861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0530839" y="4579619"/>
              <a:ext cx="161925" cy="1118870"/>
            </a:xfrm>
            <a:custGeom>
              <a:avLst/>
              <a:gdLst/>
              <a:ahLst/>
              <a:cxnLst/>
              <a:rect l="l" t="t" r="r" b="b"/>
              <a:pathLst>
                <a:path w="161925" h="1118870">
                  <a:moveTo>
                    <a:pt x="0" y="0"/>
                  </a:moveTo>
                  <a:lnTo>
                    <a:pt x="161544" y="0"/>
                  </a:lnTo>
                  <a:lnTo>
                    <a:pt x="161544" y="1118615"/>
                  </a:lnTo>
                  <a:lnTo>
                    <a:pt x="0" y="1118615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6AA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419332" y="4477512"/>
              <a:ext cx="161543" cy="122072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1419332" y="4477512"/>
              <a:ext cx="161925" cy="1221105"/>
            </a:xfrm>
            <a:custGeom>
              <a:avLst/>
              <a:gdLst/>
              <a:ahLst/>
              <a:cxnLst/>
              <a:rect l="l" t="t" r="r" b="b"/>
              <a:pathLst>
                <a:path w="161925" h="1221104">
                  <a:moveTo>
                    <a:pt x="0" y="0"/>
                  </a:moveTo>
                  <a:lnTo>
                    <a:pt x="161543" y="0"/>
                  </a:lnTo>
                  <a:lnTo>
                    <a:pt x="161543" y="1220724"/>
                  </a:lnTo>
                  <a:lnTo>
                    <a:pt x="0" y="122072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6AA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2307823" y="5111495"/>
              <a:ext cx="163195" cy="586740"/>
            </a:xfrm>
            <a:custGeom>
              <a:avLst/>
              <a:gdLst/>
              <a:ahLst/>
              <a:cxnLst/>
              <a:rect l="l" t="t" r="r" b="b"/>
              <a:pathLst>
                <a:path w="163195" h="586739">
                  <a:moveTo>
                    <a:pt x="163067" y="586739"/>
                  </a:moveTo>
                  <a:lnTo>
                    <a:pt x="0" y="586739"/>
                  </a:lnTo>
                  <a:lnTo>
                    <a:pt x="0" y="0"/>
                  </a:lnTo>
                  <a:lnTo>
                    <a:pt x="163067" y="0"/>
                  </a:lnTo>
                  <a:lnTo>
                    <a:pt x="163067" y="58673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2307823" y="5111495"/>
              <a:ext cx="163195" cy="586740"/>
            </a:xfrm>
            <a:custGeom>
              <a:avLst/>
              <a:gdLst/>
              <a:ahLst/>
              <a:cxnLst/>
              <a:rect l="l" t="t" r="r" b="b"/>
              <a:pathLst>
                <a:path w="163195" h="586739">
                  <a:moveTo>
                    <a:pt x="0" y="0"/>
                  </a:moveTo>
                  <a:lnTo>
                    <a:pt x="163067" y="0"/>
                  </a:lnTo>
                  <a:lnTo>
                    <a:pt x="163067" y="586739"/>
                  </a:lnTo>
                  <a:lnTo>
                    <a:pt x="0" y="58673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79875" y="4453127"/>
              <a:ext cx="161544" cy="124510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579875" y="4453127"/>
              <a:ext cx="161925" cy="1245235"/>
            </a:xfrm>
            <a:custGeom>
              <a:avLst/>
              <a:gdLst/>
              <a:ahLst/>
              <a:cxnLst/>
              <a:rect l="l" t="t" r="r" b="b"/>
              <a:pathLst>
                <a:path w="161925" h="1245235">
                  <a:moveTo>
                    <a:pt x="0" y="0"/>
                  </a:moveTo>
                  <a:lnTo>
                    <a:pt x="161544" y="0"/>
                  </a:lnTo>
                  <a:lnTo>
                    <a:pt x="161544" y="1245108"/>
                  </a:lnTo>
                  <a:lnTo>
                    <a:pt x="0" y="124510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BD4B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468368" y="4491227"/>
              <a:ext cx="161543" cy="120700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4468368" y="4491227"/>
              <a:ext cx="161925" cy="1207135"/>
            </a:xfrm>
            <a:custGeom>
              <a:avLst/>
              <a:gdLst/>
              <a:ahLst/>
              <a:cxnLst/>
              <a:rect l="l" t="t" r="r" b="b"/>
              <a:pathLst>
                <a:path w="161925" h="1207135">
                  <a:moveTo>
                    <a:pt x="0" y="0"/>
                  </a:moveTo>
                  <a:lnTo>
                    <a:pt x="161543" y="0"/>
                  </a:lnTo>
                  <a:lnTo>
                    <a:pt x="161543" y="1207008"/>
                  </a:lnTo>
                  <a:lnTo>
                    <a:pt x="0" y="120700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BD4B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58383" y="4588763"/>
              <a:ext cx="161544" cy="1109472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358383" y="4588763"/>
              <a:ext cx="161925" cy="1109980"/>
            </a:xfrm>
            <a:custGeom>
              <a:avLst/>
              <a:gdLst/>
              <a:ahLst/>
              <a:cxnLst/>
              <a:rect l="l" t="t" r="r" b="b"/>
              <a:pathLst>
                <a:path w="161925" h="1109979">
                  <a:moveTo>
                    <a:pt x="0" y="0"/>
                  </a:moveTo>
                  <a:lnTo>
                    <a:pt x="161544" y="0"/>
                  </a:lnTo>
                  <a:lnTo>
                    <a:pt x="161544" y="1109472"/>
                  </a:lnTo>
                  <a:lnTo>
                    <a:pt x="0" y="1109472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BD4B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246875" y="4634483"/>
              <a:ext cx="161543" cy="1063752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6246875" y="4634483"/>
              <a:ext cx="161925" cy="1064260"/>
            </a:xfrm>
            <a:custGeom>
              <a:avLst/>
              <a:gdLst/>
              <a:ahLst/>
              <a:cxnLst/>
              <a:rect l="l" t="t" r="r" b="b"/>
              <a:pathLst>
                <a:path w="161925" h="1064260">
                  <a:moveTo>
                    <a:pt x="0" y="0"/>
                  </a:moveTo>
                  <a:lnTo>
                    <a:pt x="161543" y="0"/>
                  </a:lnTo>
                  <a:lnTo>
                    <a:pt x="161543" y="1063752"/>
                  </a:lnTo>
                  <a:lnTo>
                    <a:pt x="0" y="1063752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BD4B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135368" y="4361687"/>
              <a:ext cx="161544" cy="133654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7135368" y="4361687"/>
              <a:ext cx="161925" cy="1336675"/>
            </a:xfrm>
            <a:custGeom>
              <a:avLst/>
              <a:gdLst/>
              <a:ahLst/>
              <a:cxnLst/>
              <a:rect l="l" t="t" r="r" b="b"/>
              <a:pathLst>
                <a:path w="161925" h="1336675">
                  <a:moveTo>
                    <a:pt x="0" y="0"/>
                  </a:moveTo>
                  <a:lnTo>
                    <a:pt x="161544" y="0"/>
                  </a:lnTo>
                  <a:lnTo>
                    <a:pt x="161544" y="1336548"/>
                  </a:lnTo>
                  <a:lnTo>
                    <a:pt x="0" y="133654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BD4B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025384" y="3194304"/>
              <a:ext cx="161544" cy="2503932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8025384" y="3194304"/>
              <a:ext cx="161925" cy="2504440"/>
            </a:xfrm>
            <a:custGeom>
              <a:avLst/>
              <a:gdLst/>
              <a:ahLst/>
              <a:cxnLst/>
              <a:rect l="l" t="t" r="r" b="b"/>
              <a:pathLst>
                <a:path w="161925" h="2504440">
                  <a:moveTo>
                    <a:pt x="0" y="0"/>
                  </a:moveTo>
                  <a:lnTo>
                    <a:pt x="161544" y="0"/>
                  </a:lnTo>
                  <a:lnTo>
                    <a:pt x="161544" y="2503932"/>
                  </a:lnTo>
                  <a:lnTo>
                    <a:pt x="0" y="2503932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BD4B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913875" y="3997451"/>
              <a:ext cx="161543" cy="1700784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8913875" y="3997451"/>
              <a:ext cx="161925" cy="1701164"/>
            </a:xfrm>
            <a:custGeom>
              <a:avLst/>
              <a:gdLst/>
              <a:ahLst/>
              <a:cxnLst/>
              <a:rect l="l" t="t" r="r" b="b"/>
              <a:pathLst>
                <a:path w="161925" h="1701164">
                  <a:moveTo>
                    <a:pt x="0" y="0"/>
                  </a:moveTo>
                  <a:lnTo>
                    <a:pt x="161543" y="0"/>
                  </a:lnTo>
                  <a:lnTo>
                    <a:pt x="161543" y="1700784"/>
                  </a:lnTo>
                  <a:lnTo>
                    <a:pt x="0" y="170078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BD4B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802368" y="2898648"/>
              <a:ext cx="161544" cy="2799588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9802368" y="2898648"/>
              <a:ext cx="161925" cy="2799715"/>
            </a:xfrm>
            <a:custGeom>
              <a:avLst/>
              <a:gdLst/>
              <a:ahLst/>
              <a:cxnLst/>
              <a:rect l="l" t="t" r="r" b="b"/>
              <a:pathLst>
                <a:path w="161925" h="2799715">
                  <a:moveTo>
                    <a:pt x="0" y="0"/>
                  </a:moveTo>
                  <a:lnTo>
                    <a:pt x="161544" y="0"/>
                  </a:lnTo>
                  <a:lnTo>
                    <a:pt x="161544" y="2799588"/>
                  </a:lnTo>
                  <a:lnTo>
                    <a:pt x="0" y="279958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BD4B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692384" y="4126992"/>
              <a:ext cx="161544" cy="1571244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0692384" y="4126992"/>
              <a:ext cx="161925" cy="1571625"/>
            </a:xfrm>
            <a:custGeom>
              <a:avLst/>
              <a:gdLst/>
              <a:ahLst/>
              <a:cxnLst/>
              <a:rect l="l" t="t" r="r" b="b"/>
              <a:pathLst>
                <a:path w="161925" h="1571625">
                  <a:moveTo>
                    <a:pt x="0" y="0"/>
                  </a:moveTo>
                  <a:lnTo>
                    <a:pt x="161544" y="0"/>
                  </a:lnTo>
                  <a:lnTo>
                    <a:pt x="161544" y="1571244"/>
                  </a:lnTo>
                  <a:lnTo>
                    <a:pt x="0" y="157124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BD4B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580875" y="3447288"/>
              <a:ext cx="161544" cy="2250948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1580875" y="3447288"/>
              <a:ext cx="161925" cy="2251075"/>
            </a:xfrm>
            <a:custGeom>
              <a:avLst/>
              <a:gdLst/>
              <a:ahLst/>
              <a:cxnLst/>
              <a:rect l="l" t="t" r="r" b="b"/>
              <a:pathLst>
                <a:path w="161925" h="2251075">
                  <a:moveTo>
                    <a:pt x="0" y="0"/>
                  </a:moveTo>
                  <a:lnTo>
                    <a:pt x="161544" y="0"/>
                  </a:lnTo>
                  <a:lnTo>
                    <a:pt x="161544" y="2250948"/>
                  </a:lnTo>
                  <a:lnTo>
                    <a:pt x="0" y="225094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BD4B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2470892" y="4902707"/>
              <a:ext cx="161925" cy="795655"/>
            </a:xfrm>
            <a:custGeom>
              <a:avLst/>
              <a:gdLst/>
              <a:ahLst/>
              <a:cxnLst/>
              <a:rect l="l" t="t" r="r" b="b"/>
              <a:pathLst>
                <a:path w="161925" h="795654">
                  <a:moveTo>
                    <a:pt x="161544" y="795527"/>
                  </a:moveTo>
                  <a:lnTo>
                    <a:pt x="0" y="795527"/>
                  </a:lnTo>
                  <a:lnTo>
                    <a:pt x="0" y="0"/>
                  </a:lnTo>
                  <a:lnTo>
                    <a:pt x="161544" y="0"/>
                  </a:lnTo>
                  <a:lnTo>
                    <a:pt x="161544" y="79552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2470892" y="4902707"/>
              <a:ext cx="161925" cy="795655"/>
            </a:xfrm>
            <a:custGeom>
              <a:avLst/>
              <a:gdLst/>
              <a:ahLst/>
              <a:cxnLst/>
              <a:rect l="l" t="t" r="r" b="b"/>
              <a:pathLst>
                <a:path w="161925" h="795654">
                  <a:moveTo>
                    <a:pt x="0" y="0"/>
                  </a:moveTo>
                  <a:lnTo>
                    <a:pt x="161544" y="0"/>
                  </a:lnTo>
                  <a:lnTo>
                    <a:pt x="161544" y="795527"/>
                  </a:lnTo>
                  <a:lnTo>
                    <a:pt x="0" y="79552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973323" y="5698236"/>
              <a:ext cx="9779635" cy="0"/>
            </a:xfrm>
            <a:custGeom>
              <a:avLst/>
              <a:gdLst/>
              <a:ahLst/>
              <a:cxnLst/>
              <a:rect l="l" t="t" r="r" b="b"/>
              <a:pathLst>
                <a:path w="9779635">
                  <a:moveTo>
                    <a:pt x="0" y="0"/>
                  </a:moveTo>
                  <a:lnTo>
                    <a:pt x="9779508" y="0"/>
                  </a:lnTo>
                </a:path>
                <a:path w="9779635">
                  <a:moveTo>
                    <a:pt x="0" y="0"/>
                  </a:moveTo>
                  <a:lnTo>
                    <a:pt x="9779508" y="0"/>
                  </a:lnTo>
                </a:path>
                <a:path w="9779635">
                  <a:moveTo>
                    <a:pt x="0" y="0"/>
                  </a:moveTo>
                  <a:lnTo>
                    <a:pt x="9779508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973323" y="5698236"/>
              <a:ext cx="0" cy="231775"/>
            </a:xfrm>
            <a:custGeom>
              <a:avLst/>
              <a:gdLst/>
              <a:ahLst/>
              <a:cxnLst/>
              <a:rect l="l" t="t" r="r" b="b"/>
              <a:pathLst>
                <a:path h="231775">
                  <a:moveTo>
                    <a:pt x="0" y="0"/>
                  </a:moveTo>
                  <a:lnTo>
                    <a:pt x="0" y="231648"/>
                  </a:lnTo>
                </a:path>
                <a:path h="231775">
                  <a:moveTo>
                    <a:pt x="0" y="0"/>
                  </a:moveTo>
                  <a:lnTo>
                    <a:pt x="0" y="231648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2967926" y="5692838"/>
            <a:ext cx="9790430" cy="668020"/>
            <a:chOff x="2967926" y="5692838"/>
            <a:chExt cx="9790430" cy="668020"/>
          </a:xfrm>
        </p:grpSpPr>
        <p:sp>
          <p:nvSpPr>
            <p:cNvPr id="75" name="object 75"/>
            <p:cNvSpPr/>
            <p:nvPr/>
          </p:nvSpPr>
          <p:spPr>
            <a:xfrm>
              <a:off x="12752832" y="5698236"/>
              <a:ext cx="0" cy="231775"/>
            </a:xfrm>
            <a:custGeom>
              <a:avLst/>
              <a:gdLst/>
              <a:ahLst/>
              <a:cxnLst/>
              <a:rect l="l" t="t" r="r" b="b"/>
              <a:pathLst>
                <a:path h="231775">
                  <a:moveTo>
                    <a:pt x="0" y="0"/>
                  </a:moveTo>
                  <a:lnTo>
                    <a:pt x="0" y="231648"/>
                  </a:lnTo>
                </a:path>
                <a:path h="231775">
                  <a:moveTo>
                    <a:pt x="0" y="0"/>
                  </a:moveTo>
                  <a:lnTo>
                    <a:pt x="0" y="231648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973324" y="5929884"/>
              <a:ext cx="9779635" cy="425450"/>
            </a:xfrm>
            <a:custGeom>
              <a:avLst/>
              <a:gdLst/>
              <a:ahLst/>
              <a:cxnLst/>
              <a:rect l="l" t="t" r="r" b="b"/>
              <a:pathLst>
                <a:path w="9779635" h="425450">
                  <a:moveTo>
                    <a:pt x="0" y="0"/>
                  </a:moveTo>
                  <a:lnTo>
                    <a:pt x="0" y="425196"/>
                  </a:lnTo>
                </a:path>
                <a:path w="9779635" h="425450">
                  <a:moveTo>
                    <a:pt x="8891016" y="0"/>
                  </a:moveTo>
                  <a:lnTo>
                    <a:pt x="8891016" y="425196"/>
                  </a:lnTo>
                </a:path>
                <a:path w="9779635" h="425450">
                  <a:moveTo>
                    <a:pt x="9779508" y="0"/>
                  </a:moveTo>
                  <a:lnTo>
                    <a:pt x="9779508" y="425196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7" name="object 77"/>
          <p:cNvGraphicFramePr>
            <a:graphicFrameLocks noGrp="1"/>
          </p:cNvGraphicFramePr>
          <p:nvPr/>
        </p:nvGraphicFramePr>
        <p:xfrm>
          <a:off x="3089449" y="5698235"/>
          <a:ext cx="9622155" cy="628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4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96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3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96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3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83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83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215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3114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2014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541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2015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541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2016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382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2017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795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2018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2019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2020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2021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795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55" dirty="0">
                          <a:latin typeface="Verdana"/>
                          <a:cs typeface="Verdana"/>
                        </a:rPr>
                        <a:t>2024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10">
                <a:tc gridSpan="11">
                  <a:txBody>
                    <a:bodyPr/>
                    <a:lstStyle/>
                    <a:p>
                      <a:pPr marL="3371850">
                        <a:lnSpc>
                          <a:spcPts val="1135"/>
                        </a:lnSpc>
                        <a:spcBef>
                          <a:spcPts val="825"/>
                        </a:spcBef>
                        <a:tabLst>
                          <a:tab pos="9063990" algn="l"/>
                        </a:tabLst>
                      </a:pPr>
                      <a:r>
                        <a:rPr sz="1250" spc="-80" dirty="0">
                          <a:latin typeface="Verdana"/>
                          <a:cs typeface="Verdana"/>
                        </a:rPr>
                        <a:t>Total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75" dirty="0">
                          <a:latin typeface="Verdana"/>
                          <a:cs typeface="Verdana"/>
                        </a:rPr>
                        <a:t>Building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Permit</a:t>
                      </a:r>
                      <a:r>
                        <a:rPr sz="12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Value</a:t>
                      </a:r>
                      <a:r>
                        <a:rPr sz="1250" dirty="0">
                          <a:latin typeface="Verdana"/>
                          <a:cs typeface="Verdana"/>
                        </a:rPr>
                        <a:t>	</a:t>
                      </a:r>
                      <a:r>
                        <a:rPr sz="1875" spc="-37" baseline="33333" dirty="0">
                          <a:latin typeface="Verdana"/>
                          <a:cs typeface="Verdana"/>
                        </a:rPr>
                        <a:t>YTD</a:t>
                      </a:r>
                      <a:endParaRPr sz="1875" baseline="33333">
                        <a:latin typeface="Verdana"/>
                        <a:cs typeface="Verdana"/>
                      </a:endParaRPr>
                    </a:p>
                    <a:p>
                      <a:pPr marR="175260" algn="r">
                        <a:lnSpc>
                          <a:spcPts val="1070"/>
                        </a:lnSpc>
                      </a:pPr>
                      <a:r>
                        <a:rPr sz="1250" spc="-25" dirty="0">
                          <a:latin typeface="Verdana"/>
                          <a:cs typeface="Verdana"/>
                        </a:rPr>
                        <a:t>FEB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0477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8" name="object 78"/>
          <p:cNvGrpSpPr/>
          <p:nvPr/>
        </p:nvGrpSpPr>
        <p:grpSpPr>
          <a:xfrm>
            <a:off x="154686" y="6349746"/>
            <a:ext cx="12603480" cy="965200"/>
            <a:chOff x="154686" y="6349746"/>
            <a:chExt cx="12603480" cy="965200"/>
          </a:xfrm>
        </p:grpSpPr>
        <p:sp>
          <p:nvSpPr>
            <p:cNvPr id="79" name="object 79"/>
            <p:cNvSpPr/>
            <p:nvPr/>
          </p:nvSpPr>
          <p:spPr>
            <a:xfrm>
              <a:off x="160020" y="6355080"/>
              <a:ext cx="12593320" cy="239395"/>
            </a:xfrm>
            <a:custGeom>
              <a:avLst/>
              <a:gdLst/>
              <a:ahLst/>
              <a:cxnLst/>
              <a:rect l="l" t="t" r="r" b="b"/>
              <a:pathLst>
                <a:path w="12593320" h="239395">
                  <a:moveTo>
                    <a:pt x="0" y="0"/>
                  </a:moveTo>
                  <a:lnTo>
                    <a:pt x="12592812" y="0"/>
                  </a:lnTo>
                </a:path>
                <a:path w="12593320" h="239395">
                  <a:moveTo>
                    <a:pt x="0" y="0"/>
                  </a:moveTo>
                  <a:lnTo>
                    <a:pt x="0" y="239268"/>
                  </a:lnTo>
                </a:path>
                <a:path w="12593320" h="239395">
                  <a:moveTo>
                    <a:pt x="11704319" y="0"/>
                  </a:moveTo>
                  <a:lnTo>
                    <a:pt x="11704319" y="239268"/>
                  </a:lnTo>
                </a:path>
                <a:path w="12593320" h="239395">
                  <a:moveTo>
                    <a:pt x="11704319" y="0"/>
                  </a:moveTo>
                  <a:lnTo>
                    <a:pt x="11704319" y="239268"/>
                  </a:lnTo>
                </a:path>
                <a:path w="12593320" h="239395">
                  <a:moveTo>
                    <a:pt x="12592812" y="0"/>
                  </a:moveTo>
                  <a:lnTo>
                    <a:pt x="12592812" y="239268"/>
                  </a:lnTo>
                </a:path>
                <a:path w="12593320" h="239395">
                  <a:moveTo>
                    <a:pt x="12592812" y="0"/>
                  </a:moveTo>
                  <a:lnTo>
                    <a:pt x="12592812" y="239268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14884" y="6428232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86868" y="86868"/>
                  </a:moveTo>
                  <a:lnTo>
                    <a:pt x="0" y="86868"/>
                  </a:lnTo>
                  <a:lnTo>
                    <a:pt x="0" y="0"/>
                  </a:lnTo>
                  <a:lnTo>
                    <a:pt x="86868" y="0"/>
                  </a:lnTo>
                  <a:lnTo>
                    <a:pt x="86868" y="86868"/>
                  </a:lnTo>
                  <a:close/>
                </a:path>
              </a:pathLst>
            </a:custGeom>
            <a:solidFill>
              <a:srgbClr val="8064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60020" y="6594348"/>
              <a:ext cx="12593320" cy="238125"/>
            </a:xfrm>
            <a:custGeom>
              <a:avLst/>
              <a:gdLst/>
              <a:ahLst/>
              <a:cxnLst/>
              <a:rect l="l" t="t" r="r" b="b"/>
              <a:pathLst>
                <a:path w="12593320" h="238125">
                  <a:moveTo>
                    <a:pt x="0" y="0"/>
                  </a:moveTo>
                  <a:lnTo>
                    <a:pt x="12592812" y="0"/>
                  </a:lnTo>
                </a:path>
                <a:path w="12593320" h="238125">
                  <a:moveTo>
                    <a:pt x="0" y="0"/>
                  </a:moveTo>
                  <a:lnTo>
                    <a:pt x="0" y="237744"/>
                  </a:lnTo>
                </a:path>
                <a:path w="12593320" h="238125">
                  <a:moveTo>
                    <a:pt x="11704319" y="0"/>
                  </a:moveTo>
                  <a:lnTo>
                    <a:pt x="11704319" y="237744"/>
                  </a:lnTo>
                </a:path>
                <a:path w="12593320" h="238125">
                  <a:moveTo>
                    <a:pt x="11704319" y="0"/>
                  </a:moveTo>
                  <a:lnTo>
                    <a:pt x="11704319" y="237744"/>
                  </a:lnTo>
                </a:path>
                <a:path w="12593320" h="238125">
                  <a:moveTo>
                    <a:pt x="12592812" y="0"/>
                  </a:moveTo>
                  <a:lnTo>
                    <a:pt x="12592812" y="237744"/>
                  </a:lnTo>
                </a:path>
                <a:path w="12593320" h="238125">
                  <a:moveTo>
                    <a:pt x="12592812" y="0"/>
                  </a:moveTo>
                  <a:lnTo>
                    <a:pt x="12592812" y="237744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14884" y="6665976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86868" y="86868"/>
                  </a:moveTo>
                  <a:lnTo>
                    <a:pt x="0" y="86868"/>
                  </a:lnTo>
                  <a:lnTo>
                    <a:pt x="0" y="0"/>
                  </a:lnTo>
                  <a:lnTo>
                    <a:pt x="86868" y="0"/>
                  </a:lnTo>
                  <a:lnTo>
                    <a:pt x="86868" y="86868"/>
                  </a:lnTo>
                  <a:close/>
                </a:path>
              </a:pathLst>
            </a:custGeom>
            <a:solidFill>
              <a:srgbClr val="9ABA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60020" y="6832092"/>
              <a:ext cx="12593320" cy="239395"/>
            </a:xfrm>
            <a:custGeom>
              <a:avLst/>
              <a:gdLst/>
              <a:ahLst/>
              <a:cxnLst/>
              <a:rect l="l" t="t" r="r" b="b"/>
              <a:pathLst>
                <a:path w="12593320" h="239395">
                  <a:moveTo>
                    <a:pt x="0" y="0"/>
                  </a:moveTo>
                  <a:lnTo>
                    <a:pt x="12592812" y="0"/>
                  </a:lnTo>
                </a:path>
                <a:path w="12593320" h="239395">
                  <a:moveTo>
                    <a:pt x="0" y="0"/>
                  </a:moveTo>
                  <a:lnTo>
                    <a:pt x="0" y="239268"/>
                  </a:lnTo>
                </a:path>
                <a:path w="12593320" h="239395">
                  <a:moveTo>
                    <a:pt x="11704319" y="0"/>
                  </a:moveTo>
                  <a:lnTo>
                    <a:pt x="11704319" y="239268"/>
                  </a:lnTo>
                </a:path>
                <a:path w="12593320" h="239395">
                  <a:moveTo>
                    <a:pt x="11704319" y="0"/>
                  </a:moveTo>
                  <a:lnTo>
                    <a:pt x="11704319" y="239268"/>
                  </a:lnTo>
                </a:path>
                <a:path w="12593320" h="239395">
                  <a:moveTo>
                    <a:pt x="12592812" y="0"/>
                  </a:moveTo>
                  <a:lnTo>
                    <a:pt x="12592812" y="239268"/>
                  </a:lnTo>
                </a:path>
                <a:path w="12593320" h="239395">
                  <a:moveTo>
                    <a:pt x="12592812" y="0"/>
                  </a:moveTo>
                  <a:lnTo>
                    <a:pt x="12592812" y="239268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14884" y="6905244"/>
              <a:ext cx="86868" cy="86868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214884" y="6905244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0"/>
                  </a:moveTo>
                  <a:lnTo>
                    <a:pt x="86868" y="0"/>
                  </a:lnTo>
                  <a:lnTo>
                    <a:pt x="86868" y="86868"/>
                  </a:lnTo>
                  <a:lnTo>
                    <a:pt x="0" y="8686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6AA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60020" y="7071360"/>
              <a:ext cx="12593320" cy="238125"/>
            </a:xfrm>
            <a:custGeom>
              <a:avLst/>
              <a:gdLst/>
              <a:ahLst/>
              <a:cxnLst/>
              <a:rect l="l" t="t" r="r" b="b"/>
              <a:pathLst>
                <a:path w="12593320" h="238125">
                  <a:moveTo>
                    <a:pt x="0" y="0"/>
                  </a:moveTo>
                  <a:lnTo>
                    <a:pt x="12592812" y="0"/>
                  </a:lnTo>
                </a:path>
                <a:path w="12593320" h="238125">
                  <a:moveTo>
                    <a:pt x="0" y="0"/>
                  </a:moveTo>
                  <a:lnTo>
                    <a:pt x="0" y="237744"/>
                  </a:lnTo>
                </a:path>
                <a:path w="12593320" h="238125">
                  <a:moveTo>
                    <a:pt x="0" y="237744"/>
                  </a:moveTo>
                  <a:lnTo>
                    <a:pt x="12592812" y="237744"/>
                  </a:lnTo>
                </a:path>
                <a:path w="12593320" h="238125">
                  <a:moveTo>
                    <a:pt x="12592812" y="0"/>
                  </a:moveTo>
                  <a:lnTo>
                    <a:pt x="12592812" y="237744"/>
                  </a:lnTo>
                </a:path>
                <a:path w="12593320" h="238125">
                  <a:moveTo>
                    <a:pt x="12592812" y="0"/>
                  </a:moveTo>
                  <a:lnTo>
                    <a:pt x="12592812" y="237744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14884" y="7142988"/>
              <a:ext cx="86868" cy="86868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214884" y="7142988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0"/>
                  </a:moveTo>
                  <a:lnTo>
                    <a:pt x="86868" y="0"/>
                  </a:lnTo>
                  <a:lnTo>
                    <a:pt x="86868" y="86868"/>
                  </a:lnTo>
                  <a:lnTo>
                    <a:pt x="0" y="8686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BD4B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9" name="object 89"/>
          <p:cNvGraphicFramePr>
            <a:graphicFrameLocks noGrp="1"/>
          </p:cNvGraphicFramePr>
          <p:nvPr/>
        </p:nvGraphicFramePr>
        <p:xfrm>
          <a:off x="286403" y="6355079"/>
          <a:ext cx="12460605" cy="952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6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96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3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96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83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83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344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026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38760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spc="-45" dirty="0">
                          <a:latin typeface="Verdana"/>
                          <a:cs typeface="Verdana"/>
                        </a:rPr>
                        <a:t>Public</a:t>
                      </a:r>
                      <a:r>
                        <a:rPr sz="12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75" dirty="0">
                          <a:latin typeface="Verdana"/>
                          <a:cs typeface="Verdana"/>
                        </a:rPr>
                        <a:t>Building</a:t>
                      </a:r>
                      <a:r>
                        <a:rPr sz="12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85" dirty="0">
                          <a:latin typeface="Verdana"/>
                          <a:cs typeface="Verdana"/>
                        </a:rPr>
                        <a:t>Permit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Value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$27,565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$15,263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$23,286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$38,076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$34,802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$95,389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$50,965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$115,199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$34,568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$56,961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$10,577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50" spc="-85" dirty="0">
                          <a:latin typeface="Verdana"/>
                          <a:cs typeface="Verdana"/>
                        </a:rPr>
                        <a:t>Private</a:t>
                      </a:r>
                      <a:r>
                        <a:rPr sz="12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100" dirty="0">
                          <a:latin typeface="Verdana"/>
                          <a:cs typeface="Verdana"/>
                        </a:rPr>
                        <a:t>Non-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Residential</a:t>
                      </a:r>
                      <a:r>
                        <a:rPr sz="125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Permit</a:t>
                      </a:r>
                      <a:r>
                        <a:rPr sz="125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Value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6985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$53,824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$63,743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$95,860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$76,262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$38,697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$29,021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$37,419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$62,756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$27,913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$85,262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$18,218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spc="-85" dirty="0">
                          <a:latin typeface="Verdana"/>
                          <a:cs typeface="Verdana"/>
                        </a:rPr>
                        <a:t>Private</a:t>
                      </a:r>
                      <a:r>
                        <a:rPr sz="12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Residential</a:t>
                      </a:r>
                      <a:r>
                        <a:rPr sz="125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Value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$90,485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$87,640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$34,006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$32,503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$110,905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$221,257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$162,883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$208,344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$154,377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$168,529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$80,978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50" spc="-80" dirty="0">
                          <a:latin typeface="Verdana"/>
                          <a:cs typeface="Verdana"/>
                        </a:rPr>
                        <a:t>Total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75" dirty="0">
                          <a:latin typeface="Verdana"/>
                          <a:cs typeface="Verdana"/>
                        </a:rPr>
                        <a:t>Building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Permit</a:t>
                      </a:r>
                      <a:r>
                        <a:rPr sz="12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Value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6985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$171,874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$166,646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$153,152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$146,841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$184,404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$345,667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$234,777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$386,300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$216,858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$310,751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75565" algn="ctr">
                        <a:lnSpc>
                          <a:spcPts val="1485"/>
                        </a:lnSpc>
                        <a:spcBef>
                          <a:spcPts val="95"/>
                        </a:spcBef>
                      </a:pPr>
                      <a:r>
                        <a:rPr sz="1250" spc="-55" dirty="0">
                          <a:latin typeface="Verdana"/>
                          <a:cs typeface="Verdana"/>
                        </a:rPr>
                        <a:t>$109,772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0" name="object 90"/>
          <p:cNvSpPr/>
          <p:nvPr/>
        </p:nvSpPr>
        <p:spPr>
          <a:xfrm>
            <a:off x="11864340" y="5698235"/>
            <a:ext cx="0" cy="231775"/>
          </a:xfrm>
          <a:custGeom>
            <a:avLst/>
            <a:gdLst/>
            <a:ahLst/>
            <a:cxnLst/>
            <a:rect l="l" t="t" r="r" b="b"/>
            <a:pathLst>
              <a:path h="231775">
                <a:moveTo>
                  <a:pt x="0" y="0"/>
                </a:moveTo>
                <a:lnTo>
                  <a:pt x="0" y="231648"/>
                </a:lnTo>
              </a:path>
              <a:path h="231775">
                <a:moveTo>
                  <a:pt x="0" y="0"/>
                </a:moveTo>
                <a:lnTo>
                  <a:pt x="0" y="231648"/>
                </a:lnTo>
              </a:path>
            </a:pathLst>
          </a:custGeom>
          <a:ln w="10668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1864340" y="7071359"/>
            <a:ext cx="0" cy="238125"/>
          </a:xfrm>
          <a:custGeom>
            <a:avLst/>
            <a:gdLst/>
            <a:ahLst/>
            <a:cxnLst/>
            <a:rect l="l" t="t" r="r" b="b"/>
            <a:pathLst>
              <a:path h="238125">
                <a:moveTo>
                  <a:pt x="0" y="0"/>
                </a:moveTo>
                <a:lnTo>
                  <a:pt x="0" y="237744"/>
                </a:lnTo>
              </a:path>
              <a:path h="238125">
                <a:moveTo>
                  <a:pt x="0" y="0"/>
                </a:moveTo>
                <a:lnTo>
                  <a:pt x="0" y="237744"/>
                </a:lnTo>
              </a:path>
            </a:pathLst>
          </a:custGeom>
          <a:ln w="10668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12003625" y="3484292"/>
            <a:ext cx="630555" cy="20713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00"/>
              </a:lnSpc>
            </a:pPr>
            <a:r>
              <a:rPr sz="950" dirty="0">
                <a:solidFill>
                  <a:srgbClr val="3F3F3F"/>
                </a:solidFill>
                <a:latin typeface="Carlito"/>
                <a:cs typeface="Carlito"/>
              </a:rPr>
              <a:t>Public</a:t>
            </a:r>
            <a:r>
              <a:rPr sz="950" spc="-40" dirty="0">
                <a:solidFill>
                  <a:srgbClr val="3F3F3F"/>
                </a:solidFill>
                <a:latin typeface="Carlito"/>
                <a:cs typeface="Carlito"/>
              </a:rPr>
              <a:t> </a:t>
            </a:r>
            <a:r>
              <a:rPr sz="950" dirty="0">
                <a:solidFill>
                  <a:srgbClr val="3F3F3F"/>
                </a:solidFill>
                <a:latin typeface="Carlito"/>
                <a:cs typeface="Carlito"/>
              </a:rPr>
              <a:t>Building</a:t>
            </a:r>
            <a:r>
              <a:rPr sz="950" spc="-30" dirty="0">
                <a:solidFill>
                  <a:srgbClr val="3F3F3F"/>
                </a:solidFill>
                <a:latin typeface="Carlito"/>
                <a:cs typeface="Carlito"/>
              </a:rPr>
              <a:t> </a:t>
            </a:r>
            <a:r>
              <a:rPr sz="950" dirty="0">
                <a:solidFill>
                  <a:srgbClr val="3F3F3F"/>
                </a:solidFill>
                <a:latin typeface="Carlito"/>
                <a:cs typeface="Carlito"/>
              </a:rPr>
              <a:t>Permit</a:t>
            </a:r>
            <a:r>
              <a:rPr sz="950" spc="-30" dirty="0">
                <a:solidFill>
                  <a:srgbClr val="3F3F3F"/>
                </a:solidFill>
                <a:latin typeface="Carlito"/>
                <a:cs typeface="Carlito"/>
              </a:rPr>
              <a:t> </a:t>
            </a:r>
            <a:r>
              <a:rPr sz="950" spc="-20" dirty="0">
                <a:solidFill>
                  <a:srgbClr val="3F3F3F"/>
                </a:solidFill>
                <a:latin typeface="Carlito"/>
                <a:cs typeface="Carlito"/>
              </a:rPr>
              <a:t>Value</a:t>
            </a:r>
            <a:endParaRPr sz="950">
              <a:latin typeface="Carlito"/>
              <a:cs typeface="Carlito"/>
            </a:endParaRPr>
          </a:p>
          <a:p>
            <a:pPr marL="521334" marR="187960" indent="-454659">
              <a:lnSpc>
                <a:spcPct val="111600"/>
              </a:lnSpc>
            </a:pPr>
            <a:r>
              <a:rPr sz="950" dirty="0">
                <a:solidFill>
                  <a:srgbClr val="3F3F3F"/>
                </a:solidFill>
                <a:latin typeface="Carlito"/>
                <a:cs typeface="Carlito"/>
              </a:rPr>
              <a:t>Private</a:t>
            </a:r>
            <a:r>
              <a:rPr sz="950" spc="15" dirty="0">
                <a:solidFill>
                  <a:srgbClr val="3F3F3F"/>
                </a:solidFill>
                <a:latin typeface="Carlito"/>
                <a:cs typeface="Carlito"/>
              </a:rPr>
              <a:t> </a:t>
            </a:r>
            <a:r>
              <a:rPr sz="950" spc="-10" dirty="0">
                <a:solidFill>
                  <a:srgbClr val="3F3F3F"/>
                </a:solidFill>
                <a:latin typeface="Carlito"/>
                <a:cs typeface="Carlito"/>
              </a:rPr>
              <a:t>Non-Residential</a:t>
            </a:r>
            <a:r>
              <a:rPr sz="950" spc="5" dirty="0">
                <a:solidFill>
                  <a:srgbClr val="3F3F3F"/>
                </a:solidFill>
                <a:latin typeface="Carlito"/>
                <a:cs typeface="Carlito"/>
              </a:rPr>
              <a:t> </a:t>
            </a:r>
            <a:r>
              <a:rPr sz="950" dirty="0">
                <a:solidFill>
                  <a:srgbClr val="3F3F3F"/>
                </a:solidFill>
                <a:latin typeface="Carlito"/>
                <a:cs typeface="Carlito"/>
              </a:rPr>
              <a:t>Permit</a:t>
            </a:r>
            <a:r>
              <a:rPr sz="950" spc="5" dirty="0">
                <a:solidFill>
                  <a:srgbClr val="3F3F3F"/>
                </a:solidFill>
                <a:latin typeface="Carlito"/>
                <a:cs typeface="Carlito"/>
              </a:rPr>
              <a:t> </a:t>
            </a:r>
            <a:r>
              <a:rPr sz="950" spc="-20" dirty="0">
                <a:solidFill>
                  <a:srgbClr val="3F3F3F"/>
                </a:solidFill>
                <a:latin typeface="Carlito"/>
                <a:cs typeface="Carlito"/>
              </a:rPr>
              <a:t>Value</a:t>
            </a:r>
            <a:r>
              <a:rPr sz="950" dirty="0">
                <a:solidFill>
                  <a:srgbClr val="3F3F3F"/>
                </a:solidFill>
                <a:latin typeface="Carlito"/>
                <a:cs typeface="Carlito"/>
              </a:rPr>
              <a:t> Private</a:t>
            </a:r>
            <a:r>
              <a:rPr sz="950" spc="25" dirty="0">
                <a:solidFill>
                  <a:srgbClr val="3F3F3F"/>
                </a:solidFill>
                <a:latin typeface="Carlito"/>
                <a:cs typeface="Carlito"/>
              </a:rPr>
              <a:t> </a:t>
            </a:r>
            <a:r>
              <a:rPr sz="950" spc="-10" dirty="0">
                <a:solidFill>
                  <a:srgbClr val="3F3F3F"/>
                </a:solidFill>
                <a:latin typeface="Carlito"/>
                <a:cs typeface="Carlito"/>
              </a:rPr>
              <a:t>Residential</a:t>
            </a:r>
            <a:r>
              <a:rPr sz="950" spc="15" dirty="0">
                <a:solidFill>
                  <a:srgbClr val="3F3F3F"/>
                </a:solidFill>
                <a:latin typeface="Carlito"/>
                <a:cs typeface="Carlito"/>
              </a:rPr>
              <a:t> </a:t>
            </a:r>
            <a:r>
              <a:rPr sz="950" spc="-20" dirty="0">
                <a:solidFill>
                  <a:srgbClr val="3F3F3F"/>
                </a:solidFill>
                <a:latin typeface="Carlito"/>
                <a:cs typeface="Carlito"/>
              </a:rPr>
              <a:t>Value</a:t>
            </a:r>
            <a:endParaRPr sz="950">
              <a:latin typeface="Carlito"/>
              <a:cs typeface="Carlito"/>
            </a:endParaRPr>
          </a:p>
          <a:p>
            <a:pPr marL="731520">
              <a:lnSpc>
                <a:spcPct val="100000"/>
              </a:lnSpc>
              <a:spcBef>
                <a:spcPts val="130"/>
              </a:spcBef>
            </a:pPr>
            <a:r>
              <a:rPr sz="950" dirty="0">
                <a:solidFill>
                  <a:srgbClr val="3F3F3F"/>
                </a:solidFill>
                <a:latin typeface="Carlito"/>
                <a:cs typeface="Carlito"/>
              </a:rPr>
              <a:t>Total</a:t>
            </a:r>
            <a:r>
              <a:rPr sz="950" spc="-30" dirty="0">
                <a:solidFill>
                  <a:srgbClr val="3F3F3F"/>
                </a:solidFill>
                <a:latin typeface="Carlito"/>
                <a:cs typeface="Carlito"/>
              </a:rPr>
              <a:t> </a:t>
            </a:r>
            <a:r>
              <a:rPr sz="950" dirty="0">
                <a:solidFill>
                  <a:srgbClr val="3F3F3F"/>
                </a:solidFill>
                <a:latin typeface="Carlito"/>
                <a:cs typeface="Carlito"/>
              </a:rPr>
              <a:t>Building</a:t>
            </a:r>
            <a:r>
              <a:rPr sz="950" spc="-35" dirty="0">
                <a:solidFill>
                  <a:srgbClr val="3F3F3F"/>
                </a:solidFill>
                <a:latin typeface="Carlito"/>
                <a:cs typeface="Carlito"/>
              </a:rPr>
              <a:t> </a:t>
            </a:r>
            <a:r>
              <a:rPr sz="950" dirty="0">
                <a:solidFill>
                  <a:srgbClr val="3F3F3F"/>
                </a:solidFill>
                <a:latin typeface="Carlito"/>
                <a:cs typeface="Carlito"/>
              </a:rPr>
              <a:t>Permit</a:t>
            </a:r>
            <a:r>
              <a:rPr sz="950" spc="-25" dirty="0">
                <a:solidFill>
                  <a:srgbClr val="3F3F3F"/>
                </a:solidFill>
                <a:latin typeface="Carlito"/>
                <a:cs typeface="Carlito"/>
              </a:rPr>
              <a:t> </a:t>
            </a:r>
            <a:r>
              <a:rPr sz="950" spc="-20" dirty="0">
                <a:solidFill>
                  <a:srgbClr val="3F3F3F"/>
                </a:solidFill>
                <a:latin typeface="Carlito"/>
                <a:cs typeface="Carlito"/>
              </a:rPr>
              <a:t>Value</a:t>
            </a:r>
            <a:endParaRPr sz="950">
              <a:latin typeface="Carlito"/>
              <a:cs typeface="Carlito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2104727" y="2315971"/>
            <a:ext cx="688975" cy="3479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05" dirty="0">
                <a:latin typeface="Verdana"/>
                <a:cs typeface="Verdana"/>
              </a:rPr>
              <a:t>$450,000</a:t>
            </a:r>
            <a:endParaRPr sz="1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1250" spc="-105" dirty="0">
                <a:latin typeface="Verdana"/>
                <a:cs typeface="Verdana"/>
              </a:rPr>
              <a:t>$400,000</a:t>
            </a:r>
            <a:endParaRPr sz="1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1250" spc="-105" dirty="0">
                <a:latin typeface="Verdana"/>
                <a:cs typeface="Verdana"/>
              </a:rPr>
              <a:t>$350,000</a:t>
            </a:r>
            <a:endParaRPr sz="1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250" spc="-105" dirty="0">
                <a:latin typeface="Verdana"/>
                <a:cs typeface="Verdana"/>
              </a:rPr>
              <a:t>$300,000</a:t>
            </a:r>
            <a:endParaRPr sz="1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1250" spc="-105" dirty="0">
                <a:latin typeface="Verdana"/>
                <a:cs typeface="Verdana"/>
              </a:rPr>
              <a:t>$250,000</a:t>
            </a:r>
            <a:endParaRPr sz="1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1250" spc="-105" dirty="0">
                <a:latin typeface="Verdana"/>
                <a:cs typeface="Verdana"/>
              </a:rPr>
              <a:t>$200,000</a:t>
            </a:r>
            <a:endParaRPr sz="1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sz="1250" spc="-105" dirty="0">
                <a:latin typeface="Verdana"/>
                <a:cs typeface="Verdana"/>
              </a:rPr>
              <a:t>$150,000</a:t>
            </a:r>
            <a:endParaRPr sz="1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1250" spc="-105" dirty="0">
                <a:latin typeface="Verdana"/>
                <a:cs typeface="Verdana"/>
              </a:rPr>
              <a:t>$100,000</a:t>
            </a:r>
            <a:endParaRPr sz="1250">
              <a:latin typeface="Verdana"/>
              <a:cs typeface="Verdana"/>
            </a:endParaRPr>
          </a:p>
          <a:p>
            <a:pPr marL="100965">
              <a:lnSpc>
                <a:spcPct val="100000"/>
              </a:lnSpc>
              <a:spcBef>
                <a:spcPts val="1360"/>
              </a:spcBef>
            </a:pPr>
            <a:r>
              <a:rPr sz="1250" spc="-105" dirty="0">
                <a:latin typeface="Verdana"/>
                <a:cs typeface="Verdana"/>
              </a:rPr>
              <a:t>$50,000</a:t>
            </a:r>
            <a:endParaRPr sz="1250">
              <a:latin typeface="Verdana"/>
              <a:cs typeface="Verdana"/>
            </a:endParaRPr>
          </a:p>
          <a:p>
            <a:pPr marL="445134">
              <a:lnSpc>
                <a:spcPct val="100000"/>
              </a:lnSpc>
              <a:spcBef>
                <a:spcPts val="1355"/>
              </a:spcBef>
            </a:pPr>
            <a:r>
              <a:rPr sz="1250" spc="-25" dirty="0">
                <a:latin typeface="Verdana"/>
                <a:cs typeface="Verdana"/>
              </a:rPr>
              <a:t>$-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810392" y="4063877"/>
            <a:ext cx="252729" cy="6489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60" dirty="0">
                <a:solidFill>
                  <a:srgbClr val="595959"/>
                </a:solidFill>
                <a:latin typeface="Verdana"/>
                <a:cs typeface="Verdana"/>
              </a:rPr>
              <a:t>Millions</a:t>
            </a:r>
            <a:endParaRPr sz="1450">
              <a:latin typeface="Verdana"/>
              <a:cs typeface="Verdana"/>
            </a:endParaRPr>
          </a:p>
        </p:txBody>
      </p:sp>
      <p:pic>
        <p:nvPicPr>
          <p:cNvPr id="95" name="object 95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111496" y="521208"/>
            <a:ext cx="7690104" cy="1027176"/>
          </a:xfrm>
          <a:prstGeom prst="rect">
            <a:avLst/>
          </a:prstGeom>
        </p:spPr>
      </p:pic>
      <p:sp>
        <p:nvSpPr>
          <p:cNvPr id="96" name="object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1865" rIns="0" bIns="0" rtlCol="0">
            <a:spAutoFit/>
          </a:bodyPr>
          <a:lstStyle/>
          <a:p>
            <a:pPr marL="845819" marR="5080">
              <a:lnSpc>
                <a:spcPts val="3529"/>
              </a:lnSpc>
              <a:spcBef>
                <a:spcPts val="195"/>
              </a:spcBef>
            </a:pPr>
            <a:r>
              <a:rPr spc="-405" dirty="0"/>
              <a:t>BUILDING</a:t>
            </a:r>
            <a:r>
              <a:rPr spc="-300" dirty="0"/>
              <a:t> </a:t>
            </a:r>
            <a:r>
              <a:rPr spc="-350" dirty="0"/>
              <a:t>PERMITS</a:t>
            </a:r>
            <a:r>
              <a:rPr spc="-250" dirty="0"/>
              <a:t> </a:t>
            </a:r>
            <a:r>
              <a:rPr spc="-254" dirty="0"/>
              <a:t>BY</a:t>
            </a:r>
            <a:r>
              <a:rPr spc="-275" dirty="0"/>
              <a:t> </a:t>
            </a:r>
            <a:r>
              <a:rPr spc="-409" dirty="0"/>
              <a:t>VALUE($)</a:t>
            </a:r>
            <a:r>
              <a:rPr spc="-235" dirty="0"/>
              <a:t> </a:t>
            </a:r>
            <a:r>
              <a:rPr spc="-280" dirty="0"/>
              <a:t>FISCAL </a:t>
            </a:r>
            <a:r>
              <a:rPr spc="-260" dirty="0"/>
              <a:t>YEARS</a:t>
            </a:r>
            <a:r>
              <a:rPr spc="-254" dirty="0"/>
              <a:t> </a:t>
            </a:r>
            <a:r>
              <a:rPr spc="-440" dirty="0"/>
              <a:t>2017</a:t>
            </a:r>
            <a:r>
              <a:rPr spc="-290" dirty="0"/>
              <a:t> </a:t>
            </a:r>
            <a:r>
              <a:rPr spc="-305" dirty="0"/>
              <a:t>TO</a:t>
            </a:r>
            <a:r>
              <a:rPr spc="-250" dirty="0"/>
              <a:t> </a:t>
            </a:r>
            <a:r>
              <a:rPr spc="-445" dirty="0"/>
              <a:t>2024</a:t>
            </a:r>
            <a:r>
              <a:rPr spc="-260" dirty="0"/>
              <a:t> </a:t>
            </a:r>
            <a:r>
              <a:rPr spc="-290" dirty="0"/>
              <a:t>FEBRUARY</a:t>
            </a:r>
            <a:r>
              <a:rPr spc="-250" dirty="0"/>
              <a:t> </a:t>
            </a:r>
            <a:r>
              <a:rPr spc="-285" dirty="0"/>
              <a:t>YTD</a:t>
            </a:r>
          </a:p>
        </p:txBody>
      </p:sp>
      <p:grpSp>
        <p:nvGrpSpPr>
          <p:cNvPr id="97" name="object 97"/>
          <p:cNvGrpSpPr/>
          <p:nvPr/>
        </p:nvGrpSpPr>
        <p:grpSpPr>
          <a:xfrm>
            <a:off x="-5333" y="1758695"/>
            <a:ext cx="12812395" cy="396240"/>
            <a:chOff x="-5333" y="1758695"/>
            <a:chExt cx="12812395" cy="396240"/>
          </a:xfrm>
        </p:grpSpPr>
        <p:pic>
          <p:nvPicPr>
            <p:cNvPr id="98" name="object 9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0" y="1758695"/>
              <a:ext cx="12801600" cy="396239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0" y="1783079"/>
              <a:ext cx="12801600" cy="300355"/>
            </a:xfrm>
            <a:custGeom>
              <a:avLst/>
              <a:gdLst/>
              <a:ahLst/>
              <a:cxnLst/>
              <a:rect l="l" t="t" r="r" b="b"/>
              <a:pathLst>
                <a:path w="12801600" h="300355">
                  <a:moveTo>
                    <a:pt x="12801600" y="300228"/>
                  </a:moveTo>
                  <a:lnTo>
                    <a:pt x="0" y="300228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300228"/>
                  </a:lnTo>
                  <a:close/>
                </a:path>
              </a:pathLst>
            </a:custGeom>
            <a:solidFill>
              <a:srgbClr val="D895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0" y="1783079"/>
              <a:ext cx="12801600" cy="300355"/>
            </a:xfrm>
            <a:custGeom>
              <a:avLst/>
              <a:gdLst/>
              <a:ahLst/>
              <a:cxnLst/>
              <a:rect l="l" t="t" r="r" b="b"/>
              <a:pathLst>
                <a:path w="12801600" h="300355">
                  <a:moveTo>
                    <a:pt x="0" y="0"/>
                  </a:moveTo>
                  <a:lnTo>
                    <a:pt x="12801600" y="0"/>
                  </a:lnTo>
                  <a:lnTo>
                    <a:pt x="12801600" y="300228"/>
                  </a:lnTo>
                  <a:lnTo>
                    <a:pt x="0" y="30022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D895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97" y="281177"/>
            <a:ext cx="12812395" cy="7206615"/>
            <a:chOff x="-5397" y="281177"/>
            <a:chExt cx="12812395" cy="72066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6511"/>
              <a:ext cx="12801600" cy="7200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6511"/>
              <a:ext cx="12801600" cy="22661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5334" y="281177"/>
              <a:ext cx="12812268" cy="33246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2549651"/>
              <a:ext cx="12801600" cy="474345"/>
            </a:xfrm>
            <a:custGeom>
              <a:avLst/>
              <a:gdLst/>
              <a:ahLst/>
              <a:cxnLst/>
              <a:rect l="l" t="t" r="r" b="b"/>
              <a:pathLst>
                <a:path w="12801600" h="474344">
                  <a:moveTo>
                    <a:pt x="12801600" y="473963"/>
                  </a:moveTo>
                  <a:lnTo>
                    <a:pt x="0" y="473963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473963"/>
                  </a:lnTo>
                  <a:close/>
                </a:path>
              </a:pathLst>
            </a:custGeom>
            <a:solidFill>
              <a:srgbClr val="F9B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075432"/>
              <a:ext cx="12801600" cy="44119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811523"/>
              <a:ext cx="1371600" cy="15194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3811523"/>
              <a:ext cx="1371600" cy="1519555"/>
            </a:xfrm>
            <a:custGeom>
              <a:avLst/>
              <a:gdLst/>
              <a:ahLst/>
              <a:cxnLst/>
              <a:rect l="l" t="t" r="r" b="b"/>
              <a:pathLst>
                <a:path w="1371600" h="1519554">
                  <a:moveTo>
                    <a:pt x="943356" y="1519427"/>
                  </a:moveTo>
                  <a:lnTo>
                    <a:pt x="0" y="1519427"/>
                  </a:lnTo>
                  <a:lnTo>
                    <a:pt x="0" y="0"/>
                  </a:lnTo>
                  <a:lnTo>
                    <a:pt x="1371600" y="0"/>
                  </a:lnTo>
                  <a:lnTo>
                    <a:pt x="1371600" y="1091183"/>
                  </a:lnTo>
                  <a:lnTo>
                    <a:pt x="1369083" y="1137794"/>
                  </a:lnTo>
                  <a:lnTo>
                    <a:pt x="1361709" y="1182964"/>
                  </a:lnTo>
                  <a:lnTo>
                    <a:pt x="1349739" y="1226429"/>
                  </a:lnTo>
                  <a:lnTo>
                    <a:pt x="1333438" y="1267928"/>
                  </a:lnTo>
                  <a:lnTo>
                    <a:pt x="1313067" y="1307196"/>
                  </a:lnTo>
                  <a:lnTo>
                    <a:pt x="1288889" y="1343972"/>
                  </a:lnTo>
                  <a:lnTo>
                    <a:pt x="1261168" y="1377993"/>
                  </a:lnTo>
                  <a:lnTo>
                    <a:pt x="1230165" y="1408996"/>
                  </a:lnTo>
                  <a:lnTo>
                    <a:pt x="1196144" y="1436717"/>
                  </a:lnTo>
                  <a:lnTo>
                    <a:pt x="1159368" y="1460895"/>
                  </a:lnTo>
                  <a:lnTo>
                    <a:pt x="1120100" y="1481266"/>
                  </a:lnTo>
                  <a:lnTo>
                    <a:pt x="1078601" y="1497567"/>
                  </a:lnTo>
                  <a:lnTo>
                    <a:pt x="1035136" y="1509537"/>
                  </a:lnTo>
                  <a:lnTo>
                    <a:pt x="989966" y="1516911"/>
                  </a:lnTo>
                  <a:lnTo>
                    <a:pt x="943356" y="1519427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107" y="4217193"/>
              <a:ext cx="1186815" cy="699135"/>
            </a:xfrm>
            <a:custGeom>
              <a:avLst/>
              <a:gdLst/>
              <a:ahLst/>
              <a:cxnLst/>
              <a:rect l="l" t="t" r="r" b="b"/>
              <a:pathLst>
                <a:path w="1186815" h="699135">
                  <a:moveTo>
                    <a:pt x="296703" y="698944"/>
                  </a:moveTo>
                  <a:lnTo>
                    <a:pt x="254737" y="696386"/>
                  </a:lnTo>
                  <a:lnTo>
                    <a:pt x="215145" y="688693"/>
                  </a:lnTo>
                  <a:lnTo>
                    <a:pt x="177947" y="675838"/>
                  </a:lnTo>
                  <a:lnTo>
                    <a:pt x="143160" y="657796"/>
                  </a:lnTo>
                  <a:lnTo>
                    <a:pt x="111406" y="634830"/>
                  </a:lnTo>
                  <a:lnTo>
                    <a:pt x="83296" y="607087"/>
                  </a:lnTo>
                  <a:lnTo>
                    <a:pt x="58828" y="574576"/>
                  </a:lnTo>
                  <a:lnTo>
                    <a:pt x="38004" y="537305"/>
                  </a:lnTo>
                  <a:lnTo>
                    <a:pt x="21377" y="495874"/>
                  </a:lnTo>
                  <a:lnTo>
                    <a:pt x="9501" y="450746"/>
                  </a:lnTo>
                  <a:lnTo>
                    <a:pt x="2375" y="401940"/>
                  </a:lnTo>
                  <a:lnTo>
                    <a:pt x="0" y="349472"/>
                  </a:lnTo>
                  <a:lnTo>
                    <a:pt x="2375" y="297127"/>
                  </a:lnTo>
                  <a:lnTo>
                    <a:pt x="9501" y="248400"/>
                  </a:lnTo>
                  <a:lnTo>
                    <a:pt x="21377" y="203297"/>
                  </a:lnTo>
                  <a:lnTo>
                    <a:pt x="38004" y="161829"/>
                  </a:lnTo>
                  <a:lnTo>
                    <a:pt x="58828" y="124625"/>
                  </a:lnTo>
                  <a:lnTo>
                    <a:pt x="83296" y="92154"/>
                  </a:lnTo>
                  <a:lnTo>
                    <a:pt x="111406" y="64397"/>
                  </a:lnTo>
                  <a:lnTo>
                    <a:pt x="143160" y="41338"/>
                  </a:lnTo>
                  <a:lnTo>
                    <a:pt x="177947" y="23319"/>
                  </a:lnTo>
                  <a:lnTo>
                    <a:pt x="215145" y="10417"/>
                  </a:lnTo>
                  <a:lnTo>
                    <a:pt x="254737" y="2641"/>
                  </a:lnTo>
                  <a:lnTo>
                    <a:pt x="296703" y="0"/>
                  </a:lnTo>
                  <a:lnTo>
                    <a:pt x="338295" y="2641"/>
                  </a:lnTo>
                  <a:lnTo>
                    <a:pt x="377618" y="10417"/>
                  </a:lnTo>
                  <a:lnTo>
                    <a:pt x="414656" y="23319"/>
                  </a:lnTo>
                  <a:lnTo>
                    <a:pt x="449389" y="41338"/>
                  </a:lnTo>
                  <a:lnTo>
                    <a:pt x="481143" y="64397"/>
                  </a:lnTo>
                  <a:lnTo>
                    <a:pt x="509254" y="92154"/>
                  </a:lnTo>
                  <a:lnTo>
                    <a:pt x="533721" y="124625"/>
                  </a:lnTo>
                  <a:lnTo>
                    <a:pt x="551026" y="155543"/>
                  </a:lnTo>
                  <a:lnTo>
                    <a:pt x="296703" y="155543"/>
                  </a:lnTo>
                  <a:lnTo>
                    <a:pt x="273543" y="158509"/>
                  </a:lnTo>
                  <a:lnTo>
                    <a:pt x="234901" y="181836"/>
                  </a:lnTo>
                  <a:lnTo>
                    <a:pt x="207064" y="228894"/>
                  </a:lnTo>
                  <a:lnTo>
                    <a:pt x="192854" y="302540"/>
                  </a:lnTo>
                  <a:lnTo>
                    <a:pt x="191071" y="349472"/>
                  </a:lnTo>
                  <a:lnTo>
                    <a:pt x="192854" y="396568"/>
                  </a:lnTo>
                  <a:lnTo>
                    <a:pt x="198191" y="436852"/>
                  </a:lnTo>
                  <a:lnTo>
                    <a:pt x="219456" y="497014"/>
                  </a:lnTo>
                  <a:lnTo>
                    <a:pt x="252936" y="531935"/>
                  </a:lnTo>
                  <a:lnTo>
                    <a:pt x="296703" y="543496"/>
                  </a:lnTo>
                  <a:lnTo>
                    <a:pt x="551086" y="543496"/>
                  </a:lnTo>
                  <a:lnTo>
                    <a:pt x="533721" y="574576"/>
                  </a:lnTo>
                  <a:lnTo>
                    <a:pt x="509254" y="607087"/>
                  </a:lnTo>
                  <a:lnTo>
                    <a:pt x="481143" y="634830"/>
                  </a:lnTo>
                  <a:lnTo>
                    <a:pt x="449389" y="657796"/>
                  </a:lnTo>
                  <a:lnTo>
                    <a:pt x="414656" y="675838"/>
                  </a:lnTo>
                  <a:lnTo>
                    <a:pt x="377618" y="688693"/>
                  </a:lnTo>
                  <a:lnTo>
                    <a:pt x="338295" y="696386"/>
                  </a:lnTo>
                  <a:lnTo>
                    <a:pt x="296703" y="698944"/>
                  </a:lnTo>
                  <a:close/>
                </a:path>
                <a:path w="1186815" h="699135">
                  <a:moveTo>
                    <a:pt x="551086" y="543496"/>
                  </a:moveTo>
                  <a:lnTo>
                    <a:pt x="296703" y="543496"/>
                  </a:lnTo>
                  <a:lnTo>
                    <a:pt x="319489" y="540640"/>
                  </a:lnTo>
                  <a:lnTo>
                    <a:pt x="339828" y="531935"/>
                  </a:lnTo>
                  <a:lnTo>
                    <a:pt x="373094" y="497014"/>
                  </a:lnTo>
                  <a:lnTo>
                    <a:pt x="394311" y="436852"/>
                  </a:lnTo>
                  <a:lnTo>
                    <a:pt x="399615" y="396568"/>
                  </a:lnTo>
                  <a:lnTo>
                    <a:pt x="401383" y="349472"/>
                  </a:lnTo>
                  <a:lnTo>
                    <a:pt x="399615" y="302540"/>
                  </a:lnTo>
                  <a:lnTo>
                    <a:pt x="394311" y="262342"/>
                  </a:lnTo>
                  <a:lnTo>
                    <a:pt x="373094" y="202215"/>
                  </a:lnTo>
                  <a:lnTo>
                    <a:pt x="339828" y="167270"/>
                  </a:lnTo>
                  <a:lnTo>
                    <a:pt x="296703" y="155543"/>
                  </a:lnTo>
                  <a:lnTo>
                    <a:pt x="551026" y="155543"/>
                  </a:lnTo>
                  <a:lnTo>
                    <a:pt x="571157" y="203297"/>
                  </a:lnTo>
                  <a:lnTo>
                    <a:pt x="583001" y="248400"/>
                  </a:lnTo>
                  <a:lnTo>
                    <a:pt x="590094" y="297127"/>
                  </a:lnTo>
                  <a:lnTo>
                    <a:pt x="592455" y="349472"/>
                  </a:lnTo>
                  <a:lnTo>
                    <a:pt x="590094" y="401940"/>
                  </a:lnTo>
                  <a:lnTo>
                    <a:pt x="583001" y="450746"/>
                  </a:lnTo>
                  <a:lnTo>
                    <a:pt x="571157" y="495874"/>
                  </a:lnTo>
                  <a:lnTo>
                    <a:pt x="554545" y="537305"/>
                  </a:lnTo>
                  <a:lnTo>
                    <a:pt x="551086" y="543496"/>
                  </a:lnTo>
                  <a:close/>
                </a:path>
                <a:path w="1186815" h="699135">
                  <a:moveTo>
                    <a:pt x="1172738" y="545401"/>
                  </a:moveTo>
                  <a:lnTo>
                    <a:pt x="887825" y="545401"/>
                  </a:lnTo>
                  <a:lnTo>
                    <a:pt x="911149" y="544292"/>
                  </a:lnTo>
                  <a:lnTo>
                    <a:pt x="931973" y="540817"/>
                  </a:lnTo>
                  <a:lnTo>
                    <a:pt x="978927" y="516484"/>
                  </a:lnTo>
                  <a:lnTo>
                    <a:pt x="995362" y="474345"/>
                  </a:lnTo>
                  <a:lnTo>
                    <a:pt x="993573" y="458628"/>
                  </a:lnTo>
                  <a:lnTo>
                    <a:pt x="966597" y="423481"/>
                  </a:lnTo>
                  <a:lnTo>
                    <a:pt x="926806" y="410563"/>
                  </a:lnTo>
                  <a:lnTo>
                    <a:pt x="864870" y="406146"/>
                  </a:lnTo>
                  <a:lnTo>
                    <a:pt x="682371" y="406146"/>
                  </a:lnTo>
                  <a:lnTo>
                    <a:pt x="715994" y="13430"/>
                  </a:lnTo>
                  <a:lnTo>
                    <a:pt x="1144238" y="13430"/>
                  </a:lnTo>
                  <a:lnTo>
                    <a:pt x="1144238" y="160401"/>
                  </a:lnTo>
                  <a:lnTo>
                    <a:pt x="873442" y="160401"/>
                  </a:lnTo>
                  <a:lnTo>
                    <a:pt x="864870" y="258318"/>
                  </a:lnTo>
                  <a:lnTo>
                    <a:pt x="909923" y="258318"/>
                  </a:lnTo>
                  <a:lnTo>
                    <a:pt x="975913" y="261977"/>
                  </a:lnTo>
                  <a:lnTo>
                    <a:pt x="1032724" y="272807"/>
                  </a:lnTo>
                  <a:lnTo>
                    <a:pt x="1080355" y="290799"/>
                  </a:lnTo>
                  <a:lnTo>
                    <a:pt x="1118806" y="315944"/>
                  </a:lnTo>
                  <a:lnTo>
                    <a:pt x="1148420" y="347181"/>
                  </a:lnTo>
                  <a:lnTo>
                    <a:pt x="1169550" y="383178"/>
                  </a:lnTo>
                  <a:lnTo>
                    <a:pt x="1182216" y="423944"/>
                  </a:lnTo>
                  <a:lnTo>
                    <a:pt x="1186434" y="469487"/>
                  </a:lnTo>
                  <a:lnTo>
                    <a:pt x="1184432" y="500133"/>
                  </a:lnTo>
                  <a:lnTo>
                    <a:pt x="1178421" y="529494"/>
                  </a:lnTo>
                  <a:lnTo>
                    <a:pt x="1172738" y="545401"/>
                  </a:lnTo>
                  <a:close/>
                </a:path>
                <a:path w="1186815" h="699135">
                  <a:moveTo>
                    <a:pt x="893635" y="698944"/>
                  </a:moveTo>
                  <a:lnTo>
                    <a:pt x="822971" y="694658"/>
                  </a:lnTo>
                  <a:lnTo>
                    <a:pt x="752951" y="681799"/>
                  </a:lnTo>
                  <a:lnTo>
                    <a:pt x="688288" y="660951"/>
                  </a:lnTo>
                  <a:lnTo>
                    <a:pt x="633412" y="632745"/>
                  </a:lnTo>
                  <a:lnTo>
                    <a:pt x="701611" y="489680"/>
                  </a:lnTo>
                  <a:lnTo>
                    <a:pt x="722273" y="502394"/>
                  </a:lnTo>
                  <a:lnTo>
                    <a:pt x="743962" y="513528"/>
                  </a:lnTo>
                  <a:lnTo>
                    <a:pt x="790384" y="531018"/>
                  </a:lnTo>
                  <a:lnTo>
                    <a:pt x="839033" y="541889"/>
                  </a:lnTo>
                  <a:lnTo>
                    <a:pt x="887825" y="545401"/>
                  </a:lnTo>
                  <a:lnTo>
                    <a:pt x="1172738" y="545401"/>
                  </a:lnTo>
                  <a:lnTo>
                    <a:pt x="1168391" y="557569"/>
                  </a:lnTo>
                  <a:lnTo>
                    <a:pt x="1136155" y="609183"/>
                  </a:lnTo>
                  <a:lnTo>
                    <a:pt x="1087187" y="650902"/>
                  </a:lnTo>
                  <a:lnTo>
                    <a:pt x="1021593" y="681424"/>
                  </a:lnTo>
                  <a:lnTo>
                    <a:pt x="982849" y="691157"/>
                  </a:lnTo>
                  <a:lnTo>
                    <a:pt x="940193" y="696997"/>
                  </a:lnTo>
                  <a:lnTo>
                    <a:pt x="893635" y="698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806780" y="3768252"/>
            <a:ext cx="8609330" cy="1433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4600" spc="170" dirty="0">
                <a:solidFill>
                  <a:srgbClr val="49442A"/>
                </a:solidFill>
                <a:latin typeface="Verdana"/>
                <a:cs typeface="Verdana"/>
              </a:rPr>
              <a:t>Let’s</a:t>
            </a:r>
            <a:r>
              <a:rPr sz="4600" spc="-254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4600" spc="200" dirty="0">
                <a:solidFill>
                  <a:srgbClr val="49442A"/>
                </a:solidFill>
                <a:latin typeface="Verdana"/>
                <a:cs typeface="Verdana"/>
              </a:rPr>
              <a:t>Discuss</a:t>
            </a:r>
            <a:r>
              <a:rPr sz="4600" spc="-25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4600" spc="215" dirty="0">
                <a:solidFill>
                  <a:srgbClr val="49442A"/>
                </a:solidFill>
                <a:latin typeface="Verdana"/>
                <a:cs typeface="Verdana"/>
              </a:rPr>
              <a:t>the </a:t>
            </a:r>
            <a:r>
              <a:rPr sz="4600" spc="210" dirty="0">
                <a:solidFill>
                  <a:srgbClr val="E46B0A"/>
                </a:solidFill>
                <a:latin typeface="Verdana"/>
                <a:cs typeface="Verdana"/>
              </a:rPr>
              <a:t>Consumer</a:t>
            </a:r>
            <a:r>
              <a:rPr sz="4600" spc="-229" dirty="0">
                <a:solidFill>
                  <a:srgbClr val="E46B0A"/>
                </a:solidFill>
                <a:latin typeface="Verdana"/>
                <a:cs typeface="Verdana"/>
              </a:rPr>
              <a:t> </a:t>
            </a:r>
            <a:r>
              <a:rPr sz="4600" spc="295" dirty="0">
                <a:solidFill>
                  <a:srgbClr val="E46B0A"/>
                </a:solidFill>
                <a:latin typeface="Verdana"/>
                <a:cs typeface="Verdana"/>
              </a:rPr>
              <a:t>Price</a:t>
            </a:r>
            <a:r>
              <a:rPr sz="4600" spc="-275" dirty="0">
                <a:solidFill>
                  <a:srgbClr val="E46B0A"/>
                </a:solidFill>
                <a:latin typeface="Verdana"/>
                <a:cs typeface="Verdana"/>
              </a:rPr>
              <a:t> </a:t>
            </a:r>
            <a:r>
              <a:rPr sz="4600" spc="105" dirty="0">
                <a:solidFill>
                  <a:srgbClr val="E46B0A"/>
                </a:solidFill>
                <a:latin typeface="Verdana"/>
                <a:cs typeface="Verdana"/>
              </a:rPr>
              <a:t>Index</a:t>
            </a:r>
            <a:r>
              <a:rPr sz="4600" spc="-260" dirty="0">
                <a:solidFill>
                  <a:srgbClr val="E46B0A"/>
                </a:solidFill>
                <a:latin typeface="Verdana"/>
                <a:cs typeface="Verdana"/>
              </a:rPr>
              <a:t> </a:t>
            </a:r>
            <a:r>
              <a:rPr sz="4600" spc="-10" dirty="0">
                <a:solidFill>
                  <a:srgbClr val="E46B0A"/>
                </a:solidFill>
                <a:latin typeface="Verdana"/>
                <a:cs typeface="Verdana"/>
              </a:rPr>
              <a:t>(CPI)</a:t>
            </a:r>
            <a:endParaRPr sz="46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07047" y="5440182"/>
            <a:ext cx="8084820" cy="1196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100"/>
              </a:spcBef>
            </a:pPr>
            <a:r>
              <a:rPr sz="2500" spc="75" dirty="0">
                <a:solidFill>
                  <a:srgbClr val="49442A"/>
                </a:solidFill>
                <a:latin typeface="Verdana"/>
                <a:cs typeface="Verdana"/>
              </a:rPr>
              <a:t>According</a:t>
            </a:r>
            <a:r>
              <a:rPr sz="2500" spc="-17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49442A"/>
                </a:solidFill>
                <a:latin typeface="Verdana"/>
                <a:cs typeface="Verdana"/>
              </a:rPr>
              <a:t>to</a:t>
            </a:r>
            <a:r>
              <a:rPr sz="2500" spc="-20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49442A"/>
                </a:solidFill>
                <a:latin typeface="Verdana"/>
                <a:cs typeface="Verdana"/>
              </a:rPr>
              <a:t>the</a:t>
            </a:r>
            <a:r>
              <a:rPr sz="2500" spc="-16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49442A"/>
                </a:solidFill>
                <a:latin typeface="Verdana"/>
                <a:cs typeface="Verdana"/>
              </a:rPr>
              <a:t>Bureau</a:t>
            </a:r>
            <a:r>
              <a:rPr sz="2500" spc="-19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of</a:t>
            </a:r>
            <a:r>
              <a:rPr sz="2500" spc="-18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Labor</a:t>
            </a:r>
            <a:r>
              <a:rPr sz="2500" spc="-18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49442A"/>
                </a:solidFill>
                <a:latin typeface="Verdana"/>
                <a:cs typeface="Verdana"/>
              </a:rPr>
              <a:t>Statistics</a:t>
            </a:r>
            <a:r>
              <a:rPr sz="2500" spc="-14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650" i="1" spc="-35" dirty="0">
                <a:solidFill>
                  <a:srgbClr val="49442A"/>
                </a:solidFill>
                <a:latin typeface="Verdana"/>
                <a:cs typeface="Verdana"/>
              </a:rPr>
              <a:t>(BLS), </a:t>
            </a:r>
            <a:r>
              <a:rPr sz="2500" spc="60" dirty="0">
                <a:solidFill>
                  <a:srgbClr val="49442A"/>
                </a:solidFill>
                <a:latin typeface="Verdana"/>
                <a:cs typeface="Verdana"/>
              </a:rPr>
              <a:t>consumer</a:t>
            </a:r>
            <a:r>
              <a:rPr sz="2500" spc="-18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prices</a:t>
            </a:r>
            <a:r>
              <a:rPr sz="2500" spc="-12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in</a:t>
            </a:r>
            <a:r>
              <a:rPr sz="2500" spc="-14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49442A"/>
                </a:solidFill>
                <a:latin typeface="Verdana"/>
                <a:cs typeface="Verdana"/>
              </a:rPr>
              <a:t>the</a:t>
            </a:r>
            <a:r>
              <a:rPr sz="2500" spc="-12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70" dirty="0">
                <a:solidFill>
                  <a:srgbClr val="49442A"/>
                </a:solidFill>
                <a:latin typeface="Verdana"/>
                <a:cs typeface="Verdana"/>
              </a:rPr>
              <a:t>United</a:t>
            </a:r>
            <a:r>
              <a:rPr sz="2500" spc="-14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40" dirty="0">
                <a:solidFill>
                  <a:srgbClr val="49442A"/>
                </a:solidFill>
                <a:latin typeface="Verdana"/>
                <a:cs typeface="Verdana"/>
              </a:rPr>
              <a:t>States</a:t>
            </a:r>
            <a:r>
              <a:rPr sz="2500" spc="-14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increased</a:t>
            </a:r>
            <a:r>
              <a:rPr sz="2500" spc="-14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49442A"/>
                </a:solidFill>
                <a:latin typeface="Verdana"/>
                <a:cs typeface="Verdana"/>
              </a:rPr>
              <a:t>by </a:t>
            </a:r>
            <a:r>
              <a:rPr sz="2500" spc="-280" dirty="0">
                <a:solidFill>
                  <a:srgbClr val="49442A"/>
                </a:solidFill>
                <a:latin typeface="Verdana"/>
                <a:cs typeface="Verdana"/>
              </a:rPr>
              <a:t>3.4%</a:t>
            </a:r>
            <a:r>
              <a:rPr sz="2500" spc="-21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in</a:t>
            </a:r>
            <a:r>
              <a:rPr sz="2500" spc="-18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49442A"/>
                </a:solidFill>
                <a:latin typeface="Verdana"/>
                <a:cs typeface="Verdana"/>
              </a:rPr>
              <a:t>the</a:t>
            </a:r>
            <a:r>
              <a:rPr sz="2500" spc="-17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45" dirty="0">
                <a:solidFill>
                  <a:srgbClr val="49442A"/>
                </a:solidFill>
                <a:latin typeface="Verdana"/>
                <a:cs typeface="Verdana"/>
              </a:rPr>
              <a:t>year</a:t>
            </a:r>
            <a:r>
              <a:rPr sz="2500" spc="-19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49442A"/>
                </a:solidFill>
                <a:latin typeface="Verdana"/>
                <a:cs typeface="Verdana"/>
              </a:rPr>
              <a:t>2023.</a:t>
            </a:r>
            <a:endParaRPr sz="25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96783" y="286511"/>
            <a:ext cx="5004816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6511"/>
            <a:ext cx="12801600" cy="72009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84446" y="752292"/>
            <a:ext cx="4895850" cy="92201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3529"/>
              </a:lnSpc>
              <a:spcBef>
                <a:spcPts val="195"/>
              </a:spcBef>
            </a:pPr>
            <a:r>
              <a:rPr spc="-405" dirty="0"/>
              <a:t>USVI</a:t>
            </a:r>
            <a:r>
              <a:rPr spc="-254" dirty="0"/>
              <a:t> </a:t>
            </a:r>
            <a:r>
              <a:rPr spc="-405" dirty="0"/>
              <a:t>INFLATION</a:t>
            </a:r>
            <a:r>
              <a:rPr spc="-254" dirty="0"/>
              <a:t> </a:t>
            </a:r>
            <a:r>
              <a:rPr spc="-275" dirty="0"/>
              <a:t>RATES</a:t>
            </a:r>
            <a:r>
              <a:rPr spc="-250" dirty="0"/>
              <a:t> </a:t>
            </a:r>
            <a:r>
              <a:rPr spc="-840" dirty="0"/>
              <a:t>(%)</a:t>
            </a:r>
            <a:r>
              <a:rPr spc="-430" dirty="0"/>
              <a:t> 2018-</a:t>
            </a:r>
            <a:r>
              <a:rPr spc="-465" dirty="0"/>
              <a:t>2023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48411" y="2110739"/>
            <a:ext cx="12105640" cy="5343525"/>
            <a:chOff x="248411" y="2110739"/>
            <a:chExt cx="12105640" cy="5343525"/>
          </a:xfrm>
        </p:grpSpPr>
        <p:sp>
          <p:nvSpPr>
            <p:cNvPr id="5" name="object 5"/>
            <p:cNvSpPr/>
            <p:nvPr/>
          </p:nvSpPr>
          <p:spPr>
            <a:xfrm>
              <a:off x="248411" y="2110739"/>
              <a:ext cx="12105640" cy="5343525"/>
            </a:xfrm>
            <a:custGeom>
              <a:avLst/>
              <a:gdLst/>
              <a:ahLst/>
              <a:cxnLst/>
              <a:rect l="l" t="t" r="r" b="b"/>
              <a:pathLst>
                <a:path w="12105640" h="5343525">
                  <a:moveTo>
                    <a:pt x="12105132" y="5343144"/>
                  </a:moveTo>
                  <a:lnTo>
                    <a:pt x="0" y="5343144"/>
                  </a:lnTo>
                  <a:lnTo>
                    <a:pt x="0" y="0"/>
                  </a:lnTo>
                  <a:lnTo>
                    <a:pt x="12105132" y="0"/>
                  </a:lnTo>
                  <a:lnTo>
                    <a:pt x="12105132" y="53431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99743" y="4098035"/>
              <a:ext cx="11184890" cy="2136775"/>
            </a:xfrm>
            <a:custGeom>
              <a:avLst/>
              <a:gdLst/>
              <a:ahLst/>
              <a:cxnLst/>
              <a:rect l="l" t="t" r="r" b="b"/>
              <a:pathLst>
                <a:path w="11184890" h="2136775">
                  <a:moveTo>
                    <a:pt x="0" y="2136648"/>
                  </a:moveTo>
                  <a:lnTo>
                    <a:pt x="11184636" y="2136648"/>
                  </a:lnTo>
                </a:path>
                <a:path w="11184890" h="2136775">
                  <a:moveTo>
                    <a:pt x="0" y="1423416"/>
                  </a:moveTo>
                  <a:lnTo>
                    <a:pt x="11184636" y="1423416"/>
                  </a:lnTo>
                </a:path>
                <a:path w="11184890" h="2136775">
                  <a:moveTo>
                    <a:pt x="0" y="713232"/>
                  </a:moveTo>
                  <a:lnTo>
                    <a:pt x="11184636" y="713232"/>
                  </a:lnTo>
                </a:path>
                <a:path w="11184890" h="2136775">
                  <a:moveTo>
                    <a:pt x="0" y="0"/>
                  </a:moveTo>
                  <a:lnTo>
                    <a:pt x="11184636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9743" y="3384803"/>
              <a:ext cx="11184890" cy="0"/>
            </a:xfrm>
            <a:custGeom>
              <a:avLst/>
              <a:gdLst/>
              <a:ahLst/>
              <a:cxnLst/>
              <a:rect l="l" t="t" r="r" b="b"/>
              <a:pathLst>
                <a:path w="11184890">
                  <a:moveTo>
                    <a:pt x="0" y="0"/>
                  </a:moveTo>
                  <a:lnTo>
                    <a:pt x="9938004" y="0"/>
                  </a:lnTo>
                </a:path>
                <a:path w="11184890">
                  <a:moveTo>
                    <a:pt x="10565892" y="0"/>
                  </a:moveTo>
                  <a:lnTo>
                    <a:pt x="11184636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99743" y="2671571"/>
              <a:ext cx="11184890" cy="0"/>
            </a:xfrm>
            <a:custGeom>
              <a:avLst/>
              <a:gdLst/>
              <a:ahLst/>
              <a:cxnLst/>
              <a:rect l="l" t="t" r="r" b="b"/>
              <a:pathLst>
                <a:path w="11184890">
                  <a:moveTo>
                    <a:pt x="0" y="0"/>
                  </a:moveTo>
                  <a:lnTo>
                    <a:pt x="11184636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99743" y="6947916"/>
              <a:ext cx="11184890" cy="0"/>
            </a:xfrm>
            <a:custGeom>
              <a:avLst/>
              <a:gdLst/>
              <a:ahLst/>
              <a:cxnLst/>
              <a:rect l="l" t="t" r="r" b="b"/>
              <a:pathLst>
                <a:path w="11184890">
                  <a:moveTo>
                    <a:pt x="0" y="0"/>
                  </a:moveTo>
                  <a:lnTo>
                    <a:pt x="11184636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7464" y="3291839"/>
              <a:ext cx="9646919" cy="246278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32432" y="3456431"/>
              <a:ext cx="9319260" cy="2136775"/>
            </a:xfrm>
            <a:custGeom>
              <a:avLst/>
              <a:gdLst/>
              <a:ahLst/>
              <a:cxnLst/>
              <a:rect l="l" t="t" r="r" b="b"/>
              <a:pathLst>
                <a:path w="9319260" h="2136775">
                  <a:moveTo>
                    <a:pt x="0" y="1211580"/>
                  </a:moveTo>
                  <a:lnTo>
                    <a:pt x="1863852" y="2136648"/>
                  </a:lnTo>
                </a:path>
                <a:path w="9319260" h="2136775">
                  <a:moveTo>
                    <a:pt x="1863852" y="2136648"/>
                  </a:moveTo>
                  <a:lnTo>
                    <a:pt x="3727704" y="1459992"/>
                  </a:lnTo>
                </a:path>
                <a:path w="9319260" h="2136775">
                  <a:moveTo>
                    <a:pt x="3727704" y="1459992"/>
                  </a:moveTo>
                  <a:lnTo>
                    <a:pt x="5591556" y="426720"/>
                  </a:lnTo>
                </a:path>
                <a:path w="9319260" h="2136775">
                  <a:moveTo>
                    <a:pt x="5591556" y="428244"/>
                  </a:moveTo>
                  <a:lnTo>
                    <a:pt x="7456932" y="0"/>
                  </a:lnTo>
                  <a:lnTo>
                    <a:pt x="9319260" y="498348"/>
                  </a:lnTo>
                </a:path>
              </a:pathLst>
            </a:custGeom>
            <a:ln w="39624">
              <a:solidFill>
                <a:srgbClr val="F972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44039" y="4579619"/>
              <a:ext cx="173990" cy="173990"/>
            </a:xfrm>
            <a:custGeom>
              <a:avLst/>
              <a:gdLst/>
              <a:ahLst/>
              <a:cxnLst/>
              <a:rect l="l" t="t" r="r" b="b"/>
              <a:pathLst>
                <a:path w="173989" h="173989">
                  <a:moveTo>
                    <a:pt x="173736" y="173736"/>
                  </a:moveTo>
                  <a:lnTo>
                    <a:pt x="0" y="173736"/>
                  </a:lnTo>
                  <a:lnTo>
                    <a:pt x="0" y="0"/>
                  </a:lnTo>
                  <a:lnTo>
                    <a:pt x="173736" y="0"/>
                  </a:lnTo>
                  <a:lnTo>
                    <a:pt x="173736" y="17373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44039" y="4579619"/>
              <a:ext cx="173990" cy="173990"/>
            </a:xfrm>
            <a:custGeom>
              <a:avLst/>
              <a:gdLst/>
              <a:ahLst/>
              <a:cxnLst/>
              <a:rect l="l" t="t" r="r" b="b"/>
              <a:pathLst>
                <a:path w="173989" h="173989">
                  <a:moveTo>
                    <a:pt x="0" y="0"/>
                  </a:moveTo>
                  <a:lnTo>
                    <a:pt x="173736" y="0"/>
                  </a:lnTo>
                  <a:lnTo>
                    <a:pt x="173736" y="173736"/>
                  </a:lnTo>
                  <a:lnTo>
                    <a:pt x="0" y="173736"/>
                  </a:lnTo>
                  <a:lnTo>
                    <a:pt x="0" y="0"/>
                  </a:lnTo>
                  <a:close/>
                </a:path>
              </a:pathLst>
            </a:custGeom>
            <a:ln w="39624">
              <a:solidFill>
                <a:srgbClr val="F972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707891" y="5504687"/>
              <a:ext cx="173990" cy="173990"/>
            </a:xfrm>
            <a:custGeom>
              <a:avLst/>
              <a:gdLst/>
              <a:ahLst/>
              <a:cxnLst/>
              <a:rect l="l" t="t" r="r" b="b"/>
              <a:pathLst>
                <a:path w="173989" h="173989">
                  <a:moveTo>
                    <a:pt x="173736" y="173736"/>
                  </a:moveTo>
                  <a:lnTo>
                    <a:pt x="0" y="173736"/>
                  </a:lnTo>
                  <a:lnTo>
                    <a:pt x="0" y="0"/>
                  </a:lnTo>
                  <a:lnTo>
                    <a:pt x="173736" y="0"/>
                  </a:lnTo>
                  <a:lnTo>
                    <a:pt x="173736" y="17373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07891" y="5504687"/>
              <a:ext cx="173990" cy="173990"/>
            </a:xfrm>
            <a:custGeom>
              <a:avLst/>
              <a:gdLst/>
              <a:ahLst/>
              <a:cxnLst/>
              <a:rect l="l" t="t" r="r" b="b"/>
              <a:pathLst>
                <a:path w="173989" h="173989">
                  <a:moveTo>
                    <a:pt x="0" y="0"/>
                  </a:moveTo>
                  <a:lnTo>
                    <a:pt x="173736" y="0"/>
                  </a:lnTo>
                  <a:lnTo>
                    <a:pt x="173736" y="173736"/>
                  </a:lnTo>
                  <a:lnTo>
                    <a:pt x="0" y="173736"/>
                  </a:lnTo>
                  <a:lnTo>
                    <a:pt x="0" y="0"/>
                  </a:lnTo>
                  <a:close/>
                </a:path>
              </a:pathLst>
            </a:custGeom>
            <a:ln w="39624">
              <a:solidFill>
                <a:srgbClr val="F972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71744" y="4828032"/>
              <a:ext cx="173990" cy="173990"/>
            </a:xfrm>
            <a:custGeom>
              <a:avLst/>
              <a:gdLst/>
              <a:ahLst/>
              <a:cxnLst/>
              <a:rect l="l" t="t" r="r" b="b"/>
              <a:pathLst>
                <a:path w="173989" h="173989">
                  <a:moveTo>
                    <a:pt x="173736" y="173736"/>
                  </a:moveTo>
                  <a:lnTo>
                    <a:pt x="0" y="173736"/>
                  </a:lnTo>
                  <a:lnTo>
                    <a:pt x="0" y="0"/>
                  </a:lnTo>
                  <a:lnTo>
                    <a:pt x="173736" y="0"/>
                  </a:lnTo>
                  <a:lnTo>
                    <a:pt x="173736" y="17373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71744" y="4828032"/>
              <a:ext cx="173990" cy="173990"/>
            </a:xfrm>
            <a:custGeom>
              <a:avLst/>
              <a:gdLst/>
              <a:ahLst/>
              <a:cxnLst/>
              <a:rect l="l" t="t" r="r" b="b"/>
              <a:pathLst>
                <a:path w="173989" h="173989">
                  <a:moveTo>
                    <a:pt x="0" y="0"/>
                  </a:moveTo>
                  <a:lnTo>
                    <a:pt x="173736" y="0"/>
                  </a:lnTo>
                  <a:lnTo>
                    <a:pt x="173736" y="173736"/>
                  </a:lnTo>
                  <a:lnTo>
                    <a:pt x="0" y="173736"/>
                  </a:lnTo>
                  <a:lnTo>
                    <a:pt x="0" y="0"/>
                  </a:lnTo>
                  <a:close/>
                </a:path>
              </a:pathLst>
            </a:custGeom>
            <a:ln w="39624">
              <a:solidFill>
                <a:srgbClr val="F972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35595" y="3794760"/>
              <a:ext cx="173990" cy="173990"/>
            </a:xfrm>
            <a:custGeom>
              <a:avLst/>
              <a:gdLst/>
              <a:ahLst/>
              <a:cxnLst/>
              <a:rect l="l" t="t" r="r" b="b"/>
              <a:pathLst>
                <a:path w="173990" h="173989">
                  <a:moveTo>
                    <a:pt x="173735" y="173736"/>
                  </a:moveTo>
                  <a:lnTo>
                    <a:pt x="0" y="173736"/>
                  </a:lnTo>
                  <a:lnTo>
                    <a:pt x="0" y="0"/>
                  </a:lnTo>
                  <a:lnTo>
                    <a:pt x="173735" y="0"/>
                  </a:lnTo>
                  <a:lnTo>
                    <a:pt x="173735" y="17373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435595" y="3794760"/>
              <a:ext cx="173990" cy="173990"/>
            </a:xfrm>
            <a:custGeom>
              <a:avLst/>
              <a:gdLst/>
              <a:ahLst/>
              <a:cxnLst/>
              <a:rect l="l" t="t" r="r" b="b"/>
              <a:pathLst>
                <a:path w="173990" h="173989">
                  <a:moveTo>
                    <a:pt x="0" y="0"/>
                  </a:moveTo>
                  <a:lnTo>
                    <a:pt x="173735" y="0"/>
                  </a:lnTo>
                  <a:lnTo>
                    <a:pt x="173735" y="173736"/>
                  </a:lnTo>
                  <a:lnTo>
                    <a:pt x="0" y="173736"/>
                  </a:lnTo>
                  <a:lnTo>
                    <a:pt x="0" y="0"/>
                  </a:lnTo>
                  <a:close/>
                </a:path>
              </a:pathLst>
            </a:custGeom>
            <a:ln w="39624">
              <a:solidFill>
                <a:srgbClr val="F972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300971" y="3368039"/>
              <a:ext cx="173990" cy="173990"/>
            </a:xfrm>
            <a:custGeom>
              <a:avLst/>
              <a:gdLst/>
              <a:ahLst/>
              <a:cxnLst/>
              <a:rect l="l" t="t" r="r" b="b"/>
              <a:pathLst>
                <a:path w="173990" h="173989">
                  <a:moveTo>
                    <a:pt x="173735" y="173735"/>
                  </a:moveTo>
                  <a:lnTo>
                    <a:pt x="0" y="173735"/>
                  </a:lnTo>
                  <a:lnTo>
                    <a:pt x="0" y="0"/>
                  </a:lnTo>
                  <a:lnTo>
                    <a:pt x="173735" y="0"/>
                  </a:lnTo>
                  <a:lnTo>
                    <a:pt x="173735" y="17373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300971" y="3368039"/>
              <a:ext cx="173990" cy="173990"/>
            </a:xfrm>
            <a:custGeom>
              <a:avLst/>
              <a:gdLst/>
              <a:ahLst/>
              <a:cxnLst/>
              <a:rect l="l" t="t" r="r" b="b"/>
              <a:pathLst>
                <a:path w="173990" h="173989">
                  <a:moveTo>
                    <a:pt x="0" y="0"/>
                  </a:moveTo>
                  <a:lnTo>
                    <a:pt x="173735" y="0"/>
                  </a:lnTo>
                  <a:lnTo>
                    <a:pt x="173735" y="173735"/>
                  </a:lnTo>
                  <a:lnTo>
                    <a:pt x="0" y="173735"/>
                  </a:lnTo>
                  <a:lnTo>
                    <a:pt x="0" y="0"/>
                  </a:lnTo>
                  <a:close/>
                </a:path>
              </a:pathLst>
            </a:custGeom>
            <a:ln w="39624">
              <a:solidFill>
                <a:srgbClr val="F972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164823" y="3867911"/>
              <a:ext cx="173990" cy="173990"/>
            </a:xfrm>
            <a:custGeom>
              <a:avLst/>
              <a:gdLst/>
              <a:ahLst/>
              <a:cxnLst/>
              <a:rect l="l" t="t" r="r" b="b"/>
              <a:pathLst>
                <a:path w="173990" h="173989">
                  <a:moveTo>
                    <a:pt x="173735" y="173736"/>
                  </a:moveTo>
                  <a:lnTo>
                    <a:pt x="0" y="173736"/>
                  </a:lnTo>
                  <a:lnTo>
                    <a:pt x="0" y="0"/>
                  </a:lnTo>
                  <a:lnTo>
                    <a:pt x="173735" y="0"/>
                  </a:lnTo>
                  <a:lnTo>
                    <a:pt x="173735" y="17373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164823" y="3867911"/>
              <a:ext cx="173990" cy="173990"/>
            </a:xfrm>
            <a:custGeom>
              <a:avLst/>
              <a:gdLst/>
              <a:ahLst/>
              <a:cxnLst/>
              <a:rect l="l" t="t" r="r" b="b"/>
              <a:pathLst>
                <a:path w="173990" h="173989">
                  <a:moveTo>
                    <a:pt x="0" y="0"/>
                  </a:moveTo>
                  <a:lnTo>
                    <a:pt x="173735" y="0"/>
                  </a:lnTo>
                  <a:lnTo>
                    <a:pt x="173735" y="173736"/>
                  </a:lnTo>
                  <a:lnTo>
                    <a:pt x="0" y="173736"/>
                  </a:lnTo>
                  <a:lnTo>
                    <a:pt x="0" y="0"/>
                  </a:lnTo>
                  <a:close/>
                </a:path>
              </a:pathLst>
            </a:custGeom>
            <a:ln w="39624">
              <a:solidFill>
                <a:srgbClr val="F972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680418" y="3986215"/>
            <a:ext cx="50038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10" dirty="0">
                <a:latin typeface="Verdana"/>
                <a:cs typeface="Verdana"/>
              </a:rPr>
              <a:t>2018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81981" y="4245309"/>
            <a:ext cx="49784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85" dirty="0">
                <a:latin typeface="Verdana"/>
                <a:cs typeface="Verdana"/>
              </a:rPr>
              <a:t>6.4%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545850" y="4912888"/>
            <a:ext cx="500380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10" dirty="0">
                <a:latin typeface="Verdana"/>
                <a:cs typeface="Verdana"/>
              </a:rPr>
              <a:t>2019</a:t>
            </a:r>
            <a:endParaRPr sz="1650">
              <a:latin typeface="Verdana"/>
              <a:cs typeface="Verdana"/>
            </a:endParaRPr>
          </a:p>
          <a:p>
            <a:pPr marL="13970">
              <a:lnSpc>
                <a:spcPct val="100000"/>
              </a:lnSpc>
              <a:spcBef>
                <a:spcPts val="60"/>
              </a:spcBef>
            </a:pPr>
            <a:r>
              <a:rPr sz="1650" spc="-180" dirty="0">
                <a:latin typeface="Verdana"/>
                <a:cs typeface="Verdana"/>
              </a:rPr>
              <a:t>3.8%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09614" y="4236141"/>
            <a:ext cx="500380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10" dirty="0">
                <a:latin typeface="Verdana"/>
                <a:cs typeface="Verdana"/>
              </a:rPr>
              <a:t>2020</a:t>
            </a:r>
            <a:endParaRPr sz="1650">
              <a:latin typeface="Verdana"/>
              <a:cs typeface="Verdana"/>
            </a:endParaRPr>
          </a:p>
          <a:p>
            <a:pPr marL="13970">
              <a:lnSpc>
                <a:spcPct val="100000"/>
              </a:lnSpc>
              <a:spcBef>
                <a:spcPts val="60"/>
              </a:spcBef>
            </a:pPr>
            <a:r>
              <a:rPr sz="1650" spc="-180" dirty="0">
                <a:latin typeface="Verdana"/>
                <a:cs typeface="Verdana"/>
              </a:rPr>
              <a:t>5.7%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73456" y="3202892"/>
            <a:ext cx="50038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10" dirty="0">
                <a:latin typeface="Verdana"/>
                <a:cs typeface="Verdana"/>
              </a:rPr>
              <a:t>2021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275019" y="3461986"/>
            <a:ext cx="49784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85" dirty="0">
                <a:latin typeface="Verdana"/>
                <a:cs typeface="Verdana"/>
              </a:rPr>
              <a:t>8.6%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137351" y="2776174"/>
            <a:ext cx="500380" cy="541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-110" dirty="0">
                <a:latin typeface="Verdana"/>
                <a:cs typeface="Verdana"/>
              </a:rPr>
              <a:t>2022</a:t>
            </a:r>
            <a:endParaRPr sz="1650">
              <a:latin typeface="Verdana"/>
              <a:cs typeface="Verdana"/>
            </a:endParaRPr>
          </a:p>
          <a:p>
            <a:pPr marL="13970">
              <a:lnSpc>
                <a:spcPct val="100000"/>
              </a:lnSpc>
              <a:spcBef>
                <a:spcPts val="60"/>
              </a:spcBef>
            </a:pPr>
            <a:r>
              <a:rPr sz="1650" spc="-180" dirty="0">
                <a:latin typeface="Verdana"/>
                <a:cs typeface="Verdana"/>
              </a:rPr>
              <a:t>9.8%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937747" y="3208020"/>
            <a:ext cx="628015" cy="620395"/>
          </a:xfrm>
          <a:prstGeom prst="rect">
            <a:avLst/>
          </a:prstGeom>
          <a:solidFill>
            <a:srgbClr val="F40101"/>
          </a:solidFill>
        </p:spPr>
        <p:txBody>
          <a:bodyPr vert="horz" wrap="square" lIns="0" tIns="1333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05"/>
              </a:spcBef>
            </a:pPr>
            <a:r>
              <a:rPr sz="1900" b="1" spc="-305" dirty="0">
                <a:solidFill>
                  <a:srgbClr val="FFFFFF"/>
                </a:solidFill>
                <a:latin typeface="Verdana"/>
                <a:cs typeface="Verdana"/>
              </a:rPr>
              <a:t>2023</a:t>
            </a:r>
            <a:endParaRPr sz="190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</a:pPr>
            <a:r>
              <a:rPr sz="1900" b="1" spc="-395" dirty="0">
                <a:solidFill>
                  <a:srgbClr val="FFFFFF"/>
                </a:solidFill>
                <a:latin typeface="Verdana"/>
                <a:cs typeface="Verdana"/>
              </a:rPr>
              <a:t>8.4%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0282" y="5382256"/>
            <a:ext cx="440055" cy="16757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65" dirty="0">
                <a:latin typeface="Verdana"/>
                <a:cs typeface="Verdana"/>
              </a:rPr>
              <a:t>4.0%</a:t>
            </a:r>
            <a:endParaRPr sz="14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1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50" spc="-165" dirty="0">
                <a:latin typeface="Verdana"/>
                <a:cs typeface="Verdana"/>
              </a:rPr>
              <a:t>2.0%</a:t>
            </a:r>
            <a:endParaRPr sz="14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endParaRPr sz="1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50" spc="-165" dirty="0">
                <a:latin typeface="Verdana"/>
                <a:cs typeface="Verdana"/>
              </a:rPr>
              <a:t>0.0%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0282" y="4669055"/>
            <a:ext cx="440055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65" dirty="0">
                <a:latin typeface="Verdana"/>
                <a:cs typeface="Verdana"/>
              </a:rPr>
              <a:t>6.0%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0282" y="3957318"/>
            <a:ext cx="440055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65" dirty="0">
                <a:latin typeface="Verdana"/>
                <a:cs typeface="Verdana"/>
              </a:rPr>
              <a:t>8.0%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5115" y="3244117"/>
            <a:ext cx="54356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55" dirty="0">
                <a:latin typeface="Verdana"/>
                <a:cs typeface="Verdana"/>
              </a:rPr>
              <a:t>10.0%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95115" y="2532380"/>
            <a:ext cx="54356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55" dirty="0">
                <a:latin typeface="Verdana"/>
                <a:cs typeface="Verdana"/>
              </a:rPr>
              <a:t>12.0%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10991" y="7052562"/>
            <a:ext cx="441325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0" dirty="0">
                <a:latin typeface="Verdana"/>
                <a:cs typeface="Verdana"/>
              </a:rPr>
              <a:t>2018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574276" y="7052562"/>
            <a:ext cx="441325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0" dirty="0">
                <a:latin typeface="Verdana"/>
                <a:cs typeface="Verdana"/>
              </a:rPr>
              <a:t>2019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39436" y="7052562"/>
            <a:ext cx="43942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2020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302722" y="7052562"/>
            <a:ext cx="441325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0" dirty="0">
                <a:latin typeface="Verdana"/>
                <a:cs typeface="Verdana"/>
              </a:rPr>
              <a:t>2021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167882" y="7052562"/>
            <a:ext cx="441325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0" dirty="0">
                <a:latin typeface="Verdana"/>
                <a:cs typeface="Verdana"/>
              </a:rPr>
              <a:t>2022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031167" y="7052562"/>
            <a:ext cx="441325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0" dirty="0">
                <a:latin typeface="Verdana"/>
                <a:cs typeface="Verdana"/>
              </a:rPr>
              <a:t>2023</a:t>
            </a:r>
            <a:endParaRPr sz="1450">
              <a:latin typeface="Verdana"/>
              <a:cs typeface="Verdana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0" y="1853183"/>
            <a:ext cx="12801600" cy="326390"/>
            <a:chOff x="0" y="1853183"/>
            <a:chExt cx="12801600" cy="326390"/>
          </a:xfrm>
        </p:grpSpPr>
        <p:pic>
          <p:nvPicPr>
            <p:cNvPr id="44" name="object 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853183"/>
              <a:ext cx="12801600" cy="326136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0" y="1874519"/>
              <a:ext cx="12801600" cy="236220"/>
            </a:xfrm>
            <a:custGeom>
              <a:avLst/>
              <a:gdLst/>
              <a:ahLst/>
              <a:cxnLst/>
              <a:rect l="l" t="t" r="r" b="b"/>
              <a:pathLst>
                <a:path w="12801600" h="236219">
                  <a:moveTo>
                    <a:pt x="12801600" y="236219"/>
                  </a:moveTo>
                  <a:lnTo>
                    <a:pt x="0" y="236219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236219"/>
                  </a:lnTo>
                  <a:close/>
                </a:path>
              </a:pathLst>
            </a:custGeom>
            <a:solidFill>
              <a:srgbClr val="F9B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6511"/>
            <a:ext cx="12801600" cy="72009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1582" rIns="0" bIns="0" rtlCol="0">
            <a:spAutoFit/>
          </a:bodyPr>
          <a:lstStyle/>
          <a:p>
            <a:pPr marL="711835">
              <a:lnSpc>
                <a:spcPts val="3535"/>
              </a:lnSpc>
              <a:spcBef>
                <a:spcPts val="90"/>
              </a:spcBef>
            </a:pPr>
            <a:r>
              <a:rPr spc="-405" dirty="0"/>
              <a:t>USVI</a:t>
            </a:r>
            <a:r>
              <a:rPr spc="-254" dirty="0"/>
              <a:t> </a:t>
            </a:r>
            <a:r>
              <a:rPr spc="-405" dirty="0"/>
              <a:t>INFLATION</a:t>
            </a:r>
            <a:r>
              <a:rPr spc="-254" dirty="0"/>
              <a:t> </a:t>
            </a:r>
            <a:r>
              <a:rPr spc="-275" dirty="0"/>
              <a:t>RATES</a:t>
            </a:r>
            <a:r>
              <a:rPr spc="-250" dirty="0"/>
              <a:t> </a:t>
            </a:r>
            <a:r>
              <a:rPr spc="-840" dirty="0"/>
              <a:t>(%)</a:t>
            </a:r>
          </a:p>
          <a:p>
            <a:pPr marL="711835">
              <a:lnSpc>
                <a:spcPts val="3535"/>
              </a:lnSpc>
            </a:pPr>
            <a:r>
              <a:rPr spc="-254" dirty="0"/>
              <a:t>BY</a:t>
            </a:r>
            <a:r>
              <a:rPr spc="-285" dirty="0"/>
              <a:t> </a:t>
            </a:r>
            <a:r>
              <a:rPr spc="-215" dirty="0"/>
              <a:t>MAJOR</a:t>
            </a:r>
            <a:r>
              <a:rPr spc="-245" dirty="0"/>
              <a:t> </a:t>
            </a:r>
            <a:r>
              <a:rPr spc="-290" dirty="0"/>
              <a:t>CATEGORIES</a:t>
            </a:r>
            <a:r>
              <a:rPr spc="-275" dirty="0"/>
              <a:t> </a:t>
            </a:r>
            <a:r>
              <a:rPr spc="-430" dirty="0"/>
              <a:t>2018-</a:t>
            </a:r>
            <a:r>
              <a:rPr spc="-459" dirty="0"/>
              <a:t>2023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80415" y="2110739"/>
            <a:ext cx="12242800" cy="5300980"/>
            <a:chOff x="280415" y="2110739"/>
            <a:chExt cx="12242800" cy="5300980"/>
          </a:xfrm>
        </p:grpSpPr>
        <p:sp>
          <p:nvSpPr>
            <p:cNvPr id="5" name="object 5"/>
            <p:cNvSpPr/>
            <p:nvPr/>
          </p:nvSpPr>
          <p:spPr>
            <a:xfrm>
              <a:off x="280415" y="2110739"/>
              <a:ext cx="12242800" cy="5300980"/>
            </a:xfrm>
            <a:custGeom>
              <a:avLst/>
              <a:gdLst/>
              <a:ahLst/>
              <a:cxnLst/>
              <a:rect l="l" t="t" r="r" b="b"/>
              <a:pathLst>
                <a:path w="12242800" h="5300980">
                  <a:moveTo>
                    <a:pt x="12242291" y="5300472"/>
                  </a:moveTo>
                  <a:lnTo>
                    <a:pt x="0" y="5300472"/>
                  </a:lnTo>
                  <a:lnTo>
                    <a:pt x="0" y="0"/>
                  </a:lnTo>
                  <a:lnTo>
                    <a:pt x="12242291" y="0"/>
                  </a:lnTo>
                  <a:lnTo>
                    <a:pt x="12242291" y="53004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98804" y="2229611"/>
              <a:ext cx="11424285" cy="2540635"/>
            </a:xfrm>
            <a:custGeom>
              <a:avLst/>
              <a:gdLst/>
              <a:ahLst/>
              <a:cxnLst/>
              <a:rect l="l" t="t" r="r" b="b"/>
              <a:pathLst>
                <a:path w="11424285" h="2540635">
                  <a:moveTo>
                    <a:pt x="0" y="2540508"/>
                  </a:moveTo>
                  <a:lnTo>
                    <a:pt x="11423904" y="2540508"/>
                  </a:lnTo>
                </a:path>
                <a:path w="11424285" h="2540635">
                  <a:moveTo>
                    <a:pt x="0" y="1694688"/>
                  </a:moveTo>
                  <a:lnTo>
                    <a:pt x="11423904" y="1694688"/>
                  </a:lnTo>
                </a:path>
                <a:path w="11424285" h="2540635">
                  <a:moveTo>
                    <a:pt x="0" y="847344"/>
                  </a:moveTo>
                  <a:lnTo>
                    <a:pt x="11423904" y="847344"/>
                  </a:lnTo>
                </a:path>
                <a:path w="11424285" h="2540635">
                  <a:moveTo>
                    <a:pt x="0" y="0"/>
                  </a:moveTo>
                  <a:lnTo>
                    <a:pt x="11423904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3207" y="3179063"/>
              <a:ext cx="1057656" cy="25115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9671" y="3523487"/>
              <a:ext cx="1060703" cy="21671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9183" y="2648711"/>
              <a:ext cx="1057656" cy="34137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65648" y="3752088"/>
              <a:ext cx="1060703" cy="193852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159" y="4544567"/>
              <a:ext cx="1057655" cy="11460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21623" y="4495800"/>
              <a:ext cx="1060703" cy="11948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51135" y="4148327"/>
              <a:ext cx="1057655" cy="15422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77599" y="3904488"/>
              <a:ext cx="1060703" cy="17861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33499" y="3206495"/>
              <a:ext cx="467868" cy="240944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33499" y="3206495"/>
              <a:ext cx="467995" cy="2409825"/>
            </a:xfrm>
            <a:custGeom>
              <a:avLst/>
              <a:gdLst/>
              <a:ahLst/>
              <a:cxnLst/>
              <a:rect l="l" t="t" r="r" b="b"/>
              <a:pathLst>
                <a:path w="467994" h="2409825">
                  <a:moveTo>
                    <a:pt x="0" y="0"/>
                  </a:moveTo>
                  <a:lnTo>
                    <a:pt x="467868" y="0"/>
                  </a:lnTo>
                  <a:lnTo>
                    <a:pt x="467868" y="2409444"/>
                  </a:lnTo>
                  <a:lnTo>
                    <a:pt x="0" y="240944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61488" y="3550919"/>
              <a:ext cx="467868" cy="20650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761488" y="3550919"/>
              <a:ext cx="467995" cy="2065020"/>
            </a:xfrm>
            <a:custGeom>
              <a:avLst/>
              <a:gdLst/>
              <a:ahLst/>
              <a:cxnLst/>
              <a:rect l="l" t="t" r="r" b="b"/>
              <a:pathLst>
                <a:path w="467994" h="2065020">
                  <a:moveTo>
                    <a:pt x="0" y="0"/>
                  </a:moveTo>
                  <a:lnTo>
                    <a:pt x="467868" y="0"/>
                  </a:lnTo>
                  <a:lnTo>
                    <a:pt x="467868" y="2065020"/>
                  </a:lnTo>
                  <a:lnTo>
                    <a:pt x="0" y="206502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89475" y="2674619"/>
              <a:ext cx="467867" cy="294132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189475" y="2674619"/>
              <a:ext cx="467995" cy="2941320"/>
            </a:xfrm>
            <a:custGeom>
              <a:avLst/>
              <a:gdLst/>
              <a:ahLst/>
              <a:cxnLst/>
              <a:rect l="l" t="t" r="r" b="b"/>
              <a:pathLst>
                <a:path w="467995" h="2941320">
                  <a:moveTo>
                    <a:pt x="0" y="0"/>
                  </a:moveTo>
                  <a:lnTo>
                    <a:pt x="467867" y="0"/>
                  </a:lnTo>
                  <a:lnTo>
                    <a:pt x="467867" y="2941320"/>
                  </a:lnTo>
                  <a:lnTo>
                    <a:pt x="0" y="294132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17463" y="3777995"/>
              <a:ext cx="467867" cy="183794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617463" y="3777995"/>
              <a:ext cx="467995" cy="1838325"/>
            </a:xfrm>
            <a:custGeom>
              <a:avLst/>
              <a:gdLst/>
              <a:ahLst/>
              <a:cxnLst/>
              <a:rect l="l" t="t" r="r" b="b"/>
              <a:pathLst>
                <a:path w="467995" h="1838325">
                  <a:moveTo>
                    <a:pt x="0" y="0"/>
                  </a:moveTo>
                  <a:lnTo>
                    <a:pt x="467867" y="0"/>
                  </a:lnTo>
                  <a:lnTo>
                    <a:pt x="467867" y="1837944"/>
                  </a:lnTo>
                  <a:lnTo>
                    <a:pt x="0" y="183794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45451" y="4570475"/>
              <a:ext cx="467867" cy="104546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045451" y="4570475"/>
              <a:ext cx="467995" cy="1045844"/>
            </a:xfrm>
            <a:custGeom>
              <a:avLst/>
              <a:gdLst/>
              <a:ahLst/>
              <a:cxnLst/>
              <a:rect l="l" t="t" r="r" b="b"/>
              <a:pathLst>
                <a:path w="467995" h="1045845">
                  <a:moveTo>
                    <a:pt x="0" y="0"/>
                  </a:moveTo>
                  <a:lnTo>
                    <a:pt x="467867" y="0"/>
                  </a:lnTo>
                  <a:lnTo>
                    <a:pt x="467867" y="1045464"/>
                  </a:lnTo>
                  <a:lnTo>
                    <a:pt x="0" y="104546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73439" y="4523232"/>
              <a:ext cx="467867" cy="109270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473439" y="4523232"/>
              <a:ext cx="467995" cy="1092835"/>
            </a:xfrm>
            <a:custGeom>
              <a:avLst/>
              <a:gdLst/>
              <a:ahLst/>
              <a:cxnLst/>
              <a:rect l="l" t="t" r="r" b="b"/>
              <a:pathLst>
                <a:path w="467995" h="1092835">
                  <a:moveTo>
                    <a:pt x="0" y="0"/>
                  </a:moveTo>
                  <a:lnTo>
                    <a:pt x="467867" y="0"/>
                  </a:lnTo>
                  <a:lnTo>
                    <a:pt x="467867" y="1092708"/>
                  </a:lnTo>
                  <a:lnTo>
                    <a:pt x="0" y="109270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899904" y="4914900"/>
              <a:ext cx="469392" cy="70104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899904" y="4914900"/>
              <a:ext cx="469900" cy="701040"/>
            </a:xfrm>
            <a:custGeom>
              <a:avLst/>
              <a:gdLst/>
              <a:ahLst/>
              <a:cxnLst/>
              <a:rect l="l" t="t" r="r" b="b"/>
              <a:pathLst>
                <a:path w="469900" h="701039">
                  <a:moveTo>
                    <a:pt x="0" y="0"/>
                  </a:moveTo>
                  <a:lnTo>
                    <a:pt x="469392" y="0"/>
                  </a:lnTo>
                  <a:lnTo>
                    <a:pt x="469392" y="701040"/>
                  </a:lnTo>
                  <a:lnTo>
                    <a:pt x="0" y="70104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327892" y="5219700"/>
              <a:ext cx="469391" cy="39624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1327892" y="5219700"/>
              <a:ext cx="469900" cy="396240"/>
            </a:xfrm>
            <a:custGeom>
              <a:avLst/>
              <a:gdLst/>
              <a:ahLst/>
              <a:cxnLst/>
              <a:rect l="l" t="t" r="r" b="b"/>
              <a:pathLst>
                <a:path w="469900" h="396239">
                  <a:moveTo>
                    <a:pt x="0" y="0"/>
                  </a:moveTo>
                  <a:lnTo>
                    <a:pt x="469391" y="0"/>
                  </a:lnTo>
                  <a:lnTo>
                    <a:pt x="469391" y="396240"/>
                  </a:lnTo>
                  <a:lnTo>
                    <a:pt x="0" y="39624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24227" y="4379975"/>
              <a:ext cx="469392" cy="123596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824227" y="4379975"/>
              <a:ext cx="469900" cy="1236345"/>
            </a:xfrm>
            <a:custGeom>
              <a:avLst/>
              <a:gdLst/>
              <a:ahLst/>
              <a:cxnLst/>
              <a:rect l="l" t="t" r="r" b="b"/>
              <a:pathLst>
                <a:path w="469900" h="1236345">
                  <a:moveTo>
                    <a:pt x="0" y="0"/>
                  </a:moveTo>
                  <a:lnTo>
                    <a:pt x="469392" y="0"/>
                  </a:lnTo>
                  <a:lnTo>
                    <a:pt x="469392" y="1235964"/>
                  </a:lnTo>
                  <a:lnTo>
                    <a:pt x="0" y="123596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252215" y="3800855"/>
              <a:ext cx="469392" cy="181508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252215" y="3800855"/>
              <a:ext cx="469900" cy="1815464"/>
            </a:xfrm>
            <a:custGeom>
              <a:avLst/>
              <a:gdLst/>
              <a:ahLst/>
              <a:cxnLst/>
              <a:rect l="l" t="t" r="r" b="b"/>
              <a:pathLst>
                <a:path w="469900" h="1815464">
                  <a:moveTo>
                    <a:pt x="0" y="0"/>
                  </a:moveTo>
                  <a:lnTo>
                    <a:pt x="469392" y="0"/>
                  </a:lnTo>
                  <a:lnTo>
                    <a:pt x="469392" y="1815084"/>
                  </a:lnTo>
                  <a:lnTo>
                    <a:pt x="0" y="181508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80204" y="5615939"/>
              <a:ext cx="467868" cy="37185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680204" y="5615939"/>
              <a:ext cx="467995" cy="372110"/>
            </a:xfrm>
            <a:custGeom>
              <a:avLst/>
              <a:gdLst/>
              <a:ahLst/>
              <a:cxnLst/>
              <a:rect l="l" t="t" r="r" b="b"/>
              <a:pathLst>
                <a:path w="467995" h="372110">
                  <a:moveTo>
                    <a:pt x="0" y="0"/>
                  </a:moveTo>
                  <a:lnTo>
                    <a:pt x="467868" y="0"/>
                  </a:lnTo>
                  <a:lnTo>
                    <a:pt x="467868" y="371855"/>
                  </a:lnTo>
                  <a:lnTo>
                    <a:pt x="0" y="371855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08192" y="3966972"/>
              <a:ext cx="467867" cy="164896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108192" y="3966972"/>
              <a:ext cx="467995" cy="1649095"/>
            </a:xfrm>
            <a:custGeom>
              <a:avLst/>
              <a:gdLst/>
              <a:ahLst/>
              <a:cxnLst/>
              <a:rect l="l" t="t" r="r" b="b"/>
              <a:pathLst>
                <a:path w="467995" h="1649095">
                  <a:moveTo>
                    <a:pt x="0" y="0"/>
                  </a:moveTo>
                  <a:lnTo>
                    <a:pt x="467867" y="0"/>
                  </a:lnTo>
                  <a:lnTo>
                    <a:pt x="467867" y="1648968"/>
                  </a:lnTo>
                  <a:lnTo>
                    <a:pt x="0" y="164896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536180" y="5111495"/>
              <a:ext cx="467867" cy="50444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7536180" y="5111495"/>
              <a:ext cx="467995" cy="504825"/>
            </a:xfrm>
            <a:custGeom>
              <a:avLst/>
              <a:gdLst/>
              <a:ahLst/>
              <a:cxnLst/>
              <a:rect l="l" t="t" r="r" b="b"/>
              <a:pathLst>
                <a:path w="467995" h="504825">
                  <a:moveTo>
                    <a:pt x="0" y="0"/>
                  </a:moveTo>
                  <a:lnTo>
                    <a:pt x="467867" y="0"/>
                  </a:lnTo>
                  <a:lnTo>
                    <a:pt x="467867" y="504444"/>
                  </a:lnTo>
                  <a:lnTo>
                    <a:pt x="0" y="50444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964168" y="4969763"/>
              <a:ext cx="467868" cy="64617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964168" y="4969763"/>
              <a:ext cx="467995" cy="646430"/>
            </a:xfrm>
            <a:custGeom>
              <a:avLst/>
              <a:gdLst/>
              <a:ahLst/>
              <a:cxnLst/>
              <a:rect l="l" t="t" r="r" b="b"/>
              <a:pathLst>
                <a:path w="467995" h="646429">
                  <a:moveTo>
                    <a:pt x="0" y="0"/>
                  </a:moveTo>
                  <a:lnTo>
                    <a:pt x="467868" y="0"/>
                  </a:lnTo>
                  <a:lnTo>
                    <a:pt x="467868" y="646176"/>
                  </a:lnTo>
                  <a:lnTo>
                    <a:pt x="0" y="6461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392156" y="4175760"/>
              <a:ext cx="467868" cy="144018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0392156" y="4175760"/>
              <a:ext cx="467995" cy="1440180"/>
            </a:xfrm>
            <a:custGeom>
              <a:avLst/>
              <a:gdLst/>
              <a:ahLst/>
              <a:cxnLst/>
              <a:rect l="l" t="t" r="r" b="b"/>
              <a:pathLst>
                <a:path w="467995" h="1440179">
                  <a:moveTo>
                    <a:pt x="0" y="0"/>
                  </a:moveTo>
                  <a:lnTo>
                    <a:pt x="467868" y="0"/>
                  </a:lnTo>
                  <a:lnTo>
                    <a:pt x="467868" y="1440180"/>
                  </a:lnTo>
                  <a:lnTo>
                    <a:pt x="0" y="144018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820144" y="3930395"/>
              <a:ext cx="467867" cy="168554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1820144" y="3930395"/>
              <a:ext cx="467995" cy="1685925"/>
            </a:xfrm>
            <a:custGeom>
              <a:avLst/>
              <a:gdLst/>
              <a:ahLst/>
              <a:cxnLst/>
              <a:rect l="l" t="t" r="r" b="b"/>
              <a:pathLst>
                <a:path w="467995" h="1685925">
                  <a:moveTo>
                    <a:pt x="0" y="0"/>
                  </a:moveTo>
                  <a:lnTo>
                    <a:pt x="467867" y="0"/>
                  </a:lnTo>
                  <a:lnTo>
                    <a:pt x="467867" y="1685544"/>
                  </a:lnTo>
                  <a:lnTo>
                    <a:pt x="0" y="168554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98804" y="5615939"/>
              <a:ext cx="11424285" cy="0"/>
            </a:xfrm>
            <a:custGeom>
              <a:avLst/>
              <a:gdLst/>
              <a:ahLst/>
              <a:cxnLst/>
              <a:rect l="l" t="t" r="r" b="b"/>
              <a:pathLst>
                <a:path w="11424285">
                  <a:moveTo>
                    <a:pt x="0" y="0"/>
                  </a:moveTo>
                  <a:lnTo>
                    <a:pt x="11423904" y="0"/>
                  </a:lnTo>
                </a:path>
              </a:pathLst>
            </a:custGeom>
            <a:ln w="10668">
              <a:solidFill>
                <a:srgbClr val="D4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48" name="object 48"/>
          <p:cNvGraphicFramePr>
            <a:graphicFrameLocks noGrp="1"/>
          </p:cNvGraphicFramePr>
          <p:nvPr/>
        </p:nvGraphicFramePr>
        <p:xfrm>
          <a:off x="435102" y="6457950"/>
          <a:ext cx="12169140" cy="835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8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8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8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81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81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268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300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8D8D8"/>
                      </a:solidFill>
                      <a:prstDash val="solid"/>
                    </a:lnR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Food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50" spc="-10" dirty="0">
                          <a:latin typeface="Verdana"/>
                          <a:cs typeface="Verdana"/>
                        </a:rPr>
                        <a:t>Housing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Tranportation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50" spc="-60" dirty="0">
                          <a:latin typeface="Verdana"/>
                          <a:cs typeface="Verdana"/>
                        </a:rPr>
                        <a:t>Alchoholic</a:t>
                      </a:r>
                      <a:r>
                        <a:rPr sz="145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50" spc="-20" dirty="0">
                          <a:latin typeface="Verdana"/>
                          <a:cs typeface="Verdana"/>
                        </a:rPr>
                        <a:t>Bev.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50" spc="-10" dirty="0">
                          <a:latin typeface="Verdana"/>
                          <a:cs typeface="Verdana"/>
                        </a:rPr>
                        <a:t>Medical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50" spc="-10" dirty="0">
                          <a:latin typeface="Verdana"/>
                          <a:cs typeface="Verdana"/>
                        </a:rPr>
                        <a:t>Recreation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50" spc="-100" dirty="0">
                          <a:latin typeface="Verdana"/>
                          <a:cs typeface="Verdana"/>
                        </a:rPr>
                        <a:t>Ed.</a:t>
                      </a:r>
                      <a:r>
                        <a:rPr sz="145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50" spc="-45" dirty="0">
                          <a:latin typeface="Verdana"/>
                          <a:cs typeface="Verdana"/>
                        </a:rPr>
                        <a:t>&amp;</a:t>
                      </a:r>
                      <a:r>
                        <a:rPr sz="1450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50" spc="-20" dirty="0">
                          <a:latin typeface="Verdana"/>
                          <a:cs typeface="Verdana"/>
                        </a:rPr>
                        <a:t>Comm.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50" spc="-90" dirty="0">
                          <a:latin typeface="Verdana"/>
                          <a:cs typeface="Verdana"/>
                        </a:rPr>
                        <a:t>Other</a:t>
                      </a:r>
                      <a:r>
                        <a:rPr sz="145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50" spc="-20" dirty="0">
                          <a:latin typeface="Verdana"/>
                          <a:cs typeface="Verdana"/>
                        </a:rPr>
                        <a:t>Goods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2022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635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14.2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12.2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17.4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10.9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6.2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6.5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4.1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2.3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145"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2023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762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7.3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10.7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185" dirty="0">
                          <a:latin typeface="Verdana"/>
                          <a:cs typeface="Verdana"/>
                        </a:rPr>
                        <a:t>-</a:t>
                      </a:r>
                      <a:r>
                        <a:rPr sz="1450" spc="-25" dirty="0">
                          <a:latin typeface="Verdana"/>
                          <a:cs typeface="Verdana"/>
                        </a:rPr>
                        <a:t>2.2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9.7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3.0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3.8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8.5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10.0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9" name="object 49"/>
          <p:cNvGrpSpPr/>
          <p:nvPr/>
        </p:nvGrpSpPr>
        <p:grpSpPr>
          <a:xfrm>
            <a:off x="496062" y="6834378"/>
            <a:ext cx="113030" cy="113030"/>
            <a:chOff x="496062" y="6834378"/>
            <a:chExt cx="113030" cy="113030"/>
          </a:xfrm>
        </p:grpSpPr>
        <p:pic>
          <p:nvPicPr>
            <p:cNvPr id="50" name="object 5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01396" y="6839712"/>
              <a:ext cx="102107" cy="10210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501396" y="6839712"/>
              <a:ext cx="102235" cy="102235"/>
            </a:xfrm>
            <a:custGeom>
              <a:avLst/>
              <a:gdLst/>
              <a:ahLst/>
              <a:cxnLst/>
              <a:rect l="l" t="t" r="r" b="b"/>
              <a:pathLst>
                <a:path w="102234" h="102234">
                  <a:moveTo>
                    <a:pt x="0" y="0"/>
                  </a:moveTo>
                  <a:lnTo>
                    <a:pt x="102107" y="0"/>
                  </a:lnTo>
                  <a:lnTo>
                    <a:pt x="102107" y="102107"/>
                  </a:lnTo>
                  <a:lnTo>
                    <a:pt x="0" y="10210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496062" y="7105650"/>
            <a:ext cx="113030" cy="111760"/>
            <a:chOff x="496062" y="7105650"/>
            <a:chExt cx="113030" cy="111760"/>
          </a:xfrm>
        </p:grpSpPr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01396" y="7110983"/>
              <a:ext cx="102107" cy="100584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01396" y="7110983"/>
              <a:ext cx="102235" cy="100965"/>
            </a:xfrm>
            <a:custGeom>
              <a:avLst/>
              <a:gdLst/>
              <a:ahLst/>
              <a:cxnLst/>
              <a:rect l="l" t="t" r="r" b="b"/>
              <a:pathLst>
                <a:path w="102234" h="100965">
                  <a:moveTo>
                    <a:pt x="0" y="0"/>
                  </a:moveTo>
                  <a:lnTo>
                    <a:pt x="102107" y="0"/>
                  </a:lnTo>
                  <a:lnTo>
                    <a:pt x="102107" y="100584"/>
                  </a:lnTo>
                  <a:lnTo>
                    <a:pt x="0" y="10058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436894" y="6322611"/>
            <a:ext cx="502284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85" dirty="0">
                <a:latin typeface="Verdana"/>
                <a:cs typeface="Verdana"/>
              </a:rPr>
              <a:t>-</a:t>
            </a:r>
            <a:r>
              <a:rPr sz="1450" spc="-160" dirty="0">
                <a:latin typeface="Verdana"/>
                <a:cs typeface="Verdana"/>
              </a:rPr>
              <a:t>5.0%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99409" y="5475250"/>
            <a:ext cx="440055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65" dirty="0">
                <a:latin typeface="Verdana"/>
                <a:cs typeface="Verdana"/>
              </a:rPr>
              <a:t>0.0%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99409" y="4629422"/>
            <a:ext cx="440055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65" dirty="0">
                <a:latin typeface="Verdana"/>
                <a:cs typeface="Verdana"/>
              </a:rPr>
              <a:t>5.0%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94241" y="3782130"/>
            <a:ext cx="54356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55" dirty="0">
                <a:latin typeface="Verdana"/>
                <a:cs typeface="Verdana"/>
              </a:rPr>
              <a:t>10.0%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94241" y="2936302"/>
            <a:ext cx="54356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55" dirty="0">
                <a:latin typeface="Verdana"/>
                <a:cs typeface="Verdana"/>
              </a:rPr>
              <a:t>15.0%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94241" y="2088918"/>
            <a:ext cx="54356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55" dirty="0">
                <a:latin typeface="Verdana"/>
                <a:cs typeface="Verdana"/>
              </a:rPr>
              <a:t>20.0%</a:t>
            </a:r>
            <a:endParaRPr sz="1450">
              <a:latin typeface="Verdana"/>
              <a:cs typeface="Verdana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0" y="1853183"/>
            <a:ext cx="12801600" cy="326390"/>
            <a:chOff x="0" y="1853183"/>
            <a:chExt cx="12801600" cy="326390"/>
          </a:xfrm>
        </p:grpSpPr>
        <p:pic>
          <p:nvPicPr>
            <p:cNvPr id="62" name="object 6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0" y="1853183"/>
              <a:ext cx="12801600" cy="326136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0" y="1874519"/>
              <a:ext cx="12801600" cy="236220"/>
            </a:xfrm>
            <a:custGeom>
              <a:avLst/>
              <a:gdLst/>
              <a:ahLst/>
              <a:cxnLst/>
              <a:rect l="l" t="t" r="r" b="b"/>
              <a:pathLst>
                <a:path w="12801600" h="236219">
                  <a:moveTo>
                    <a:pt x="12801600" y="236219"/>
                  </a:moveTo>
                  <a:lnTo>
                    <a:pt x="0" y="236219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236219"/>
                  </a:lnTo>
                  <a:close/>
                </a:path>
              </a:pathLst>
            </a:custGeom>
            <a:solidFill>
              <a:srgbClr val="F9B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6511"/>
            <a:ext cx="12801600" cy="72009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83718" y="427772"/>
            <a:ext cx="5915660" cy="1369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3535"/>
              </a:lnSpc>
              <a:spcBef>
                <a:spcPts val="90"/>
              </a:spcBef>
            </a:pPr>
            <a:r>
              <a:rPr spc="-405" dirty="0"/>
              <a:t>USVI</a:t>
            </a:r>
            <a:r>
              <a:rPr spc="-250" dirty="0"/>
              <a:t> </a:t>
            </a:r>
            <a:r>
              <a:rPr spc="-409" dirty="0"/>
              <a:t>INFLATION</a:t>
            </a:r>
            <a:r>
              <a:rPr spc="-220" dirty="0"/>
              <a:t> </a:t>
            </a:r>
            <a:r>
              <a:rPr spc="-275" dirty="0"/>
              <a:t>RATES</a:t>
            </a:r>
            <a:r>
              <a:rPr spc="-245" dirty="0"/>
              <a:t> </a:t>
            </a:r>
            <a:r>
              <a:rPr spc="-840" dirty="0"/>
              <a:t>(%)</a:t>
            </a:r>
          </a:p>
          <a:p>
            <a:pPr marL="12700" marR="5080">
              <a:lnSpc>
                <a:spcPts val="3529"/>
              </a:lnSpc>
              <a:spcBef>
                <a:spcPts val="100"/>
              </a:spcBef>
            </a:pPr>
            <a:r>
              <a:rPr spc="-275" dirty="0"/>
              <a:t>FOR</a:t>
            </a:r>
            <a:r>
              <a:rPr spc="-235" dirty="0"/>
              <a:t> </a:t>
            </a:r>
            <a:r>
              <a:rPr spc="-225" dirty="0"/>
              <a:t>SELECTED</a:t>
            </a:r>
            <a:r>
              <a:rPr spc="-275" dirty="0"/>
              <a:t> </a:t>
            </a:r>
            <a:r>
              <a:rPr spc="-345" dirty="0"/>
              <a:t>ITEMS</a:t>
            </a:r>
            <a:r>
              <a:rPr spc="-235" dirty="0"/>
              <a:t> </a:t>
            </a:r>
            <a:r>
              <a:rPr spc="-590" dirty="0"/>
              <a:t>IN</a:t>
            </a:r>
            <a:r>
              <a:rPr spc="-215" dirty="0"/>
              <a:t> </a:t>
            </a:r>
            <a:r>
              <a:rPr spc="-160" dirty="0"/>
              <a:t>MAJOR </a:t>
            </a:r>
            <a:r>
              <a:rPr spc="-290" dirty="0"/>
              <a:t>CATEGORIES</a:t>
            </a:r>
            <a:r>
              <a:rPr spc="-254" dirty="0"/>
              <a:t> </a:t>
            </a:r>
            <a:r>
              <a:rPr spc="-430" dirty="0"/>
              <a:t>2022-</a:t>
            </a:r>
            <a:r>
              <a:rPr spc="-465" dirty="0"/>
              <a:t>2023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21550" y="2202878"/>
            <a:ext cx="11759565" cy="5116195"/>
            <a:chOff x="721550" y="2202878"/>
            <a:chExt cx="11759565" cy="5116195"/>
          </a:xfrm>
        </p:grpSpPr>
        <p:sp>
          <p:nvSpPr>
            <p:cNvPr id="5" name="object 5"/>
            <p:cNvSpPr/>
            <p:nvPr/>
          </p:nvSpPr>
          <p:spPr>
            <a:xfrm>
              <a:off x="726947" y="2208276"/>
              <a:ext cx="11748770" cy="3683635"/>
            </a:xfrm>
            <a:custGeom>
              <a:avLst/>
              <a:gdLst/>
              <a:ahLst/>
              <a:cxnLst/>
              <a:rect l="l" t="t" r="r" b="b"/>
              <a:pathLst>
                <a:path w="11748770" h="3683635">
                  <a:moveTo>
                    <a:pt x="0" y="3683508"/>
                  </a:moveTo>
                  <a:lnTo>
                    <a:pt x="11748516" y="3683508"/>
                  </a:lnTo>
                </a:path>
                <a:path w="11748770" h="3683635">
                  <a:moveTo>
                    <a:pt x="0" y="3070860"/>
                  </a:moveTo>
                  <a:lnTo>
                    <a:pt x="11748516" y="3070860"/>
                  </a:lnTo>
                </a:path>
                <a:path w="11748770" h="3683635">
                  <a:moveTo>
                    <a:pt x="0" y="2456688"/>
                  </a:moveTo>
                  <a:lnTo>
                    <a:pt x="11748516" y="2456688"/>
                  </a:lnTo>
                </a:path>
                <a:path w="11748770" h="3683635">
                  <a:moveTo>
                    <a:pt x="0" y="1842516"/>
                  </a:moveTo>
                  <a:lnTo>
                    <a:pt x="11748516" y="1842516"/>
                  </a:lnTo>
                </a:path>
                <a:path w="11748770" h="3683635">
                  <a:moveTo>
                    <a:pt x="0" y="1228344"/>
                  </a:moveTo>
                  <a:lnTo>
                    <a:pt x="11748516" y="1228344"/>
                  </a:lnTo>
                </a:path>
                <a:path w="11748770" h="3683635">
                  <a:moveTo>
                    <a:pt x="0" y="614172"/>
                  </a:moveTo>
                  <a:lnTo>
                    <a:pt x="11748516" y="614172"/>
                  </a:lnTo>
                </a:path>
                <a:path w="11748770" h="3683635">
                  <a:moveTo>
                    <a:pt x="0" y="0"/>
                  </a:moveTo>
                  <a:lnTo>
                    <a:pt x="11748516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1727" y="5202936"/>
              <a:ext cx="780287" cy="13136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1576" y="5736336"/>
              <a:ext cx="777239" cy="7802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08376" y="5202936"/>
              <a:ext cx="780288" cy="13136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78223" y="4940808"/>
              <a:ext cx="777239" cy="15758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45023" y="4867655"/>
              <a:ext cx="780288" cy="16489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11823" y="2554224"/>
              <a:ext cx="780287" cy="39624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81671" y="4748783"/>
              <a:ext cx="780287" cy="17678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48471" y="5138927"/>
              <a:ext cx="780287" cy="13776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18319" y="4965192"/>
              <a:ext cx="777240" cy="15514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485119" y="4401311"/>
              <a:ext cx="780288" cy="21153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54968" y="4754880"/>
              <a:ext cx="777240" cy="17617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8971" y="5407151"/>
              <a:ext cx="348996" cy="109880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85771" y="5809487"/>
              <a:ext cx="348996" cy="69646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54095" y="5407151"/>
              <a:ext cx="348995" cy="109880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22420" y="4962144"/>
              <a:ext cx="348995" cy="154381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90743" y="4887467"/>
              <a:ext cx="348996" cy="161848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259067" y="4018788"/>
              <a:ext cx="348995" cy="24871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95716" y="5161788"/>
              <a:ext cx="348996" cy="134416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462516" y="5035295"/>
              <a:ext cx="350520" cy="147065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530840" y="4741164"/>
              <a:ext cx="348996" cy="176479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599164" y="4777739"/>
              <a:ext cx="348996" cy="172821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52727" y="5228844"/>
              <a:ext cx="348995" cy="127711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252727" y="5228844"/>
              <a:ext cx="349250" cy="1277620"/>
            </a:xfrm>
            <a:custGeom>
              <a:avLst/>
              <a:gdLst/>
              <a:ahLst/>
              <a:cxnLst/>
              <a:rect l="l" t="t" r="r" b="b"/>
              <a:pathLst>
                <a:path w="349250" h="1277620">
                  <a:moveTo>
                    <a:pt x="0" y="0"/>
                  </a:moveTo>
                  <a:lnTo>
                    <a:pt x="348995" y="0"/>
                  </a:lnTo>
                  <a:lnTo>
                    <a:pt x="348995" y="1277111"/>
                  </a:lnTo>
                  <a:lnTo>
                    <a:pt x="0" y="1277111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321051" y="5762244"/>
              <a:ext cx="348996" cy="74371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321051" y="5762244"/>
              <a:ext cx="349250" cy="744220"/>
            </a:xfrm>
            <a:custGeom>
              <a:avLst/>
              <a:gdLst/>
              <a:ahLst/>
              <a:cxnLst/>
              <a:rect l="l" t="t" r="r" b="b"/>
              <a:pathLst>
                <a:path w="349250" h="744220">
                  <a:moveTo>
                    <a:pt x="0" y="0"/>
                  </a:moveTo>
                  <a:lnTo>
                    <a:pt x="348996" y="0"/>
                  </a:lnTo>
                  <a:lnTo>
                    <a:pt x="348996" y="743711"/>
                  </a:lnTo>
                  <a:lnTo>
                    <a:pt x="0" y="743711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327392" y="4774692"/>
              <a:ext cx="684276" cy="17312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389376" y="5228844"/>
              <a:ext cx="348996" cy="127711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389376" y="5228844"/>
              <a:ext cx="349250" cy="1277620"/>
            </a:xfrm>
            <a:custGeom>
              <a:avLst/>
              <a:gdLst/>
              <a:ahLst/>
              <a:cxnLst/>
              <a:rect l="l" t="t" r="r" b="b"/>
              <a:pathLst>
                <a:path w="349250" h="1277620">
                  <a:moveTo>
                    <a:pt x="0" y="0"/>
                  </a:moveTo>
                  <a:lnTo>
                    <a:pt x="348996" y="0"/>
                  </a:lnTo>
                  <a:lnTo>
                    <a:pt x="348996" y="1277111"/>
                  </a:lnTo>
                  <a:lnTo>
                    <a:pt x="0" y="1277111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457699" y="5114544"/>
              <a:ext cx="348996" cy="139141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457699" y="5114544"/>
              <a:ext cx="349250" cy="1391920"/>
            </a:xfrm>
            <a:custGeom>
              <a:avLst/>
              <a:gdLst/>
              <a:ahLst/>
              <a:cxnLst/>
              <a:rect l="l" t="t" r="r" b="b"/>
              <a:pathLst>
                <a:path w="349250" h="1391920">
                  <a:moveTo>
                    <a:pt x="0" y="0"/>
                  </a:moveTo>
                  <a:lnTo>
                    <a:pt x="348996" y="0"/>
                  </a:lnTo>
                  <a:lnTo>
                    <a:pt x="348996" y="1391411"/>
                  </a:lnTo>
                  <a:lnTo>
                    <a:pt x="0" y="1391411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526023" y="4905755"/>
              <a:ext cx="348995" cy="160020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526023" y="4905755"/>
              <a:ext cx="349250" cy="1600200"/>
            </a:xfrm>
            <a:custGeom>
              <a:avLst/>
              <a:gdLst/>
              <a:ahLst/>
              <a:cxnLst/>
              <a:rect l="l" t="t" r="r" b="b"/>
              <a:pathLst>
                <a:path w="349250" h="1600200">
                  <a:moveTo>
                    <a:pt x="0" y="0"/>
                  </a:moveTo>
                  <a:lnTo>
                    <a:pt x="348995" y="0"/>
                  </a:lnTo>
                  <a:lnTo>
                    <a:pt x="348995" y="1600200"/>
                  </a:lnTo>
                  <a:lnTo>
                    <a:pt x="0" y="160020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594347" y="2580132"/>
              <a:ext cx="348996" cy="392582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594347" y="2580132"/>
              <a:ext cx="349250" cy="3926204"/>
            </a:xfrm>
            <a:custGeom>
              <a:avLst/>
              <a:gdLst/>
              <a:ahLst/>
              <a:cxnLst/>
              <a:rect l="l" t="t" r="r" b="b"/>
              <a:pathLst>
                <a:path w="349250" h="3926204">
                  <a:moveTo>
                    <a:pt x="0" y="0"/>
                  </a:moveTo>
                  <a:lnTo>
                    <a:pt x="348996" y="0"/>
                  </a:lnTo>
                  <a:lnTo>
                    <a:pt x="348996" y="3925824"/>
                  </a:lnTo>
                  <a:lnTo>
                    <a:pt x="0" y="392582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662671" y="4774692"/>
              <a:ext cx="349250" cy="1731645"/>
            </a:xfrm>
            <a:custGeom>
              <a:avLst/>
              <a:gdLst/>
              <a:ahLst/>
              <a:cxnLst/>
              <a:rect l="l" t="t" r="r" b="b"/>
              <a:pathLst>
                <a:path w="349250" h="1731645">
                  <a:moveTo>
                    <a:pt x="0" y="0"/>
                  </a:moveTo>
                  <a:lnTo>
                    <a:pt x="348996" y="0"/>
                  </a:lnTo>
                  <a:lnTo>
                    <a:pt x="348996" y="1731264"/>
                  </a:lnTo>
                  <a:lnTo>
                    <a:pt x="0" y="173126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729471" y="5286755"/>
              <a:ext cx="350520" cy="1219200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729471" y="5286755"/>
              <a:ext cx="350520" cy="1219200"/>
            </a:xfrm>
            <a:custGeom>
              <a:avLst/>
              <a:gdLst/>
              <a:ahLst/>
              <a:cxnLst/>
              <a:rect l="l" t="t" r="r" b="b"/>
              <a:pathLst>
                <a:path w="350520" h="1219200">
                  <a:moveTo>
                    <a:pt x="0" y="0"/>
                  </a:moveTo>
                  <a:lnTo>
                    <a:pt x="350520" y="0"/>
                  </a:lnTo>
                  <a:lnTo>
                    <a:pt x="350520" y="1219200"/>
                  </a:lnTo>
                  <a:lnTo>
                    <a:pt x="0" y="121920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797795" y="4992623"/>
              <a:ext cx="348996" cy="151333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9797795" y="4992623"/>
              <a:ext cx="349250" cy="1513840"/>
            </a:xfrm>
            <a:custGeom>
              <a:avLst/>
              <a:gdLst/>
              <a:ahLst/>
              <a:cxnLst/>
              <a:rect l="l" t="t" r="r" b="b"/>
              <a:pathLst>
                <a:path w="349250" h="1513840">
                  <a:moveTo>
                    <a:pt x="0" y="0"/>
                  </a:moveTo>
                  <a:lnTo>
                    <a:pt x="348996" y="0"/>
                  </a:lnTo>
                  <a:lnTo>
                    <a:pt x="348996" y="1513331"/>
                  </a:lnTo>
                  <a:lnTo>
                    <a:pt x="0" y="1513331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866119" y="4427220"/>
              <a:ext cx="348996" cy="207873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0866119" y="4427220"/>
              <a:ext cx="349250" cy="2078989"/>
            </a:xfrm>
            <a:custGeom>
              <a:avLst/>
              <a:gdLst/>
              <a:ahLst/>
              <a:cxnLst/>
              <a:rect l="l" t="t" r="r" b="b"/>
              <a:pathLst>
                <a:path w="349250" h="2078990">
                  <a:moveTo>
                    <a:pt x="0" y="0"/>
                  </a:moveTo>
                  <a:lnTo>
                    <a:pt x="348996" y="0"/>
                  </a:lnTo>
                  <a:lnTo>
                    <a:pt x="348996" y="2078735"/>
                  </a:lnTo>
                  <a:lnTo>
                    <a:pt x="0" y="2078735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934444" y="5407151"/>
              <a:ext cx="348995" cy="109880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1934444" y="5407151"/>
              <a:ext cx="349250" cy="1099185"/>
            </a:xfrm>
            <a:custGeom>
              <a:avLst/>
              <a:gdLst/>
              <a:ahLst/>
              <a:cxnLst/>
              <a:rect l="l" t="t" r="r" b="b"/>
              <a:pathLst>
                <a:path w="349250" h="1099184">
                  <a:moveTo>
                    <a:pt x="0" y="0"/>
                  </a:moveTo>
                  <a:lnTo>
                    <a:pt x="348995" y="0"/>
                  </a:lnTo>
                  <a:lnTo>
                    <a:pt x="348995" y="1098803"/>
                  </a:lnTo>
                  <a:lnTo>
                    <a:pt x="0" y="1098803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26947" y="6505956"/>
              <a:ext cx="11748770" cy="0"/>
            </a:xfrm>
            <a:custGeom>
              <a:avLst/>
              <a:gdLst/>
              <a:ahLst/>
              <a:cxnLst/>
              <a:rect l="l" t="t" r="r" b="b"/>
              <a:pathLst>
                <a:path w="11748770">
                  <a:moveTo>
                    <a:pt x="0" y="0"/>
                  </a:moveTo>
                  <a:lnTo>
                    <a:pt x="11748516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26947" y="6505956"/>
              <a:ext cx="11748770" cy="500380"/>
            </a:xfrm>
            <a:custGeom>
              <a:avLst/>
              <a:gdLst/>
              <a:ahLst/>
              <a:cxnLst/>
              <a:rect l="l" t="t" r="r" b="b"/>
              <a:pathLst>
                <a:path w="11748770" h="500379">
                  <a:moveTo>
                    <a:pt x="0" y="0"/>
                  </a:moveTo>
                  <a:lnTo>
                    <a:pt x="0" y="499872"/>
                  </a:lnTo>
                </a:path>
                <a:path w="11748770" h="500379">
                  <a:moveTo>
                    <a:pt x="4271772" y="0"/>
                  </a:moveTo>
                  <a:lnTo>
                    <a:pt x="4271772" y="499872"/>
                  </a:lnTo>
                </a:path>
                <a:path w="11748770" h="500379">
                  <a:moveTo>
                    <a:pt x="7476744" y="0"/>
                  </a:moveTo>
                  <a:lnTo>
                    <a:pt x="7476744" y="499872"/>
                  </a:lnTo>
                </a:path>
                <a:path w="11748770" h="500379">
                  <a:moveTo>
                    <a:pt x="9611868" y="0"/>
                  </a:moveTo>
                  <a:lnTo>
                    <a:pt x="9611868" y="499872"/>
                  </a:lnTo>
                </a:path>
                <a:path w="11748770" h="500379">
                  <a:moveTo>
                    <a:pt x="11748516" y="0"/>
                  </a:moveTo>
                  <a:lnTo>
                    <a:pt x="11748516" y="499872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26947" y="7005827"/>
              <a:ext cx="11748770" cy="307975"/>
            </a:xfrm>
            <a:custGeom>
              <a:avLst/>
              <a:gdLst/>
              <a:ahLst/>
              <a:cxnLst/>
              <a:rect l="l" t="t" r="r" b="b"/>
              <a:pathLst>
                <a:path w="11748770" h="307975">
                  <a:moveTo>
                    <a:pt x="0" y="0"/>
                  </a:moveTo>
                  <a:lnTo>
                    <a:pt x="0" y="307848"/>
                  </a:lnTo>
                </a:path>
                <a:path w="11748770" h="307975">
                  <a:moveTo>
                    <a:pt x="4271772" y="0"/>
                  </a:moveTo>
                  <a:lnTo>
                    <a:pt x="4271772" y="307848"/>
                  </a:lnTo>
                </a:path>
                <a:path w="11748770" h="307975">
                  <a:moveTo>
                    <a:pt x="7476744" y="0"/>
                  </a:moveTo>
                  <a:lnTo>
                    <a:pt x="7476744" y="307848"/>
                  </a:lnTo>
                </a:path>
                <a:path w="11748770" h="307975">
                  <a:moveTo>
                    <a:pt x="9611868" y="0"/>
                  </a:moveTo>
                  <a:lnTo>
                    <a:pt x="9611868" y="307848"/>
                  </a:lnTo>
                </a:path>
                <a:path w="11748770" h="307975">
                  <a:moveTo>
                    <a:pt x="11748516" y="0"/>
                  </a:moveTo>
                  <a:lnTo>
                    <a:pt x="11748516" y="307848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352287" y="4701539"/>
              <a:ext cx="3217545" cy="460375"/>
            </a:xfrm>
            <a:custGeom>
              <a:avLst/>
              <a:gdLst/>
              <a:ahLst/>
              <a:cxnLst/>
              <a:rect l="l" t="t" r="r" b="b"/>
              <a:pathLst>
                <a:path w="3217545" h="460375">
                  <a:moveTo>
                    <a:pt x="13716" y="185927"/>
                  </a:moveTo>
                  <a:lnTo>
                    <a:pt x="0" y="0"/>
                  </a:lnTo>
                </a:path>
                <a:path w="3217545" h="460375">
                  <a:moveTo>
                    <a:pt x="3217164" y="460247"/>
                  </a:moveTo>
                  <a:lnTo>
                    <a:pt x="3217164" y="353567"/>
                  </a:lnTo>
                </a:path>
              </a:pathLst>
            </a:custGeom>
            <a:ln w="10668">
              <a:solidFill>
                <a:srgbClr val="9CBCE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900219" y="5103364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35.8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036802" y="5103364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35.8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105139" y="4658346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50.3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159747" y="4437393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52.7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240337" y="3715038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81.0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308663" y="4553269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56.3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445257" y="4771202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47.9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473997" y="4463296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57.5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581966" y="4474005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56.3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496311" y="4587240"/>
            <a:ext cx="7477125" cy="1175385"/>
          </a:xfrm>
          <a:custGeom>
            <a:avLst/>
            <a:gdLst/>
            <a:ahLst/>
            <a:cxnLst/>
            <a:rect l="l" t="t" r="r" b="b"/>
            <a:pathLst>
              <a:path w="7477125" h="1175385">
                <a:moveTo>
                  <a:pt x="0" y="1175003"/>
                </a:moveTo>
                <a:lnTo>
                  <a:pt x="0" y="1002791"/>
                </a:lnTo>
              </a:path>
              <a:path w="7477125" h="1175385">
                <a:moveTo>
                  <a:pt x="5340095" y="187451"/>
                </a:moveTo>
                <a:lnTo>
                  <a:pt x="5340095" y="0"/>
                </a:lnTo>
              </a:path>
              <a:path w="7477125" h="1175385">
                <a:moveTo>
                  <a:pt x="7476744" y="405383"/>
                </a:moveTo>
                <a:lnTo>
                  <a:pt x="7476744" y="284987"/>
                </a:lnTo>
              </a:path>
            </a:pathLst>
          </a:custGeom>
          <a:ln w="10668">
            <a:solidFill>
              <a:srgbClr val="9CBC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1235493" y="4925064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41.6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68556" y="5325874"/>
            <a:ext cx="720090" cy="430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47345">
              <a:lnSpc>
                <a:spcPts val="1580"/>
              </a:lnSpc>
              <a:spcBef>
                <a:spcPts val="125"/>
              </a:spcBef>
            </a:pPr>
            <a:r>
              <a:rPr sz="1450" spc="-110" dirty="0">
                <a:latin typeface="Verdana"/>
                <a:cs typeface="Verdana"/>
              </a:rPr>
              <a:t>24.2</a:t>
            </a:r>
            <a:endParaRPr sz="1450">
              <a:latin typeface="Verdana"/>
              <a:cs typeface="Verdana"/>
            </a:endParaRPr>
          </a:p>
          <a:p>
            <a:pPr marL="12700">
              <a:lnSpc>
                <a:spcPts val="1580"/>
              </a:lnSpc>
            </a:pPr>
            <a:r>
              <a:rPr sz="1450" spc="-20" dirty="0">
                <a:latin typeface="Verdana"/>
                <a:cs typeface="Verdana"/>
              </a:rPr>
              <a:t>22.7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372167" y="4925064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41.6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519678" y="4824472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45.3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560648" y="4655325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52.1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523794" y="2276371"/>
            <a:ext cx="488315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14" dirty="0">
                <a:latin typeface="Verdana"/>
                <a:cs typeface="Verdana"/>
              </a:rPr>
              <a:t>127.9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643948" y="4324628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56.4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376932" y="4790973"/>
            <a:ext cx="787400" cy="42925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1570"/>
              </a:lnSpc>
              <a:spcBef>
                <a:spcPts val="125"/>
              </a:spcBef>
            </a:pPr>
            <a:r>
              <a:rPr sz="1450" spc="-20" dirty="0">
                <a:latin typeface="Verdana"/>
                <a:cs typeface="Verdana"/>
              </a:rPr>
              <a:t>43.8</a:t>
            </a:r>
            <a:endParaRPr sz="1450">
              <a:latin typeface="Verdana"/>
              <a:cs typeface="Verdana"/>
            </a:endParaRPr>
          </a:p>
          <a:p>
            <a:pPr marL="414655">
              <a:lnSpc>
                <a:spcPts val="1570"/>
              </a:lnSpc>
            </a:pPr>
            <a:r>
              <a:rPr sz="1450" spc="-110" dirty="0">
                <a:latin typeface="Verdana"/>
                <a:cs typeface="Verdana"/>
              </a:rPr>
              <a:t>39.7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9780658" y="4608096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49.3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848868" y="4123445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67.7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1889850" y="5156726"/>
            <a:ext cx="38481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05" dirty="0">
                <a:latin typeface="Verdana"/>
                <a:cs typeface="Verdana"/>
              </a:rPr>
              <a:t>35.8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86572" y="5770946"/>
            <a:ext cx="203200" cy="8318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75" dirty="0">
                <a:latin typeface="Verdana"/>
                <a:cs typeface="Verdana"/>
              </a:rPr>
              <a:t>20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1250">
              <a:latin typeface="Verdana"/>
              <a:cs typeface="Verdana"/>
            </a:endParaRPr>
          </a:p>
          <a:p>
            <a:pPr marL="100965">
              <a:lnSpc>
                <a:spcPct val="100000"/>
              </a:lnSpc>
            </a:pPr>
            <a:r>
              <a:rPr sz="1250" spc="-50" dirty="0">
                <a:latin typeface="Verdana"/>
                <a:cs typeface="Verdana"/>
              </a:rPr>
              <a:t>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86572" y="5156753"/>
            <a:ext cx="20256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85" dirty="0">
                <a:latin typeface="Verdana"/>
                <a:cs typeface="Verdana"/>
              </a:rPr>
              <a:t>40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86572" y="4542598"/>
            <a:ext cx="20256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85" dirty="0">
                <a:latin typeface="Verdana"/>
                <a:cs typeface="Verdana"/>
              </a:rPr>
              <a:t>60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86572" y="3928375"/>
            <a:ext cx="20256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85" dirty="0">
                <a:latin typeface="Verdana"/>
                <a:cs typeface="Verdana"/>
              </a:rPr>
              <a:t>80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98201" y="2700007"/>
            <a:ext cx="290830" cy="8318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5" dirty="0">
                <a:latin typeface="Verdana"/>
                <a:cs typeface="Verdana"/>
              </a:rPr>
              <a:t>120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1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50" spc="-95" dirty="0">
                <a:latin typeface="Verdana"/>
                <a:cs typeface="Verdana"/>
              </a:rPr>
              <a:t>100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98201" y="2087425"/>
            <a:ext cx="29083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5" dirty="0">
                <a:latin typeface="Verdana"/>
                <a:cs typeface="Verdana"/>
              </a:rPr>
              <a:t>140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84920" y="6593908"/>
            <a:ext cx="74930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0" dirty="0">
                <a:latin typeface="Verdana"/>
                <a:cs typeface="Verdana"/>
              </a:rPr>
              <a:t>POULTRY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121886" y="6593908"/>
            <a:ext cx="41275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20" dirty="0">
                <a:latin typeface="Verdana"/>
                <a:cs typeface="Verdana"/>
              </a:rPr>
              <a:t>BEEF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165226" y="6593908"/>
            <a:ext cx="46164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35" dirty="0">
                <a:latin typeface="Verdana"/>
                <a:cs typeface="Verdana"/>
              </a:rPr>
              <a:t>EGGS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101351" y="6593908"/>
            <a:ext cx="724535" cy="4114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85420" marR="5080" indent="-173355">
              <a:lnSpc>
                <a:spcPct val="101600"/>
              </a:lnSpc>
              <a:spcBef>
                <a:spcPts val="85"/>
              </a:spcBef>
            </a:pPr>
            <a:r>
              <a:rPr sz="1250" spc="-70" dirty="0">
                <a:latin typeface="Verdana"/>
                <a:cs typeface="Verdana"/>
              </a:rPr>
              <a:t>FRUITS </a:t>
            </a:r>
            <a:r>
              <a:rPr sz="1250" spc="-50" dirty="0">
                <a:latin typeface="Verdana"/>
                <a:cs typeface="Verdana"/>
              </a:rPr>
              <a:t>&amp; </a:t>
            </a:r>
            <a:r>
              <a:rPr sz="1250" spc="-20" dirty="0">
                <a:latin typeface="Verdana"/>
                <a:cs typeface="Verdana"/>
              </a:rPr>
              <a:t>VEG.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316774" y="6593908"/>
            <a:ext cx="43053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40" dirty="0">
                <a:latin typeface="Verdana"/>
                <a:cs typeface="Verdana"/>
              </a:rPr>
              <a:t>RENT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073676" y="6593908"/>
            <a:ext cx="100965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50" dirty="0">
                <a:latin typeface="Verdana"/>
                <a:cs typeface="Verdana"/>
              </a:rPr>
              <a:t>ELECTRICITY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173023" y="6593908"/>
            <a:ext cx="99314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30" dirty="0">
                <a:latin typeface="Verdana"/>
                <a:cs typeface="Verdana"/>
              </a:rPr>
              <a:t>APPLIANCES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560410" y="6593908"/>
            <a:ext cx="35433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25" dirty="0">
                <a:latin typeface="Verdana"/>
                <a:cs typeface="Verdana"/>
              </a:rPr>
              <a:t>GAS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573345" y="6593908"/>
            <a:ext cx="46482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70" dirty="0">
                <a:latin typeface="Verdana"/>
                <a:cs typeface="Verdana"/>
              </a:rPr>
              <a:t>TIRES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0551076" y="6593908"/>
            <a:ext cx="64389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80" dirty="0">
                <a:latin typeface="Verdana"/>
                <a:cs typeface="Verdana"/>
              </a:rPr>
              <a:t>TUITION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1418392" y="6593908"/>
            <a:ext cx="99949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0" dirty="0">
                <a:latin typeface="Verdana"/>
                <a:cs typeface="Verdana"/>
              </a:rPr>
              <a:t>CELL</a:t>
            </a:r>
            <a:r>
              <a:rPr sz="1250" spc="-75" dirty="0">
                <a:latin typeface="Verdana"/>
                <a:cs typeface="Verdana"/>
              </a:rPr>
              <a:t> </a:t>
            </a:r>
            <a:r>
              <a:rPr sz="1250" spc="-20" dirty="0">
                <a:latin typeface="Verdana"/>
                <a:cs typeface="Verdana"/>
              </a:rPr>
              <a:t>PHONE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623825" y="7093780"/>
            <a:ext cx="47498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5" dirty="0">
                <a:latin typeface="Verdana"/>
                <a:cs typeface="Verdana"/>
              </a:rPr>
              <a:t>FOOD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225908" y="7093780"/>
            <a:ext cx="74930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60" dirty="0">
                <a:latin typeface="Verdana"/>
                <a:cs typeface="Verdana"/>
              </a:rPr>
              <a:t>HOUSING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8527017" y="7093780"/>
            <a:ext cx="144462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45" dirty="0">
                <a:latin typeface="Verdana"/>
                <a:cs typeface="Verdana"/>
              </a:rPr>
              <a:t>TRANSPORTATION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0898535" y="7093780"/>
            <a:ext cx="101600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5" dirty="0">
                <a:latin typeface="Verdana"/>
                <a:cs typeface="Verdana"/>
              </a:rPr>
              <a:t>ED. </a:t>
            </a:r>
            <a:r>
              <a:rPr sz="1250" spc="-60" dirty="0">
                <a:latin typeface="Verdana"/>
                <a:cs typeface="Verdana"/>
              </a:rPr>
              <a:t>&amp;</a:t>
            </a:r>
            <a:r>
              <a:rPr sz="1250" spc="-75" dirty="0">
                <a:latin typeface="Verdana"/>
                <a:cs typeface="Verdana"/>
              </a:rPr>
              <a:t> </a:t>
            </a:r>
            <a:r>
              <a:rPr sz="1250" spc="-10" dirty="0">
                <a:latin typeface="Verdana"/>
                <a:cs typeface="Verdana"/>
              </a:rPr>
              <a:t>COMM.</a:t>
            </a:r>
            <a:endParaRPr sz="1250">
              <a:latin typeface="Verdana"/>
              <a:cs typeface="Verdana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0" y="1853183"/>
            <a:ext cx="12801600" cy="326390"/>
            <a:chOff x="0" y="1853183"/>
            <a:chExt cx="12801600" cy="326390"/>
          </a:xfrm>
        </p:grpSpPr>
        <p:pic>
          <p:nvPicPr>
            <p:cNvPr id="96" name="object 9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0" y="1853183"/>
              <a:ext cx="12801600" cy="326136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0" y="1874519"/>
              <a:ext cx="12801600" cy="236220"/>
            </a:xfrm>
            <a:custGeom>
              <a:avLst/>
              <a:gdLst/>
              <a:ahLst/>
              <a:cxnLst/>
              <a:rect l="l" t="t" r="r" b="b"/>
              <a:pathLst>
                <a:path w="12801600" h="236219">
                  <a:moveTo>
                    <a:pt x="12801600" y="236219"/>
                  </a:moveTo>
                  <a:lnTo>
                    <a:pt x="0" y="236219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236219"/>
                  </a:lnTo>
                  <a:close/>
                </a:path>
              </a:pathLst>
            </a:custGeom>
            <a:solidFill>
              <a:srgbClr val="F9B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33" y="281177"/>
            <a:ext cx="12812395" cy="7206615"/>
            <a:chOff x="-5333" y="281177"/>
            <a:chExt cx="12812395" cy="72066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6511"/>
              <a:ext cx="12801600" cy="23439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333" y="281177"/>
              <a:ext cx="12812267" cy="332765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401312"/>
              <a:ext cx="12801600" cy="3086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459735"/>
              <a:ext cx="1426464" cy="16184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95" y="2485644"/>
              <a:ext cx="1371600" cy="1519555"/>
            </a:xfrm>
            <a:custGeom>
              <a:avLst/>
              <a:gdLst/>
              <a:ahLst/>
              <a:cxnLst/>
              <a:rect l="l" t="t" r="r" b="b"/>
              <a:pathLst>
                <a:path w="1371600" h="1519554">
                  <a:moveTo>
                    <a:pt x="943356" y="1519427"/>
                  </a:moveTo>
                  <a:lnTo>
                    <a:pt x="0" y="1519427"/>
                  </a:lnTo>
                  <a:lnTo>
                    <a:pt x="0" y="0"/>
                  </a:lnTo>
                  <a:lnTo>
                    <a:pt x="1371600" y="0"/>
                  </a:lnTo>
                  <a:lnTo>
                    <a:pt x="1371600" y="1091183"/>
                  </a:lnTo>
                  <a:lnTo>
                    <a:pt x="1369083" y="1137794"/>
                  </a:lnTo>
                  <a:lnTo>
                    <a:pt x="1361709" y="1182964"/>
                  </a:lnTo>
                  <a:lnTo>
                    <a:pt x="1349739" y="1226429"/>
                  </a:lnTo>
                  <a:lnTo>
                    <a:pt x="1333438" y="1267928"/>
                  </a:lnTo>
                  <a:lnTo>
                    <a:pt x="1313067" y="1307196"/>
                  </a:lnTo>
                  <a:lnTo>
                    <a:pt x="1288889" y="1343972"/>
                  </a:lnTo>
                  <a:lnTo>
                    <a:pt x="1261168" y="1377993"/>
                  </a:lnTo>
                  <a:lnTo>
                    <a:pt x="1230165" y="1408996"/>
                  </a:lnTo>
                  <a:lnTo>
                    <a:pt x="1196144" y="1436717"/>
                  </a:lnTo>
                  <a:lnTo>
                    <a:pt x="1159368" y="1460895"/>
                  </a:lnTo>
                  <a:lnTo>
                    <a:pt x="1120100" y="1481266"/>
                  </a:lnTo>
                  <a:lnTo>
                    <a:pt x="1078601" y="1497567"/>
                  </a:lnTo>
                  <a:lnTo>
                    <a:pt x="1035136" y="1509537"/>
                  </a:lnTo>
                  <a:lnTo>
                    <a:pt x="989966" y="1516911"/>
                  </a:lnTo>
                  <a:lnTo>
                    <a:pt x="943356" y="1519427"/>
                  </a:lnTo>
                  <a:close/>
                </a:path>
              </a:pathLst>
            </a:custGeom>
            <a:solidFill>
              <a:srgbClr val="1F49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95" y="2485644"/>
              <a:ext cx="1371600" cy="1519555"/>
            </a:xfrm>
            <a:custGeom>
              <a:avLst/>
              <a:gdLst/>
              <a:ahLst/>
              <a:cxnLst/>
              <a:rect l="l" t="t" r="r" b="b"/>
              <a:pathLst>
                <a:path w="1371600" h="1519554">
                  <a:moveTo>
                    <a:pt x="943356" y="1519427"/>
                  </a:moveTo>
                  <a:lnTo>
                    <a:pt x="0" y="1519427"/>
                  </a:lnTo>
                  <a:lnTo>
                    <a:pt x="0" y="0"/>
                  </a:lnTo>
                  <a:lnTo>
                    <a:pt x="1371600" y="0"/>
                  </a:lnTo>
                  <a:lnTo>
                    <a:pt x="1371600" y="1091183"/>
                  </a:lnTo>
                  <a:lnTo>
                    <a:pt x="1369083" y="1137794"/>
                  </a:lnTo>
                  <a:lnTo>
                    <a:pt x="1361709" y="1182964"/>
                  </a:lnTo>
                  <a:lnTo>
                    <a:pt x="1349739" y="1226429"/>
                  </a:lnTo>
                  <a:lnTo>
                    <a:pt x="1333438" y="1267928"/>
                  </a:lnTo>
                  <a:lnTo>
                    <a:pt x="1313067" y="1307196"/>
                  </a:lnTo>
                  <a:lnTo>
                    <a:pt x="1288889" y="1343972"/>
                  </a:lnTo>
                  <a:lnTo>
                    <a:pt x="1261168" y="1377993"/>
                  </a:lnTo>
                  <a:lnTo>
                    <a:pt x="1230165" y="1408996"/>
                  </a:lnTo>
                  <a:lnTo>
                    <a:pt x="1196144" y="1436717"/>
                  </a:lnTo>
                  <a:lnTo>
                    <a:pt x="1159368" y="1460895"/>
                  </a:lnTo>
                  <a:lnTo>
                    <a:pt x="1120100" y="1481266"/>
                  </a:lnTo>
                  <a:lnTo>
                    <a:pt x="1078601" y="1497567"/>
                  </a:lnTo>
                  <a:lnTo>
                    <a:pt x="1035136" y="1509537"/>
                  </a:lnTo>
                  <a:lnTo>
                    <a:pt x="989966" y="1516911"/>
                  </a:lnTo>
                  <a:lnTo>
                    <a:pt x="943356" y="1519427"/>
                  </a:lnTo>
                  <a:close/>
                </a:path>
              </a:pathLst>
            </a:custGeom>
            <a:ln w="10668">
              <a:solidFill>
                <a:srgbClr val="497E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5727" y="2897409"/>
              <a:ext cx="1176020" cy="699135"/>
            </a:xfrm>
            <a:custGeom>
              <a:avLst/>
              <a:gdLst/>
              <a:ahLst/>
              <a:cxnLst/>
              <a:rect l="l" t="t" r="r" b="b"/>
              <a:pathLst>
                <a:path w="1176020" h="699135">
                  <a:moveTo>
                    <a:pt x="296703" y="698944"/>
                  </a:moveTo>
                  <a:lnTo>
                    <a:pt x="254737" y="696386"/>
                  </a:lnTo>
                  <a:lnTo>
                    <a:pt x="215145" y="688693"/>
                  </a:lnTo>
                  <a:lnTo>
                    <a:pt x="177947" y="675838"/>
                  </a:lnTo>
                  <a:lnTo>
                    <a:pt x="143160" y="657796"/>
                  </a:lnTo>
                  <a:lnTo>
                    <a:pt x="111406" y="634830"/>
                  </a:lnTo>
                  <a:lnTo>
                    <a:pt x="83296" y="607087"/>
                  </a:lnTo>
                  <a:lnTo>
                    <a:pt x="58828" y="574576"/>
                  </a:lnTo>
                  <a:lnTo>
                    <a:pt x="38004" y="537305"/>
                  </a:lnTo>
                  <a:lnTo>
                    <a:pt x="21377" y="495874"/>
                  </a:lnTo>
                  <a:lnTo>
                    <a:pt x="9501" y="450746"/>
                  </a:lnTo>
                  <a:lnTo>
                    <a:pt x="2375" y="401940"/>
                  </a:lnTo>
                  <a:lnTo>
                    <a:pt x="0" y="349472"/>
                  </a:lnTo>
                  <a:lnTo>
                    <a:pt x="2375" y="297127"/>
                  </a:lnTo>
                  <a:lnTo>
                    <a:pt x="9501" y="248400"/>
                  </a:lnTo>
                  <a:lnTo>
                    <a:pt x="21377" y="203297"/>
                  </a:lnTo>
                  <a:lnTo>
                    <a:pt x="38004" y="161829"/>
                  </a:lnTo>
                  <a:lnTo>
                    <a:pt x="58828" y="124625"/>
                  </a:lnTo>
                  <a:lnTo>
                    <a:pt x="83296" y="92154"/>
                  </a:lnTo>
                  <a:lnTo>
                    <a:pt x="111406" y="64397"/>
                  </a:lnTo>
                  <a:lnTo>
                    <a:pt x="143160" y="41338"/>
                  </a:lnTo>
                  <a:lnTo>
                    <a:pt x="177947" y="23319"/>
                  </a:lnTo>
                  <a:lnTo>
                    <a:pt x="215145" y="10417"/>
                  </a:lnTo>
                  <a:lnTo>
                    <a:pt x="254737" y="2641"/>
                  </a:lnTo>
                  <a:lnTo>
                    <a:pt x="296703" y="0"/>
                  </a:lnTo>
                  <a:lnTo>
                    <a:pt x="338295" y="2641"/>
                  </a:lnTo>
                  <a:lnTo>
                    <a:pt x="377618" y="10417"/>
                  </a:lnTo>
                  <a:lnTo>
                    <a:pt x="414656" y="23319"/>
                  </a:lnTo>
                  <a:lnTo>
                    <a:pt x="449389" y="41338"/>
                  </a:lnTo>
                  <a:lnTo>
                    <a:pt x="481143" y="64397"/>
                  </a:lnTo>
                  <a:lnTo>
                    <a:pt x="509254" y="92154"/>
                  </a:lnTo>
                  <a:lnTo>
                    <a:pt x="533721" y="124625"/>
                  </a:lnTo>
                  <a:lnTo>
                    <a:pt x="551026" y="155543"/>
                  </a:lnTo>
                  <a:lnTo>
                    <a:pt x="296703" y="155543"/>
                  </a:lnTo>
                  <a:lnTo>
                    <a:pt x="273543" y="158509"/>
                  </a:lnTo>
                  <a:lnTo>
                    <a:pt x="234901" y="181836"/>
                  </a:lnTo>
                  <a:lnTo>
                    <a:pt x="207064" y="228894"/>
                  </a:lnTo>
                  <a:lnTo>
                    <a:pt x="192854" y="302540"/>
                  </a:lnTo>
                  <a:lnTo>
                    <a:pt x="191071" y="349472"/>
                  </a:lnTo>
                  <a:lnTo>
                    <a:pt x="192854" y="396568"/>
                  </a:lnTo>
                  <a:lnTo>
                    <a:pt x="198191" y="436852"/>
                  </a:lnTo>
                  <a:lnTo>
                    <a:pt x="219456" y="497014"/>
                  </a:lnTo>
                  <a:lnTo>
                    <a:pt x="252936" y="531935"/>
                  </a:lnTo>
                  <a:lnTo>
                    <a:pt x="296703" y="543496"/>
                  </a:lnTo>
                  <a:lnTo>
                    <a:pt x="551086" y="543496"/>
                  </a:lnTo>
                  <a:lnTo>
                    <a:pt x="533721" y="574576"/>
                  </a:lnTo>
                  <a:lnTo>
                    <a:pt x="509254" y="607087"/>
                  </a:lnTo>
                  <a:lnTo>
                    <a:pt x="481143" y="634830"/>
                  </a:lnTo>
                  <a:lnTo>
                    <a:pt x="449389" y="657796"/>
                  </a:lnTo>
                  <a:lnTo>
                    <a:pt x="414656" y="675838"/>
                  </a:lnTo>
                  <a:lnTo>
                    <a:pt x="377618" y="688693"/>
                  </a:lnTo>
                  <a:lnTo>
                    <a:pt x="338295" y="696386"/>
                  </a:lnTo>
                  <a:lnTo>
                    <a:pt x="296703" y="698944"/>
                  </a:lnTo>
                  <a:close/>
                </a:path>
                <a:path w="1176020" h="699135">
                  <a:moveTo>
                    <a:pt x="551086" y="543496"/>
                  </a:moveTo>
                  <a:lnTo>
                    <a:pt x="296703" y="543496"/>
                  </a:lnTo>
                  <a:lnTo>
                    <a:pt x="319489" y="540640"/>
                  </a:lnTo>
                  <a:lnTo>
                    <a:pt x="339828" y="531935"/>
                  </a:lnTo>
                  <a:lnTo>
                    <a:pt x="373094" y="497014"/>
                  </a:lnTo>
                  <a:lnTo>
                    <a:pt x="394311" y="436852"/>
                  </a:lnTo>
                  <a:lnTo>
                    <a:pt x="399615" y="396568"/>
                  </a:lnTo>
                  <a:lnTo>
                    <a:pt x="401383" y="349472"/>
                  </a:lnTo>
                  <a:lnTo>
                    <a:pt x="399615" y="302540"/>
                  </a:lnTo>
                  <a:lnTo>
                    <a:pt x="394311" y="262342"/>
                  </a:lnTo>
                  <a:lnTo>
                    <a:pt x="373094" y="202215"/>
                  </a:lnTo>
                  <a:lnTo>
                    <a:pt x="339828" y="167270"/>
                  </a:lnTo>
                  <a:lnTo>
                    <a:pt x="296703" y="155543"/>
                  </a:lnTo>
                  <a:lnTo>
                    <a:pt x="551026" y="155543"/>
                  </a:lnTo>
                  <a:lnTo>
                    <a:pt x="571157" y="203297"/>
                  </a:lnTo>
                  <a:lnTo>
                    <a:pt x="583001" y="248400"/>
                  </a:lnTo>
                  <a:lnTo>
                    <a:pt x="590094" y="297127"/>
                  </a:lnTo>
                  <a:lnTo>
                    <a:pt x="592455" y="349472"/>
                  </a:lnTo>
                  <a:lnTo>
                    <a:pt x="590094" y="401940"/>
                  </a:lnTo>
                  <a:lnTo>
                    <a:pt x="583001" y="450746"/>
                  </a:lnTo>
                  <a:lnTo>
                    <a:pt x="571157" y="495874"/>
                  </a:lnTo>
                  <a:lnTo>
                    <a:pt x="554545" y="537305"/>
                  </a:lnTo>
                  <a:lnTo>
                    <a:pt x="551086" y="543496"/>
                  </a:lnTo>
                  <a:close/>
                </a:path>
                <a:path w="1176020" h="699135">
                  <a:moveTo>
                    <a:pt x="1163161" y="545401"/>
                  </a:moveTo>
                  <a:lnTo>
                    <a:pt x="877347" y="545401"/>
                  </a:lnTo>
                  <a:lnTo>
                    <a:pt x="900582" y="544313"/>
                  </a:lnTo>
                  <a:lnTo>
                    <a:pt x="921281" y="540912"/>
                  </a:lnTo>
                  <a:lnTo>
                    <a:pt x="967683" y="517155"/>
                  </a:lnTo>
                  <a:lnTo>
                    <a:pt x="983837" y="475297"/>
                  </a:lnTo>
                  <a:lnTo>
                    <a:pt x="977424" y="446777"/>
                  </a:lnTo>
                  <a:lnTo>
                    <a:pt x="958179" y="426374"/>
                  </a:lnTo>
                  <a:lnTo>
                    <a:pt x="926093" y="414097"/>
                  </a:lnTo>
                  <a:lnTo>
                    <a:pt x="881157" y="409956"/>
                  </a:lnTo>
                  <a:lnTo>
                    <a:pt x="801433" y="409956"/>
                  </a:lnTo>
                  <a:lnTo>
                    <a:pt x="801433" y="289941"/>
                  </a:lnTo>
                  <a:lnTo>
                    <a:pt x="921448" y="160401"/>
                  </a:lnTo>
                  <a:lnTo>
                    <a:pt x="656463" y="160401"/>
                  </a:lnTo>
                  <a:lnTo>
                    <a:pt x="656463" y="13430"/>
                  </a:lnTo>
                  <a:lnTo>
                    <a:pt x="1142333" y="13430"/>
                  </a:lnTo>
                  <a:lnTo>
                    <a:pt x="1142333" y="132492"/>
                  </a:lnTo>
                  <a:lnTo>
                    <a:pt x="1003077" y="282321"/>
                  </a:lnTo>
                  <a:lnTo>
                    <a:pt x="1042438" y="293145"/>
                  </a:lnTo>
                  <a:lnTo>
                    <a:pt x="1106550" y="327473"/>
                  </a:lnTo>
                  <a:lnTo>
                    <a:pt x="1150786" y="378053"/>
                  </a:lnTo>
                  <a:lnTo>
                    <a:pt x="1173075" y="440203"/>
                  </a:lnTo>
                  <a:lnTo>
                    <a:pt x="1175861" y="475297"/>
                  </a:lnTo>
                  <a:lnTo>
                    <a:pt x="1173859" y="504589"/>
                  </a:lnTo>
                  <a:lnTo>
                    <a:pt x="1167848" y="532757"/>
                  </a:lnTo>
                  <a:lnTo>
                    <a:pt x="1163161" y="545401"/>
                  </a:lnTo>
                  <a:close/>
                </a:path>
                <a:path w="1176020" h="699135">
                  <a:moveTo>
                    <a:pt x="883062" y="698944"/>
                  </a:moveTo>
                  <a:lnTo>
                    <a:pt x="812411" y="694658"/>
                  </a:lnTo>
                  <a:lnTo>
                    <a:pt x="742473" y="681799"/>
                  </a:lnTo>
                  <a:lnTo>
                    <a:pt x="677537" y="660951"/>
                  </a:lnTo>
                  <a:lnTo>
                    <a:pt x="621887" y="632745"/>
                  </a:lnTo>
                  <a:lnTo>
                    <a:pt x="691038" y="489680"/>
                  </a:lnTo>
                  <a:lnTo>
                    <a:pt x="711380" y="502394"/>
                  </a:lnTo>
                  <a:lnTo>
                    <a:pt x="732972" y="513528"/>
                  </a:lnTo>
                  <a:lnTo>
                    <a:pt x="779907" y="531018"/>
                  </a:lnTo>
                  <a:lnTo>
                    <a:pt x="828984" y="541889"/>
                  </a:lnTo>
                  <a:lnTo>
                    <a:pt x="877347" y="545401"/>
                  </a:lnTo>
                  <a:lnTo>
                    <a:pt x="1163161" y="545401"/>
                  </a:lnTo>
                  <a:lnTo>
                    <a:pt x="1157818" y="559817"/>
                  </a:lnTo>
                  <a:lnTo>
                    <a:pt x="1125582" y="609986"/>
                  </a:lnTo>
                  <a:lnTo>
                    <a:pt x="1076615" y="650992"/>
                  </a:lnTo>
                  <a:lnTo>
                    <a:pt x="1011020" y="681424"/>
                  </a:lnTo>
                  <a:lnTo>
                    <a:pt x="972276" y="691157"/>
                  </a:lnTo>
                  <a:lnTo>
                    <a:pt x="929620" y="696997"/>
                  </a:lnTo>
                  <a:lnTo>
                    <a:pt x="883062" y="698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09049" y="2532578"/>
            <a:ext cx="4893945" cy="7296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600" b="0" dirty="0">
                <a:solidFill>
                  <a:srgbClr val="BF0000"/>
                </a:solidFill>
                <a:latin typeface="Verdana"/>
                <a:cs typeface="Verdana"/>
              </a:rPr>
              <a:t>USVI</a:t>
            </a:r>
            <a:r>
              <a:rPr sz="4600" b="0" spc="-204" dirty="0">
                <a:solidFill>
                  <a:srgbClr val="BF0000"/>
                </a:solidFill>
                <a:latin typeface="Verdana"/>
                <a:cs typeface="Verdana"/>
              </a:rPr>
              <a:t> </a:t>
            </a:r>
            <a:r>
              <a:rPr sz="4600" b="0" spc="-40" dirty="0">
                <a:solidFill>
                  <a:srgbClr val="BF0000"/>
                </a:solidFill>
                <a:latin typeface="Verdana"/>
                <a:cs typeface="Verdana"/>
              </a:rPr>
              <a:t>2024-</a:t>
            </a:r>
            <a:r>
              <a:rPr sz="4600" b="0" spc="-20" dirty="0">
                <a:solidFill>
                  <a:srgbClr val="BF0000"/>
                </a:solidFill>
                <a:latin typeface="Verdana"/>
                <a:cs typeface="Verdana"/>
              </a:rPr>
              <a:t>2025</a:t>
            </a:r>
            <a:endParaRPr sz="46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9223" y="3239439"/>
            <a:ext cx="12330430" cy="4045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1915">
              <a:lnSpc>
                <a:spcPct val="100000"/>
              </a:lnSpc>
              <a:spcBef>
                <a:spcPts val="100"/>
              </a:spcBef>
            </a:pPr>
            <a:r>
              <a:rPr sz="4200" spc="150" dirty="0">
                <a:solidFill>
                  <a:srgbClr val="1F497C"/>
                </a:solidFill>
                <a:latin typeface="Verdana"/>
                <a:cs typeface="Verdana"/>
              </a:rPr>
              <a:t>ECONOMIC</a:t>
            </a:r>
            <a:r>
              <a:rPr sz="4200" spc="-250" dirty="0">
                <a:solidFill>
                  <a:srgbClr val="1F497C"/>
                </a:solidFill>
                <a:latin typeface="Verdana"/>
                <a:cs typeface="Verdana"/>
              </a:rPr>
              <a:t> </a:t>
            </a:r>
            <a:r>
              <a:rPr sz="4200" spc="200" dirty="0">
                <a:solidFill>
                  <a:srgbClr val="1F497C"/>
                </a:solidFill>
                <a:latin typeface="Verdana"/>
                <a:cs typeface="Verdana"/>
              </a:rPr>
              <a:t>OUTLOOK</a:t>
            </a:r>
            <a:r>
              <a:rPr sz="4200" spc="-265" dirty="0">
                <a:solidFill>
                  <a:srgbClr val="1F497C"/>
                </a:solidFill>
                <a:latin typeface="Verdana"/>
                <a:cs typeface="Verdana"/>
              </a:rPr>
              <a:t> </a:t>
            </a:r>
            <a:r>
              <a:rPr sz="4200" dirty="0">
                <a:solidFill>
                  <a:srgbClr val="1F497C"/>
                </a:solidFill>
                <a:latin typeface="Verdana"/>
                <a:cs typeface="Verdana"/>
              </a:rPr>
              <a:t>VIRGIN</a:t>
            </a:r>
            <a:r>
              <a:rPr sz="4200" spc="-280" dirty="0">
                <a:solidFill>
                  <a:srgbClr val="1F497C"/>
                </a:solidFill>
                <a:latin typeface="Verdana"/>
                <a:cs typeface="Verdana"/>
              </a:rPr>
              <a:t> </a:t>
            </a:r>
            <a:r>
              <a:rPr sz="4200" spc="40" dirty="0">
                <a:solidFill>
                  <a:srgbClr val="1F497C"/>
                </a:solidFill>
                <a:latin typeface="Verdana"/>
                <a:cs typeface="Verdana"/>
              </a:rPr>
              <a:t>ISLANDS</a:t>
            </a:r>
            <a:endParaRPr sz="4200">
              <a:latin typeface="Verdana"/>
              <a:cs typeface="Verdana"/>
            </a:endParaRPr>
          </a:p>
          <a:p>
            <a:pPr marL="12700" marR="2496185">
              <a:lnSpc>
                <a:spcPct val="100400"/>
              </a:lnSpc>
              <a:spcBef>
                <a:spcPts val="1660"/>
              </a:spcBef>
              <a:tabLst>
                <a:tab pos="4474210" algn="l"/>
              </a:tabLst>
            </a:pPr>
            <a:r>
              <a:rPr sz="2300" spc="-150" dirty="0">
                <a:latin typeface="Verdana"/>
                <a:cs typeface="Verdana"/>
              </a:rPr>
              <a:t>Despite</a:t>
            </a:r>
            <a:r>
              <a:rPr sz="2300" spc="-190" dirty="0">
                <a:latin typeface="Verdana"/>
                <a:cs typeface="Verdana"/>
              </a:rPr>
              <a:t> </a:t>
            </a:r>
            <a:r>
              <a:rPr sz="2300" spc="-125" dirty="0">
                <a:latin typeface="Verdana"/>
                <a:cs typeface="Verdana"/>
              </a:rPr>
              <a:t>economic</a:t>
            </a:r>
            <a:r>
              <a:rPr sz="2300" spc="-185" dirty="0">
                <a:latin typeface="Verdana"/>
                <a:cs typeface="Verdana"/>
              </a:rPr>
              <a:t> </a:t>
            </a:r>
            <a:r>
              <a:rPr sz="2300" spc="-130" dirty="0">
                <a:latin typeface="Verdana"/>
                <a:cs typeface="Verdana"/>
              </a:rPr>
              <a:t>challenges</a:t>
            </a:r>
            <a:r>
              <a:rPr sz="2300" spc="-185" dirty="0">
                <a:latin typeface="Verdana"/>
                <a:cs typeface="Verdana"/>
              </a:rPr>
              <a:t> </a:t>
            </a:r>
            <a:r>
              <a:rPr sz="2300" spc="-120" dirty="0">
                <a:latin typeface="Verdana"/>
                <a:cs typeface="Verdana"/>
              </a:rPr>
              <a:t>faced</a:t>
            </a:r>
            <a:r>
              <a:rPr sz="2300" spc="-180" dirty="0">
                <a:latin typeface="Verdana"/>
                <a:cs typeface="Verdana"/>
              </a:rPr>
              <a:t> </a:t>
            </a:r>
            <a:r>
              <a:rPr sz="2300" spc="-200" dirty="0">
                <a:latin typeface="Verdana"/>
                <a:cs typeface="Verdana"/>
              </a:rPr>
              <a:t>by</a:t>
            </a:r>
            <a:r>
              <a:rPr sz="2300" spc="-145" dirty="0">
                <a:latin typeface="Verdana"/>
                <a:cs typeface="Verdana"/>
              </a:rPr>
              <a:t> </a:t>
            </a:r>
            <a:r>
              <a:rPr sz="2300" spc="-185" dirty="0">
                <a:latin typeface="Verdana"/>
                <a:cs typeface="Verdana"/>
              </a:rPr>
              <a:t>the</a:t>
            </a:r>
            <a:r>
              <a:rPr sz="2300" spc="-165" dirty="0">
                <a:latin typeface="Verdana"/>
                <a:cs typeface="Verdana"/>
              </a:rPr>
              <a:t> </a:t>
            </a:r>
            <a:r>
              <a:rPr sz="2300" spc="-180" dirty="0">
                <a:latin typeface="Verdana"/>
                <a:cs typeface="Verdana"/>
              </a:rPr>
              <a:t>world,</a:t>
            </a:r>
            <a:r>
              <a:rPr sz="2300" spc="-145" dirty="0">
                <a:latin typeface="Verdana"/>
                <a:cs typeface="Verdana"/>
              </a:rPr>
              <a:t> </a:t>
            </a:r>
            <a:r>
              <a:rPr sz="2300" spc="-185" dirty="0">
                <a:latin typeface="Verdana"/>
                <a:cs typeface="Verdana"/>
              </a:rPr>
              <a:t>the</a:t>
            </a:r>
            <a:r>
              <a:rPr sz="2300" spc="-170" dirty="0">
                <a:latin typeface="Verdana"/>
                <a:cs typeface="Verdana"/>
              </a:rPr>
              <a:t> </a:t>
            </a:r>
            <a:r>
              <a:rPr sz="2300" spc="-75" dirty="0">
                <a:latin typeface="Verdana"/>
                <a:cs typeface="Verdana"/>
              </a:rPr>
              <a:t>US</a:t>
            </a:r>
            <a:r>
              <a:rPr sz="2300" spc="-155" dirty="0">
                <a:latin typeface="Verdana"/>
                <a:cs typeface="Verdana"/>
              </a:rPr>
              <a:t> Virgin</a:t>
            </a:r>
            <a:r>
              <a:rPr sz="2300" spc="-160" dirty="0">
                <a:latin typeface="Verdana"/>
                <a:cs typeface="Verdana"/>
              </a:rPr>
              <a:t> </a:t>
            </a:r>
            <a:r>
              <a:rPr sz="2300" spc="-10" dirty="0">
                <a:latin typeface="Verdana"/>
                <a:cs typeface="Verdana"/>
              </a:rPr>
              <a:t>Islands' </a:t>
            </a:r>
            <a:r>
              <a:rPr sz="2300" spc="-155" dirty="0">
                <a:latin typeface="Verdana"/>
                <a:cs typeface="Verdana"/>
              </a:rPr>
              <a:t>economy</a:t>
            </a:r>
            <a:r>
              <a:rPr sz="2300" spc="-180" dirty="0">
                <a:latin typeface="Verdana"/>
                <a:cs typeface="Verdana"/>
              </a:rPr>
              <a:t> </a:t>
            </a:r>
            <a:r>
              <a:rPr sz="2300" spc="-125" dirty="0">
                <a:latin typeface="Verdana"/>
                <a:cs typeface="Verdana"/>
              </a:rPr>
              <a:t>is</a:t>
            </a:r>
            <a:r>
              <a:rPr sz="2300" spc="-140" dirty="0">
                <a:latin typeface="Verdana"/>
                <a:cs typeface="Verdana"/>
              </a:rPr>
              <a:t> </a:t>
            </a:r>
            <a:r>
              <a:rPr sz="2300" spc="-165" dirty="0">
                <a:latin typeface="Verdana"/>
                <a:cs typeface="Verdana"/>
              </a:rPr>
              <a:t>exhibiting </a:t>
            </a:r>
            <a:r>
              <a:rPr sz="2300" spc="-190" dirty="0">
                <a:latin typeface="Verdana"/>
                <a:cs typeface="Verdana"/>
              </a:rPr>
              <a:t>a</a:t>
            </a:r>
            <a:r>
              <a:rPr sz="2300" spc="-165" dirty="0">
                <a:latin typeface="Verdana"/>
                <a:cs typeface="Verdana"/>
              </a:rPr>
              <a:t> </a:t>
            </a:r>
            <a:r>
              <a:rPr sz="2300" spc="-160" dirty="0">
                <a:latin typeface="Verdana"/>
                <a:cs typeface="Verdana"/>
              </a:rPr>
              <a:t>robust</a:t>
            </a:r>
            <a:r>
              <a:rPr sz="2300" spc="-130" dirty="0">
                <a:latin typeface="Verdana"/>
                <a:cs typeface="Verdana"/>
              </a:rPr>
              <a:t> </a:t>
            </a:r>
            <a:r>
              <a:rPr sz="2300" spc="-160" dirty="0">
                <a:latin typeface="Verdana"/>
                <a:cs typeface="Verdana"/>
              </a:rPr>
              <a:t>and</a:t>
            </a:r>
            <a:r>
              <a:rPr sz="2300" spc="-155" dirty="0">
                <a:latin typeface="Verdana"/>
                <a:cs typeface="Verdana"/>
              </a:rPr>
              <a:t> </a:t>
            </a:r>
            <a:r>
              <a:rPr sz="2300" spc="-160" dirty="0">
                <a:latin typeface="Verdana"/>
                <a:cs typeface="Verdana"/>
              </a:rPr>
              <a:t>sustained</a:t>
            </a:r>
            <a:r>
              <a:rPr sz="2300" spc="-155" dirty="0">
                <a:latin typeface="Verdana"/>
                <a:cs typeface="Verdana"/>
              </a:rPr>
              <a:t> </a:t>
            </a:r>
            <a:r>
              <a:rPr sz="2300" spc="-180" dirty="0">
                <a:latin typeface="Verdana"/>
                <a:cs typeface="Verdana"/>
              </a:rPr>
              <a:t>growth</a:t>
            </a:r>
            <a:r>
              <a:rPr sz="2300" spc="-140" dirty="0">
                <a:latin typeface="Verdana"/>
                <a:cs typeface="Verdana"/>
              </a:rPr>
              <a:t> </a:t>
            </a:r>
            <a:r>
              <a:rPr sz="2300" spc="-200" dirty="0">
                <a:latin typeface="Verdana"/>
                <a:cs typeface="Verdana"/>
              </a:rPr>
              <a:t>trajectory. </a:t>
            </a:r>
            <a:r>
              <a:rPr sz="2300" spc="-120" dirty="0">
                <a:latin typeface="Verdana"/>
                <a:cs typeface="Verdana"/>
              </a:rPr>
              <a:t>This</a:t>
            </a:r>
            <a:r>
              <a:rPr sz="2300" spc="-165" dirty="0">
                <a:latin typeface="Verdana"/>
                <a:cs typeface="Verdana"/>
              </a:rPr>
              <a:t> </a:t>
            </a:r>
            <a:r>
              <a:rPr sz="2300" spc="-114" dirty="0">
                <a:latin typeface="Verdana"/>
                <a:cs typeface="Verdana"/>
              </a:rPr>
              <a:t>can</a:t>
            </a:r>
            <a:r>
              <a:rPr sz="2300" spc="-140" dirty="0">
                <a:latin typeface="Verdana"/>
                <a:cs typeface="Verdana"/>
              </a:rPr>
              <a:t> </a:t>
            </a:r>
            <a:r>
              <a:rPr sz="2300" spc="-25" dirty="0">
                <a:latin typeface="Verdana"/>
                <a:cs typeface="Verdana"/>
              </a:rPr>
              <a:t>be </a:t>
            </a:r>
            <a:r>
              <a:rPr sz="2300" spc="-180" dirty="0">
                <a:latin typeface="Verdana"/>
                <a:cs typeface="Verdana"/>
              </a:rPr>
              <a:t>attributed </a:t>
            </a:r>
            <a:r>
              <a:rPr sz="2300" spc="-190" dirty="0">
                <a:latin typeface="Verdana"/>
                <a:cs typeface="Verdana"/>
              </a:rPr>
              <a:t>to</a:t>
            </a:r>
            <a:r>
              <a:rPr sz="2300" spc="-155" dirty="0">
                <a:latin typeface="Verdana"/>
                <a:cs typeface="Verdana"/>
              </a:rPr>
              <a:t> </a:t>
            </a:r>
            <a:r>
              <a:rPr sz="2300" spc="-190" dirty="0">
                <a:latin typeface="Verdana"/>
                <a:cs typeface="Verdana"/>
              </a:rPr>
              <a:t>a</a:t>
            </a:r>
            <a:r>
              <a:rPr sz="2300" spc="-155" dirty="0">
                <a:latin typeface="Verdana"/>
                <a:cs typeface="Verdana"/>
              </a:rPr>
              <a:t> </a:t>
            </a:r>
            <a:r>
              <a:rPr sz="2300" spc="-145" dirty="0">
                <a:latin typeface="Verdana"/>
                <a:cs typeface="Verdana"/>
              </a:rPr>
              <a:t>flourishing</a:t>
            </a:r>
            <a:r>
              <a:rPr sz="2300" spc="-135" dirty="0">
                <a:latin typeface="Verdana"/>
                <a:cs typeface="Verdana"/>
              </a:rPr>
              <a:t> </a:t>
            </a:r>
            <a:r>
              <a:rPr sz="2300" spc="-185" dirty="0">
                <a:latin typeface="Verdana"/>
                <a:cs typeface="Verdana"/>
              </a:rPr>
              <a:t>tourism</a:t>
            </a:r>
            <a:r>
              <a:rPr sz="2300" spc="-160" dirty="0">
                <a:latin typeface="Verdana"/>
                <a:cs typeface="Verdana"/>
              </a:rPr>
              <a:t> </a:t>
            </a:r>
            <a:r>
              <a:rPr sz="2300" spc="-175" dirty="0">
                <a:latin typeface="Verdana"/>
                <a:cs typeface="Verdana"/>
              </a:rPr>
              <a:t>sector,</a:t>
            </a:r>
            <a:r>
              <a:rPr sz="2300" spc="-170" dirty="0">
                <a:latin typeface="Verdana"/>
                <a:cs typeface="Verdana"/>
              </a:rPr>
              <a:t> </a:t>
            </a:r>
            <a:r>
              <a:rPr sz="2300" spc="-190" dirty="0">
                <a:latin typeface="Verdana"/>
                <a:cs typeface="Verdana"/>
              </a:rPr>
              <a:t>an</a:t>
            </a:r>
            <a:r>
              <a:rPr sz="2300" spc="-135" dirty="0">
                <a:latin typeface="Verdana"/>
                <a:cs typeface="Verdana"/>
              </a:rPr>
              <a:t> </a:t>
            </a:r>
            <a:r>
              <a:rPr sz="2300" spc="-180" dirty="0">
                <a:latin typeface="Verdana"/>
                <a:cs typeface="Verdana"/>
              </a:rPr>
              <a:t>improving</a:t>
            </a:r>
            <a:r>
              <a:rPr sz="2300" spc="-160" dirty="0">
                <a:latin typeface="Verdana"/>
                <a:cs typeface="Verdana"/>
              </a:rPr>
              <a:t> </a:t>
            </a:r>
            <a:r>
              <a:rPr sz="2300" spc="-140" dirty="0">
                <a:latin typeface="Verdana"/>
                <a:cs typeface="Verdana"/>
              </a:rPr>
              <a:t>labor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235" dirty="0">
                <a:latin typeface="Verdana"/>
                <a:cs typeface="Verdana"/>
              </a:rPr>
              <a:t>market,</a:t>
            </a:r>
            <a:r>
              <a:rPr sz="2300" spc="-170" dirty="0">
                <a:latin typeface="Verdana"/>
                <a:cs typeface="Verdana"/>
              </a:rPr>
              <a:t> </a:t>
            </a:r>
            <a:r>
              <a:rPr sz="2300" spc="-25" dirty="0">
                <a:latin typeface="Verdana"/>
                <a:cs typeface="Verdana"/>
              </a:rPr>
              <a:t>and </a:t>
            </a:r>
            <a:r>
              <a:rPr sz="2300" spc="-170" dirty="0">
                <a:latin typeface="Verdana"/>
                <a:cs typeface="Verdana"/>
              </a:rPr>
              <a:t>substantial</a:t>
            </a:r>
            <a:r>
              <a:rPr sz="2300" spc="-145" dirty="0">
                <a:latin typeface="Verdana"/>
                <a:cs typeface="Verdana"/>
              </a:rPr>
              <a:t> </a:t>
            </a:r>
            <a:r>
              <a:rPr sz="2300" spc="-135" dirty="0">
                <a:latin typeface="Verdana"/>
                <a:cs typeface="Verdana"/>
              </a:rPr>
              <a:t>business</a:t>
            </a:r>
            <a:r>
              <a:rPr sz="2300" spc="-120" dirty="0">
                <a:latin typeface="Verdana"/>
                <a:cs typeface="Verdana"/>
              </a:rPr>
              <a:t> </a:t>
            </a:r>
            <a:r>
              <a:rPr sz="2300" spc="-75" dirty="0">
                <a:latin typeface="Verdana"/>
                <a:cs typeface="Verdana"/>
              </a:rPr>
              <a:t>investments.</a:t>
            </a:r>
            <a:r>
              <a:rPr sz="2300" dirty="0">
                <a:latin typeface="Verdana"/>
                <a:cs typeface="Verdana"/>
              </a:rPr>
              <a:t>	</a:t>
            </a:r>
            <a:r>
              <a:rPr sz="2300" spc="-120" dirty="0">
                <a:latin typeface="Verdana"/>
                <a:cs typeface="Verdana"/>
              </a:rPr>
              <a:t>The</a:t>
            </a:r>
            <a:r>
              <a:rPr sz="2300" spc="-180" dirty="0">
                <a:latin typeface="Verdana"/>
                <a:cs typeface="Verdana"/>
              </a:rPr>
              <a:t> </a:t>
            </a:r>
            <a:r>
              <a:rPr sz="2300" spc="-165" dirty="0">
                <a:latin typeface="Verdana"/>
                <a:cs typeface="Verdana"/>
              </a:rPr>
              <a:t>USVI's </a:t>
            </a:r>
            <a:r>
              <a:rPr sz="2300" spc="-190" dirty="0">
                <a:latin typeface="Verdana"/>
                <a:cs typeface="Verdana"/>
              </a:rPr>
              <a:t>government</a:t>
            </a:r>
            <a:r>
              <a:rPr sz="2300" spc="-210" dirty="0">
                <a:latin typeface="Verdana"/>
                <a:cs typeface="Verdana"/>
              </a:rPr>
              <a:t> </a:t>
            </a:r>
            <a:r>
              <a:rPr sz="2300" spc="-160" dirty="0">
                <a:latin typeface="Verdana"/>
                <a:cs typeface="Verdana"/>
              </a:rPr>
              <a:t>has</a:t>
            </a:r>
            <a:r>
              <a:rPr sz="2300" spc="-170" dirty="0">
                <a:latin typeface="Verdana"/>
                <a:cs typeface="Verdana"/>
              </a:rPr>
              <a:t> </a:t>
            </a:r>
            <a:r>
              <a:rPr sz="2300" spc="-165" dirty="0">
                <a:latin typeface="Verdana"/>
                <a:cs typeface="Verdana"/>
              </a:rPr>
              <a:t>played</a:t>
            </a:r>
            <a:r>
              <a:rPr sz="2300" spc="-160" dirty="0">
                <a:latin typeface="Verdana"/>
                <a:cs typeface="Verdana"/>
              </a:rPr>
              <a:t> </a:t>
            </a:r>
            <a:r>
              <a:rPr sz="2300" spc="-50" dirty="0">
                <a:latin typeface="Verdana"/>
                <a:cs typeface="Verdana"/>
              </a:rPr>
              <a:t>a </a:t>
            </a:r>
            <a:r>
              <a:rPr sz="2300" spc="-110" dirty="0">
                <a:latin typeface="Verdana"/>
                <a:cs typeface="Verdana"/>
              </a:rPr>
              <a:t>crucial</a:t>
            </a:r>
            <a:r>
              <a:rPr sz="2300" spc="-160" dirty="0">
                <a:latin typeface="Verdana"/>
                <a:cs typeface="Verdana"/>
              </a:rPr>
              <a:t> </a:t>
            </a:r>
            <a:r>
              <a:rPr sz="2300" spc="-140" dirty="0">
                <a:latin typeface="Verdana"/>
                <a:cs typeface="Verdana"/>
              </a:rPr>
              <a:t>role</a:t>
            </a:r>
            <a:r>
              <a:rPr sz="2300" spc="-165" dirty="0">
                <a:latin typeface="Verdana"/>
                <a:cs typeface="Verdana"/>
              </a:rPr>
              <a:t> </a:t>
            </a:r>
            <a:r>
              <a:rPr sz="2300" spc="-155" dirty="0">
                <a:latin typeface="Verdana"/>
                <a:cs typeface="Verdana"/>
              </a:rPr>
              <a:t>in</a:t>
            </a:r>
            <a:r>
              <a:rPr sz="2300" spc="-135" dirty="0">
                <a:latin typeface="Verdana"/>
                <a:cs typeface="Verdana"/>
              </a:rPr>
              <a:t> </a:t>
            </a:r>
            <a:r>
              <a:rPr sz="2300" spc="-150" dirty="0">
                <a:latin typeface="Verdana"/>
                <a:cs typeface="Verdana"/>
              </a:rPr>
              <a:t>bolstering</a:t>
            </a:r>
            <a:r>
              <a:rPr sz="2300" spc="-160" dirty="0">
                <a:latin typeface="Verdana"/>
                <a:cs typeface="Verdana"/>
              </a:rPr>
              <a:t> </a:t>
            </a:r>
            <a:r>
              <a:rPr sz="2300" spc="-125" dirty="0">
                <a:latin typeface="Verdana"/>
                <a:cs typeface="Verdana"/>
              </a:rPr>
              <a:t>economic</a:t>
            </a:r>
            <a:r>
              <a:rPr sz="2300" spc="-180" dirty="0">
                <a:latin typeface="Verdana"/>
                <a:cs typeface="Verdana"/>
              </a:rPr>
              <a:t> </a:t>
            </a:r>
            <a:r>
              <a:rPr sz="2300" spc="-195" dirty="0">
                <a:latin typeface="Verdana"/>
                <a:cs typeface="Verdana"/>
              </a:rPr>
              <a:t>growth,</a:t>
            </a:r>
            <a:r>
              <a:rPr sz="2300" spc="-145" dirty="0">
                <a:latin typeface="Verdana"/>
                <a:cs typeface="Verdana"/>
              </a:rPr>
              <a:t> </a:t>
            </a:r>
            <a:r>
              <a:rPr sz="2300" spc="-150" dirty="0">
                <a:latin typeface="Verdana"/>
                <a:cs typeface="Verdana"/>
              </a:rPr>
              <a:t>particularly</a:t>
            </a:r>
            <a:r>
              <a:rPr sz="2300" spc="-195" dirty="0">
                <a:latin typeface="Verdana"/>
                <a:cs typeface="Verdana"/>
              </a:rPr>
              <a:t> </a:t>
            </a:r>
            <a:r>
              <a:rPr sz="2300" spc="-145" dirty="0">
                <a:latin typeface="Verdana"/>
                <a:cs typeface="Verdana"/>
              </a:rPr>
              <a:t>in</a:t>
            </a:r>
            <a:r>
              <a:rPr sz="2300" spc="-135" dirty="0">
                <a:latin typeface="Verdana"/>
                <a:cs typeface="Verdana"/>
              </a:rPr>
              <a:t> </a:t>
            </a:r>
            <a:r>
              <a:rPr sz="2300" spc="-190" dirty="0">
                <a:latin typeface="Verdana"/>
                <a:cs typeface="Verdana"/>
              </a:rPr>
              <a:t>the</a:t>
            </a:r>
            <a:r>
              <a:rPr sz="2300" spc="-165" dirty="0">
                <a:latin typeface="Verdana"/>
                <a:cs typeface="Verdana"/>
              </a:rPr>
              <a:t> </a:t>
            </a:r>
            <a:r>
              <a:rPr sz="2300" spc="-114" dirty="0">
                <a:latin typeface="Verdana"/>
                <a:cs typeface="Verdana"/>
              </a:rPr>
              <a:t>face</a:t>
            </a:r>
            <a:r>
              <a:rPr sz="2300" spc="-170" dirty="0">
                <a:latin typeface="Verdana"/>
                <a:cs typeface="Verdana"/>
              </a:rPr>
              <a:t> </a:t>
            </a:r>
            <a:r>
              <a:rPr sz="2300" spc="-145" dirty="0">
                <a:latin typeface="Verdana"/>
                <a:cs typeface="Verdana"/>
              </a:rPr>
              <a:t>of</a:t>
            </a:r>
            <a:r>
              <a:rPr sz="2300" spc="-135" dirty="0">
                <a:latin typeface="Verdana"/>
                <a:cs typeface="Verdana"/>
              </a:rPr>
              <a:t> </a:t>
            </a:r>
            <a:r>
              <a:rPr sz="2300" spc="-25" dirty="0">
                <a:latin typeface="Verdana"/>
                <a:cs typeface="Verdana"/>
              </a:rPr>
              <a:t>the </a:t>
            </a:r>
            <a:r>
              <a:rPr sz="2300" spc="-165" dirty="0">
                <a:latin typeface="Verdana"/>
                <a:cs typeface="Verdana"/>
              </a:rPr>
              <a:t>pandemic.</a:t>
            </a:r>
            <a:r>
              <a:rPr sz="2300" spc="-170" dirty="0">
                <a:latin typeface="Verdana"/>
                <a:cs typeface="Verdana"/>
              </a:rPr>
              <a:t> </a:t>
            </a:r>
            <a:r>
              <a:rPr sz="2300" spc="-120" dirty="0">
                <a:latin typeface="Verdana"/>
                <a:cs typeface="Verdana"/>
              </a:rPr>
              <a:t>Most</a:t>
            </a:r>
            <a:r>
              <a:rPr sz="2300" spc="-145" dirty="0">
                <a:latin typeface="Verdana"/>
                <a:cs typeface="Verdana"/>
              </a:rPr>
              <a:t> </a:t>
            </a:r>
            <a:r>
              <a:rPr sz="2300" spc="-125" dirty="0">
                <a:latin typeface="Verdana"/>
                <a:cs typeface="Verdana"/>
              </a:rPr>
              <a:t>economic</a:t>
            </a:r>
            <a:r>
              <a:rPr sz="2300" spc="-175" dirty="0">
                <a:latin typeface="Verdana"/>
                <a:cs typeface="Verdana"/>
              </a:rPr>
              <a:t> </a:t>
            </a:r>
            <a:r>
              <a:rPr sz="2300" spc="-145" dirty="0">
                <a:latin typeface="Verdana"/>
                <a:cs typeface="Verdana"/>
              </a:rPr>
              <a:t>indicators</a:t>
            </a:r>
            <a:r>
              <a:rPr sz="2300" spc="-155" dirty="0">
                <a:latin typeface="Verdana"/>
                <a:cs typeface="Verdana"/>
              </a:rPr>
              <a:t> </a:t>
            </a:r>
            <a:r>
              <a:rPr sz="2300" spc="-195" dirty="0">
                <a:latin typeface="Verdana"/>
                <a:cs typeface="Verdana"/>
              </a:rPr>
              <a:t>have</a:t>
            </a:r>
            <a:r>
              <a:rPr sz="2300" spc="-135" dirty="0">
                <a:latin typeface="Verdana"/>
                <a:cs typeface="Verdana"/>
              </a:rPr>
              <a:t> </a:t>
            </a:r>
            <a:r>
              <a:rPr sz="2300" spc="-170" dirty="0">
                <a:latin typeface="Verdana"/>
                <a:cs typeface="Verdana"/>
              </a:rPr>
              <a:t>shown</a:t>
            </a:r>
            <a:r>
              <a:rPr sz="2300" spc="-130" dirty="0">
                <a:latin typeface="Verdana"/>
                <a:cs typeface="Verdana"/>
              </a:rPr>
              <a:t> </a:t>
            </a:r>
            <a:r>
              <a:rPr sz="2300" spc="-150" dirty="0">
                <a:latin typeface="Verdana"/>
                <a:cs typeface="Verdana"/>
              </a:rPr>
              <a:t>consistent</a:t>
            </a:r>
            <a:r>
              <a:rPr sz="2300" spc="-165" dirty="0">
                <a:latin typeface="Verdana"/>
                <a:cs typeface="Verdana"/>
              </a:rPr>
              <a:t> </a:t>
            </a:r>
            <a:r>
              <a:rPr sz="2300" spc="-180" dirty="0">
                <a:latin typeface="Verdana"/>
                <a:cs typeface="Verdana"/>
              </a:rPr>
              <a:t>growth</a:t>
            </a:r>
            <a:r>
              <a:rPr sz="2300" spc="-130" dirty="0">
                <a:latin typeface="Verdana"/>
                <a:cs typeface="Verdana"/>
              </a:rPr>
              <a:t> </a:t>
            </a:r>
            <a:r>
              <a:rPr sz="2300" spc="-215" dirty="0">
                <a:latin typeface="Verdana"/>
                <a:cs typeface="Verdana"/>
              </a:rPr>
              <a:t>year-</a:t>
            </a:r>
            <a:r>
              <a:rPr sz="2300" spc="-75" dirty="0">
                <a:latin typeface="Verdana"/>
                <a:cs typeface="Verdana"/>
              </a:rPr>
              <a:t>to- </a:t>
            </a:r>
            <a:r>
              <a:rPr sz="2300" spc="-204" dirty="0">
                <a:latin typeface="Verdana"/>
                <a:cs typeface="Verdana"/>
              </a:rPr>
              <a:t>date,</a:t>
            </a:r>
            <a:r>
              <a:rPr sz="2300" spc="-170" dirty="0">
                <a:latin typeface="Verdana"/>
                <a:cs typeface="Verdana"/>
              </a:rPr>
              <a:t> </a:t>
            </a:r>
            <a:r>
              <a:rPr sz="2300" spc="-140" dirty="0">
                <a:latin typeface="Verdana"/>
                <a:cs typeface="Verdana"/>
              </a:rPr>
              <a:t>reflecting</a:t>
            </a:r>
            <a:r>
              <a:rPr sz="2300" spc="-180" dirty="0">
                <a:latin typeface="Verdana"/>
                <a:cs typeface="Verdana"/>
              </a:rPr>
              <a:t> </a:t>
            </a:r>
            <a:r>
              <a:rPr sz="2300" spc="-175" dirty="0">
                <a:latin typeface="Verdana"/>
                <a:cs typeface="Verdana"/>
              </a:rPr>
              <a:t>steady</a:t>
            </a:r>
            <a:r>
              <a:rPr sz="2300" spc="-170" dirty="0">
                <a:latin typeface="Verdana"/>
                <a:cs typeface="Verdana"/>
              </a:rPr>
              <a:t> </a:t>
            </a:r>
            <a:r>
              <a:rPr sz="2300" spc="-125" dirty="0">
                <a:latin typeface="Verdana"/>
                <a:cs typeface="Verdana"/>
              </a:rPr>
              <a:t>economic</a:t>
            </a:r>
            <a:r>
              <a:rPr sz="2300" spc="-175" dirty="0">
                <a:latin typeface="Verdana"/>
                <a:cs typeface="Verdana"/>
              </a:rPr>
              <a:t> </a:t>
            </a:r>
            <a:r>
              <a:rPr sz="2300" spc="-195" dirty="0">
                <a:latin typeface="Verdana"/>
                <a:cs typeface="Verdana"/>
              </a:rPr>
              <a:t>growth.</a:t>
            </a:r>
            <a:r>
              <a:rPr sz="2300" spc="-140" dirty="0">
                <a:latin typeface="Verdana"/>
                <a:cs typeface="Verdana"/>
              </a:rPr>
              <a:t> </a:t>
            </a:r>
            <a:r>
              <a:rPr sz="2300" spc="-210" dirty="0">
                <a:latin typeface="Verdana"/>
                <a:cs typeface="Verdana"/>
              </a:rPr>
              <a:t>However,</a:t>
            </a:r>
            <a:r>
              <a:rPr sz="2300" spc="-190" dirty="0">
                <a:latin typeface="Verdana"/>
                <a:cs typeface="Verdana"/>
              </a:rPr>
              <a:t> </a:t>
            </a:r>
            <a:r>
              <a:rPr sz="2300" spc="-175" dirty="0">
                <a:latin typeface="Verdana"/>
                <a:cs typeface="Verdana"/>
              </a:rPr>
              <a:t>it</a:t>
            </a:r>
            <a:r>
              <a:rPr sz="2300" spc="-145" dirty="0">
                <a:latin typeface="Verdana"/>
                <a:cs typeface="Verdana"/>
              </a:rPr>
              <a:t> </a:t>
            </a:r>
            <a:r>
              <a:rPr sz="2300" spc="-125" dirty="0">
                <a:latin typeface="Verdana"/>
                <a:cs typeface="Verdana"/>
              </a:rPr>
              <a:t>is</a:t>
            </a:r>
            <a:r>
              <a:rPr sz="2300" spc="-130" dirty="0">
                <a:latin typeface="Verdana"/>
                <a:cs typeface="Verdana"/>
              </a:rPr>
              <a:t> </a:t>
            </a:r>
            <a:r>
              <a:rPr sz="2300" spc="-165" dirty="0">
                <a:latin typeface="Verdana"/>
                <a:cs typeface="Verdana"/>
              </a:rPr>
              <a:t>pertinent </a:t>
            </a:r>
            <a:r>
              <a:rPr sz="2300" spc="-190" dirty="0">
                <a:latin typeface="Verdana"/>
                <a:cs typeface="Verdana"/>
              </a:rPr>
              <a:t>to</a:t>
            </a:r>
            <a:r>
              <a:rPr sz="2300" spc="-155" dirty="0">
                <a:latin typeface="Verdana"/>
                <a:cs typeface="Verdana"/>
              </a:rPr>
              <a:t> </a:t>
            </a:r>
            <a:r>
              <a:rPr sz="2300" spc="-180" dirty="0">
                <a:latin typeface="Verdana"/>
                <a:cs typeface="Verdana"/>
              </a:rPr>
              <a:t>note</a:t>
            </a:r>
            <a:r>
              <a:rPr sz="2300" spc="-165" dirty="0">
                <a:latin typeface="Verdana"/>
                <a:cs typeface="Verdana"/>
              </a:rPr>
              <a:t> </a:t>
            </a:r>
            <a:r>
              <a:rPr sz="2300" spc="-105" dirty="0">
                <a:latin typeface="Verdana"/>
                <a:cs typeface="Verdana"/>
              </a:rPr>
              <a:t>that </a:t>
            </a:r>
            <a:r>
              <a:rPr sz="2300" spc="-140" dirty="0">
                <a:latin typeface="Verdana"/>
                <a:cs typeface="Verdana"/>
              </a:rPr>
              <a:t>global</a:t>
            </a:r>
            <a:r>
              <a:rPr sz="2300" spc="-135" dirty="0">
                <a:latin typeface="Verdana"/>
                <a:cs typeface="Verdana"/>
              </a:rPr>
              <a:t> </a:t>
            </a:r>
            <a:r>
              <a:rPr sz="2300" spc="-155" dirty="0">
                <a:latin typeface="Verdana"/>
                <a:cs typeface="Verdana"/>
              </a:rPr>
              <a:t>headwinds</a:t>
            </a:r>
            <a:r>
              <a:rPr sz="2300" spc="-160" dirty="0">
                <a:latin typeface="Verdana"/>
                <a:cs typeface="Verdana"/>
              </a:rPr>
              <a:t> and</a:t>
            </a:r>
            <a:r>
              <a:rPr sz="2300" spc="-155" dirty="0">
                <a:latin typeface="Verdana"/>
                <a:cs typeface="Verdana"/>
              </a:rPr>
              <a:t> </a:t>
            </a:r>
            <a:r>
              <a:rPr sz="2300" spc="-130" dirty="0">
                <a:latin typeface="Verdana"/>
                <a:cs typeface="Verdana"/>
              </a:rPr>
              <a:t>geopolitical</a:t>
            </a:r>
            <a:r>
              <a:rPr sz="2300" spc="-155" dirty="0">
                <a:latin typeface="Verdana"/>
                <a:cs typeface="Verdana"/>
              </a:rPr>
              <a:t> tensions</a:t>
            </a:r>
            <a:r>
              <a:rPr sz="2300" spc="-165" dirty="0">
                <a:latin typeface="Verdana"/>
                <a:cs typeface="Verdana"/>
              </a:rPr>
              <a:t> are</a:t>
            </a:r>
            <a:r>
              <a:rPr sz="2300" spc="-140" dirty="0">
                <a:latin typeface="Verdana"/>
                <a:cs typeface="Verdana"/>
              </a:rPr>
              <a:t> </a:t>
            </a:r>
            <a:r>
              <a:rPr sz="2300" spc="-150" dirty="0">
                <a:latin typeface="Verdana"/>
                <a:cs typeface="Verdana"/>
              </a:rPr>
              <a:t>still</a:t>
            </a:r>
            <a:r>
              <a:rPr sz="2300" spc="-160" dirty="0">
                <a:latin typeface="Verdana"/>
                <a:cs typeface="Verdana"/>
              </a:rPr>
              <a:t> </a:t>
            </a:r>
            <a:r>
              <a:rPr sz="2300" spc="-180" dirty="0">
                <a:latin typeface="Verdana"/>
                <a:cs typeface="Verdana"/>
              </a:rPr>
              <a:t>prevalent</a:t>
            </a:r>
            <a:r>
              <a:rPr sz="2300" spc="-170" dirty="0">
                <a:latin typeface="Verdana"/>
                <a:cs typeface="Verdana"/>
              </a:rPr>
              <a:t> </a:t>
            </a:r>
            <a:r>
              <a:rPr sz="2300" spc="-160" dirty="0">
                <a:latin typeface="Verdana"/>
                <a:cs typeface="Verdana"/>
              </a:rPr>
              <a:t>and</a:t>
            </a:r>
            <a:r>
              <a:rPr sz="2300" spc="-155" dirty="0">
                <a:latin typeface="Verdana"/>
                <a:cs typeface="Verdana"/>
              </a:rPr>
              <a:t> </a:t>
            </a:r>
            <a:r>
              <a:rPr sz="2300" spc="-10" dirty="0">
                <a:latin typeface="Verdana"/>
                <a:cs typeface="Verdana"/>
              </a:rPr>
              <a:t>could </a:t>
            </a:r>
            <a:r>
              <a:rPr sz="2300" spc="-114" dirty="0">
                <a:latin typeface="Verdana"/>
                <a:cs typeface="Verdana"/>
              </a:rPr>
              <a:t>pose</a:t>
            </a:r>
            <a:r>
              <a:rPr sz="2300" spc="-165" dirty="0">
                <a:latin typeface="Verdana"/>
                <a:cs typeface="Verdana"/>
              </a:rPr>
              <a:t> </a:t>
            </a:r>
            <a:r>
              <a:rPr sz="2300" spc="-145" dirty="0">
                <a:latin typeface="Verdana"/>
                <a:cs typeface="Verdana"/>
              </a:rPr>
              <a:t>risks</a:t>
            </a:r>
            <a:r>
              <a:rPr sz="2300" spc="-155" dirty="0">
                <a:latin typeface="Verdana"/>
                <a:cs typeface="Verdana"/>
              </a:rPr>
              <a:t> </a:t>
            </a:r>
            <a:r>
              <a:rPr sz="2300" spc="-200" dirty="0">
                <a:latin typeface="Verdana"/>
                <a:cs typeface="Verdana"/>
              </a:rPr>
              <a:t>to</a:t>
            </a:r>
            <a:r>
              <a:rPr sz="2300" spc="-180" dirty="0">
                <a:latin typeface="Verdana"/>
                <a:cs typeface="Verdana"/>
              </a:rPr>
              <a:t> </a:t>
            </a:r>
            <a:r>
              <a:rPr sz="2300" spc="-185" dirty="0">
                <a:latin typeface="Verdana"/>
                <a:cs typeface="Verdana"/>
              </a:rPr>
              <a:t>the</a:t>
            </a:r>
            <a:r>
              <a:rPr sz="2300" spc="-160" dirty="0">
                <a:latin typeface="Verdana"/>
                <a:cs typeface="Verdana"/>
              </a:rPr>
              <a:t> positive</a:t>
            </a:r>
            <a:r>
              <a:rPr sz="2300" spc="-185" dirty="0">
                <a:latin typeface="Verdana"/>
                <a:cs typeface="Verdana"/>
              </a:rPr>
              <a:t> </a:t>
            </a:r>
            <a:r>
              <a:rPr sz="2300" spc="-165" dirty="0">
                <a:latin typeface="Verdana"/>
                <a:cs typeface="Verdana"/>
              </a:rPr>
              <a:t>outlook</a:t>
            </a:r>
            <a:r>
              <a:rPr sz="2300" spc="-170" dirty="0">
                <a:latin typeface="Verdana"/>
                <a:cs typeface="Verdana"/>
              </a:rPr>
              <a:t> </a:t>
            </a:r>
            <a:r>
              <a:rPr sz="2300" spc="-155" dirty="0">
                <a:latin typeface="Verdana"/>
                <a:cs typeface="Verdana"/>
              </a:rPr>
              <a:t>in </a:t>
            </a:r>
            <a:r>
              <a:rPr sz="2300" spc="-185" dirty="0">
                <a:latin typeface="Verdana"/>
                <a:cs typeface="Verdana"/>
              </a:rPr>
              <a:t>the</a:t>
            </a:r>
            <a:r>
              <a:rPr sz="2300" spc="-160" dirty="0">
                <a:latin typeface="Verdana"/>
                <a:cs typeface="Verdana"/>
              </a:rPr>
              <a:t> </a:t>
            </a:r>
            <a:r>
              <a:rPr sz="2300" spc="-195" dirty="0">
                <a:latin typeface="Verdana"/>
                <a:cs typeface="Verdana"/>
              </a:rPr>
              <a:t>months</a:t>
            </a:r>
            <a:r>
              <a:rPr sz="2300" spc="-155" dirty="0">
                <a:latin typeface="Verdana"/>
                <a:cs typeface="Verdana"/>
              </a:rPr>
              <a:t> </a:t>
            </a:r>
            <a:r>
              <a:rPr sz="2300" spc="-10" dirty="0">
                <a:latin typeface="Verdana"/>
                <a:cs typeface="Verdana"/>
              </a:rPr>
              <a:t>ahead.</a:t>
            </a:r>
            <a:endParaRPr sz="23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286511"/>
            <a:ext cx="12801600" cy="3069336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-5333" y="2390394"/>
            <a:ext cx="12812395" cy="158750"/>
            <a:chOff x="-5333" y="2390394"/>
            <a:chExt cx="12812395" cy="15875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395728"/>
              <a:ext cx="12801600" cy="14782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0" y="2395728"/>
              <a:ext cx="12801600" cy="147955"/>
            </a:xfrm>
            <a:custGeom>
              <a:avLst/>
              <a:gdLst/>
              <a:ahLst/>
              <a:cxnLst/>
              <a:rect l="l" t="t" r="r" b="b"/>
              <a:pathLst>
                <a:path w="12801600" h="147955">
                  <a:moveTo>
                    <a:pt x="0" y="0"/>
                  </a:moveTo>
                  <a:lnTo>
                    <a:pt x="12801600" y="0"/>
                  </a:lnTo>
                  <a:lnTo>
                    <a:pt x="12801600" y="147828"/>
                  </a:lnTo>
                  <a:lnTo>
                    <a:pt x="0" y="14782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BD4B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50520"/>
            <a:ext cx="12801600" cy="6337300"/>
            <a:chOff x="0" y="350520"/>
            <a:chExt cx="12801600" cy="6337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50520"/>
              <a:ext cx="12801600" cy="63367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4743" y="1560575"/>
              <a:ext cx="6086856" cy="270357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" algn="ctr">
              <a:lnSpc>
                <a:spcPts val="6055"/>
              </a:lnSpc>
              <a:spcBef>
                <a:spcPts val="90"/>
              </a:spcBef>
            </a:pPr>
            <a:r>
              <a:rPr spc="245" dirty="0"/>
              <a:t>Thank</a:t>
            </a:r>
            <a:r>
              <a:rPr spc="-345" dirty="0"/>
              <a:t> </a:t>
            </a:r>
            <a:r>
              <a:rPr spc="-20" dirty="0"/>
              <a:t>you!</a:t>
            </a:r>
          </a:p>
          <a:p>
            <a:pPr algn="ctr">
              <a:lnSpc>
                <a:spcPts val="6055"/>
              </a:lnSpc>
            </a:pPr>
            <a:r>
              <a:rPr spc="290" dirty="0"/>
              <a:t>Any</a:t>
            </a:r>
            <a:r>
              <a:rPr spc="-310" dirty="0"/>
              <a:t> </a:t>
            </a:r>
            <a:r>
              <a:rPr spc="215" dirty="0"/>
              <a:t>Questions?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441191" y="505968"/>
            <a:ext cx="7604759" cy="6492240"/>
            <a:chOff x="3441191" y="505968"/>
            <a:chExt cx="7604759" cy="64922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11767" y="505968"/>
              <a:ext cx="2234183" cy="14356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20639" y="5745479"/>
              <a:ext cx="5687567" cy="12527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225795" y="5850635"/>
              <a:ext cx="5526405" cy="1130935"/>
            </a:xfrm>
            <a:custGeom>
              <a:avLst/>
              <a:gdLst/>
              <a:ahLst/>
              <a:cxnLst/>
              <a:rect l="l" t="t" r="r" b="b"/>
              <a:pathLst>
                <a:path w="5526405" h="1130934">
                  <a:moveTo>
                    <a:pt x="5526023" y="1130808"/>
                  </a:moveTo>
                  <a:lnTo>
                    <a:pt x="0" y="1130808"/>
                  </a:lnTo>
                  <a:lnTo>
                    <a:pt x="0" y="0"/>
                  </a:lnTo>
                  <a:lnTo>
                    <a:pt x="5526023" y="0"/>
                  </a:lnTo>
                  <a:lnTo>
                    <a:pt x="5526023" y="11308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41191" y="5766815"/>
              <a:ext cx="1868424" cy="11887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23487" y="5846064"/>
              <a:ext cx="1761743" cy="108508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309031" y="5877604"/>
            <a:ext cx="4459605" cy="9690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1725"/>
              </a:lnSpc>
              <a:spcBef>
                <a:spcPts val="125"/>
              </a:spcBef>
            </a:pPr>
            <a:r>
              <a:rPr sz="1450" dirty="0">
                <a:solidFill>
                  <a:srgbClr val="00002F"/>
                </a:solidFill>
                <a:latin typeface="Trebuchet MS"/>
                <a:cs typeface="Trebuchet MS"/>
              </a:rPr>
              <a:t>OFFICE</a:t>
            </a:r>
            <a:r>
              <a:rPr sz="1450" spc="50" dirty="0">
                <a:solidFill>
                  <a:srgbClr val="00002F"/>
                </a:solidFill>
                <a:latin typeface="Trebuchet MS"/>
                <a:cs typeface="Trebuchet MS"/>
              </a:rPr>
              <a:t> </a:t>
            </a:r>
            <a:r>
              <a:rPr sz="1450" dirty="0">
                <a:solidFill>
                  <a:srgbClr val="00002F"/>
                </a:solidFill>
                <a:latin typeface="Trebuchet MS"/>
                <a:cs typeface="Trebuchet MS"/>
              </a:rPr>
              <a:t>OF</a:t>
            </a:r>
            <a:r>
              <a:rPr sz="1450" spc="45" dirty="0">
                <a:solidFill>
                  <a:srgbClr val="00002F"/>
                </a:solidFill>
                <a:latin typeface="Trebuchet MS"/>
                <a:cs typeface="Trebuchet MS"/>
              </a:rPr>
              <a:t> </a:t>
            </a:r>
            <a:r>
              <a:rPr sz="1450" dirty="0">
                <a:solidFill>
                  <a:srgbClr val="00002F"/>
                </a:solidFill>
                <a:latin typeface="Trebuchet MS"/>
                <a:cs typeface="Trebuchet MS"/>
              </a:rPr>
              <a:t>THE</a:t>
            </a:r>
            <a:r>
              <a:rPr sz="1450" spc="80" dirty="0">
                <a:solidFill>
                  <a:srgbClr val="00002F"/>
                </a:solidFill>
                <a:latin typeface="Trebuchet MS"/>
                <a:cs typeface="Trebuchet MS"/>
              </a:rPr>
              <a:t> </a:t>
            </a:r>
            <a:r>
              <a:rPr sz="1450" spc="45" dirty="0">
                <a:solidFill>
                  <a:srgbClr val="00002F"/>
                </a:solidFill>
                <a:latin typeface="Trebuchet MS"/>
                <a:cs typeface="Trebuchet MS"/>
              </a:rPr>
              <a:t>GOVERNOR</a:t>
            </a:r>
            <a:endParaRPr sz="1450">
              <a:latin typeface="Trebuchet MS"/>
              <a:cs typeface="Trebuchet MS"/>
            </a:endParaRPr>
          </a:p>
          <a:p>
            <a:pPr marL="12700">
              <a:lnSpc>
                <a:spcPts val="2265"/>
              </a:lnSpc>
            </a:pPr>
            <a:r>
              <a:rPr sz="1900" spc="135" dirty="0">
                <a:solidFill>
                  <a:srgbClr val="00002F"/>
                </a:solidFill>
                <a:latin typeface="Trebuchet MS"/>
                <a:cs typeface="Trebuchet MS"/>
              </a:rPr>
              <a:t>BUREAU</a:t>
            </a:r>
            <a:r>
              <a:rPr sz="1900" spc="-95" dirty="0">
                <a:solidFill>
                  <a:srgbClr val="00002F"/>
                </a:solidFill>
                <a:latin typeface="Trebuchet MS"/>
                <a:cs typeface="Trebuchet MS"/>
              </a:rPr>
              <a:t> </a:t>
            </a:r>
            <a:r>
              <a:rPr sz="1900" spc="80" dirty="0">
                <a:solidFill>
                  <a:srgbClr val="00002F"/>
                </a:solidFill>
                <a:latin typeface="Trebuchet MS"/>
                <a:cs typeface="Trebuchet MS"/>
              </a:rPr>
              <a:t>OF</a:t>
            </a:r>
            <a:r>
              <a:rPr sz="1900" spc="-110" dirty="0">
                <a:solidFill>
                  <a:srgbClr val="00002F"/>
                </a:solidFill>
                <a:latin typeface="Trebuchet MS"/>
                <a:cs typeface="Trebuchet MS"/>
              </a:rPr>
              <a:t> </a:t>
            </a:r>
            <a:r>
              <a:rPr sz="1900" spc="125" dirty="0">
                <a:solidFill>
                  <a:srgbClr val="00002F"/>
                </a:solidFill>
                <a:latin typeface="Trebuchet MS"/>
                <a:cs typeface="Trebuchet MS"/>
              </a:rPr>
              <a:t>ECONOMIC</a:t>
            </a:r>
            <a:r>
              <a:rPr sz="1900" spc="-120" dirty="0">
                <a:solidFill>
                  <a:srgbClr val="00002F"/>
                </a:solidFill>
                <a:latin typeface="Trebuchet MS"/>
                <a:cs typeface="Trebuchet MS"/>
              </a:rPr>
              <a:t> </a:t>
            </a:r>
            <a:r>
              <a:rPr sz="1900" spc="140" dirty="0">
                <a:solidFill>
                  <a:srgbClr val="00002F"/>
                </a:solidFill>
                <a:latin typeface="Trebuchet MS"/>
                <a:cs typeface="Trebuchet MS"/>
              </a:rPr>
              <a:t>RESEARCH</a:t>
            </a:r>
            <a:endParaRPr sz="1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8"/>
              </a:rPr>
              <a:t>WWW.USVIBER.ORG</a:t>
            </a:r>
            <a:r>
              <a:rPr sz="1450" u="none" spc="2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450" u="none" spc="-375" dirty="0">
                <a:solidFill>
                  <a:srgbClr val="49442A"/>
                </a:solidFill>
                <a:latin typeface="Trebuchet MS"/>
                <a:cs typeface="Trebuchet MS"/>
              </a:rPr>
              <a:t>|</a:t>
            </a:r>
            <a:r>
              <a:rPr sz="1450" u="none" spc="85" dirty="0">
                <a:solidFill>
                  <a:srgbClr val="49442A"/>
                </a:solidFill>
                <a:latin typeface="Trebuchet MS"/>
                <a:cs typeface="Trebuchet MS"/>
              </a:rPr>
              <a:t> </a:t>
            </a:r>
            <a:r>
              <a:rPr sz="145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9"/>
              </a:rPr>
              <a:t>BERDATA@BER.VI.GOV</a:t>
            </a:r>
            <a:endParaRPr sz="1450">
              <a:latin typeface="Trebuchet MS"/>
              <a:cs typeface="Trebuchet MS"/>
            </a:endParaRPr>
          </a:p>
          <a:p>
            <a:pPr marL="23495">
              <a:lnSpc>
                <a:spcPct val="100000"/>
              </a:lnSpc>
              <a:spcBef>
                <a:spcPts val="70"/>
              </a:spcBef>
            </a:pPr>
            <a:r>
              <a:rPr sz="1300" spc="-20" dirty="0">
                <a:solidFill>
                  <a:srgbClr val="0000FF"/>
                </a:solidFill>
                <a:latin typeface="Trebuchet MS"/>
                <a:cs typeface="Trebuchet MS"/>
              </a:rPr>
              <a:t>Phone:</a:t>
            </a:r>
            <a:r>
              <a:rPr sz="1300" spc="-3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300" dirty="0">
                <a:solidFill>
                  <a:srgbClr val="0000FF"/>
                </a:solidFill>
                <a:latin typeface="Trebuchet MS"/>
                <a:cs typeface="Trebuchet MS"/>
              </a:rPr>
              <a:t>340-693-</a:t>
            </a:r>
            <a:r>
              <a:rPr sz="1300" spc="55" dirty="0">
                <a:solidFill>
                  <a:srgbClr val="0000FF"/>
                </a:solidFill>
                <a:latin typeface="Trebuchet MS"/>
                <a:cs typeface="Trebuchet MS"/>
              </a:rPr>
              <a:t>4375</a:t>
            </a:r>
            <a:r>
              <a:rPr sz="1300" spc="-114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300" spc="-345" dirty="0">
                <a:solidFill>
                  <a:srgbClr val="0000FF"/>
                </a:solidFill>
                <a:latin typeface="Trebuchet MS"/>
                <a:cs typeface="Trebuchet MS"/>
              </a:rPr>
              <a:t>|</a:t>
            </a:r>
            <a:r>
              <a:rPr sz="1300" spc="-50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300" u="sng" spc="-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10"/>
              </a:rPr>
              <a:t>www.usviber.org</a:t>
            </a:r>
            <a:r>
              <a:rPr sz="1300" u="none" spc="29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300" u="none" spc="-345" dirty="0">
                <a:solidFill>
                  <a:srgbClr val="0000FF"/>
                </a:solidFill>
                <a:latin typeface="Trebuchet MS"/>
                <a:cs typeface="Trebuchet MS"/>
              </a:rPr>
              <a:t>|</a:t>
            </a:r>
            <a:r>
              <a:rPr sz="1300" u="none" spc="-5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3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rebuchet MS"/>
                <a:cs typeface="Trebuchet MS"/>
                <a:hlinkClick r:id="rId11"/>
              </a:rPr>
              <a:t>berdata@ber.vi.gov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10276" y="4181405"/>
            <a:ext cx="3404870" cy="6235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900" spc="-45" dirty="0">
                <a:solidFill>
                  <a:srgbClr val="9EFF28"/>
                </a:solidFill>
                <a:latin typeface="Carlito"/>
                <a:cs typeface="Carlito"/>
                <a:hlinkClick r:id="rId10"/>
              </a:rPr>
              <a:t>www.usviber.org</a:t>
            </a:r>
            <a:endParaRPr sz="39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33" y="281177"/>
            <a:ext cx="12812395" cy="7206615"/>
            <a:chOff x="-5333" y="281177"/>
            <a:chExt cx="12812395" cy="72066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6511"/>
              <a:ext cx="12801600" cy="7200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6511"/>
              <a:ext cx="12801600" cy="22661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5333" y="281177"/>
              <a:ext cx="12812268" cy="72062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425951"/>
              <a:ext cx="1371600" cy="15209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3425951"/>
              <a:ext cx="1371600" cy="1521460"/>
            </a:xfrm>
            <a:custGeom>
              <a:avLst/>
              <a:gdLst/>
              <a:ahLst/>
              <a:cxnLst/>
              <a:rect l="l" t="t" r="r" b="b"/>
              <a:pathLst>
                <a:path w="1371600" h="1521460">
                  <a:moveTo>
                    <a:pt x="943356" y="1520952"/>
                  </a:moveTo>
                  <a:lnTo>
                    <a:pt x="0" y="1520952"/>
                  </a:lnTo>
                  <a:lnTo>
                    <a:pt x="0" y="0"/>
                  </a:lnTo>
                  <a:lnTo>
                    <a:pt x="1371600" y="0"/>
                  </a:lnTo>
                  <a:lnTo>
                    <a:pt x="1371600" y="1091183"/>
                  </a:lnTo>
                  <a:lnTo>
                    <a:pt x="1369083" y="1138060"/>
                  </a:lnTo>
                  <a:lnTo>
                    <a:pt x="1361709" y="1183422"/>
                  </a:lnTo>
                  <a:lnTo>
                    <a:pt x="1349739" y="1227015"/>
                  </a:lnTo>
                  <a:lnTo>
                    <a:pt x="1333438" y="1268583"/>
                  </a:lnTo>
                  <a:lnTo>
                    <a:pt x="1313067" y="1307874"/>
                  </a:lnTo>
                  <a:lnTo>
                    <a:pt x="1288889" y="1344631"/>
                  </a:lnTo>
                  <a:lnTo>
                    <a:pt x="1261168" y="1378600"/>
                  </a:lnTo>
                  <a:lnTo>
                    <a:pt x="1230165" y="1409527"/>
                  </a:lnTo>
                  <a:lnTo>
                    <a:pt x="1196144" y="1437156"/>
                  </a:lnTo>
                  <a:lnTo>
                    <a:pt x="1159368" y="1461233"/>
                  </a:lnTo>
                  <a:lnTo>
                    <a:pt x="1120100" y="1481504"/>
                  </a:lnTo>
                  <a:lnTo>
                    <a:pt x="1078601" y="1497714"/>
                  </a:lnTo>
                  <a:lnTo>
                    <a:pt x="1035136" y="1509607"/>
                  </a:lnTo>
                  <a:lnTo>
                    <a:pt x="989966" y="1516930"/>
                  </a:lnTo>
                  <a:lnTo>
                    <a:pt x="943356" y="1519427"/>
                  </a:lnTo>
                  <a:lnTo>
                    <a:pt x="943356" y="1520952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4683" y="3837717"/>
              <a:ext cx="946785" cy="699135"/>
            </a:xfrm>
            <a:custGeom>
              <a:avLst/>
              <a:gdLst/>
              <a:ahLst/>
              <a:cxnLst/>
              <a:rect l="l" t="t" r="r" b="b"/>
              <a:pathLst>
                <a:path w="946785" h="699135">
                  <a:moveTo>
                    <a:pt x="296703" y="698944"/>
                  </a:moveTo>
                  <a:lnTo>
                    <a:pt x="254737" y="696386"/>
                  </a:lnTo>
                  <a:lnTo>
                    <a:pt x="215145" y="688693"/>
                  </a:lnTo>
                  <a:lnTo>
                    <a:pt x="177947" y="675838"/>
                  </a:lnTo>
                  <a:lnTo>
                    <a:pt x="143160" y="657796"/>
                  </a:lnTo>
                  <a:lnTo>
                    <a:pt x="111406" y="634830"/>
                  </a:lnTo>
                  <a:lnTo>
                    <a:pt x="83296" y="607087"/>
                  </a:lnTo>
                  <a:lnTo>
                    <a:pt x="58828" y="574576"/>
                  </a:lnTo>
                  <a:lnTo>
                    <a:pt x="38004" y="537305"/>
                  </a:lnTo>
                  <a:lnTo>
                    <a:pt x="21377" y="495874"/>
                  </a:lnTo>
                  <a:lnTo>
                    <a:pt x="9501" y="450746"/>
                  </a:lnTo>
                  <a:lnTo>
                    <a:pt x="2375" y="401940"/>
                  </a:lnTo>
                  <a:lnTo>
                    <a:pt x="0" y="349472"/>
                  </a:lnTo>
                  <a:lnTo>
                    <a:pt x="2375" y="297127"/>
                  </a:lnTo>
                  <a:lnTo>
                    <a:pt x="9501" y="248400"/>
                  </a:lnTo>
                  <a:lnTo>
                    <a:pt x="21377" y="203297"/>
                  </a:lnTo>
                  <a:lnTo>
                    <a:pt x="38004" y="161829"/>
                  </a:lnTo>
                  <a:lnTo>
                    <a:pt x="58828" y="124625"/>
                  </a:lnTo>
                  <a:lnTo>
                    <a:pt x="83296" y="92154"/>
                  </a:lnTo>
                  <a:lnTo>
                    <a:pt x="111406" y="64397"/>
                  </a:lnTo>
                  <a:lnTo>
                    <a:pt x="143160" y="41338"/>
                  </a:lnTo>
                  <a:lnTo>
                    <a:pt x="177947" y="23319"/>
                  </a:lnTo>
                  <a:lnTo>
                    <a:pt x="215145" y="10417"/>
                  </a:lnTo>
                  <a:lnTo>
                    <a:pt x="254737" y="2641"/>
                  </a:lnTo>
                  <a:lnTo>
                    <a:pt x="296703" y="0"/>
                  </a:lnTo>
                  <a:lnTo>
                    <a:pt x="338295" y="2641"/>
                  </a:lnTo>
                  <a:lnTo>
                    <a:pt x="377618" y="10417"/>
                  </a:lnTo>
                  <a:lnTo>
                    <a:pt x="414656" y="23319"/>
                  </a:lnTo>
                  <a:lnTo>
                    <a:pt x="449389" y="41338"/>
                  </a:lnTo>
                  <a:lnTo>
                    <a:pt x="481143" y="64397"/>
                  </a:lnTo>
                  <a:lnTo>
                    <a:pt x="509254" y="92154"/>
                  </a:lnTo>
                  <a:lnTo>
                    <a:pt x="533721" y="124625"/>
                  </a:lnTo>
                  <a:lnTo>
                    <a:pt x="551026" y="155543"/>
                  </a:lnTo>
                  <a:lnTo>
                    <a:pt x="296703" y="155543"/>
                  </a:lnTo>
                  <a:lnTo>
                    <a:pt x="273543" y="158509"/>
                  </a:lnTo>
                  <a:lnTo>
                    <a:pt x="234901" y="181836"/>
                  </a:lnTo>
                  <a:lnTo>
                    <a:pt x="207064" y="228894"/>
                  </a:lnTo>
                  <a:lnTo>
                    <a:pt x="192854" y="302540"/>
                  </a:lnTo>
                  <a:lnTo>
                    <a:pt x="191071" y="349472"/>
                  </a:lnTo>
                  <a:lnTo>
                    <a:pt x="192854" y="396568"/>
                  </a:lnTo>
                  <a:lnTo>
                    <a:pt x="198191" y="436852"/>
                  </a:lnTo>
                  <a:lnTo>
                    <a:pt x="219456" y="497014"/>
                  </a:lnTo>
                  <a:lnTo>
                    <a:pt x="252936" y="531935"/>
                  </a:lnTo>
                  <a:lnTo>
                    <a:pt x="296703" y="543496"/>
                  </a:lnTo>
                  <a:lnTo>
                    <a:pt x="551086" y="543496"/>
                  </a:lnTo>
                  <a:lnTo>
                    <a:pt x="533721" y="574576"/>
                  </a:lnTo>
                  <a:lnTo>
                    <a:pt x="509254" y="607087"/>
                  </a:lnTo>
                  <a:lnTo>
                    <a:pt x="481143" y="634830"/>
                  </a:lnTo>
                  <a:lnTo>
                    <a:pt x="449389" y="657796"/>
                  </a:lnTo>
                  <a:lnTo>
                    <a:pt x="414656" y="675838"/>
                  </a:lnTo>
                  <a:lnTo>
                    <a:pt x="377618" y="688693"/>
                  </a:lnTo>
                  <a:lnTo>
                    <a:pt x="338295" y="696386"/>
                  </a:lnTo>
                  <a:lnTo>
                    <a:pt x="296703" y="698944"/>
                  </a:lnTo>
                  <a:close/>
                </a:path>
                <a:path w="946785" h="699135">
                  <a:moveTo>
                    <a:pt x="551086" y="543496"/>
                  </a:moveTo>
                  <a:lnTo>
                    <a:pt x="296703" y="543496"/>
                  </a:lnTo>
                  <a:lnTo>
                    <a:pt x="319489" y="540640"/>
                  </a:lnTo>
                  <a:lnTo>
                    <a:pt x="339828" y="531935"/>
                  </a:lnTo>
                  <a:lnTo>
                    <a:pt x="373094" y="497014"/>
                  </a:lnTo>
                  <a:lnTo>
                    <a:pt x="394311" y="436852"/>
                  </a:lnTo>
                  <a:lnTo>
                    <a:pt x="399615" y="396568"/>
                  </a:lnTo>
                  <a:lnTo>
                    <a:pt x="401383" y="349472"/>
                  </a:lnTo>
                  <a:lnTo>
                    <a:pt x="399615" y="302540"/>
                  </a:lnTo>
                  <a:lnTo>
                    <a:pt x="394311" y="262342"/>
                  </a:lnTo>
                  <a:lnTo>
                    <a:pt x="373094" y="202215"/>
                  </a:lnTo>
                  <a:lnTo>
                    <a:pt x="339828" y="167270"/>
                  </a:lnTo>
                  <a:lnTo>
                    <a:pt x="296703" y="155543"/>
                  </a:lnTo>
                  <a:lnTo>
                    <a:pt x="551026" y="155543"/>
                  </a:lnTo>
                  <a:lnTo>
                    <a:pt x="571157" y="203297"/>
                  </a:lnTo>
                  <a:lnTo>
                    <a:pt x="583001" y="248400"/>
                  </a:lnTo>
                  <a:lnTo>
                    <a:pt x="590094" y="297127"/>
                  </a:lnTo>
                  <a:lnTo>
                    <a:pt x="592455" y="349472"/>
                  </a:lnTo>
                  <a:lnTo>
                    <a:pt x="590094" y="401940"/>
                  </a:lnTo>
                  <a:lnTo>
                    <a:pt x="583001" y="450746"/>
                  </a:lnTo>
                  <a:lnTo>
                    <a:pt x="571157" y="495874"/>
                  </a:lnTo>
                  <a:lnTo>
                    <a:pt x="554545" y="537305"/>
                  </a:lnTo>
                  <a:lnTo>
                    <a:pt x="551086" y="543496"/>
                  </a:lnTo>
                  <a:close/>
                </a:path>
                <a:path w="946785" h="699135">
                  <a:moveTo>
                    <a:pt x="946404" y="685514"/>
                  </a:moveTo>
                  <a:lnTo>
                    <a:pt x="756380" y="685514"/>
                  </a:lnTo>
                  <a:lnTo>
                    <a:pt x="756380" y="160401"/>
                  </a:lnTo>
                  <a:lnTo>
                    <a:pt x="631507" y="160401"/>
                  </a:lnTo>
                  <a:lnTo>
                    <a:pt x="631507" y="13430"/>
                  </a:lnTo>
                  <a:lnTo>
                    <a:pt x="946404" y="13430"/>
                  </a:lnTo>
                  <a:lnTo>
                    <a:pt x="946404" y="6855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82646" y="3378070"/>
            <a:ext cx="7610475" cy="14338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600" dirty="0">
                <a:solidFill>
                  <a:srgbClr val="49442A"/>
                </a:solidFill>
                <a:latin typeface="Verdana"/>
                <a:cs typeface="Verdana"/>
              </a:rPr>
              <a:t>USVI</a:t>
            </a:r>
            <a:r>
              <a:rPr sz="4600" spc="-24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4600" spc="245" dirty="0">
                <a:solidFill>
                  <a:srgbClr val="49442A"/>
                </a:solidFill>
                <a:latin typeface="Verdana"/>
                <a:cs typeface="Verdana"/>
              </a:rPr>
              <a:t>REAL</a:t>
            </a:r>
            <a:endParaRPr sz="46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4600" spc="110" dirty="0">
                <a:solidFill>
                  <a:srgbClr val="F69546"/>
                </a:solidFill>
                <a:latin typeface="Verdana"/>
                <a:cs typeface="Verdana"/>
              </a:rPr>
              <a:t>Gross</a:t>
            </a:r>
            <a:r>
              <a:rPr sz="4600" spc="-250" dirty="0">
                <a:solidFill>
                  <a:srgbClr val="F69546"/>
                </a:solidFill>
                <a:latin typeface="Verdana"/>
                <a:cs typeface="Verdana"/>
              </a:rPr>
              <a:t> </a:t>
            </a:r>
            <a:r>
              <a:rPr sz="4600" spc="240" dirty="0">
                <a:solidFill>
                  <a:srgbClr val="F69546"/>
                </a:solidFill>
                <a:latin typeface="Verdana"/>
                <a:cs typeface="Verdana"/>
              </a:rPr>
              <a:t>Domestic</a:t>
            </a:r>
            <a:r>
              <a:rPr sz="4600" spc="-280" dirty="0">
                <a:solidFill>
                  <a:srgbClr val="F69546"/>
                </a:solidFill>
                <a:latin typeface="Verdana"/>
                <a:cs typeface="Verdana"/>
              </a:rPr>
              <a:t> </a:t>
            </a:r>
            <a:r>
              <a:rPr sz="4600" spc="300" dirty="0">
                <a:solidFill>
                  <a:srgbClr val="F69546"/>
                </a:solidFill>
                <a:latin typeface="Verdana"/>
                <a:cs typeface="Verdana"/>
              </a:rPr>
              <a:t>Product</a:t>
            </a:r>
            <a:endParaRPr sz="46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42226" y="4947961"/>
            <a:ext cx="9849485" cy="8153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345"/>
              </a:spcBef>
            </a:pPr>
            <a:r>
              <a:rPr sz="2500" spc="50" dirty="0">
                <a:solidFill>
                  <a:srgbClr val="49442A"/>
                </a:solidFill>
                <a:latin typeface="Verdana"/>
                <a:cs typeface="Verdana"/>
              </a:rPr>
              <a:t>Bureau</a:t>
            </a:r>
            <a:r>
              <a:rPr sz="2500" spc="-13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of</a:t>
            </a:r>
            <a:r>
              <a:rPr sz="2500" spc="-12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90" dirty="0">
                <a:solidFill>
                  <a:srgbClr val="49442A"/>
                </a:solidFill>
                <a:latin typeface="Verdana"/>
                <a:cs typeface="Verdana"/>
              </a:rPr>
              <a:t>Economic</a:t>
            </a:r>
            <a:r>
              <a:rPr sz="2500" spc="-13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Research</a:t>
            </a:r>
            <a:r>
              <a:rPr sz="2500" spc="-14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650" i="1" spc="-150" dirty="0">
                <a:solidFill>
                  <a:srgbClr val="49442A"/>
                </a:solidFill>
                <a:latin typeface="Verdana"/>
                <a:cs typeface="Verdana"/>
              </a:rPr>
              <a:t>(BER)</a:t>
            </a:r>
            <a:r>
              <a:rPr sz="2650" i="1" spc="-16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in</a:t>
            </a:r>
            <a:r>
              <a:rPr sz="2500" spc="-114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collaboration</a:t>
            </a:r>
            <a:r>
              <a:rPr sz="2500" spc="-11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65" dirty="0">
                <a:solidFill>
                  <a:srgbClr val="49442A"/>
                </a:solidFill>
                <a:latin typeface="Verdana"/>
                <a:cs typeface="Verdana"/>
              </a:rPr>
              <a:t>with</a:t>
            </a:r>
            <a:r>
              <a:rPr sz="2500" spc="-114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25" dirty="0">
                <a:solidFill>
                  <a:srgbClr val="49442A"/>
                </a:solidFill>
                <a:latin typeface="Verdana"/>
                <a:cs typeface="Verdana"/>
              </a:rPr>
              <a:t>the </a:t>
            </a:r>
            <a:r>
              <a:rPr sz="2500" spc="50" dirty="0">
                <a:solidFill>
                  <a:srgbClr val="49442A"/>
                </a:solidFill>
                <a:latin typeface="Verdana"/>
                <a:cs typeface="Verdana"/>
              </a:rPr>
              <a:t>Bureau</a:t>
            </a:r>
            <a:r>
              <a:rPr sz="2500" spc="-20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of</a:t>
            </a:r>
            <a:r>
              <a:rPr sz="2500" spc="-19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90" dirty="0">
                <a:solidFill>
                  <a:srgbClr val="49442A"/>
                </a:solidFill>
                <a:latin typeface="Verdana"/>
                <a:cs typeface="Verdana"/>
              </a:rPr>
              <a:t>Economic</a:t>
            </a:r>
            <a:r>
              <a:rPr sz="2500" spc="-20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49442A"/>
                </a:solidFill>
                <a:latin typeface="Verdana"/>
                <a:cs typeface="Verdana"/>
              </a:rPr>
              <a:t>Analysis</a:t>
            </a:r>
            <a:r>
              <a:rPr sz="2500" spc="-17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650" i="1" spc="-10" dirty="0">
                <a:solidFill>
                  <a:srgbClr val="49442A"/>
                </a:solidFill>
                <a:latin typeface="Verdana"/>
                <a:cs typeface="Verdana"/>
              </a:rPr>
              <a:t>(BEA).</a:t>
            </a:r>
            <a:endParaRPr sz="265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286511"/>
            <a:ext cx="12801600" cy="3594100"/>
            <a:chOff x="0" y="286511"/>
            <a:chExt cx="12801600" cy="359410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526791"/>
              <a:ext cx="12801600" cy="13533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2549651"/>
              <a:ext cx="12801600" cy="474345"/>
            </a:xfrm>
            <a:custGeom>
              <a:avLst/>
              <a:gdLst/>
              <a:ahLst/>
              <a:cxnLst/>
              <a:rect l="l" t="t" r="r" b="b"/>
              <a:pathLst>
                <a:path w="12801600" h="474344">
                  <a:moveTo>
                    <a:pt x="12801600" y="473963"/>
                  </a:moveTo>
                  <a:lnTo>
                    <a:pt x="0" y="473963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473963"/>
                  </a:lnTo>
                  <a:close/>
                </a:path>
              </a:pathLst>
            </a:custGeom>
            <a:solidFill>
              <a:srgbClr val="F9BF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96783" y="286511"/>
              <a:ext cx="4093464" cy="33588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33" y="281177"/>
            <a:ext cx="12812395" cy="7206615"/>
            <a:chOff x="-5333" y="281177"/>
            <a:chExt cx="12812395" cy="72066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6511"/>
              <a:ext cx="12801600" cy="17343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86511"/>
              <a:ext cx="12801600" cy="16611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5333" y="281177"/>
              <a:ext cx="12812267" cy="33276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439" y="1920239"/>
              <a:ext cx="12477115" cy="5402580"/>
            </a:xfrm>
            <a:custGeom>
              <a:avLst/>
              <a:gdLst/>
              <a:ahLst/>
              <a:cxnLst/>
              <a:rect l="l" t="t" r="r" b="b"/>
              <a:pathLst>
                <a:path w="12477115" h="5402580">
                  <a:moveTo>
                    <a:pt x="12476988" y="5402579"/>
                  </a:moveTo>
                  <a:lnTo>
                    <a:pt x="0" y="5402579"/>
                  </a:lnTo>
                  <a:lnTo>
                    <a:pt x="0" y="0"/>
                  </a:lnTo>
                  <a:lnTo>
                    <a:pt x="12476988" y="0"/>
                  </a:lnTo>
                  <a:lnTo>
                    <a:pt x="12476988" y="5402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8600" y="2516123"/>
              <a:ext cx="8528304" cy="41102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038600" y="3543299"/>
              <a:ext cx="8528685" cy="0"/>
            </a:xfrm>
            <a:custGeom>
              <a:avLst/>
              <a:gdLst/>
              <a:ahLst/>
              <a:cxnLst/>
              <a:rect l="l" t="t" r="r" b="b"/>
              <a:pathLst>
                <a:path w="8528685">
                  <a:moveTo>
                    <a:pt x="0" y="0"/>
                  </a:moveTo>
                  <a:lnTo>
                    <a:pt x="8528304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160525" y="6621018"/>
          <a:ext cx="11488420" cy="583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5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5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59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59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59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59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59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759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124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8D8D8"/>
                      </a:solidFill>
                      <a:prstDash val="solid"/>
                    </a:lnR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2011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2012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2013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2014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2015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2016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2017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2018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2019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2020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50" spc="-20" dirty="0">
                          <a:latin typeface="Verdana"/>
                          <a:cs typeface="Verdana"/>
                        </a:rPr>
                        <a:t>2021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145"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450" spc="-100" dirty="0">
                          <a:latin typeface="Verdana"/>
                          <a:cs typeface="Verdana"/>
                        </a:rPr>
                        <a:t>USVI</a:t>
                      </a:r>
                      <a:r>
                        <a:rPr sz="1450" spc="-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50" spc="-80" dirty="0">
                          <a:latin typeface="Verdana"/>
                          <a:cs typeface="Verdana"/>
                        </a:rPr>
                        <a:t>Real</a:t>
                      </a:r>
                      <a:r>
                        <a:rPr sz="1450" spc="-9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50" spc="-35" dirty="0">
                          <a:latin typeface="Verdana"/>
                          <a:cs typeface="Verdana"/>
                        </a:rPr>
                        <a:t>GDP</a:t>
                      </a:r>
                      <a:r>
                        <a:rPr sz="1450" spc="-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50" spc="-90" dirty="0">
                          <a:latin typeface="Verdana"/>
                          <a:cs typeface="Verdana"/>
                        </a:rPr>
                        <a:t>Annual</a:t>
                      </a:r>
                      <a:r>
                        <a:rPr sz="1450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50" spc="-315" dirty="0">
                          <a:latin typeface="Verdana"/>
                          <a:cs typeface="Verdana"/>
                        </a:rPr>
                        <a:t>%</a:t>
                      </a:r>
                      <a:r>
                        <a:rPr sz="14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50" spc="-35" dirty="0">
                          <a:latin typeface="Verdana"/>
                          <a:cs typeface="Verdana"/>
                        </a:rPr>
                        <a:t>change.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762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185" dirty="0">
                          <a:latin typeface="Verdana"/>
                          <a:cs typeface="Verdana"/>
                        </a:rPr>
                        <a:t>-</a:t>
                      </a:r>
                      <a:r>
                        <a:rPr sz="1450" spc="-25" dirty="0">
                          <a:latin typeface="Verdana"/>
                          <a:cs typeface="Verdana"/>
                        </a:rPr>
                        <a:t>8.2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170" dirty="0">
                          <a:latin typeface="Verdana"/>
                          <a:cs typeface="Verdana"/>
                        </a:rPr>
                        <a:t>-</a:t>
                      </a:r>
                      <a:r>
                        <a:rPr sz="1450" spc="-20" dirty="0">
                          <a:latin typeface="Verdana"/>
                          <a:cs typeface="Verdana"/>
                        </a:rPr>
                        <a:t>14.8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185" dirty="0">
                          <a:latin typeface="Verdana"/>
                          <a:cs typeface="Verdana"/>
                        </a:rPr>
                        <a:t>-</a:t>
                      </a:r>
                      <a:r>
                        <a:rPr sz="1450" spc="-25" dirty="0">
                          <a:latin typeface="Verdana"/>
                          <a:cs typeface="Verdana"/>
                        </a:rPr>
                        <a:t>6.3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185" dirty="0">
                          <a:latin typeface="Verdana"/>
                          <a:cs typeface="Verdana"/>
                        </a:rPr>
                        <a:t>-</a:t>
                      </a:r>
                      <a:r>
                        <a:rPr sz="1450" spc="-25" dirty="0">
                          <a:latin typeface="Verdana"/>
                          <a:cs typeface="Verdana"/>
                        </a:rPr>
                        <a:t>1.8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185" dirty="0">
                          <a:latin typeface="Verdana"/>
                          <a:cs typeface="Verdana"/>
                        </a:rPr>
                        <a:t>-</a:t>
                      </a:r>
                      <a:r>
                        <a:rPr sz="1450" spc="-25" dirty="0">
                          <a:latin typeface="Verdana"/>
                          <a:cs typeface="Verdana"/>
                        </a:rPr>
                        <a:t>0.4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1.6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170" dirty="0">
                          <a:latin typeface="Verdana"/>
                          <a:cs typeface="Verdana"/>
                        </a:rPr>
                        <a:t>-</a:t>
                      </a:r>
                      <a:r>
                        <a:rPr sz="1450" spc="-25" dirty="0">
                          <a:latin typeface="Verdana"/>
                          <a:cs typeface="Verdana"/>
                        </a:rPr>
                        <a:t>0.7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1.9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2.8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2.2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50" spc="-25" dirty="0">
                          <a:latin typeface="Verdana"/>
                          <a:cs typeface="Verdana"/>
                        </a:rPr>
                        <a:t>2.8</a:t>
                      </a:r>
                      <a:endParaRPr sz="1450">
                        <a:latin typeface="Verdana"/>
                        <a:cs typeface="Verdana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  <a:lnT w="12700">
                      <a:solidFill>
                        <a:srgbClr val="D8D8D8"/>
                      </a:solidFill>
                      <a:prstDash val="solid"/>
                    </a:lnT>
                    <a:lnB w="12700">
                      <a:solidFill>
                        <a:srgbClr val="D8D8D8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" name="object 10"/>
          <p:cNvGrpSpPr/>
          <p:nvPr/>
        </p:nvGrpSpPr>
        <p:grpSpPr>
          <a:xfrm>
            <a:off x="4347083" y="2211323"/>
            <a:ext cx="7911465" cy="3945254"/>
            <a:chOff x="4347083" y="2211323"/>
            <a:chExt cx="7911465" cy="3945254"/>
          </a:xfrm>
        </p:grpSpPr>
        <p:sp>
          <p:nvSpPr>
            <p:cNvPr id="11" name="object 11"/>
            <p:cNvSpPr/>
            <p:nvPr/>
          </p:nvSpPr>
          <p:spPr>
            <a:xfrm>
              <a:off x="4427220" y="3063239"/>
              <a:ext cx="7752715" cy="3014980"/>
            </a:xfrm>
            <a:custGeom>
              <a:avLst/>
              <a:gdLst/>
              <a:ahLst/>
              <a:cxnLst/>
              <a:rect l="l" t="t" r="r" b="b"/>
              <a:pathLst>
                <a:path w="7752715" h="3014979">
                  <a:moveTo>
                    <a:pt x="0" y="1885188"/>
                  </a:moveTo>
                  <a:lnTo>
                    <a:pt x="774192" y="3014472"/>
                  </a:lnTo>
                  <a:lnTo>
                    <a:pt x="1549908" y="1559052"/>
                  </a:lnTo>
                  <a:lnTo>
                    <a:pt x="2325624" y="787907"/>
                  </a:lnTo>
                  <a:lnTo>
                    <a:pt x="3101340" y="548640"/>
                  </a:lnTo>
                  <a:lnTo>
                    <a:pt x="3875531" y="205739"/>
                  </a:lnTo>
                  <a:lnTo>
                    <a:pt x="4651248" y="600456"/>
                  </a:lnTo>
                  <a:lnTo>
                    <a:pt x="5426964" y="153924"/>
                  </a:lnTo>
                  <a:lnTo>
                    <a:pt x="6201156" y="0"/>
                  </a:lnTo>
                  <a:lnTo>
                    <a:pt x="6976872" y="103631"/>
                  </a:lnTo>
                  <a:lnTo>
                    <a:pt x="7752587" y="0"/>
                  </a:lnTo>
                </a:path>
              </a:pathLst>
            </a:custGeom>
            <a:ln w="67056">
              <a:solidFill>
                <a:srgbClr val="F4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354068" y="4873751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144779" y="144779"/>
                  </a:moveTo>
                  <a:lnTo>
                    <a:pt x="0" y="144779"/>
                  </a:lnTo>
                  <a:lnTo>
                    <a:pt x="0" y="0"/>
                  </a:lnTo>
                  <a:lnTo>
                    <a:pt x="144779" y="0"/>
                  </a:lnTo>
                  <a:lnTo>
                    <a:pt x="144779" y="144779"/>
                  </a:lnTo>
                  <a:close/>
                </a:path>
              </a:pathLst>
            </a:custGeom>
            <a:solidFill>
              <a:srgbClr val="F4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354068" y="4873751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0" y="0"/>
                  </a:moveTo>
                  <a:lnTo>
                    <a:pt x="144779" y="0"/>
                  </a:lnTo>
                  <a:lnTo>
                    <a:pt x="144779" y="144779"/>
                  </a:lnTo>
                  <a:lnTo>
                    <a:pt x="0" y="144779"/>
                  </a:lnTo>
                  <a:lnTo>
                    <a:pt x="0" y="0"/>
                  </a:lnTo>
                  <a:close/>
                </a:path>
              </a:pathLst>
            </a:custGeom>
            <a:ln w="13716">
              <a:solidFill>
                <a:srgbClr val="F4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129784" y="6004559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144780" y="144780"/>
                  </a:moveTo>
                  <a:lnTo>
                    <a:pt x="0" y="144780"/>
                  </a:lnTo>
                  <a:lnTo>
                    <a:pt x="0" y="0"/>
                  </a:lnTo>
                  <a:lnTo>
                    <a:pt x="144780" y="0"/>
                  </a:lnTo>
                  <a:lnTo>
                    <a:pt x="144780" y="144780"/>
                  </a:lnTo>
                  <a:close/>
                </a:path>
              </a:pathLst>
            </a:custGeom>
            <a:solidFill>
              <a:srgbClr val="F4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29784" y="6004559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</a:path>
              </a:pathLst>
            </a:custGeom>
            <a:ln w="13716">
              <a:solidFill>
                <a:srgbClr val="F4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03976" y="4549139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144779" y="144779"/>
                  </a:moveTo>
                  <a:lnTo>
                    <a:pt x="0" y="144779"/>
                  </a:lnTo>
                  <a:lnTo>
                    <a:pt x="0" y="0"/>
                  </a:lnTo>
                  <a:lnTo>
                    <a:pt x="144779" y="0"/>
                  </a:lnTo>
                  <a:lnTo>
                    <a:pt x="144779" y="144779"/>
                  </a:lnTo>
                  <a:close/>
                </a:path>
              </a:pathLst>
            </a:custGeom>
            <a:solidFill>
              <a:srgbClr val="F4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903976" y="4549139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0" y="0"/>
                  </a:moveTo>
                  <a:lnTo>
                    <a:pt x="144779" y="0"/>
                  </a:lnTo>
                  <a:lnTo>
                    <a:pt x="144779" y="144779"/>
                  </a:lnTo>
                  <a:lnTo>
                    <a:pt x="0" y="144779"/>
                  </a:lnTo>
                  <a:lnTo>
                    <a:pt x="0" y="0"/>
                  </a:lnTo>
                  <a:close/>
                </a:path>
              </a:pathLst>
            </a:custGeom>
            <a:ln w="13716">
              <a:solidFill>
                <a:srgbClr val="F4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79692" y="3777995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144779" y="144779"/>
                  </a:moveTo>
                  <a:lnTo>
                    <a:pt x="0" y="144779"/>
                  </a:lnTo>
                  <a:lnTo>
                    <a:pt x="0" y="0"/>
                  </a:lnTo>
                  <a:lnTo>
                    <a:pt x="144779" y="0"/>
                  </a:lnTo>
                  <a:lnTo>
                    <a:pt x="144779" y="144779"/>
                  </a:lnTo>
                  <a:close/>
                </a:path>
              </a:pathLst>
            </a:custGeom>
            <a:solidFill>
              <a:srgbClr val="F4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79692" y="3777995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0" y="0"/>
                  </a:moveTo>
                  <a:lnTo>
                    <a:pt x="144779" y="0"/>
                  </a:lnTo>
                  <a:lnTo>
                    <a:pt x="144779" y="144779"/>
                  </a:lnTo>
                  <a:lnTo>
                    <a:pt x="0" y="144779"/>
                  </a:lnTo>
                  <a:lnTo>
                    <a:pt x="0" y="0"/>
                  </a:lnTo>
                  <a:close/>
                </a:path>
              </a:pathLst>
            </a:custGeom>
            <a:ln w="13716">
              <a:solidFill>
                <a:srgbClr val="F4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455408" y="3538727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144779" y="144780"/>
                  </a:moveTo>
                  <a:lnTo>
                    <a:pt x="0" y="144780"/>
                  </a:lnTo>
                  <a:lnTo>
                    <a:pt x="0" y="0"/>
                  </a:lnTo>
                  <a:lnTo>
                    <a:pt x="144779" y="0"/>
                  </a:lnTo>
                  <a:lnTo>
                    <a:pt x="144779" y="144780"/>
                  </a:lnTo>
                  <a:close/>
                </a:path>
              </a:pathLst>
            </a:custGeom>
            <a:solidFill>
              <a:srgbClr val="F4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55408" y="3538727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0" y="0"/>
                  </a:moveTo>
                  <a:lnTo>
                    <a:pt x="144779" y="0"/>
                  </a:lnTo>
                  <a:lnTo>
                    <a:pt x="144779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</a:path>
              </a:pathLst>
            </a:custGeom>
            <a:ln w="13716">
              <a:solidFill>
                <a:srgbClr val="F4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229600" y="3195827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144780" y="144780"/>
                  </a:moveTo>
                  <a:lnTo>
                    <a:pt x="0" y="144780"/>
                  </a:lnTo>
                  <a:lnTo>
                    <a:pt x="0" y="0"/>
                  </a:lnTo>
                  <a:lnTo>
                    <a:pt x="144780" y="0"/>
                  </a:lnTo>
                  <a:lnTo>
                    <a:pt x="144780" y="144780"/>
                  </a:lnTo>
                  <a:close/>
                </a:path>
              </a:pathLst>
            </a:custGeom>
            <a:solidFill>
              <a:srgbClr val="F4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229600" y="3195827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</a:path>
              </a:pathLst>
            </a:custGeom>
            <a:ln w="13716">
              <a:solidFill>
                <a:srgbClr val="F4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005316" y="3590543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144779" y="144780"/>
                  </a:moveTo>
                  <a:lnTo>
                    <a:pt x="0" y="144780"/>
                  </a:lnTo>
                  <a:lnTo>
                    <a:pt x="0" y="0"/>
                  </a:lnTo>
                  <a:lnTo>
                    <a:pt x="144779" y="0"/>
                  </a:lnTo>
                  <a:lnTo>
                    <a:pt x="144779" y="144780"/>
                  </a:lnTo>
                  <a:close/>
                </a:path>
              </a:pathLst>
            </a:custGeom>
            <a:solidFill>
              <a:srgbClr val="F4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005316" y="3590543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0" y="0"/>
                  </a:moveTo>
                  <a:lnTo>
                    <a:pt x="144779" y="0"/>
                  </a:lnTo>
                  <a:lnTo>
                    <a:pt x="144779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</a:path>
              </a:pathLst>
            </a:custGeom>
            <a:ln w="13716">
              <a:solidFill>
                <a:srgbClr val="F4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781032" y="3144011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144779" y="144779"/>
                  </a:moveTo>
                  <a:lnTo>
                    <a:pt x="0" y="144779"/>
                  </a:lnTo>
                  <a:lnTo>
                    <a:pt x="0" y="0"/>
                  </a:lnTo>
                  <a:lnTo>
                    <a:pt x="144779" y="0"/>
                  </a:lnTo>
                  <a:lnTo>
                    <a:pt x="144779" y="144779"/>
                  </a:lnTo>
                  <a:close/>
                </a:path>
              </a:pathLst>
            </a:custGeom>
            <a:solidFill>
              <a:srgbClr val="F4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781032" y="3144011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0" y="0"/>
                  </a:moveTo>
                  <a:lnTo>
                    <a:pt x="144779" y="0"/>
                  </a:lnTo>
                  <a:lnTo>
                    <a:pt x="144779" y="144779"/>
                  </a:lnTo>
                  <a:lnTo>
                    <a:pt x="0" y="144779"/>
                  </a:lnTo>
                  <a:lnTo>
                    <a:pt x="0" y="0"/>
                  </a:lnTo>
                  <a:close/>
                </a:path>
              </a:pathLst>
            </a:custGeom>
            <a:ln w="13716">
              <a:solidFill>
                <a:srgbClr val="F4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55223" y="2990087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80">
                  <a:moveTo>
                    <a:pt x="144779" y="144780"/>
                  </a:moveTo>
                  <a:lnTo>
                    <a:pt x="0" y="144780"/>
                  </a:lnTo>
                  <a:lnTo>
                    <a:pt x="0" y="0"/>
                  </a:lnTo>
                  <a:lnTo>
                    <a:pt x="144779" y="0"/>
                  </a:lnTo>
                  <a:lnTo>
                    <a:pt x="144779" y="144780"/>
                  </a:lnTo>
                  <a:close/>
                </a:path>
              </a:pathLst>
            </a:custGeom>
            <a:solidFill>
              <a:srgbClr val="F4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555223" y="2990087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80">
                  <a:moveTo>
                    <a:pt x="0" y="0"/>
                  </a:moveTo>
                  <a:lnTo>
                    <a:pt x="144779" y="0"/>
                  </a:lnTo>
                  <a:lnTo>
                    <a:pt x="144779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</a:path>
              </a:pathLst>
            </a:custGeom>
            <a:ln w="13716">
              <a:solidFill>
                <a:srgbClr val="F4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330939" y="3093719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80">
                  <a:moveTo>
                    <a:pt x="144779" y="144779"/>
                  </a:moveTo>
                  <a:lnTo>
                    <a:pt x="0" y="144779"/>
                  </a:lnTo>
                  <a:lnTo>
                    <a:pt x="0" y="0"/>
                  </a:lnTo>
                  <a:lnTo>
                    <a:pt x="144779" y="0"/>
                  </a:lnTo>
                  <a:lnTo>
                    <a:pt x="144779" y="144779"/>
                  </a:lnTo>
                  <a:close/>
                </a:path>
              </a:pathLst>
            </a:custGeom>
            <a:solidFill>
              <a:srgbClr val="F4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330939" y="3093719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80">
                  <a:moveTo>
                    <a:pt x="0" y="0"/>
                  </a:moveTo>
                  <a:lnTo>
                    <a:pt x="144779" y="0"/>
                  </a:lnTo>
                  <a:lnTo>
                    <a:pt x="144779" y="144779"/>
                  </a:lnTo>
                  <a:lnTo>
                    <a:pt x="0" y="144779"/>
                  </a:lnTo>
                  <a:lnTo>
                    <a:pt x="0" y="0"/>
                  </a:lnTo>
                  <a:close/>
                </a:path>
              </a:pathLst>
            </a:custGeom>
            <a:ln w="13716">
              <a:solidFill>
                <a:srgbClr val="F4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106655" y="2990087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80">
                  <a:moveTo>
                    <a:pt x="144780" y="144780"/>
                  </a:moveTo>
                  <a:lnTo>
                    <a:pt x="0" y="144780"/>
                  </a:lnTo>
                  <a:lnTo>
                    <a:pt x="0" y="0"/>
                  </a:lnTo>
                  <a:lnTo>
                    <a:pt x="144780" y="0"/>
                  </a:lnTo>
                  <a:lnTo>
                    <a:pt x="144780" y="144780"/>
                  </a:lnTo>
                  <a:close/>
                </a:path>
              </a:pathLst>
            </a:custGeom>
            <a:solidFill>
              <a:srgbClr val="F4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106655" y="2990087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80"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</a:path>
              </a:pathLst>
            </a:custGeom>
            <a:ln w="13715">
              <a:solidFill>
                <a:srgbClr val="F4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9600" y="3060191"/>
              <a:ext cx="7766304" cy="302666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2009120" y="2522219"/>
              <a:ext cx="170815" cy="541020"/>
            </a:xfrm>
            <a:custGeom>
              <a:avLst/>
              <a:gdLst/>
              <a:ahLst/>
              <a:cxnLst/>
              <a:rect l="l" t="t" r="r" b="b"/>
              <a:pathLst>
                <a:path w="170815" h="541019">
                  <a:moveTo>
                    <a:pt x="170688" y="541019"/>
                  </a:moveTo>
                  <a:lnTo>
                    <a:pt x="59436" y="0"/>
                  </a:lnTo>
                  <a:lnTo>
                    <a:pt x="0" y="0"/>
                  </a:lnTo>
                </a:path>
              </a:pathLst>
            </a:custGeom>
            <a:ln w="10668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384279" y="2211323"/>
              <a:ext cx="624840" cy="622300"/>
            </a:xfrm>
            <a:custGeom>
              <a:avLst/>
              <a:gdLst/>
              <a:ahLst/>
              <a:cxnLst/>
              <a:rect l="l" t="t" r="r" b="b"/>
              <a:pathLst>
                <a:path w="624840" h="622300">
                  <a:moveTo>
                    <a:pt x="624839" y="621791"/>
                  </a:moveTo>
                  <a:lnTo>
                    <a:pt x="0" y="621791"/>
                  </a:lnTo>
                  <a:lnTo>
                    <a:pt x="0" y="0"/>
                  </a:lnTo>
                  <a:lnTo>
                    <a:pt x="624839" y="0"/>
                  </a:lnTo>
                  <a:lnTo>
                    <a:pt x="624839" y="62179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1384280" y="2211323"/>
            <a:ext cx="624840" cy="31051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14604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114"/>
              </a:spcBef>
            </a:pPr>
            <a:r>
              <a:rPr sz="1900" b="1" spc="-305" dirty="0">
                <a:solidFill>
                  <a:srgbClr val="FFFFFF"/>
                </a:solidFill>
                <a:latin typeface="Verdana"/>
                <a:cs typeface="Verdana"/>
              </a:rPr>
              <a:t>2021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384280" y="2521305"/>
            <a:ext cx="624840" cy="31242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 marL="139700">
              <a:lnSpc>
                <a:spcPts val="2235"/>
              </a:lnSpc>
            </a:pPr>
            <a:r>
              <a:rPr sz="1900" b="1" spc="-25" dirty="0">
                <a:solidFill>
                  <a:srgbClr val="FFFFFF"/>
                </a:solidFill>
                <a:latin typeface="Verdana"/>
                <a:cs typeface="Verdana"/>
              </a:rPr>
              <a:t>2.8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573259" y="2258944"/>
            <a:ext cx="302260" cy="447738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040"/>
              </a:spcBef>
            </a:pPr>
            <a:r>
              <a:rPr sz="1450" spc="-50" dirty="0">
                <a:solidFill>
                  <a:srgbClr val="595959"/>
                </a:solidFill>
                <a:latin typeface="Verdana"/>
                <a:cs typeface="Verdana"/>
              </a:rPr>
              <a:t>6</a:t>
            </a:r>
            <a:endParaRPr sz="1450">
              <a:latin typeface="Verdana"/>
              <a:cs typeface="Verdana"/>
            </a:endParaRPr>
          </a:p>
          <a:p>
            <a:pPr marR="6350" algn="r">
              <a:lnSpc>
                <a:spcPct val="100000"/>
              </a:lnSpc>
              <a:spcBef>
                <a:spcPts val="950"/>
              </a:spcBef>
            </a:pPr>
            <a:r>
              <a:rPr sz="1450" spc="-50" dirty="0">
                <a:solidFill>
                  <a:srgbClr val="595959"/>
                </a:solidFill>
                <a:latin typeface="Verdana"/>
                <a:cs typeface="Verdana"/>
              </a:rPr>
              <a:t>4</a:t>
            </a:r>
            <a:endParaRPr sz="1450">
              <a:latin typeface="Verdana"/>
              <a:cs typeface="Verdana"/>
            </a:endParaRPr>
          </a:p>
          <a:p>
            <a:pPr marR="6350" algn="r">
              <a:lnSpc>
                <a:spcPct val="100000"/>
              </a:lnSpc>
              <a:spcBef>
                <a:spcPts val="960"/>
              </a:spcBef>
            </a:pPr>
            <a:r>
              <a:rPr sz="1450" spc="-50" dirty="0">
                <a:solidFill>
                  <a:srgbClr val="595959"/>
                </a:solidFill>
                <a:latin typeface="Verdana"/>
                <a:cs typeface="Verdana"/>
              </a:rPr>
              <a:t>2</a:t>
            </a:r>
            <a:endParaRPr sz="1450">
              <a:latin typeface="Verdana"/>
              <a:cs typeface="Verdana"/>
            </a:endParaRPr>
          </a:p>
          <a:p>
            <a:pPr marR="6350" algn="r">
              <a:lnSpc>
                <a:spcPct val="100000"/>
              </a:lnSpc>
              <a:spcBef>
                <a:spcPts val="960"/>
              </a:spcBef>
            </a:pPr>
            <a:r>
              <a:rPr sz="1450" spc="-50" dirty="0">
                <a:solidFill>
                  <a:srgbClr val="595959"/>
                </a:solidFill>
                <a:latin typeface="Verdana"/>
                <a:cs typeface="Verdana"/>
              </a:rPr>
              <a:t>0</a:t>
            </a:r>
            <a:endParaRPr sz="145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960"/>
              </a:spcBef>
            </a:pPr>
            <a:r>
              <a:rPr sz="1450" spc="-155" dirty="0">
                <a:solidFill>
                  <a:srgbClr val="595959"/>
                </a:solidFill>
                <a:latin typeface="Verdana"/>
                <a:cs typeface="Verdana"/>
              </a:rPr>
              <a:t>-</a:t>
            </a:r>
            <a:r>
              <a:rPr sz="1450" spc="-50" dirty="0">
                <a:solidFill>
                  <a:srgbClr val="595959"/>
                </a:solidFill>
                <a:latin typeface="Verdana"/>
                <a:cs typeface="Verdana"/>
              </a:rPr>
              <a:t>2</a:t>
            </a:r>
            <a:endParaRPr sz="145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960"/>
              </a:spcBef>
            </a:pPr>
            <a:r>
              <a:rPr sz="1450" spc="-155" dirty="0">
                <a:solidFill>
                  <a:srgbClr val="595959"/>
                </a:solidFill>
                <a:latin typeface="Verdana"/>
                <a:cs typeface="Verdana"/>
              </a:rPr>
              <a:t>-</a:t>
            </a:r>
            <a:r>
              <a:rPr sz="1450" spc="-50" dirty="0">
                <a:solidFill>
                  <a:srgbClr val="595959"/>
                </a:solidFill>
                <a:latin typeface="Verdana"/>
                <a:cs typeface="Verdana"/>
              </a:rPr>
              <a:t>4</a:t>
            </a:r>
            <a:endParaRPr sz="145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950"/>
              </a:spcBef>
            </a:pPr>
            <a:r>
              <a:rPr sz="1450" spc="-155" dirty="0">
                <a:solidFill>
                  <a:srgbClr val="595959"/>
                </a:solidFill>
                <a:latin typeface="Verdana"/>
                <a:cs typeface="Verdana"/>
              </a:rPr>
              <a:t>-</a:t>
            </a:r>
            <a:r>
              <a:rPr sz="1450" spc="-50" dirty="0">
                <a:solidFill>
                  <a:srgbClr val="595959"/>
                </a:solidFill>
                <a:latin typeface="Verdana"/>
                <a:cs typeface="Verdana"/>
              </a:rPr>
              <a:t>6</a:t>
            </a:r>
            <a:endParaRPr sz="145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960"/>
              </a:spcBef>
            </a:pPr>
            <a:r>
              <a:rPr sz="1450" spc="-155" dirty="0">
                <a:solidFill>
                  <a:srgbClr val="595959"/>
                </a:solidFill>
                <a:latin typeface="Verdana"/>
                <a:cs typeface="Verdana"/>
              </a:rPr>
              <a:t>-</a:t>
            </a:r>
            <a:r>
              <a:rPr sz="1450" spc="-50" dirty="0">
                <a:solidFill>
                  <a:srgbClr val="595959"/>
                </a:solidFill>
                <a:latin typeface="Verdana"/>
                <a:cs typeface="Verdana"/>
              </a:rPr>
              <a:t>8</a:t>
            </a:r>
            <a:endParaRPr sz="145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960"/>
              </a:spcBef>
            </a:pPr>
            <a:r>
              <a:rPr sz="1450" spc="-155" dirty="0">
                <a:solidFill>
                  <a:srgbClr val="595959"/>
                </a:solidFill>
                <a:latin typeface="Verdana"/>
                <a:cs typeface="Verdana"/>
              </a:rPr>
              <a:t>-</a:t>
            </a:r>
            <a:r>
              <a:rPr sz="1450" spc="-70" dirty="0">
                <a:solidFill>
                  <a:srgbClr val="595959"/>
                </a:solidFill>
                <a:latin typeface="Verdana"/>
                <a:cs typeface="Verdana"/>
              </a:rPr>
              <a:t>10</a:t>
            </a:r>
            <a:endParaRPr sz="145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960"/>
              </a:spcBef>
            </a:pPr>
            <a:r>
              <a:rPr sz="1450" spc="-155" dirty="0">
                <a:solidFill>
                  <a:srgbClr val="595959"/>
                </a:solidFill>
                <a:latin typeface="Verdana"/>
                <a:cs typeface="Verdana"/>
              </a:rPr>
              <a:t>-</a:t>
            </a:r>
            <a:r>
              <a:rPr sz="1450" spc="-70" dirty="0">
                <a:solidFill>
                  <a:srgbClr val="595959"/>
                </a:solidFill>
                <a:latin typeface="Verdana"/>
                <a:cs typeface="Verdana"/>
              </a:rPr>
              <a:t>12</a:t>
            </a:r>
            <a:endParaRPr sz="145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944"/>
              </a:spcBef>
            </a:pPr>
            <a:r>
              <a:rPr sz="1450" spc="-155" dirty="0">
                <a:solidFill>
                  <a:srgbClr val="595959"/>
                </a:solidFill>
                <a:latin typeface="Verdana"/>
                <a:cs typeface="Verdana"/>
              </a:rPr>
              <a:t>-</a:t>
            </a:r>
            <a:r>
              <a:rPr sz="1450" spc="-70" dirty="0">
                <a:solidFill>
                  <a:srgbClr val="595959"/>
                </a:solidFill>
                <a:latin typeface="Verdana"/>
                <a:cs typeface="Verdana"/>
              </a:rPr>
              <a:t>14</a:t>
            </a:r>
            <a:endParaRPr sz="145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960"/>
              </a:spcBef>
            </a:pPr>
            <a:r>
              <a:rPr sz="1450" spc="-155" dirty="0">
                <a:solidFill>
                  <a:srgbClr val="595959"/>
                </a:solidFill>
                <a:latin typeface="Verdana"/>
                <a:cs typeface="Verdana"/>
              </a:rPr>
              <a:t>-</a:t>
            </a:r>
            <a:r>
              <a:rPr sz="1450" spc="-70" dirty="0">
                <a:solidFill>
                  <a:srgbClr val="595959"/>
                </a:solidFill>
                <a:latin typeface="Verdana"/>
                <a:cs typeface="Verdana"/>
              </a:rPr>
              <a:t>16</a:t>
            </a:r>
            <a:endParaRPr sz="145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960"/>
              </a:spcBef>
            </a:pPr>
            <a:r>
              <a:rPr sz="1450" spc="-155" dirty="0">
                <a:solidFill>
                  <a:srgbClr val="595959"/>
                </a:solidFill>
                <a:latin typeface="Verdana"/>
                <a:cs typeface="Verdana"/>
              </a:rPr>
              <a:t>-</a:t>
            </a:r>
            <a:r>
              <a:rPr sz="1450" spc="-70" dirty="0">
                <a:solidFill>
                  <a:srgbClr val="595959"/>
                </a:solidFill>
                <a:latin typeface="Verdana"/>
                <a:cs typeface="Verdana"/>
              </a:rPr>
              <a:t>18</a:t>
            </a:r>
            <a:endParaRPr sz="1450">
              <a:latin typeface="Verdana"/>
              <a:cs typeface="Verdana"/>
            </a:endParaRPr>
          </a:p>
        </p:txBody>
      </p:sp>
      <p:pic>
        <p:nvPicPr>
          <p:cNvPr id="40" name="object 4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46903" y="585216"/>
            <a:ext cx="7854696" cy="1292352"/>
          </a:xfrm>
          <a:prstGeom prst="rect">
            <a:avLst/>
          </a:prstGeom>
        </p:spPr>
      </p:pic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8391" rIns="0" bIns="0" rtlCol="0">
            <a:spAutoFit/>
          </a:bodyPr>
          <a:lstStyle/>
          <a:p>
            <a:pPr marL="1605915" marR="5080" indent="-923925">
              <a:lnSpc>
                <a:spcPts val="3529"/>
              </a:lnSpc>
              <a:spcBef>
                <a:spcPts val="195"/>
              </a:spcBef>
            </a:pPr>
            <a:r>
              <a:rPr spc="-254" dirty="0"/>
              <a:t>REAL</a:t>
            </a:r>
            <a:r>
              <a:rPr spc="-235" dirty="0"/>
              <a:t> </a:t>
            </a:r>
            <a:r>
              <a:rPr spc="-254" dirty="0"/>
              <a:t>GROSS</a:t>
            </a:r>
            <a:r>
              <a:rPr spc="-240" dirty="0"/>
              <a:t> </a:t>
            </a:r>
            <a:r>
              <a:rPr spc="-300" dirty="0"/>
              <a:t>DOMESTIC</a:t>
            </a:r>
            <a:r>
              <a:rPr spc="-265" dirty="0"/>
              <a:t> </a:t>
            </a:r>
            <a:r>
              <a:rPr spc="-275" dirty="0"/>
              <a:t>PRODUCT</a:t>
            </a:r>
            <a:r>
              <a:rPr spc="-270" dirty="0"/>
              <a:t> </a:t>
            </a:r>
            <a:r>
              <a:rPr spc="-425" dirty="0"/>
              <a:t>(GDP) </a:t>
            </a:r>
            <a:r>
              <a:rPr spc="-330" dirty="0"/>
              <a:t>GROWTH</a:t>
            </a:r>
            <a:r>
              <a:rPr spc="-260" dirty="0"/>
              <a:t> </a:t>
            </a:r>
            <a:r>
              <a:rPr spc="-285" dirty="0"/>
              <a:t>RATE</a:t>
            </a:r>
            <a:r>
              <a:rPr spc="-254" dirty="0"/>
              <a:t> </a:t>
            </a:r>
            <a:r>
              <a:rPr spc="-825" dirty="0"/>
              <a:t>(%)</a:t>
            </a:r>
            <a:r>
              <a:rPr spc="-235" dirty="0"/>
              <a:t> </a:t>
            </a:r>
            <a:r>
              <a:rPr spc="-265" dirty="0"/>
              <a:t>FROM</a:t>
            </a:r>
            <a:r>
              <a:rPr spc="-260" dirty="0"/>
              <a:t> </a:t>
            </a:r>
            <a:r>
              <a:rPr spc="-425" dirty="0"/>
              <a:t>2011-</a:t>
            </a:r>
            <a:r>
              <a:rPr spc="-465" dirty="0"/>
              <a:t>2021</a:t>
            </a:r>
          </a:p>
        </p:txBody>
      </p:sp>
      <p:grpSp>
        <p:nvGrpSpPr>
          <p:cNvPr id="42" name="object 42"/>
          <p:cNvGrpSpPr/>
          <p:nvPr/>
        </p:nvGrpSpPr>
        <p:grpSpPr>
          <a:xfrm>
            <a:off x="0" y="1697735"/>
            <a:ext cx="12801600" cy="3716020"/>
            <a:chOff x="0" y="1697735"/>
            <a:chExt cx="12801600" cy="3716020"/>
          </a:xfrm>
        </p:grpSpPr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97735"/>
              <a:ext cx="12801600" cy="32308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0" y="1719071"/>
              <a:ext cx="12801600" cy="233679"/>
            </a:xfrm>
            <a:custGeom>
              <a:avLst/>
              <a:gdLst/>
              <a:ahLst/>
              <a:cxnLst/>
              <a:rect l="l" t="t" r="r" b="b"/>
              <a:pathLst>
                <a:path w="12801600" h="233680">
                  <a:moveTo>
                    <a:pt x="12801600" y="233171"/>
                  </a:moveTo>
                  <a:lnTo>
                    <a:pt x="0" y="233171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233171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008631"/>
              <a:ext cx="3928872" cy="340461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3192" y="3077908"/>
              <a:ext cx="2654808" cy="18253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397" y="286511"/>
            <a:ext cx="12807315" cy="7200900"/>
            <a:chOff x="-5397" y="286511"/>
            <a:chExt cx="12807315" cy="7200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6511"/>
              <a:ext cx="12801600" cy="7200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425951"/>
              <a:ext cx="1371600" cy="15209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3425951"/>
              <a:ext cx="1371600" cy="1521460"/>
            </a:xfrm>
            <a:custGeom>
              <a:avLst/>
              <a:gdLst/>
              <a:ahLst/>
              <a:cxnLst/>
              <a:rect l="l" t="t" r="r" b="b"/>
              <a:pathLst>
                <a:path w="1371600" h="1521460">
                  <a:moveTo>
                    <a:pt x="943356" y="1520952"/>
                  </a:moveTo>
                  <a:lnTo>
                    <a:pt x="0" y="1520952"/>
                  </a:lnTo>
                  <a:lnTo>
                    <a:pt x="0" y="0"/>
                  </a:lnTo>
                  <a:lnTo>
                    <a:pt x="1371600" y="0"/>
                  </a:lnTo>
                  <a:lnTo>
                    <a:pt x="1371600" y="1091183"/>
                  </a:lnTo>
                  <a:lnTo>
                    <a:pt x="1369083" y="1138060"/>
                  </a:lnTo>
                  <a:lnTo>
                    <a:pt x="1361709" y="1183422"/>
                  </a:lnTo>
                  <a:lnTo>
                    <a:pt x="1349739" y="1227015"/>
                  </a:lnTo>
                  <a:lnTo>
                    <a:pt x="1333438" y="1268583"/>
                  </a:lnTo>
                  <a:lnTo>
                    <a:pt x="1313067" y="1307874"/>
                  </a:lnTo>
                  <a:lnTo>
                    <a:pt x="1288889" y="1344631"/>
                  </a:lnTo>
                  <a:lnTo>
                    <a:pt x="1261168" y="1378600"/>
                  </a:lnTo>
                  <a:lnTo>
                    <a:pt x="1230165" y="1409527"/>
                  </a:lnTo>
                  <a:lnTo>
                    <a:pt x="1196144" y="1437156"/>
                  </a:lnTo>
                  <a:lnTo>
                    <a:pt x="1159368" y="1461233"/>
                  </a:lnTo>
                  <a:lnTo>
                    <a:pt x="1120100" y="1481504"/>
                  </a:lnTo>
                  <a:lnTo>
                    <a:pt x="1078601" y="1497714"/>
                  </a:lnTo>
                  <a:lnTo>
                    <a:pt x="1035136" y="1509607"/>
                  </a:lnTo>
                  <a:lnTo>
                    <a:pt x="989966" y="1516930"/>
                  </a:lnTo>
                  <a:lnTo>
                    <a:pt x="943356" y="1519427"/>
                  </a:lnTo>
                  <a:lnTo>
                    <a:pt x="943356" y="1520952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679" y="3837717"/>
              <a:ext cx="1177925" cy="699135"/>
            </a:xfrm>
            <a:custGeom>
              <a:avLst/>
              <a:gdLst/>
              <a:ahLst/>
              <a:cxnLst/>
              <a:rect l="l" t="t" r="r" b="b"/>
              <a:pathLst>
                <a:path w="1177925" h="699135">
                  <a:moveTo>
                    <a:pt x="296703" y="698944"/>
                  </a:moveTo>
                  <a:lnTo>
                    <a:pt x="254737" y="696386"/>
                  </a:lnTo>
                  <a:lnTo>
                    <a:pt x="215145" y="688693"/>
                  </a:lnTo>
                  <a:lnTo>
                    <a:pt x="177947" y="675838"/>
                  </a:lnTo>
                  <a:lnTo>
                    <a:pt x="143160" y="657796"/>
                  </a:lnTo>
                  <a:lnTo>
                    <a:pt x="111406" y="634830"/>
                  </a:lnTo>
                  <a:lnTo>
                    <a:pt x="83296" y="607087"/>
                  </a:lnTo>
                  <a:lnTo>
                    <a:pt x="58828" y="574576"/>
                  </a:lnTo>
                  <a:lnTo>
                    <a:pt x="38004" y="537305"/>
                  </a:lnTo>
                  <a:lnTo>
                    <a:pt x="21377" y="495874"/>
                  </a:lnTo>
                  <a:lnTo>
                    <a:pt x="9501" y="450746"/>
                  </a:lnTo>
                  <a:lnTo>
                    <a:pt x="2375" y="401940"/>
                  </a:lnTo>
                  <a:lnTo>
                    <a:pt x="0" y="349472"/>
                  </a:lnTo>
                  <a:lnTo>
                    <a:pt x="2375" y="297127"/>
                  </a:lnTo>
                  <a:lnTo>
                    <a:pt x="9501" y="248400"/>
                  </a:lnTo>
                  <a:lnTo>
                    <a:pt x="21377" y="203297"/>
                  </a:lnTo>
                  <a:lnTo>
                    <a:pt x="38004" y="161829"/>
                  </a:lnTo>
                  <a:lnTo>
                    <a:pt x="58828" y="124625"/>
                  </a:lnTo>
                  <a:lnTo>
                    <a:pt x="83296" y="92154"/>
                  </a:lnTo>
                  <a:lnTo>
                    <a:pt x="111406" y="64397"/>
                  </a:lnTo>
                  <a:lnTo>
                    <a:pt x="143160" y="41338"/>
                  </a:lnTo>
                  <a:lnTo>
                    <a:pt x="177947" y="23319"/>
                  </a:lnTo>
                  <a:lnTo>
                    <a:pt x="215145" y="10417"/>
                  </a:lnTo>
                  <a:lnTo>
                    <a:pt x="254737" y="2641"/>
                  </a:lnTo>
                  <a:lnTo>
                    <a:pt x="296703" y="0"/>
                  </a:lnTo>
                  <a:lnTo>
                    <a:pt x="338295" y="2641"/>
                  </a:lnTo>
                  <a:lnTo>
                    <a:pt x="377618" y="10417"/>
                  </a:lnTo>
                  <a:lnTo>
                    <a:pt x="414656" y="23319"/>
                  </a:lnTo>
                  <a:lnTo>
                    <a:pt x="449389" y="41338"/>
                  </a:lnTo>
                  <a:lnTo>
                    <a:pt x="481143" y="64397"/>
                  </a:lnTo>
                  <a:lnTo>
                    <a:pt x="509254" y="92154"/>
                  </a:lnTo>
                  <a:lnTo>
                    <a:pt x="533721" y="124625"/>
                  </a:lnTo>
                  <a:lnTo>
                    <a:pt x="551026" y="155543"/>
                  </a:lnTo>
                  <a:lnTo>
                    <a:pt x="296703" y="155543"/>
                  </a:lnTo>
                  <a:lnTo>
                    <a:pt x="273543" y="158509"/>
                  </a:lnTo>
                  <a:lnTo>
                    <a:pt x="234901" y="181836"/>
                  </a:lnTo>
                  <a:lnTo>
                    <a:pt x="207064" y="228894"/>
                  </a:lnTo>
                  <a:lnTo>
                    <a:pt x="192854" y="302540"/>
                  </a:lnTo>
                  <a:lnTo>
                    <a:pt x="191071" y="349472"/>
                  </a:lnTo>
                  <a:lnTo>
                    <a:pt x="192854" y="396568"/>
                  </a:lnTo>
                  <a:lnTo>
                    <a:pt x="198191" y="436852"/>
                  </a:lnTo>
                  <a:lnTo>
                    <a:pt x="219456" y="497014"/>
                  </a:lnTo>
                  <a:lnTo>
                    <a:pt x="252936" y="531935"/>
                  </a:lnTo>
                  <a:lnTo>
                    <a:pt x="296703" y="543496"/>
                  </a:lnTo>
                  <a:lnTo>
                    <a:pt x="551086" y="543496"/>
                  </a:lnTo>
                  <a:lnTo>
                    <a:pt x="533721" y="574576"/>
                  </a:lnTo>
                  <a:lnTo>
                    <a:pt x="509254" y="607087"/>
                  </a:lnTo>
                  <a:lnTo>
                    <a:pt x="481143" y="634830"/>
                  </a:lnTo>
                  <a:lnTo>
                    <a:pt x="449389" y="657796"/>
                  </a:lnTo>
                  <a:lnTo>
                    <a:pt x="414656" y="675838"/>
                  </a:lnTo>
                  <a:lnTo>
                    <a:pt x="377618" y="688693"/>
                  </a:lnTo>
                  <a:lnTo>
                    <a:pt x="338295" y="696386"/>
                  </a:lnTo>
                  <a:lnTo>
                    <a:pt x="296703" y="698944"/>
                  </a:lnTo>
                  <a:close/>
                </a:path>
                <a:path w="1177925" h="699135">
                  <a:moveTo>
                    <a:pt x="551086" y="543496"/>
                  </a:moveTo>
                  <a:lnTo>
                    <a:pt x="296703" y="543496"/>
                  </a:lnTo>
                  <a:lnTo>
                    <a:pt x="319489" y="540640"/>
                  </a:lnTo>
                  <a:lnTo>
                    <a:pt x="339828" y="531935"/>
                  </a:lnTo>
                  <a:lnTo>
                    <a:pt x="373094" y="497014"/>
                  </a:lnTo>
                  <a:lnTo>
                    <a:pt x="394311" y="436852"/>
                  </a:lnTo>
                  <a:lnTo>
                    <a:pt x="399615" y="396568"/>
                  </a:lnTo>
                  <a:lnTo>
                    <a:pt x="401383" y="349472"/>
                  </a:lnTo>
                  <a:lnTo>
                    <a:pt x="399615" y="302540"/>
                  </a:lnTo>
                  <a:lnTo>
                    <a:pt x="394311" y="262342"/>
                  </a:lnTo>
                  <a:lnTo>
                    <a:pt x="373094" y="202215"/>
                  </a:lnTo>
                  <a:lnTo>
                    <a:pt x="339828" y="167270"/>
                  </a:lnTo>
                  <a:lnTo>
                    <a:pt x="296703" y="155543"/>
                  </a:lnTo>
                  <a:lnTo>
                    <a:pt x="551026" y="155543"/>
                  </a:lnTo>
                  <a:lnTo>
                    <a:pt x="571157" y="203297"/>
                  </a:lnTo>
                  <a:lnTo>
                    <a:pt x="583001" y="248400"/>
                  </a:lnTo>
                  <a:lnTo>
                    <a:pt x="590094" y="297127"/>
                  </a:lnTo>
                  <a:lnTo>
                    <a:pt x="592455" y="349472"/>
                  </a:lnTo>
                  <a:lnTo>
                    <a:pt x="590094" y="401940"/>
                  </a:lnTo>
                  <a:lnTo>
                    <a:pt x="583001" y="450746"/>
                  </a:lnTo>
                  <a:lnTo>
                    <a:pt x="571157" y="495874"/>
                  </a:lnTo>
                  <a:lnTo>
                    <a:pt x="554545" y="537305"/>
                  </a:lnTo>
                  <a:lnTo>
                    <a:pt x="551086" y="543496"/>
                  </a:lnTo>
                  <a:close/>
                </a:path>
                <a:path w="1177925" h="699135">
                  <a:moveTo>
                    <a:pt x="761142" y="218884"/>
                  </a:moveTo>
                  <a:lnTo>
                    <a:pt x="619982" y="140208"/>
                  </a:lnTo>
                  <a:lnTo>
                    <a:pt x="641665" y="109349"/>
                  </a:lnTo>
                  <a:lnTo>
                    <a:pt x="667285" y="81938"/>
                  </a:lnTo>
                  <a:lnTo>
                    <a:pt x="730377" y="37528"/>
                  </a:lnTo>
                  <a:lnTo>
                    <a:pt x="767560" y="21149"/>
                  </a:lnTo>
                  <a:lnTo>
                    <a:pt x="807958" y="9441"/>
                  </a:lnTo>
                  <a:lnTo>
                    <a:pt x="851570" y="2394"/>
                  </a:lnTo>
                  <a:lnTo>
                    <a:pt x="898398" y="0"/>
                  </a:lnTo>
                  <a:lnTo>
                    <a:pt x="935722" y="1623"/>
                  </a:lnTo>
                  <a:lnTo>
                    <a:pt x="1003692" y="14158"/>
                  </a:lnTo>
                  <a:lnTo>
                    <a:pt x="1062254" y="38893"/>
                  </a:lnTo>
                  <a:lnTo>
                    <a:pt x="1108337" y="74650"/>
                  </a:lnTo>
                  <a:lnTo>
                    <a:pt x="1141008" y="120799"/>
                  </a:lnTo>
                  <a:lnTo>
                    <a:pt x="1152835" y="153638"/>
                  </a:lnTo>
                  <a:lnTo>
                    <a:pt x="881157" y="153638"/>
                  </a:lnTo>
                  <a:lnTo>
                    <a:pt x="862834" y="154745"/>
                  </a:lnTo>
                  <a:lnTo>
                    <a:pt x="812577" y="170497"/>
                  </a:lnTo>
                  <a:lnTo>
                    <a:pt x="771965" y="204064"/>
                  </a:lnTo>
                  <a:lnTo>
                    <a:pt x="761142" y="218884"/>
                  </a:lnTo>
                  <a:close/>
                </a:path>
                <a:path w="1177925" h="699135">
                  <a:moveTo>
                    <a:pt x="1177861" y="685514"/>
                  </a:moveTo>
                  <a:lnTo>
                    <a:pt x="654558" y="685514"/>
                  </a:lnTo>
                  <a:lnTo>
                    <a:pt x="654558" y="566451"/>
                  </a:lnTo>
                  <a:lnTo>
                    <a:pt x="906113" y="331279"/>
                  </a:lnTo>
                  <a:lnTo>
                    <a:pt x="922884" y="314686"/>
                  </a:lnTo>
                  <a:lnTo>
                    <a:pt x="947355" y="285215"/>
                  </a:lnTo>
                  <a:lnTo>
                    <a:pt x="964453" y="247733"/>
                  </a:lnTo>
                  <a:lnTo>
                    <a:pt x="967549" y="222789"/>
                  </a:lnTo>
                  <a:lnTo>
                    <a:pt x="966172" y="207394"/>
                  </a:lnTo>
                  <a:lnTo>
                    <a:pt x="945451" y="171926"/>
                  </a:lnTo>
                  <a:lnTo>
                    <a:pt x="901035" y="154834"/>
                  </a:lnTo>
                  <a:lnTo>
                    <a:pt x="881157" y="153638"/>
                  </a:lnTo>
                  <a:lnTo>
                    <a:pt x="1152835" y="153638"/>
                  </a:lnTo>
                  <a:lnTo>
                    <a:pt x="1157516" y="174767"/>
                  </a:lnTo>
                  <a:lnTo>
                    <a:pt x="1159573" y="204501"/>
                  </a:lnTo>
                  <a:lnTo>
                    <a:pt x="1158107" y="231539"/>
                  </a:lnTo>
                  <a:lnTo>
                    <a:pt x="1146353" y="283221"/>
                  </a:lnTo>
                  <a:lnTo>
                    <a:pt x="1121583" y="332924"/>
                  </a:lnTo>
                  <a:lnTo>
                    <a:pt x="1076226" y="387826"/>
                  </a:lnTo>
                  <a:lnTo>
                    <a:pt x="1045368" y="417671"/>
                  </a:lnTo>
                  <a:lnTo>
                    <a:pt x="918591" y="534828"/>
                  </a:lnTo>
                  <a:lnTo>
                    <a:pt x="1177861" y="534828"/>
                  </a:lnTo>
                  <a:lnTo>
                    <a:pt x="1177861" y="6855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055558" y="3378070"/>
            <a:ext cx="5902960" cy="1433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4600" spc="170" dirty="0">
                <a:solidFill>
                  <a:srgbClr val="49442A"/>
                </a:solidFill>
                <a:latin typeface="Verdana"/>
                <a:cs typeface="Verdana"/>
              </a:rPr>
              <a:t>Let’s</a:t>
            </a:r>
            <a:r>
              <a:rPr sz="4600" spc="-26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4600" spc="204" dirty="0">
                <a:solidFill>
                  <a:srgbClr val="49442A"/>
                </a:solidFill>
                <a:latin typeface="Verdana"/>
                <a:cs typeface="Verdana"/>
              </a:rPr>
              <a:t>discuss </a:t>
            </a:r>
            <a:r>
              <a:rPr sz="4600" dirty="0">
                <a:solidFill>
                  <a:srgbClr val="5BAE1F"/>
                </a:solidFill>
                <a:latin typeface="Verdana"/>
                <a:cs typeface="Verdana"/>
              </a:rPr>
              <a:t>VISITOR</a:t>
            </a:r>
            <a:r>
              <a:rPr sz="4600" spc="-370" dirty="0">
                <a:solidFill>
                  <a:srgbClr val="5BAE1F"/>
                </a:solidFill>
                <a:latin typeface="Verdana"/>
                <a:cs typeface="Verdana"/>
              </a:rPr>
              <a:t> </a:t>
            </a:r>
            <a:r>
              <a:rPr sz="4600" spc="160" dirty="0">
                <a:solidFill>
                  <a:srgbClr val="5BAE1F"/>
                </a:solidFill>
                <a:latin typeface="Verdana"/>
                <a:cs typeface="Verdana"/>
              </a:rPr>
              <a:t>ARRIVALS</a:t>
            </a:r>
            <a:endParaRPr sz="46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02764" y="4966162"/>
            <a:ext cx="8272145" cy="793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2500" spc="-25" dirty="0">
                <a:solidFill>
                  <a:srgbClr val="49442A"/>
                </a:solidFill>
                <a:latin typeface="Verdana"/>
                <a:cs typeface="Verdana"/>
              </a:rPr>
              <a:t>This</a:t>
            </a:r>
            <a:r>
              <a:rPr sz="2500" spc="-14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presentation</a:t>
            </a:r>
            <a:r>
              <a:rPr sz="2500" spc="-13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provides</a:t>
            </a:r>
            <a:r>
              <a:rPr sz="2500" spc="-13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60" dirty="0">
                <a:solidFill>
                  <a:srgbClr val="49442A"/>
                </a:solidFill>
                <a:latin typeface="Verdana"/>
                <a:cs typeface="Verdana"/>
              </a:rPr>
              <a:t>an</a:t>
            </a:r>
            <a:r>
              <a:rPr sz="2500" spc="-16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49442A"/>
                </a:solidFill>
                <a:latin typeface="Verdana"/>
                <a:cs typeface="Verdana"/>
              </a:rPr>
              <a:t>overview</a:t>
            </a:r>
            <a:r>
              <a:rPr sz="2500" spc="-14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of</a:t>
            </a:r>
            <a:r>
              <a:rPr sz="2500" spc="-13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45" dirty="0">
                <a:solidFill>
                  <a:srgbClr val="49442A"/>
                </a:solidFill>
                <a:latin typeface="Verdana"/>
                <a:cs typeface="Verdana"/>
              </a:rPr>
              <a:t>visitors</a:t>
            </a:r>
            <a:r>
              <a:rPr sz="2500" spc="-13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49442A"/>
                </a:solidFill>
                <a:latin typeface="Verdana"/>
                <a:cs typeface="Verdana"/>
              </a:rPr>
              <a:t>to </a:t>
            </a:r>
            <a:r>
              <a:rPr sz="2500" spc="50" dirty="0">
                <a:solidFill>
                  <a:srgbClr val="49442A"/>
                </a:solidFill>
                <a:latin typeface="Verdana"/>
                <a:cs typeface="Verdana"/>
              </a:rPr>
              <a:t>the</a:t>
            </a:r>
            <a:r>
              <a:rPr sz="2500" spc="-16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200" dirty="0">
                <a:solidFill>
                  <a:srgbClr val="49442A"/>
                </a:solidFill>
                <a:latin typeface="Verdana"/>
                <a:cs typeface="Verdana"/>
              </a:rPr>
              <a:t>U.S.</a:t>
            </a:r>
            <a:r>
              <a:rPr sz="2500" spc="-17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Virgin</a:t>
            </a:r>
            <a:r>
              <a:rPr sz="2500" spc="-14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45" dirty="0">
                <a:solidFill>
                  <a:srgbClr val="49442A"/>
                </a:solidFill>
                <a:latin typeface="Verdana"/>
                <a:cs typeface="Verdana"/>
              </a:rPr>
              <a:t>Islands</a:t>
            </a:r>
            <a:r>
              <a:rPr sz="2500" spc="-17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by</a:t>
            </a:r>
            <a:r>
              <a:rPr sz="2500" spc="-17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cruise</a:t>
            </a:r>
            <a:r>
              <a:rPr sz="2500" spc="-15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80" dirty="0">
                <a:solidFill>
                  <a:srgbClr val="49442A"/>
                </a:solidFill>
                <a:latin typeface="Verdana"/>
                <a:cs typeface="Verdana"/>
              </a:rPr>
              <a:t>and</a:t>
            </a:r>
            <a:r>
              <a:rPr sz="2500" spc="-19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35" dirty="0">
                <a:solidFill>
                  <a:srgbClr val="49442A"/>
                </a:solidFill>
                <a:latin typeface="Verdana"/>
                <a:cs typeface="Verdana"/>
              </a:rPr>
              <a:t>air</a:t>
            </a:r>
            <a:r>
              <a:rPr sz="2500" spc="-17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49442A"/>
                </a:solidFill>
                <a:latin typeface="Verdana"/>
                <a:cs typeface="Verdana"/>
              </a:rPr>
              <a:t>travel.</a:t>
            </a:r>
            <a:endParaRPr sz="25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286511"/>
            <a:ext cx="12801600" cy="3611879"/>
            <a:chOff x="0" y="286511"/>
            <a:chExt cx="12801600" cy="3611879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26791"/>
              <a:ext cx="12801600" cy="5638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2549651"/>
              <a:ext cx="12801600" cy="474345"/>
            </a:xfrm>
            <a:custGeom>
              <a:avLst/>
              <a:gdLst/>
              <a:ahLst/>
              <a:cxnLst/>
              <a:rect l="l" t="t" r="r" b="b"/>
              <a:pathLst>
                <a:path w="12801600" h="474344">
                  <a:moveTo>
                    <a:pt x="12801600" y="473963"/>
                  </a:moveTo>
                  <a:lnTo>
                    <a:pt x="0" y="473963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473963"/>
                  </a:lnTo>
                  <a:close/>
                </a:path>
              </a:pathLst>
            </a:custGeom>
            <a:solidFill>
              <a:srgbClr val="D6E4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96783" y="286511"/>
              <a:ext cx="4943856" cy="36118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86511"/>
            <a:ext cx="12801600" cy="7200900"/>
            <a:chOff x="0" y="286511"/>
            <a:chExt cx="12801600" cy="7200900"/>
          </a:xfrm>
        </p:grpSpPr>
        <p:sp>
          <p:nvSpPr>
            <p:cNvPr id="3" name="object 3"/>
            <p:cNvSpPr/>
            <p:nvPr/>
          </p:nvSpPr>
          <p:spPr>
            <a:xfrm>
              <a:off x="11218164" y="6063996"/>
              <a:ext cx="1329055" cy="1239520"/>
            </a:xfrm>
            <a:custGeom>
              <a:avLst/>
              <a:gdLst/>
              <a:ahLst/>
              <a:cxnLst/>
              <a:rect l="l" t="t" r="r" b="b"/>
              <a:pathLst>
                <a:path w="1329054" h="1239520">
                  <a:moveTo>
                    <a:pt x="1328928" y="1239011"/>
                  </a:moveTo>
                  <a:lnTo>
                    <a:pt x="0" y="1239011"/>
                  </a:lnTo>
                  <a:lnTo>
                    <a:pt x="0" y="0"/>
                  </a:lnTo>
                  <a:lnTo>
                    <a:pt x="1328928" y="0"/>
                  </a:lnTo>
                  <a:lnTo>
                    <a:pt x="1328928" y="123901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9015" y="286511"/>
              <a:ext cx="8482584" cy="146608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075" rIns="0" bIns="0" rtlCol="0">
            <a:spAutoFit/>
          </a:bodyPr>
          <a:lstStyle/>
          <a:p>
            <a:pPr marL="64135" marR="5080">
              <a:lnSpc>
                <a:spcPts val="3529"/>
              </a:lnSpc>
              <a:spcBef>
                <a:spcPts val="195"/>
              </a:spcBef>
            </a:pPr>
            <a:r>
              <a:rPr spc="-405" dirty="0"/>
              <a:t>USVI</a:t>
            </a:r>
            <a:r>
              <a:rPr spc="-229" dirty="0"/>
              <a:t> </a:t>
            </a:r>
            <a:r>
              <a:rPr spc="-335" dirty="0"/>
              <a:t>TOTAL</a:t>
            </a:r>
            <a:r>
              <a:rPr spc="-235" dirty="0"/>
              <a:t> </a:t>
            </a:r>
            <a:r>
              <a:rPr spc="-440" dirty="0"/>
              <a:t>VISITOR</a:t>
            </a:r>
            <a:r>
              <a:rPr spc="-229" dirty="0"/>
              <a:t> </a:t>
            </a:r>
            <a:r>
              <a:rPr spc="-345" dirty="0"/>
              <a:t>ARRIVALS</a:t>
            </a:r>
            <a:r>
              <a:rPr spc="-240" dirty="0"/>
              <a:t> </a:t>
            </a:r>
            <a:r>
              <a:rPr spc="-254" dirty="0"/>
              <a:t>BY</a:t>
            </a:r>
            <a:r>
              <a:rPr spc="-265" dirty="0"/>
              <a:t> </a:t>
            </a:r>
            <a:r>
              <a:rPr spc="-395" dirty="0"/>
              <a:t>DISTRICT </a:t>
            </a:r>
            <a:r>
              <a:rPr spc="-265" dirty="0"/>
              <a:t>FISCAL</a:t>
            </a:r>
            <a:r>
              <a:rPr spc="-260" dirty="0"/>
              <a:t> YEARS</a:t>
            </a:r>
            <a:r>
              <a:rPr spc="-290" dirty="0"/>
              <a:t> </a:t>
            </a:r>
            <a:r>
              <a:rPr spc="-440" dirty="0"/>
              <a:t>2017</a:t>
            </a:r>
            <a:r>
              <a:rPr spc="-290" dirty="0"/>
              <a:t> </a:t>
            </a:r>
            <a:r>
              <a:rPr spc="-335" dirty="0"/>
              <a:t>to</a:t>
            </a:r>
            <a:r>
              <a:rPr spc="-240" dirty="0"/>
              <a:t> </a:t>
            </a:r>
            <a:r>
              <a:rPr spc="-445" dirty="0"/>
              <a:t>2024</a:t>
            </a:r>
            <a:r>
              <a:rPr spc="-260" dirty="0"/>
              <a:t> </a:t>
            </a:r>
            <a:r>
              <a:rPr spc="-290" dirty="0"/>
              <a:t>FEBRUARY</a:t>
            </a:r>
            <a:r>
              <a:rPr spc="-250" dirty="0"/>
              <a:t> </a:t>
            </a:r>
            <a:r>
              <a:rPr spc="-285" dirty="0"/>
              <a:t>YTD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6062" y="2118360"/>
            <a:ext cx="12299315" cy="5152390"/>
            <a:chOff x="246062" y="2118360"/>
            <a:chExt cx="12299315" cy="5152390"/>
          </a:xfrm>
        </p:grpSpPr>
        <p:sp>
          <p:nvSpPr>
            <p:cNvPr id="7" name="object 7"/>
            <p:cNvSpPr/>
            <p:nvPr/>
          </p:nvSpPr>
          <p:spPr>
            <a:xfrm>
              <a:off x="1985772" y="2118360"/>
              <a:ext cx="10553700" cy="3944620"/>
            </a:xfrm>
            <a:custGeom>
              <a:avLst/>
              <a:gdLst/>
              <a:ahLst/>
              <a:cxnLst/>
              <a:rect l="l" t="t" r="r" b="b"/>
              <a:pathLst>
                <a:path w="10553700" h="3944620">
                  <a:moveTo>
                    <a:pt x="10553700" y="3944112"/>
                  </a:moveTo>
                  <a:lnTo>
                    <a:pt x="0" y="3944112"/>
                  </a:lnTo>
                  <a:lnTo>
                    <a:pt x="0" y="0"/>
                  </a:lnTo>
                  <a:lnTo>
                    <a:pt x="10553700" y="0"/>
                  </a:lnTo>
                  <a:lnTo>
                    <a:pt x="10553700" y="39441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85772" y="4698492"/>
              <a:ext cx="10553700" cy="681355"/>
            </a:xfrm>
            <a:custGeom>
              <a:avLst/>
              <a:gdLst/>
              <a:ahLst/>
              <a:cxnLst/>
              <a:rect l="l" t="t" r="r" b="b"/>
              <a:pathLst>
                <a:path w="10553700" h="681354">
                  <a:moveTo>
                    <a:pt x="0" y="681227"/>
                  </a:moveTo>
                  <a:lnTo>
                    <a:pt x="9721595" y="681227"/>
                  </a:lnTo>
                </a:path>
                <a:path w="10553700" h="681354">
                  <a:moveTo>
                    <a:pt x="10381488" y="681227"/>
                  </a:moveTo>
                  <a:lnTo>
                    <a:pt x="10553700" y="681227"/>
                  </a:lnTo>
                </a:path>
                <a:path w="10553700" h="681354">
                  <a:moveTo>
                    <a:pt x="0" y="0"/>
                  </a:moveTo>
                  <a:lnTo>
                    <a:pt x="10037064" y="0"/>
                  </a:lnTo>
                </a:path>
                <a:path w="10553700" h="681354">
                  <a:moveTo>
                    <a:pt x="10381488" y="0"/>
                  </a:moveTo>
                  <a:lnTo>
                    <a:pt x="10553700" y="0"/>
                  </a:lnTo>
                </a:path>
              </a:pathLst>
            </a:custGeom>
            <a:ln w="10667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85772" y="2650236"/>
              <a:ext cx="10553700" cy="1365885"/>
            </a:xfrm>
            <a:custGeom>
              <a:avLst/>
              <a:gdLst/>
              <a:ahLst/>
              <a:cxnLst/>
              <a:rect l="l" t="t" r="r" b="b"/>
              <a:pathLst>
                <a:path w="10553700" h="1365885">
                  <a:moveTo>
                    <a:pt x="0" y="1365504"/>
                  </a:moveTo>
                  <a:lnTo>
                    <a:pt x="10553700" y="1365504"/>
                  </a:lnTo>
                </a:path>
                <a:path w="10553700" h="1365885">
                  <a:moveTo>
                    <a:pt x="0" y="682752"/>
                  </a:moveTo>
                  <a:lnTo>
                    <a:pt x="10553700" y="682752"/>
                  </a:lnTo>
                </a:path>
                <a:path w="10553700" h="1365885">
                  <a:moveTo>
                    <a:pt x="0" y="0"/>
                  </a:moveTo>
                  <a:lnTo>
                    <a:pt x="10553700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56460" y="5128260"/>
              <a:ext cx="344424" cy="9342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6244" y="5654039"/>
              <a:ext cx="342900" cy="4084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96028" y="5327904"/>
              <a:ext cx="342900" cy="7345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14288" y="5942075"/>
              <a:ext cx="344424" cy="1203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34071" y="5070348"/>
              <a:ext cx="342900" cy="9921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52331" y="5106924"/>
              <a:ext cx="344424" cy="9555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72116" y="5166360"/>
              <a:ext cx="344423" cy="89611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391900" y="5695188"/>
              <a:ext cx="342900" cy="367665"/>
            </a:xfrm>
            <a:custGeom>
              <a:avLst/>
              <a:gdLst/>
              <a:ahLst/>
              <a:cxnLst/>
              <a:rect l="l" t="t" r="r" b="b"/>
              <a:pathLst>
                <a:path w="342900" h="367664">
                  <a:moveTo>
                    <a:pt x="342900" y="367284"/>
                  </a:moveTo>
                  <a:lnTo>
                    <a:pt x="0" y="367284"/>
                  </a:lnTo>
                  <a:lnTo>
                    <a:pt x="0" y="0"/>
                  </a:lnTo>
                  <a:lnTo>
                    <a:pt x="342900" y="0"/>
                  </a:lnTo>
                  <a:lnTo>
                    <a:pt x="342900" y="36728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391900" y="5695188"/>
              <a:ext cx="342900" cy="367665"/>
            </a:xfrm>
            <a:custGeom>
              <a:avLst/>
              <a:gdLst/>
              <a:ahLst/>
              <a:cxnLst/>
              <a:rect l="l" t="t" r="r" b="b"/>
              <a:pathLst>
                <a:path w="342900" h="367664">
                  <a:moveTo>
                    <a:pt x="0" y="0"/>
                  </a:moveTo>
                  <a:lnTo>
                    <a:pt x="342900" y="0"/>
                  </a:lnTo>
                  <a:lnTo>
                    <a:pt x="342900" y="367284"/>
                  </a:lnTo>
                  <a:lnTo>
                    <a:pt x="0" y="36728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73451" y="3576827"/>
              <a:ext cx="342900" cy="248564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91711" y="4579620"/>
              <a:ext cx="344424" cy="148285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11496" y="4177283"/>
              <a:ext cx="342900" cy="188518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31279" y="5596127"/>
              <a:ext cx="342900" cy="4663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49540" y="5864351"/>
              <a:ext cx="344423" cy="19812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069323" y="4805172"/>
              <a:ext cx="342900" cy="12573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387583" y="4023360"/>
              <a:ext cx="344424" cy="203911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707368" y="5135880"/>
              <a:ext cx="344805" cy="927100"/>
            </a:xfrm>
            <a:custGeom>
              <a:avLst/>
              <a:gdLst/>
              <a:ahLst/>
              <a:cxnLst/>
              <a:rect l="l" t="t" r="r" b="b"/>
              <a:pathLst>
                <a:path w="344804" h="927100">
                  <a:moveTo>
                    <a:pt x="344424" y="926591"/>
                  </a:moveTo>
                  <a:lnTo>
                    <a:pt x="0" y="926591"/>
                  </a:lnTo>
                  <a:lnTo>
                    <a:pt x="0" y="0"/>
                  </a:lnTo>
                  <a:lnTo>
                    <a:pt x="344424" y="0"/>
                  </a:lnTo>
                  <a:lnTo>
                    <a:pt x="344424" y="92659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707368" y="5135880"/>
              <a:ext cx="344805" cy="927100"/>
            </a:xfrm>
            <a:custGeom>
              <a:avLst/>
              <a:gdLst/>
              <a:ahLst/>
              <a:cxnLst/>
              <a:rect l="l" t="t" r="r" b="b"/>
              <a:pathLst>
                <a:path w="344804" h="927100">
                  <a:moveTo>
                    <a:pt x="0" y="0"/>
                  </a:moveTo>
                  <a:lnTo>
                    <a:pt x="344424" y="0"/>
                  </a:lnTo>
                  <a:lnTo>
                    <a:pt x="344424" y="926591"/>
                  </a:lnTo>
                  <a:lnTo>
                    <a:pt x="0" y="926591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88920" y="2505456"/>
              <a:ext cx="344423" cy="355701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08703" y="4035552"/>
              <a:ext cx="342900" cy="202692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426964" y="3307080"/>
              <a:ext cx="344423" cy="275539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46747" y="5340095"/>
              <a:ext cx="342900" cy="72237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66531" y="4735067"/>
              <a:ext cx="342900" cy="132740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84792" y="3713988"/>
              <a:ext cx="344424" cy="23484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704576" y="2990088"/>
              <a:ext cx="342900" cy="307238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2022835" y="4631436"/>
              <a:ext cx="344805" cy="1431290"/>
            </a:xfrm>
            <a:custGeom>
              <a:avLst/>
              <a:gdLst/>
              <a:ahLst/>
              <a:cxnLst/>
              <a:rect l="l" t="t" r="r" b="b"/>
              <a:pathLst>
                <a:path w="344804" h="1431289">
                  <a:moveTo>
                    <a:pt x="344424" y="1431036"/>
                  </a:moveTo>
                  <a:lnTo>
                    <a:pt x="0" y="1431036"/>
                  </a:lnTo>
                  <a:lnTo>
                    <a:pt x="0" y="0"/>
                  </a:lnTo>
                  <a:lnTo>
                    <a:pt x="344424" y="0"/>
                  </a:lnTo>
                  <a:lnTo>
                    <a:pt x="344424" y="1431036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022835" y="4631436"/>
              <a:ext cx="344805" cy="1431290"/>
            </a:xfrm>
            <a:custGeom>
              <a:avLst/>
              <a:gdLst/>
              <a:ahLst/>
              <a:cxnLst/>
              <a:rect l="l" t="t" r="r" b="b"/>
              <a:pathLst>
                <a:path w="344804" h="1431289">
                  <a:moveTo>
                    <a:pt x="0" y="0"/>
                  </a:moveTo>
                  <a:lnTo>
                    <a:pt x="344424" y="0"/>
                  </a:lnTo>
                  <a:lnTo>
                    <a:pt x="344424" y="1431036"/>
                  </a:lnTo>
                  <a:lnTo>
                    <a:pt x="0" y="143103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985772" y="6062472"/>
              <a:ext cx="10553700" cy="0"/>
            </a:xfrm>
            <a:custGeom>
              <a:avLst/>
              <a:gdLst/>
              <a:ahLst/>
              <a:cxnLst/>
              <a:rect l="l" t="t" r="r" b="b"/>
              <a:pathLst>
                <a:path w="10553700">
                  <a:moveTo>
                    <a:pt x="0" y="0"/>
                  </a:moveTo>
                  <a:lnTo>
                    <a:pt x="10553700" y="0"/>
                  </a:lnTo>
                </a:path>
              </a:pathLst>
            </a:custGeom>
            <a:ln w="10668">
              <a:solidFill>
                <a:srgbClr val="D4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985772" y="6062472"/>
              <a:ext cx="10553700" cy="0"/>
            </a:xfrm>
            <a:custGeom>
              <a:avLst/>
              <a:gdLst/>
              <a:ahLst/>
              <a:cxnLst/>
              <a:rect l="l" t="t" r="r" b="b"/>
              <a:pathLst>
                <a:path w="10553700">
                  <a:moveTo>
                    <a:pt x="0" y="0"/>
                  </a:moveTo>
                  <a:lnTo>
                    <a:pt x="10553700" y="0"/>
                  </a:lnTo>
                </a:path>
                <a:path w="10553700">
                  <a:moveTo>
                    <a:pt x="0" y="0"/>
                  </a:moveTo>
                  <a:lnTo>
                    <a:pt x="10553700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985772" y="6062472"/>
              <a:ext cx="10553700" cy="243840"/>
            </a:xfrm>
            <a:custGeom>
              <a:avLst/>
              <a:gdLst/>
              <a:ahLst/>
              <a:cxnLst/>
              <a:rect l="l" t="t" r="r" b="b"/>
              <a:pathLst>
                <a:path w="10553700" h="243839">
                  <a:moveTo>
                    <a:pt x="0" y="0"/>
                  </a:moveTo>
                  <a:lnTo>
                    <a:pt x="0" y="243840"/>
                  </a:lnTo>
                </a:path>
                <a:path w="10553700" h="243839">
                  <a:moveTo>
                    <a:pt x="0" y="0"/>
                  </a:moveTo>
                  <a:lnTo>
                    <a:pt x="0" y="243840"/>
                  </a:lnTo>
                </a:path>
                <a:path w="10553700" h="243839">
                  <a:moveTo>
                    <a:pt x="9233916" y="0"/>
                  </a:moveTo>
                  <a:lnTo>
                    <a:pt x="9233916" y="243840"/>
                  </a:lnTo>
                </a:path>
                <a:path w="10553700" h="243839">
                  <a:moveTo>
                    <a:pt x="9233916" y="0"/>
                  </a:moveTo>
                  <a:lnTo>
                    <a:pt x="9233916" y="243840"/>
                  </a:lnTo>
                </a:path>
                <a:path w="10553700" h="243839">
                  <a:moveTo>
                    <a:pt x="10553700" y="0"/>
                  </a:moveTo>
                  <a:lnTo>
                    <a:pt x="10553700" y="243840"/>
                  </a:lnTo>
                </a:path>
                <a:path w="10553700" h="243839">
                  <a:moveTo>
                    <a:pt x="10553700" y="0"/>
                  </a:moveTo>
                  <a:lnTo>
                    <a:pt x="10553700" y="24384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985772" y="6306312"/>
              <a:ext cx="10553700" cy="243840"/>
            </a:xfrm>
            <a:custGeom>
              <a:avLst/>
              <a:gdLst/>
              <a:ahLst/>
              <a:cxnLst/>
              <a:rect l="l" t="t" r="r" b="b"/>
              <a:pathLst>
                <a:path w="10553700" h="243840">
                  <a:moveTo>
                    <a:pt x="0" y="0"/>
                  </a:moveTo>
                  <a:lnTo>
                    <a:pt x="0" y="243839"/>
                  </a:lnTo>
                </a:path>
                <a:path w="10553700" h="243840">
                  <a:moveTo>
                    <a:pt x="9233916" y="0"/>
                  </a:moveTo>
                  <a:lnTo>
                    <a:pt x="9233916" y="243839"/>
                  </a:lnTo>
                </a:path>
                <a:path w="10553700" h="243840">
                  <a:moveTo>
                    <a:pt x="10553700" y="0"/>
                  </a:moveTo>
                  <a:lnTo>
                    <a:pt x="10553700" y="243839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51460" y="6550151"/>
              <a:ext cx="12288520" cy="238125"/>
            </a:xfrm>
            <a:custGeom>
              <a:avLst/>
              <a:gdLst/>
              <a:ahLst/>
              <a:cxnLst/>
              <a:rect l="l" t="t" r="r" b="b"/>
              <a:pathLst>
                <a:path w="12288520" h="238125">
                  <a:moveTo>
                    <a:pt x="0" y="0"/>
                  </a:moveTo>
                  <a:lnTo>
                    <a:pt x="12288012" y="0"/>
                  </a:lnTo>
                </a:path>
                <a:path w="12288520" h="238125">
                  <a:moveTo>
                    <a:pt x="0" y="0"/>
                  </a:moveTo>
                  <a:lnTo>
                    <a:pt x="0" y="237744"/>
                  </a:lnTo>
                </a:path>
                <a:path w="12288520" h="238125">
                  <a:moveTo>
                    <a:pt x="1734312" y="0"/>
                  </a:moveTo>
                  <a:lnTo>
                    <a:pt x="1734312" y="237744"/>
                  </a:lnTo>
                </a:path>
                <a:path w="12288520" h="238125">
                  <a:moveTo>
                    <a:pt x="1734312" y="0"/>
                  </a:moveTo>
                  <a:lnTo>
                    <a:pt x="1734312" y="237744"/>
                  </a:lnTo>
                </a:path>
                <a:path w="12288520" h="238125">
                  <a:moveTo>
                    <a:pt x="10968228" y="0"/>
                  </a:moveTo>
                  <a:lnTo>
                    <a:pt x="10968228" y="237744"/>
                  </a:lnTo>
                </a:path>
                <a:path w="12288520" h="238125">
                  <a:moveTo>
                    <a:pt x="10968228" y="0"/>
                  </a:moveTo>
                  <a:lnTo>
                    <a:pt x="10968228" y="237744"/>
                  </a:lnTo>
                </a:path>
                <a:path w="12288520" h="238125">
                  <a:moveTo>
                    <a:pt x="12288012" y="0"/>
                  </a:moveTo>
                  <a:lnTo>
                    <a:pt x="12288012" y="237744"/>
                  </a:lnTo>
                </a:path>
                <a:path w="12288520" h="238125">
                  <a:moveTo>
                    <a:pt x="12288012" y="0"/>
                  </a:moveTo>
                  <a:lnTo>
                    <a:pt x="12288012" y="237744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04800" y="6621780"/>
              <a:ext cx="86867" cy="8686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251460" y="6787895"/>
              <a:ext cx="12288520" cy="238125"/>
            </a:xfrm>
            <a:custGeom>
              <a:avLst/>
              <a:gdLst/>
              <a:ahLst/>
              <a:cxnLst/>
              <a:rect l="l" t="t" r="r" b="b"/>
              <a:pathLst>
                <a:path w="12288520" h="238125">
                  <a:moveTo>
                    <a:pt x="0" y="0"/>
                  </a:moveTo>
                  <a:lnTo>
                    <a:pt x="12288012" y="0"/>
                  </a:lnTo>
                </a:path>
                <a:path w="12288520" h="238125">
                  <a:moveTo>
                    <a:pt x="0" y="0"/>
                  </a:moveTo>
                  <a:lnTo>
                    <a:pt x="0" y="237744"/>
                  </a:lnTo>
                </a:path>
                <a:path w="12288520" h="238125">
                  <a:moveTo>
                    <a:pt x="1734312" y="0"/>
                  </a:moveTo>
                  <a:lnTo>
                    <a:pt x="1734312" y="237744"/>
                  </a:lnTo>
                </a:path>
                <a:path w="12288520" h="238125">
                  <a:moveTo>
                    <a:pt x="1734312" y="0"/>
                  </a:moveTo>
                  <a:lnTo>
                    <a:pt x="1734312" y="237744"/>
                  </a:lnTo>
                </a:path>
                <a:path w="12288520" h="238125">
                  <a:moveTo>
                    <a:pt x="10968228" y="0"/>
                  </a:moveTo>
                  <a:lnTo>
                    <a:pt x="10968228" y="237744"/>
                  </a:lnTo>
                </a:path>
                <a:path w="12288520" h="238125">
                  <a:moveTo>
                    <a:pt x="10968228" y="0"/>
                  </a:moveTo>
                  <a:lnTo>
                    <a:pt x="10968228" y="237744"/>
                  </a:lnTo>
                </a:path>
                <a:path w="12288520" h="238125">
                  <a:moveTo>
                    <a:pt x="12288012" y="0"/>
                  </a:moveTo>
                  <a:lnTo>
                    <a:pt x="12288012" y="237744"/>
                  </a:lnTo>
                </a:path>
                <a:path w="12288520" h="238125">
                  <a:moveTo>
                    <a:pt x="12288012" y="0"/>
                  </a:moveTo>
                  <a:lnTo>
                    <a:pt x="12288012" y="237744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4800" y="6859524"/>
              <a:ext cx="86867" cy="8686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51460" y="7025639"/>
              <a:ext cx="12288520" cy="239395"/>
            </a:xfrm>
            <a:custGeom>
              <a:avLst/>
              <a:gdLst/>
              <a:ahLst/>
              <a:cxnLst/>
              <a:rect l="l" t="t" r="r" b="b"/>
              <a:pathLst>
                <a:path w="12288520" h="239395">
                  <a:moveTo>
                    <a:pt x="0" y="0"/>
                  </a:moveTo>
                  <a:lnTo>
                    <a:pt x="12288012" y="0"/>
                  </a:lnTo>
                </a:path>
                <a:path w="12288520" h="239395">
                  <a:moveTo>
                    <a:pt x="0" y="0"/>
                  </a:moveTo>
                  <a:lnTo>
                    <a:pt x="0" y="239268"/>
                  </a:lnTo>
                </a:path>
                <a:path w="12288520" h="239395">
                  <a:moveTo>
                    <a:pt x="0" y="239268"/>
                  </a:moveTo>
                  <a:lnTo>
                    <a:pt x="12288012" y="239268"/>
                  </a:lnTo>
                </a:path>
                <a:path w="12288520" h="239395">
                  <a:moveTo>
                    <a:pt x="12288012" y="0"/>
                  </a:moveTo>
                  <a:lnTo>
                    <a:pt x="12288012" y="239268"/>
                  </a:lnTo>
                </a:path>
                <a:path w="12288520" h="239395">
                  <a:moveTo>
                    <a:pt x="12288012" y="0"/>
                  </a:moveTo>
                  <a:lnTo>
                    <a:pt x="12288012" y="239268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4800" y="7098792"/>
              <a:ext cx="86867" cy="86867"/>
            </a:xfrm>
            <a:prstGeom prst="rect">
              <a:avLst/>
            </a:prstGeom>
          </p:spPr>
        </p:pic>
      </p:grpSp>
      <p:graphicFrame>
        <p:nvGraphicFramePr>
          <p:cNvPr id="47" name="object 47"/>
          <p:cNvGraphicFramePr>
            <a:graphicFrameLocks noGrp="1"/>
          </p:cNvGraphicFramePr>
          <p:nvPr/>
        </p:nvGraphicFramePr>
        <p:xfrm>
          <a:off x="397995" y="6063996"/>
          <a:ext cx="11860528" cy="11988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8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95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95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69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4193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017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2017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3335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2018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2019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2020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2021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77470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333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50" spc="-70" dirty="0">
                          <a:latin typeface="Verdana"/>
                          <a:cs typeface="Verdana"/>
                        </a:rPr>
                        <a:t>Feb.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5" dirty="0">
                          <a:latin typeface="Verdana"/>
                          <a:cs typeface="Verdana"/>
                        </a:rPr>
                        <a:t>YTD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4604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spc="-60" dirty="0">
                          <a:latin typeface="Verdana"/>
                          <a:cs typeface="Verdana"/>
                        </a:rPr>
                        <a:t>Air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 Visitor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10" dirty="0">
                          <a:latin typeface="Verdana"/>
                          <a:cs typeface="Verdana"/>
                        </a:rPr>
                        <a:t>Arrivals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R="13081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784,556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399,217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637,876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187,750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826,823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800,069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756,947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87630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369,023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spc="-65" dirty="0">
                          <a:latin typeface="Verdana"/>
                          <a:cs typeface="Verdana"/>
                        </a:rPr>
                        <a:t>Cruise</a:t>
                      </a:r>
                      <a:r>
                        <a:rPr sz="12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Visitor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10" dirty="0">
                          <a:latin typeface="Verdana"/>
                          <a:cs typeface="Verdana"/>
                        </a:rPr>
                        <a:t>Arrivals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R="12890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1,921,939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1,186,188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1,480,932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442,027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245,695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1,021,182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1,594,796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87630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779,359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spc="-90" dirty="0">
                          <a:latin typeface="Verdana"/>
                          <a:cs typeface="Verdana"/>
                        </a:rPr>
                        <a:t>Total</a:t>
                      </a:r>
                      <a:r>
                        <a:rPr sz="125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Visitor</a:t>
                      </a:r>
                      <a:r>
                        <a:rPr sz="12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10" dirty="0">
                          <a:latin typeface="Verdana"/>
                          <a:cs typeface="Verdana"/>
                        </a:rPr>
                        <a:t>Arrivals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R="12890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2,706,495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1,585,405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2,118,808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629,777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1,072,518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1,821,251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2,351,743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1,148,382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8" name="object 48"/>
          <p:cNvSpPr/>
          <p:nvPr/>
        </p:nvSpPr>
        <p:spPr>
          <a:xfrm>
            <a:off x="1985772" y="7025640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0"/>
                </a:moveTo>
                <a:lnTo>
                  <a:pt x="0" y="239268"/>
                </a:lnTo>
              </a:path>
              <a:path h="239395">
                <a:moveTo>
                  <a:pt x="0" y="0"/>
                </a:moveTo>
                <a:lnTo>
                  <a:pt x="0" y="239268"/>
                </a:lnTo>
              </a:path>
            </a:pathLst>
          </a:custGeom>
          <a:ln w="10668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219688" y="7025640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0"/>
                </a:moveTo>
                <a:lnTo>
                  <a:pt x="0" y="239268"/>
                </a:lnTo>
              </a:path>
              <a:path h="239395">
                <a:moveTo>
                  <a:pt x="0" y="0"/>
                </a:moveTo>
                <a:lnTo>
                  <a:pt x="0" y="239268"/>
                </a:lnTo>
              </a:path>
            </a:pathLst>
          </a:custGeom>
          <a:ln w="10668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1453847" y="5401661"/>
            <a:ext cx="219075" cy="226060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50" spc="-40" dirty="0">
                <a:latin typeface="Verdana"/>
                <a:cs typeface="Verdana"/>
              </a:rPr>
              <a:t>Air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769270" y="4585066"/>
            <a:ext cx="219075" cy="484505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50" spc="-55" dirty="0">
                <a:latin typeface="Verdana"/>
                <a:cs typeface="Verdana"/>
              </a:rPr>
              <a:t>Cruise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2084791" y="3130390"/>
            <a:ext cx="219075" cy="1435100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50" spc="-80" dirty="0">
                <a:latin typeface="Verdana"/>
                <a:cs typeface="Verdana"/>
              </a:rPr>
              <a:t>Total</a:t>
            </a:r>
            <a:r>
              <a:rPr sz="1250" spc="-70" dirty="0">
                <a:latin typeface="Verdana"/>
                <a:cs typeface="Verdana"/>
              </a:rPr>
              <a:t> </a:t>
            </a:r>
            <a:r>
              <a:rPr sz="1250" spc="-80" dirty="0">
                <a:latin typeface="Verdana"/>
                <a:cs typeface="Verdana"/>
              </a:rPr>
              <a:t>Visitor</a:t>
            </a:r>
            <a:r>
              <a:rPr sz="1250" spc="-85" dirty="0">
                <a:latin typeface="Verdana"/>
                <a:cs typeface="Verdana"/>
              </a:rPr>
              <a:t> </a:t>
            </a:r>
            <a:r>
              <a:rPr sz="1250" spc="-60" dirty="0">
                <a:latin typeface="Verdana"/>
                <a:cs typeface="Verdana"/>
              </a:rPr>
              <a:t>Arrivals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250672" y="5941623"/>
            <a:ext cx="59817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05" dirty="0">
                <a:latin typeface="Verdana"/>
                <a:cs typeface="Verdana"/>
              </a:rPr>
              <a:t>100,000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250672" y="5258866"/>
            <a:ext cx="59817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05" dirty="0">
                <a:latin typeface="Verdana"/>
                <a:cs typeface="Verdana"/>
              </a:rPr>
              <a:t>600,000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22686" y="4576118"/>
            <a:ext cx="72771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10" dirty="0">
                <a:latin typeface="Verdana"/>
                <a:cs typeface="Verdana"/>
              </a:rPr>
              <a:t>1,100,000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122686" y="3894855"/>
            <a:ext cx="72771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10" dirty="0">
                <a:latin typeface="Verdana"/>
                <a:cs typeface="Verdana"/>
              </a:rPr>
              <a:t>1,600,000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122686" y="3212107"/>
            <a:ext cx="72771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10" dirty="0">
                <a:latin typeface="Verdana"/>
                <a:cs typeface="Verdana"/>
              </a:rPr>
              <a:t>2,100,000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22686" y="2529359"/>
            <a:ext cx="72771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10" dirty="0">
                <a:latin typeface="Verdana"/>
                <a:cs typeface="Verdana"/>
              </a:rPr>
              <a:t>2,600,000</a:t>
            </a:r>
            <a:endParaRPr sz="1250">
              <a:latin typeface="Verdana"/>
              <a:cs typeface="Verdana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0" y="1697735"/>
            <a:ext cx="12801600" cy="323215"/>
            <a:chOff x="0" y="1697735"/>
            <a:chExt cx="12801600" cy="323215"/>
          </a:xfrm>
        </p:grpSpPr>
        <p:pic>
          <p:nvPicPr>
            <p:cNvPr id="60" name="object 6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0" y="1697735"/>
              <a:ext cx="12801600" cy="323088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0" y="1719071"/>
              <a:ext cx="12801600" cy="233679"/>
            </a:xfrm>
            <a:custGeom>
              <a:avLst/>
              <a:gdLst/>
              <a:ahLst/>
              <a:cxnLst/>
              <a:rect l="l" t="t" r="r" b="b"/>
              <a:pathLst>
                <a:path w="12801600" h="233680">
                  <a:moveTo>
                    <a:pt x="12801600" y="233171"/>
                  </a:moveTo>
                  <a:lnTo>
                    <a:pt x="0" y="233171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233171"/>
                  </a:lnTo>
                  <a:close/>
                </a:path>
              </a:pathLst>
            </a:custGeom>
            <a:solidFill>
              <a:srgbClr val="D6E4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86511"/>
            <a:ext cx="12801600" cy="7200900"/>
            <a:chOff x="0" y="286511"/>
            <a:chExt cx="12801600" cy="7200900"/>
          </a:xfrm>
        </p:grpSpPr>
        <p:sp>
          <p:nvSpPr>
            <p:cNvPr id="3" name="object 3"/>
            <p:cNvSpPr/>
            <p:nvPr/>
          </p:nvSpPr>
          <p:spPr>
            <a:xfrm>
              <a:off x="11074907" y="6248400"/>
              <a:ext cx="1329055" cy="1239520"/>
            </a:xfrm>
            <a:custGeom>
              <a:avLst/>
              <a:gdLst/>
              <a:ahLst/>
              <a:cxnLst/>
              <a:rect l="l" t="t" r="r" b="b"/>
              <a:pathLst>
                <a:path w="1329054" h="1239520">
                  <a:moveTo>
                    <a:pt x="1328928" y="1239012"/>
                  </a:moveTo>
                  <a:lnTo>
                    <a:pt x="0" y="1239012"/>
                  </a:lnTo>
                  <a:lnTo>
                    <a:pt x="0" y="0"/>
                  </a:lnTo>
                  <a:lnTo>
                    <a:pt x="1328928" y="0"/>
                  </a:lnTo>
                  <a:lnTo>
                    <a:pt x="1328928" y="1239012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5336" y="2057400"/>
              <a:ext cx="10881360" cy="41635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48383" y="5292852"/>
              <a:ext cx="10875645" cy="462280"/>
            </a:xfrm>
            <a:custGeom>
              <a:avLst/>
              <a:gdLst/>
              <a:ahLst/>
              <a:cxnLst/>
              <a:rect l="l" t="t" r="r" b="b"/>
              <a:pathLst>
                <a:path w="10875645" h="462279">
                  <a:moveTo>
                    <a:pt x="0" y="461772"/>
                  </a:moveTo>
                  <a:lnTo>
                    <a:pt x="10044684" y="461772"/>
                  </a:lnTo>
                </a:path>
                <a:path w="10875645" h="462279">
                  <a:moveTo>
                    <a:pt x="10346436" y="461772"/>
                  </a:moveTo>
                  <a:lnTo>
                    <a:pt x="10875264" y="461772"/>
                  </a:lnTo>
                </a:path>
                <a:path w="10875645" h="462279">
                  <a:moveTo>
                    <a:pt x="0" y="0"/>
                  </a:moveTo>
                  <a:lnTo>
                    <a:pt x="10044684" y="0"/>
                  </a:lnTo>
                </a:path>
                <a:path w="10875645" h="462279">
                  <a:moveTo>
                    <a:pt x="10346436" y="0"/>
                  </a:moveTo>
                  <a:lnTo>
                    <a:pt x="10875264" y="0"/>
                  </a:lnTo>
                </a:path>
              </a:pathLst>
            </a:custGeom>
            <a:ln w="10667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48383" y="2061972"/>
              <a:ext cx="10875645" cy="2771140"/>
            </a:xfrm>
            <a:custGeom>
              <a:avLst/>
              <a:gdLst/>
              <a:ahLst/>
              <a:cxnLst/>
              <a:rect l="l" t="t" r="r" b="b"/>
              <a:pathLst>
                <a:path w="10875645" h="2771140">
                  <a:moveTo>
                    <a:pt x="0" y="2770632"/>
                  </a:moveTo>
                  <a:lnTo>
                    <a:pt x="10875264" y="2770632"/>
                  </a:lnTo>
                </a:path>
                <a:path w="10875645" h="2771140">
                  <a:moveTo>
                    <a:pt x="0" y="2308860"/>
                  </a:moveTo>
                  <a:lnTo>
                    <a:pt x="10875264" y="2308860"/>
                  </a:lnTo>
                </a:path>
                <a:path w="10875645" h="2771140">
                  <a:moveTo>
                    <a:pt x="0" y="1847088"/>
                  </a:moveTo>
                  <a:lnTo>
                    <a:pt x="10875264" y="1847088"/>
                  </a:lnTo>
                </a:path>
                <a:path w="10875645" h="2771140">
                  <a:moveTo>
                    <a:pt x="0" y="1385315"/>
                  </a:moveTo>
                  <a:lnTo>
                    <a:pt x="10875264" y="1385315"/>
                  </a:lnTo>
                </a:path>
                <a:path w="10875645" h="2771140">
                  <a:moveTo>
                    <a:pt x="0" y="923543"/>
                  </a:moveTo>
                  <a:lnTo>
                    <a:pt x="10875264" y="923543"/>
                  </a:lnTo>
                </a:path>
                <a:path w="10875645" h="2771140">
                  <a:moveTo>
                    <a:pt x="0" y="461772"/>
                  </a:moveTo>
                  <a:lnTo>
                    <a:pt x="10875264" y="461772"/>
                  </a:lnTo>
                </a:path>
                <a:path w="10875645" h="2771140">
                  <a:moveTo>
                    <a:pt x="0" y="0"/>
                  </a:moveTo>
                  <a:lnTo>
                    <a:pt x="10875264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5167" y="5477256"/>
              <a:ext cx="402336" cy="7498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84576" y="5541264"/>
              <a:ext cx="402336" cy="6858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43984" y="5419344"/>
              <a:ext cx="402336" cy="8077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03391" y="6013703"/>
              <a:ext cx="402336" cy="2133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62800" y="5532120"/>
              <a:ext cx="402335" cy="6949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22207" y="5538215"/>
              <a:ext cx="402335" cy="6888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81616" y="5489447"/>
              <a:ext cx="402335" cy="7376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41023" y="5812535"/>
              <a:ext cx="402335" cy="4145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28672" y="2569463"/>
              <a:ext cx="402336" cy="36576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88079" y="4346447"/>
              <a:ext cx="402336" cy="18806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47488" y="3246119"/>
              <a:ext cx="402336" cy="29809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06896" y="5324856"/>
              <a:ext cx="402335" cy="9022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66304" y="3843527"/>
              <a:ext cx="402335" cy="238353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25711" y="2496311"/>
              <a:ext cx="402335" cy="373075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485119" y="2694432"/>
              <a:ext cx="402335" cy="35326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844528" y="4486656"/>
              <a:ext cx="402335" cy="17404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75460" y="5504688"/>
              <a:ext cx="301751" cy="71323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775460" y="5504688"/>
              <a:ext cx="302260" cy="713740"/>
            </a:xfrm>
            <a:custGeom>
              <a:avLst/>
              <a:gdLst/>
              <a:ahLst/>
              <a:cxnLst/>
              <a:rect l="l" t="t" r="r" b="b"/>
              <a:pathLst>
                <a:path w="302260" h="713739">
                  <a:moveTo>
                    <a:pt x="0" y="0"/>
                  </a:moveTo>
                  <a:lnTo>
                    <a:pt x="301751" y="0"/>
                  </a:lnTo>
                  <a:lnTo>
                    <a:pt x="301751" y="713232"/>
                  </a:lnTo>
                  <a:lnTo>
                    <a:pt x="0" y="713232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34867" y="5567171"/>
              <a:ext cx="301752" cy="65074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134867" y="5567171"/>
              <a:ext cx="302260" cy="650875"/>
            </a:xfrm>
            <a:custGeom>
              <a:avLst/>
              <a:gdLst/>
              <a:ahLst/>
              <a:cxnLst/>
              <a:rect l="l" t="t" r="r" b="b"/>
              <a:pathLst>
                <a:path w="302260" h="650875">
                  <a:moveTo>
                    <a:pt x="0" y="0"/>
                  </a:moveTo>
                  <a:lnTo>
                    <a:pt x="301752" y="0"/>
                  </a:lnTo>
                  <a:lnTo>
                    <a:pt x="301752" y="650747"/>
                  </a:lnTo>
                  <a:lnTo>
                    <a:pt x="0" y="65074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94276" y="5445252"/>
              <a:ext cx="301751" cy="77266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494276" y="5445252"/>
              <a:ext cx="302260" cy="772795"/>
            </a:xfrm>
            <a:custGeom>
              <a:avLst/>
              <a:gdLst/>
              <a:ahLst/>
              <a:cxnLst/>
              <a:rect l="l" t="t" r="r" b="b"/>
              <a:pathLst>
                <a:path w="302260" h="772795">
                  <a:moveTo>
                    <a:pt x="0" y="0"/>
                  </a:moveTo>
                  <a:lnTo>
                    <a:pt x="301751" y="0"/>
                  </a:lnTo>
                  <a:lnTo>
                    <a:pt x="301751" y="772667"/>
                  </a:lnTo>
                  <a:lnTo>
                    <a:pt x="0" y="77266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53684" y="6039611"/>
              <a:ext cx="301752" cy="17830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853684" y="6039611"/>
              <a:ext cx="302260" cy="178435"/>
            </a:xfrm>
            <a:custGeom>
              <a:avLst/>
              <a:gdLst/>
              <a:ahLst/>
              <a:cxnLst/>
              <a:rect l="l" t="t" r="r" b="b"/>
              <a:pathLst>
                <a:path w="302260" h="178435">
                  <a:moveTo>
                    <a:pt x="0" y="0"/>
                  </a:moveTo>
                  <a:lnTo>
                    <a:pt x="301752" y="0"/>
                  </a:lnTo>
                  <a:lnTo>
                    <a:pt x="301752" y="178307"/>
                  </a:lnTo>
                  <a:lnTo>
                    <a:pt x="0" y="17830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213092" y="5559552"/>
              <a:ext cx="301751" cy="65836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213092" y="5559552"/>
              <a:ext cx="302260" cy="658495"/>
            </a:xfrm>
            <a:custGeom>
              <a:avLst/>
              <a:gdLst/>
              <a:ahLst/>
              <a:cxnLst/>
              <a:rect l="l" t="t" r="r" b="b"/>
              <a:pathLst>
                <a:path w="302259" h="658495">
                  <a:moveTo>
                    <a:pt x="0" y="0"/>
                  </a:moveTo>
                  <a:lnTo>
                    <a:pt x="301751" y="0"/>
                  </a:lnTo>
                  <a:lnTo>
                    <a:pt x="301751" y="658367"/>
                  </a:lnTo>
                  <a:lnTo>
                    <a:pt x="0" y="65836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572500" y="5564123"/>
              <a:ext cx="301751" cy="65379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8572500" y="5564123"/>
              <a:ext cx="302260" cy="654050"/>
            </a:xfrm>
            <a:custGeom>
              <a:avLst/>
              <a:gdLst/>
              <a:ahLst/>
              <a:cxnLst/>
              <a:rect l="l" t="t" r="r" b="b"/>
              <a:pathLst>
                <a:path w="302259" h="654050">
                  <a:moveTo>
                    <a:pt x="0" y="0"/>
                  </a:moveTo>
                  <a:lnTo>
                    <a:pt x="301751" y="0"/>
                  </a:lnTo>
                  <a:lnTo>
                    <a:pt x="301751" y="653795"/>
                  </a:lnTo>
                  <a:lnTo>
                    <a:pt x="0" y="653795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931907" y="5515356"/>
              <a:ext cx="301752" cy="70256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931907" y="5515356"/>
              <a:ext cx="302260" cy="702945"/>
            </a:xfrm>
            <a:custGeom>
              <a:avLst/>
              <a:gdLst/>
              <a:ahLst/>
              <a:cxnLst/>
              <a:rect l="l" t="t" r="r" b="b"/>
              <a:pathLst>
                <a:path w="302259" h="702945">
                  <a:moveTo>
                    <a:pt x="0" y="0"/>
                  </a:moveTo>
                  <a:lnTo>
                    <a:pt x="301752" y="0"/>
                  </a:lnTo>
                  <a:lnTo>
                    <a:pt x="301752" y="702563"/>
                  </a:lnTo>
                  <a:lnTo>
                    <a:pt x="0" y="702563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291316" y="5838444"/>
              <a:ext cx="302260" cy="379730"/>
            </a:xfrm>
            <a:custGeom>
              <a:avLst/>
              <a:gdLst/>
              <a:ahLst/>
              <a:cxnLst/>
              <a:rect l="l" t="t" r="r" b="b"/>
              <a:pathLst>
                <a:path w="302259" h="379729">
                  <a:moveTo>
                    <a:pt x="301751" y="379475"/>
                  </a:moveTo>
                  <a:lnTo>
                    <a:pt x="0" y="379475"/>
                  </a:lnTo>
                  <a:lnTo>
                    <a:pt x="0" y="0"/>
                  </a:lnTo>
                  <a:lnTo>
                    <a:pt x="301751" y="0"/>
                  </a:lnTo>
                  <a:lnTo>
                    <a:pt x="301751" y="37947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291316" y="5838444"/>
              <a:ext cx="302260" cy="379730"/>
            </a:xfrm>
            <a:custGeom>
              <a:avLst/>
              <a:gdLst/>
              <a:ahLst/>
              <a:cxnLst/>
              <a:rect l="l" t="t" r="r" b="b"/>
              <a:pathLst>
                <a:path w="302259" h="379729">
                  <a:moveTo>
                    <a:pt x="0" y="0"/>
                  </a:moveTo>
                  <a:lnTo>
                    <a:pt x="301751" y="0"/>
                  </a:lnTo>
                  <a:lnTo>
                    <a:pt x="301751" y="379475"/>
                  </a:lnTo>
                  <a:lnTo>
                    <a:pt x="0" y="379475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077211" y="3307079"/>
              <a:ext cx="301751" cy="291084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36620" y="5024627"/>
              <a:ext cx="301751" cy="119329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796028" y="4044696"/>
              <a:ext cx="301752" cy="217322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155435" y="5529071"/>
              <a:ext cx="301751" cy="68884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514843" y="4529327"/>
              <a:ext cx="301751" cy="168859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874252" y="3177539"/>
              <a:ext cx="301751" cy="304037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233659" y="3424428"/>
              <a:ext cx="301751" cy="2793491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1593068" y="4892040"/>
              <a:ext cx="302260" cy="1325880"/>
            </a:xfrm>
            <a:custGeom>
              <a:avLst/>
              <a:gdLst/>
              <a:ahLst/>
              <a:cxnLst/>
              <a:rect l="l" t="t" r="r" b="b"/>
              <a:pathLst>
                <a:path w="302259" h="1325879">
                  <a:moveTo>
                    <a:pt x="301751" y="1325879"/>
                  </a:moveTo>
                  <a:lnTo>
                    <a:pt x="0" y="1325879"/>
                  </a:lnTo>
                  <a:lnTo>
                    <a:pt x="0" y="0"/>
                  </a:lnTo>
                  <a:lnTo>
                    <a:pt x="301751" y="0"/>
                  </a:lnTo>
                  <a:lnTo>
                    <a:pt x="301751" y="132587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593068" y="4892040"/>
              <a:ext cx="302260" cy="1325880"/>
            </a:xfrm>
            <a:custGeom>
              <a:avLst/>
              <a:gdLst/>
              <a:ahLst/>
              <a:cxnLst/>
              <a:rect l="l" t="t" r="r" b="b"/>
              <a:pathLst>
                <a:path w="302259" h="1325879">
                  <a:moveTo>
                    <a:pt x="0" y="0"/>
                  </a:moveTo>
                  <a:lnTo>
                    <a:pt x="301751" y="0"/>
                  </a:lnTo>
                  <a:lnTo>
                    <a:pt x="301751" y="1325879"/>
                  </a:lnTo>
                  <a:lnTo>
                    <a:pt x="0" y="132587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378964" y="2595372"/>
              <a:ext cx="301751" cy="3622547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378964" y="2595372"/>
              <a:ext cx="302260" cy="3622675"/>
            </a:xfrm>
            <a:custGeom>
              <a:avLst/>
              <a:gdLst/>
              <a:ahLst/>
              <a:cxnLst/>
              <a:rect l="l" t="t" r="r" b="b"/>
              <a:pathLst>
                <a:path w="302260" h="3622675">
                  <a:moveTo>
                    <a:pt x="0" y="0"/>
                  </a:moveTo>
                  <a:lnTo>
                    <a:pt x="301751" y="0"/>
                  </a:lnTo>
                  <a:lnTo>
                    <a:pt x="301751" y="3622547"/>
                  </a:lnTo>
                  <a:lnTo>
                    <a:pt x="0" y="362254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738371" y="4373879"/>
              <a:ext cx="301751" cy="1844039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738371" y="4373879"/>
              <a:ext cx="302260" cy="1844039"/>
            </a:xfrm>
            <a:custGeom>
              <a:avLst/>
              <a:gdLst/>
              <a:ahLst/>
              <a:cxnLst/>
              <a:rect l="l" t="t" r="r" b="b"/>
              <a:pathLst>
                <a:path w="302260" h="1844039">
                  <a:moveTo>
                    <a:pt x="0" y="0"/>
                  </a:moveTo>
                  <a:lnTo>
                    <a:pt x="301751" y="0"/>
                  </a:lnTo>
                  <a:lnTo>
                    <a:pt x="301751" y="1844039"/>
                  </a:lnTo>
                  <a:lnTo>
                    <a:pt x="0" y="184403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097779" y="3272028"/>
              <a:ext cx="301751" cy="294589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097779" y="3272028"/>
              <a:ext cx="302260" cy="2946400"/>
            </a:xfrm>
            <a:custGeom>
              <a:avLst/>
              <a:gdLst/>
              <a:ahLst/>
              <a:cxnLst/>
              <a:rect l="l" t="t" r="r" b="b"/>
              <a:pathLst>
                <a:path w="302260" h="2946400">
                  <a:moveTo>
                    <a:pt x="0" y="0"/>
                  </a:moveTo>
                  <a:lnTo>
                    <a:pt x="301751" y="0"/>
                  </a:lnTo>
                  <a:lnTo>
                    <a:pt x="301751" y="2945891"/>
                  </a:lnTo>
                  <a:lnTo>
                    <a:pt x="0" y="2945891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457188" y="5350764"/>
              <a:ext cx="301752" cy="86715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6457188" y="5350764"/>
              <a:ext cx="302260" cy="867410"/>
            </a:xfrm>
            <a:custGeom>
              <a:avLst/>
              <a:gdLst/>
              <a:ahLst/>
              <a:cxnLst/>
              <a:rect l="l" t="t" r="r" b="b"/>
              <a:pathLst>
                <a:path w="302259" h="867410">
                  <a:moveTo>
                    <a:pt x="0" y="0"/>
                  </a:moveTo>
                  <a:lnTo>
                    <a:pt x="301752" y="0"/>
                  </a:lnTo>
                  <a:lnTo>
                    <a:pt x="301752" y="867155"/>
                  </a:lnTo>
                  <a:lnTo>
                    <a:pt x="0" y="867155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816595" y="3870959"/>
              <a:ext cx="301751" cy="234696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7816595" y="3870959"/>
              <a:ext cx="302260" cy="2346960"/>
            </a:xfrm>
            <a:custGeom>
              <a:avLst/>
              <a:gdLst/>
              <a:ahLst/>
              <a:cxnLst/>
              <a:rect l="l" t="t" r="r" b="b"/>
              <a:pathLst>
                <a:path w="302259" h="2346960">
                  <a:moveTo>
                    <a:pt x="0" y="0"/>
                  </a:moveTo>
                  <a:lnTo>
                    <a:pt x="301751" y="0"/>
                  </a:lnTo>
                  <a:lnTo>
                    <a:pt x="301751" y="2346960"/>
                  </a:lnTo>
                  <a:lnTo>
                    <a:pt x="0" y="234696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176004" y="2523744"/>
              <a:ext cx="303276" cy="3694176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176004" y="2523744"/>
              <a:ext cx="303530" cy="3694429"/>
            </a:xfrm>
            <a:custGeom>
              <a:avLst/>
              <a:gdLst/>
              <a:ahLst/>
              <a:cxnLst/>
              <a:rect l="l" t="t" r="r" b="b"/>
              <a:pathLst>
                <a:path w="303529" h="3694429">
                  <a:moveTo>
                    <a:pt x="0" y="0"/>
                  </a:moveTo>
                  <a:lnTo>
                    <a:pt x="303276" y="0"/>
                  </a:lnTo>
                  <a:lnTo>
                    <a:pt x="303276" y="3694176"/>
                  </a:lnTo>
                  <a:lnTo>
                    <a:pt x="0" y="3694176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535411" y="2721863"/>
              <a:ext cx="303276" cy="3496055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0535411" y="2721863"/>
              <a:ext cx="303530" cy="3496310"/>
            </a:xfrm>
            <a:custGeom>
              <a:avLst/>
              <a:gdLst/>
              <a:ahLst/>
              <a:cxnLst/>
              <a:rect l="l" t="t" r="r" b="b"/>
              <a:pathLst>
                <a:path w="303529" h="3496310">
                  <a:moveTo>
                    <a:pt x="0" y="0"/>
                  </a:moveTo>
                  <a:lnTo>
                    <a:pt x="303276" y="0"/>
                  </a:lnTo>
                  <a:lnTo>
                    <a:pt x="303276" y="3496055"/>
                  </a:lnTo>
                  <a:lnTo>
                    <a:pt x="0" y="3496055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1894819" y="4514088"/>
              <a:ext cx="303530" cy="1704339"/>
            </a:xfrm>
            <a:custGeom>
              <a:avLst/>
              <a:gdLst/>
              <a:ahLst/>
              <a:cxnLst/>
              <a:rect l="l" t="t" r="r" b="b"/>
              <a:pathLst>
                <a:path w="303529" h="1704339">
                  <a:moveTo>
                    <a:pt x="303276" y="1703831"/>
                  </a:moveTo>
                  <a:lnTo>
                    <a:pt x="0" y="1703831"/>
                  </a:lnTo>
                  <a:lnTo>
                    <a:pt x="0" y="0"/>
                  </a:lnTo>
                  <a:lnTo>
                    <a:pt x="303276" y="0"/>
                  </a:lnTo>
                  <a:lnTo>
                    <a:pt x="303276" y="1703831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894819" y="4514088"/>
              <a:ext cx="303530" cy="1704339"/>
            </a:xfrm>
            <a:custGeom>
              <a:avLst/>
              <a:gdLst/>
              <a:ahLst/>
              <a:cxnLst/>
              <a:rect l="l" t="t" r="r" b="b"/>
              <a:pathLst>
                <a:path w="303529" h="1704339">
                  <a:moveTo>
                    <a:pt x="0" y="0"/>
                  </a:moveTo>
                  <a:lnTo>
                    <a:pt x="303276" y="0"/>
                  </a:lnTo>
                  <a:lnTo>
                    <a:pt x="303276" y="1703831"/>
                  </a:lnTo>
                  <a:lnTo>
                    <a:pt x="0" y="1703831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548383" y="6217920"/>
              <a:ext cx="10875645" cy="0"/>
            </a:xfrm>
            <a:custGeom>
              <a:avLst/>
              <a:gdLst/>
              <a:ahLst/>
              <a:cxnLst/>
              <a:rect l="l" t="t" r="r" b="b"/>
              <a:pathLst>
                <a:path w="10875645">
                  <a:moveTo>
                    <a:pt x="0" y="0"/>
                  </a:moveTo>
                  <a:lnTo>
                    <a:pt x="10875264" y="0"/>
                  </a:lnTo>
                </a:path>
              </a:pathLst>
            </a:custGeom>
            <a:ln w="10668">
              <a:solidFill>
                <a:srgbClr val="D4E2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548383" y="6217920"/>
              <a:ext cx="10875645" cy="0"/>
            </a:xfrm>
            <a:custGeom>
              <a:avLst/>
              <a:gdLst/>
              <a:ahLst/>
              <a:cxnLst/>
              <a:rect l="l" t="t" r="r" b="b"/>
              <a:pathLst>
                <a:path w="10875645">
                  <a:moveTo>
                    <a:pt x="0" y="0"/>
                  </a:moveTo>
                  <a:lnTo>
                    <a:pt x="10875264" y="0"/>
                  </a:lnTo>
                </a:path>
                <a:path w="10875645">
                  <a:moveTo>
                    <a:pt x="0" y="0"/>
                  </a:moveTo>
                  <a:lnTo>
                    <a:pt x="10875264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157734" y="6217920"/>
            <a:ext cx="12271375" cy="1212850"/>
            <a:chOff x="157734" y="6217920"/>
            <a:chExt cx="12271375" cy="1212850"/>
          </a:xfrm>
        </p:grpSpPr>
        <p:sp>
          <p:nvSpPr>
            <p:cNvPr id="67" name="object 67"/>
            <p:cNvSpPr/>
            <p:nvPr/>
          </p:nvSpPr>
          <p:spPr>
            <a:xfrm>
              <a:off x="12423648" y="6217920"/>
              <a:ext cx="0" cy="245745"/>
            </a:xfrm>
            <a:custGeom>
              <a:avLst/>
              <a:gdLst/>
              <a:ahLst/>
              <a:cxnLst/>
              <a:rect l="l" t="t" r="r" b="b"/>
              <a:pathLst>
                <a:path h="245745">
                  <a:moveTo>
                    <a:pt x="0" y="0"/>
                  </a:moveTo>
                  <a:lnTo>
                    <a:pt x="0" y="245364"/>
                  </a:lnTo>
                </a:path>
                <a:path h="245745">
                  <a:moveTo>
                    <a:pt x="0" y="0"/>
                  </a:moveTo>
                  <a:lnTo>
                    <a:pt x="0" y="245364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1064240" y="6463284"/>
              <a:ext cx="1359535" cy="245745"/>
            </a:xfrm>
            <a:custGeom>
              <a:avLst/>
              <a:gdLst/>
              <a:ahLst/>
              <a:cxnLst/>
              <a:rect l="l" t="t" r="r" b="b"/>
              <a:pathLst>
                <a:path w="1359534" h="245745">
                  <a:moveTo>
                    <a:pt x="0" y="0"/>
                  </a:moveTo>
                  <a:lnTo>
                    <a:pt x="0" y="245364"/>
                  </a:lnTo>
                </a:path>
                <a:path w="1359534" h="245745">
                  <a:moveTo>
                    <a:pt x="1359408" y="0"/>
                  </a:moveTo>
                  <a:lnTo>
                    <a:pt x="1359408" y="245364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63068" y="6708648"/>
              <a:ext cx="12260580" cy="239395"/>
            </a:xfrm>
            <a:custGeom>
              <a:avLst/>
              <a:gdLst/>
              <a:ahLst/>
              <a:cxnLst/>
              <a:rect l="l" t="t" r="r" b="b"/>
              <a:pathLst>
                <a:path w="12260580" h="239395">
                  <a:moveTo>
                    <a:pt x="0" y="0"/>
                  </a:moveTo>
                  <a:lnTo>
                    <a:pt x="12260580" y="0"/>
                  </a:lnTo>
                </a:path>
                <a:path w="12260580" h="239395">
                  <a:moveTo>
                    <a:pt x="0" y="0"/>
                  </a:moveTo>
                  <a:lnTo>
                    <a:pt x="0" y="239268"/>
                  </a:lnTo>
                </a:path>
                <a:path w="12260580" h="239395">
                  <a:moveTo>
                    <a:pt x="10901172" y="0"/>
                  </a:moveTo>
                  <a:lnTo>
                    <a:pt x="10901172" y="239268"/>
                  </a:lnTo>
                </a:path>
                <a:path w="12260580" h="239395">
                  <a:moveTo>
                    <a:pt x="10901172" y="0"/>
                  </a:moveTo>
                  <a:lnTo>
                    <a:pt x="10901172" y="239268"/>
                  </a:lnTo>
                </a:path>
                <a:path w="12260580" h="239395">
                  <a:moveTo>
                    <a:pt x="12260580" y="0"/>
                  </a:moveTo>
                  <a:lnTo>
                    <a:pt x="12260580" y="239268"/>
                  </a:lnTo>
                </a:path>
                <a:path w="12260580" h="239395">
                  <a:moveTo>
                    <a:pt x="12260580" y="0"/>
                  </a:moveTo>
                  <a:lnTo>
                    <a:pt x="12260580" y="239268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17931" y="6781800"/>
              <a:ext cx="86868" cy="86868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217931" y="6781800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0"/>
                  </a:moveTo>
                  <a:lnTo>
                    <a:pt x="86868" y="0"/>
                  </a:lnTo>
                  <a:lnTo>
                    <a:pt x="86868" y="86868"/>
                  </a:lnTo>
                  <a:lnTo>
                    <a:pt x="0" y="8686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63068" y="6947916"/>
              <a:ext cx="12260580" cy="238125"/>
            </a:xfrm>
            <a:custGeom>
              <a:avLst/>
              <a:gdLst/>
              <a:ahLst/>
              <a:cxnLst/>
              <a:rect l="l" t="t" r="r" b="b"/>
              <a:pathLst>
                <a:path w="12260580" h="238125">
                  <a:moveTo>
                    <a:pt x="0" y="0"/>
                  </a:moveTo>
                  <a:lnTo>
                    <a:pt x="12260580" y="0"/>
                  </a:lnTo>
                </a:path>
                <a:path w="12260580" h="238125">
                  <a:moveTo>
                    <a:pt x="0" y="0"/>
                  </a:moveTo>
                  <a:lnTo>
                    <a:pt x="0" y="237744"/>
                  </a:lnTo>
                </a:path>
                <a:path w="12260580" h="238125">
                  <a:moveTo>
                    <a:pt x="10901172" y="0"/>
                  </a:moveTo>
                  <a:lnTo>
                    <a:pt x="10901172" y="237744"/>
                  </a:lnTo>
                </a:path>
                <a:path w="12260580" h="238125">
                  <a:moveTo>
                    <a:pt x="10901172" y="0"/>
                  </a:moveTo>
                  <a:lnTo>
                    <a:pt x="10901172" y="237744"/>
                  </a:lnTo>
                </a:path>
                <a:path w="12260580" h="238125">
                  <a:moveTo>
                    <a:pt x="12260580" y="0"/>
                  </a:moveTo>
                  <a:lnTo>
                    <a:pt x="12260580" y="237744"/>
                  </a:lnTo>
                </a:path>
                <a:path w="12260580" h="238125">
                  <a:moveTo>
                    <a:pt x="12260580" y="0"/>
                  </a:moveTo>
                  <a:lnTo>
                    <a:pt x="12260580" y="237744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17931" y="7019544"/>
              <a:ext cx="86868" cy="86868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63068" y="7185660"/>
              <a:ext cx="12260580" cy="239395"/>
            </a:xfrm>
            <a:custGeom>
              <a:avLst/>
              <a:gdLst/>
              <a:ahLst/>
              <a:cxnLst/>
              <a:rect l="l" t="t" r="r" b="b"/>
              <a:pathLst>
                <a:path w="12260580" h="239395">
                  <a:moveTo>
                    <a:pt x="0" y="0"/>
                  </a:moveTo>
                  <a:lnTo>
                    <a:pt x="12260580" y="0"/>
                  </a:lnTo>
                </a:path>
                <a:path w="12260580" h="239395">
                  <a:moveTo>
                    <a:pt x="0" y="0"/>
                  </a:moveTo>
                  <a:lnTo>
                    <a:pt x="0" y="239268"/>
                  </a:lnTo>
                </a:path>
                <a:path w="12260580" h="239395">
                  <a:moveTo>
                    <a:pt x="0" y="239268"/>
                  </a:moveTo>
                  <a:lnTo>
                    <a:pt x="12260580" y="239268"/>
                  </a:lnTo>
                </a:path>
                <a:path w="12260580" h="239395">
                  <a:moveTo>
                    <a:pt x="12260580" y="0"/>
                  </a:moveTo>
                  <a:lnTo>
                    <a:pt x="12260580" y="239268"/>
                  </a:lnTo>
                </a:path>
                <a:path w="12260580" h="239395">
                  <a:moveTo>
                    <a:pt x="12260580" y="0"/>
                  </a:moveTo>
                  <a:lnTo>
                    <a:pt x="12260580" y="239268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17931" y="7258812"/>
              <a:ext cx="86868" cy="86868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217931" y="7258812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0"/>
                  </a:moveTo>
                  <a:lnTo>
                    <a:pt x="86868" y="0"/>
                  </a:lnTo>
                  <a:lnTo>
                    <a:pt x="86868" y="86868"/>
                  </a:lnTo>
                  <a:lnTo>
                    <a:pt x="0" y="8686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7" name="object 77"/>
          <p:cNvGraphicFramePr>
            <a:graphicFrameLocks noGrp="1"/>
          </p:cNvGraphicFramePr>
          <p:nvPr/>
        </p:nvGraphicFramePr>
        <p:xfrm>
          <a:off x="289451" y="6248400"/>
          <a:ext cx="11895455" cy="1174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9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9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95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95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08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33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88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14629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2017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2018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2019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2020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2021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80"/>
                        </a:lnSpc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1380"/>
                        </a:lnSpc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ts val="1380"/>
                        </a:lnSpc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11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250" spc="-70" dirty="0">
                          <a:latin typeface="Verdana"/>
                          <a:cs typeface="Verdana"/>
                        </a:rPr>
                        <a:t>Feb.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5" dirty="0">
                          <a:latin typeface="Verdana"/>
                          <a:cs typeface="Verdana"/>
                        </a:rPr>
                        <a:t>YTD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4604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spc="-60" dirty="0">
                          <a:latin typeface="Verdana"/>
                          <a:cs typeface="Verdana"/>
                        </a:rPr>
                        <a:t>Air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 Arrivals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5" dirty="0">
                          <a:latin typeface="Verdana"/>
                          <a:cs typeface="Verdana"/>
                        </a:rPr>
                        <a:t>STX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154,377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140,929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167,357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38,682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142,553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141,584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152,098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13030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82,064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marR="29845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50" spc="-60" dirty="0">
                          <a:latin typeface="Verdana"/>
                          <a:cs typeface="Verdana"/>
                        </a:rPr>
                        <a:t>Air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 Arrivals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5" dirty="0">
                          <a:latin typeface="Verdana"/>
                          <a:cs typeface="Verdana"/>
                        </a:rPr>
                        <a:t>STT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6985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630,179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258,288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470,519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149,068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365,664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658,485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604,850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286,959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spc="-80" dirty="0">
                          <a:latin typeface="Verdana"/>
                          <a:cs typeface="Verdana"/>
                        </a:rPr>
                        <a:t>Total</a:t>
                      </a:r>
                      <a:r>
                        <a:rPr sz="125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65" dirty="0">
                          <a:latin typeface="Verdana"/>
                          <a:cs typeface="Verdana"/>
                        </a:rPr>
                        <a:t>Air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10" dirty="0">
                          <a:latin typeface="Verdana"/>
                          <a:cs typeface="Verdana"/>
                        </a:rPr>
                        <a:t>Arrivals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784,556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399,217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637,876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187,750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508,217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800,069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756,947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69850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369,023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8" name="object 78"/>
          <p:cNvSpPr/>
          <p:nvPr/>
        </p:nvSpPr>
        <p:spPr>
          <a:xfrm>
            <a:off x="11064240" y="6217920"/>
            <a:ext cx="0" cy="245745"/>
          </a:xfrm>
          <a:custGeom>
            <a:avLst/>
            <a:gdLst/>
            <a:ahLst/>
            <a:cxnLst/>
            <a:rect l="l" t="t" r="r" b="b"/>
            <a:pathLst>
              <a:path h="245745">
                <a:moveTo>
                  <a:pt x="0" y="0"/>
                </a:moveTo>
                <a:lnTo>
                  <a:pt x="0" y="245364"/>
                </a:lnTo>
              </a:path>
              <a:path h="245745">
                <a:moveTo>
                  <a:pt x="0" y="0"/>
                </a:moveTo>
                <a:lnTo>
                  <a:pt x="0" y="245364"/>
                </a:lnTo>
              </a:path>
            </a:pathLst>
          </a:custGeom>
          <a:ln w="10668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1064240" y="7185659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0"/>
                </a:moveTo>
                <a:lnTo>
                  <a:pt x="0" y="239268"/>
                </a:lnTo>
              </a:path>
              <a:path h="239395">
                <a:moveTo>
                  <a:pt x="0" y="0"/>
                </a:moveTo>
                <a:lnTo>
                  <a:pt x="0" y="239268"/>
                </a:lnTo>
              </a:path>
            </a:pathLst>
          </a:custGeom>
          <a:ln w="10668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11331858" y="5199779"/>
            <a:ext cx="219075" cy="572770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50" spc="-60" dirty="0">
                <a:latin typeface="Verdana"/>
                <a:cs typeface="Verdana"/>
              </a:rPr>
              <a:t>Air</a:t>
            </a:r>
            <a:r>
              <a:rPr sz="1250" spc="-95" dirty="0">
                <a:latin typeface="Verdana"/>
                <a:cs typeface="Verdana"/>
              </a:rPr>
              <a:t> </a:t>
            </a:r>
            <a:r>
              <a:rPr sz="1250" spc="-25" dirty="0">
                <a:latin typeface="Verdana"/>
                <a:cs typeface="Verdana"/>
              </a:rPr>
              <a:t>STX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1635171" y="3253100"/>
            <a:ext cx="521334" cy="1572895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50" spc="-60" dirty="0">
                <a:latin typeface="Verdana"/>
                <a:cs typeface="Verdana"/>
              </a:rPr>
              <a:t>Air</a:t>
            </a:r>
            <a:r>
              <a:rPr sz="1250" spc="-95" dirty="0">
                <a:latin typeface="Verdana"/>
                <a:cs typeface="Verdana"/>
              </a:rPr>
              <a:t> </a:t>
            </a:r>
            <a:r>
              <a:rPr sz="1250" spc="-25" dirty="0">
                <a:latin typeface="Verdana"/>
                <a:cs typeface="Verdana"/>
              </a:rPr>
              <a:t>STT</a:t>
            </a:r>
            <a:endParaRPr sz="1250">
              <a:latin typeface="Verdana"/>
              <a:cs typeface="Verdana"/>
            </a:endParaRPr>
          </a:p>
          <a:p>
            <a:pPr marL="391795">
              <a:lnSpc>
                <a:spcPct val="100000"/>
              </a:lnSpc>
              <a:spcBef>
                <a:spcPts val="875"/>
              </a:spcBef>
            </a:pPr>
            <a:r>
              <a:rPr sz="1250" spc="-80" dirty="0">
                <a:latin typeface="Verdana"/>
                <a:cs typeface="Verdana"/>
              </a:rPr>
              <a:t>Total </a:t>
            </a:r>
            <a:r>
              <a:rPr sz="1250" spc="-65" dirty="0">
                <a:latin typeface="Verdana"/>
                <a:cs typeface="Verdana"/>
              </a:rPr>
              <a:t>Air</a:t>
            </a:r>
            <a:r>
              <a:rPr sz="1250" spc="-90" dirty="0">
                <a:latin typeface="Verdana"/>
                <a:cs typeface="Verdana"/>
              </a:rPr>
              <a:t> </a:t>
            </a:r>
            <a:r>
              <a:rPr sz="1250" spc="-60" dirty="0">
                <a:latin typeface="Verdana"/>
                <a:cs typeface="Verdana"/>
              </a:rPr>
              <a:t>Arrivals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13348" y="1941077"/>
            <a:ext cx="599440" cy="43719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10"/>
              </a:spcBef>
            </a:pPr>
            <a:r>
              <a:rPr sz="1250" spc="-105" dirty="0">
                <a:latin typeface="Verdana"/>
                <a:cs typeface="Verdana"/>
              </a:rPr>
              <a:t>900,000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1250">
              <a:latin typeface="Verdana"/>
              <a:cs typeface="Verdana"/>
            </a:endParaRPr>
          </a:p>
          <a:p>
            <a:pPr marR="6350" algn="r">
              <a:lnSpc>
                <a:spcPct val="100000"/>
              </a:lnSpc>
            </a:pPr>
            <a:r>
              <a:rPr sz="1250" spc="-105" dirty="0">
                <a:latin typeface="Verdana"/>
                <a:cs typeface="Verdana"/>
              </a:rPr>
              <a:t>800,000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1250">
              <a:latin typeface="Verdana"/>
              <a:cs typeface="Verdana"/>
            </a:endParaRPr>
          </a:p>
          <a:p>
            <a:pPr marR="6350" algn="r">
              <a:lnSpc>
                <a:spcPct val="100000"/>
              </a:lnSpc>
            </a:pPr>
            <a:r>
              <a:rPr sz="1250" spc="-105" dirty="0">
                <a:latin typeface="Verdana"/>
                <a:cs typeface="Verdana"/>
              </a:rPr>
              <a:t>700,000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20"/>
              </a:spcBef>
            </a:pPr>
            <a:endParaRPr sz="1250">
              <a:latin typeface="Verdana"/>
              <a:cs typeface="Verdana"/>
            </a:endParaRPr>
          </a:p>
          <a:p>
            <a:pPr marR="6350" algn="r">
              <a:lnSpc>
                <a:spcPct val="100000"/>
              </a:lnSpc>
            </a:pPr>
            <a:r>
              <a:rPr sz="1250" spc="-105" dirty="0">
                <a:latin typeface="Verdana"/>
                <a:cs typeface="Verdana"/>
              </a:rPr>
              <a:t>600,000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1250">
              <a:latin typeface="Verdana"/>
              <a:cs typeface="Verdana"/>
            </a:endParaRPr>
          </a:p>
          <a:p>
            <a:pPr marR="6350" algn="r">
              <a:lnSpc>
                <a:spcPct val="100000"/>
              </a:lnSpc>
            </a:pPr>
            <a:r>
              <a:rPr sz="1250" spc="-105" dirty="0">
                <a:latin typeface="Verdana"/>
                <a:cs typeface="Verdana"/>
              </a:rPr>
              <a:t>500,000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1250">
              <a:latin typeface="Verdana"/>
              <a:cs typeface="Verdana"/>
            </a:endParaRPr>
          </a:p>
          <a:p>
            <a:pPr marR="6350" algn="r">
              <a:lnSpc>
                <a:spcPct val="100000"/>
              </a:lnSpc>
              <a:spcBef>
                <a:spcPts val="5"/>
              </a:spcBef>
            </a:pPr>
            <a:r>
              <a:rPr sz="1250" spc="-105" dirty="0">
                <a:latin typeface="Verdana"/>
                <a:cs typeface="Verdana"/>
              </a:rPr>
              <a:t>400,000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1250">
              <a:latin typeface="Verdana"/>
              <a:cs typeface="Verdana"/>
            </a:endParaRPr>
          </a:p>
          <a:p>
            <a:pPr marR="6350" algn="r">
              <a:lnSpc>
                <a:spcPct val="100000"/>
              </a:lnSpc>
            </a:pPr>
            <a:r>
              <a:rPr sz="1250" spc="-105" dirty="0">
                <a:latin typeface="Verdana"/>
                <a:cs typeface="Verdana"/>
              </a:rPr>
              <a:t>300,000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1250">
              <a:latin typeface="Verdana"/>
              <a:cs typeface="Verdana"/>
            </a:endParaRPr>
          </a:p>
          <a:p>
            <a:pPr marR="6350" algn="r">
              <a:lnSpc>
                <a:spcPct val="100000"/>
              </a:lnSpc>
            </a:pPr>
            <a:r>
              <a:rPr sz="1250" spc="-105" dirty="0">
                <a:latin typeface="Verdana"/>
                <a:cs typeface="Verdana"/>
              </a:rPr>
              <a:t>200,000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05"/>
              </a:spcBef>
            </a:pPr>
            <a:endParaRPr sz="1250">
              <a:latin typeface="Verdana"/>
              <a:cs typeface="Verdana"/>
            </a:endParaRPr>
          </a:p>
          <a:p>
            <a:pPr marR="6350" algn="r">
              <a:lnSpc>
                <a:spcPct val="100000"/>
              </a:lnSpc>
            </a:pPr>
            <a:r>
              <a:rPr sz="1250" spc="-105" dirty="0">
                <a:latin typeface="Verdana"/>
                <a:cs typeface="Verdana"/>
              </a:rPr>
              <a:t>100,000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125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250" spc="-50" dirty="0">
                <a:latin typeface="Verdana"/>
                <a:cs typeface="Verdana"/>
              </a:rPr>
              <a:t>0</a:t>
            </a:r>
            <a:endParaRPr sz="1250">
              <a:latin typeface="Verdana"/>
              <a:cs typeface="Verdana"/>
            </a:endParaRPr>
          </a:p>
        </p:txBody>
      </p:sp>
      <p:pic>
        <p:nvPicPr>
          <p:cNvPr id="83" name="object 83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4270247" y="460248"/>
            <a:ext cx="8494776" cy="1231391"/>
          </a:xfrm>
          <a:prstGeom prst="rect">
            <a:avLst/>
          </a:prstGeom>
        </p:spPr>
      </p:pic>
      <p:sp>
        <p:nvSpPr>
          <p:cNvPr id="84" name="object 84"/>
          <p:cNvSpPr txBox="1">
            <a:spLocks noGrp="1"/>
          </p:cNvSpPr>
          <p:nvPr>
            <p:ph type="title"/>
          </p:nvPr>
        </p:nvSpPr>
        <p:spPr>
          <a:xfrm>
            <a:off x="4504508" y="606075"/>
            <a:ext cx="7903209" cy="92201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3529"/>
              </a:lnSpc>
              <a:spcBef>
                <a:spcPts val="195"/>
              </a:spcBef>
            </a:pPr>
            <a:r>
              <a:rPr spc="-440" dirty="0"/>
              <a:t>AIR</a:t>
            </a:r>
            <a:r>
              <a:rPr spc="-265" dirty="0"/>
              <a:t> </a:t>
            </a:r>
            <a:r>
              <a:rPr spc="-430" dirty="0"/>
              <a:t>VISITOR</a:t>
            </a:r>
            <a:r>
              <a:rPr spc="-265" dirty="0"/>
              <a:t> </a:t>
            </a:r>
            <a:r>
              <a:rPr spc="-345" dirty="0"/>
              <a:t>ARRIVALS</a:t>
            </a:r>
            <a:r>
              <a:rPr spc="-245" dirty="0"/>
              <a:t> </a:t>
            </a:r>
            <a:r>
              <a:rPr spc="-254" dirty="0"/>
              <a:t>BY</a:t>
            </a:r>
            <a:r>
              <a:rPr spc="-275" dirty="0"/>
              <a:t> </a:t>
            </a:r>
            <a:r>
              <a:rPr spc="-390" dirty="0"/>
              <a:t>DISTRICT</a:t>
            </a:r>
            <a:r>
              <a:rPr spc="735" dirty="0"/>
              <a:t> </a:t>
            </a:r>
            <a:r>
              <a:rPr spc="-265" dirty="0"/>
              <a:t>FISCAL</a:t>
            </a:r>
            <a:r>
              <a:rPr spc="-260" dirty="0"/>
              <a:t> YEARS</a:t>
            </a:r>
            <a:r>
              <a:rPr spc="-295" dirty="0"/>
              <a:t> </a:t>
            </a:r>
            <a:r>
              <a:rPr spc="-440" dirty="0"/>
              <a:t>2017</a:t>
            </a:r>
            <a:r>
              <a:rPr spc="-290" dirty="0"/>
              <a:t> </a:t>
            </a:r>
            <a:r>
              <a:rPr spc="-335" dirty="0"/>
              <a:t>to</a:t>
            </a:r>
            <a:r>
              <a:rPr spc="-240" dirty="0"/>
              <a:t> </a:t>
            </a:r>
            <a:r>
              <a:rPr spc="-445" dirty="0"/>
              <a:t>2024</a:t>
            </a:r>
            <a:r>
              <a:rPr spc="-295" dirty="0"/>
              <a:t> </a:t>
            </a:r>
            <a:r>
              <a:rPr spc="-285" dirty="0"/>
              <a:t>FEBRUARY</a:t>
            </a:r>
            <a:r>
              <a:rPr spc="-250" dirty="0"/>
              <a:t> </a:t>
            </a:r>
            <a:r>
              <a:rPr spc="-285" dirty="0"/>
              <a:t>YTD</a:t>
            </a:r>
          </a:p>
        </p:txBody>
      </p:sp>
      <p:grpSp>
        <p:nvGrpSpPr>
          <p:cNvPr id="85" name="object 85"/>
          <p:cNvGrpSpPr/>
          <p:nvPr/>
        </p:nvGrpSpPr>
        <p:grpSpPr>
          <a:xfrm>
            <a:off x="0" y="1697735"/>
            <a:ext cx="12801600" cy="323215"/>
            <a:chOff x="0" y="1697735"/>
            <a:chExt cx="12801600" cy="323215"/>
          </a:xfrm>
        </p:grpSpPr>
        <p:pic>
          <p:nvPicPr>
            <p:cNvPr id="86" name="object 8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0" y="1697735"/>
              <a:ext cx="12801600" cy="323088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0" y="1719071"/>
              <a:ext cx="12801600" cy="233679"/>
            </a:xfrm>
            <a:custGeom>
              <a:avLst/>
              <a:gdLst/>
              <a:ahLst/>
              <a:cxnLst/>
              <a:rect l="l" t="t" r="r" b="b"/>
              <a:pathLst>
                <a:path w="12801600" h="233680">
                  <a:moveTo>
                    <a:pt x="12801600" y="233171"/>
                  </a:moveTo>
                  <a:lnTo>
                    <a:pt x="0" y="233171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233171"/>
                  </a:lnTo>
                  <a:close/>
                </a:path>
              </a:pathLst>
            </a:custGeom>
            <a:solidFill>
              <a:srgbClr val="D6E4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86511"/>
            <a:ext cx="12801600" cy="7200900"/>
            <a:chOff x="0" y="286511"/>
            <a:chExt cx="12801600" cy="7200900"/>
          </a:xfrm>
        </p:grpSpPr>
        <p:sp>
          <p:nvSpPr>
            <p:cNvPr id="3" name="object 3"/>
            <p:cNvSpPr/>
            <p:nvPr/>
          </p:nvSpPr>
          <p:spPr>
            <a:xfrm>
              <a:off x="11376659" y="6181344"/>
              <a:ext cx="1339850" cy="1207135"/>
            </a:xfrm>
            <a:custGeom>
              <a:avLst/>
              <a:gdLst/>
              <a:ahLst/>
              <a:cxnLst/>
              <a:rect l="l" t="t" r="r" b="b"/>
              <a:pathLst>
                <a:path w="1339850" h="1207134">
                  <a:moveTo>
                    <a:pt x="1339595" y="1207007"/>
                  </a:moveTo>
                  <a:lnTo>
                    <a:pt x="0" y="1207007"/>
                  </a:lnTo>
                  <a:lnTo>
                    <a:pt x="0" y="0"/>
                  </a:lnTo>
                  <a:lnTo>
                    <a:pt x="1339595" y="0"/>
                  </a:lnTo>
                  <a:lnTo>
                    <a:pt x="1339595" y="120700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94632" y="454151"/>
              <a:ext cx="8439912" cy="122834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5411" rIns="0" bIns="0" rtlCol="0">
            <a:spAutoFit/>
          </a:bodyPr>
          <a:lstStyle/>
          <a:p>
            <a:pPr marL="38100" marR="5080">
              <a:lnSpc>
                <a:spcPts val="3529"/>
              </a:lnSpc>
              <a:spcBef>
                <a:spcPts val="195"/>
              </a:spcBef>
            </a:pPr>
            <a:r>
              <a:rPr spc="-325" dirty="0"/>
              <a:t>CRUISE</a:t>
            </a:r>
            <a:r>
              <a:rPr spc="-235" dirty="0"/>
              <a:t> </a:t>
            </a:r>
            <a:r>
              <a:rPr spc="-440" dirty="0"/>
              <a:t>VISITOR</a:t>
            </a:r>
            <a:r>
              <a:rPr spc="-235" dirty="0"/>
              <a:t> </a:t>
            </a:r>
            <a:r>
              <a:rPr spc="-345" dirty="0"/>
              <a:t>ARRIVALS</a:t>
            </a:r>
            <a:r>
              <a:rPr spc="-240" dirty="0"/>
              <a:t> </a:t>
            </a:r>
            <a:r>
              <a:rPr spc="-254" dirty="0"/>
              <a:t>BY</a:t>
            </a:r>
            <a:r>
              <a:rPr spc="-235" dirty="0"/>
              <a:t> </a:t>
            </a:r>
            <a:r>
              <a:rPr spc="-395" dirty="0"/>
              <a:t>DISTRICT </a:t>
            </a:r>
            <a:r>
              <a:rPr spc="-265" dirty="0"/>
              <a:t>FISCAL</a:t>
            </a:r>
            <a:r>
              <a:rPr spc="-260" dirty="0"/>
              <a:t> YEARS</a:t>
            </a:r>
            <a:r>
              <a:rPr spc="-290" dirty="0"/>
              <a:t> </a:t>
            </a:r>
            <a:r>
              <a:rPr spc="-440" dirty="0"/>
              <a:t>2017</a:t>
            </a:r>
            <a:r>
              <a:rPr spc="-290" dirty="0"/>
              <a:t> </a:t>
            </a:r>
            <a:r>
              <a:rPr spc="-335" dirty="0"/>
              <a:t>to</a:t>
            </a:r>
            <a:r>
              <a:rPr spc="-240" dirty="0"/>
              <a:t> </a:t>
            </a:r>
            <a:r>
              <a:rPr spc="-445" dirty="0"/>
              <a:t>2024</a:t>
            </a:r>
            <a:r>
              <a:rPr spc="-260" dirty="0"/>
              <a:t> </a:t>
            </a:r>
            <a:r>
              <a:rPr spc="-290" dirty="0"/>
              <a:t>FEBRUARY</a:t>
            </a:r>
            <a:r>
              <a:rPr spc="-250" dirty="0"/>
              <a:t> </a:t>
            </a:r>
            <a:r>
              <a:rPr spc="-285" dirty="0"/>
              <a:t>YTD</a:t>
            </a:r>
          </a:p>
        </p:txBody>
      </p:sp>
      <p:sp>
        <p:nvSpPr>
          <p:cNvPr id="6" name="object 6"/>
          <p:cNvSpPr/>
          <p:nvPr/>
        </p:nvSpPr>
        <p:spPr>
          <a:xfrm>
            <a:off x="11372088" y="7165847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0"/>
                </a:moveTo>
                <a:lnTo>
                  <a:pt x="0" y="239268"/>
                </a:lnTo>
              </a:path>
              <a:path h="239395">
                <a:moveTo>
                  <a:pt x="0" y="0"/>
                </a:moveTo>
                <a:lnTo>
                  <a:pt x="0" y="239268"/>
                </a:lnTo>
              </a:path>
            </a:pathLst>
          </a:custGeom>
          <a:ln w="10668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31406" y="2175446"/>
            <a:ext cx="12400915" cy="5235575"/>
            <a:chOff x="331406" y="2175446"/>
            <a:chExt cx="12400915" cy="523557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9760" y="2176271"/>
              <a:ext cx="10838688" cy="400507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92807" y="2180843"/>
              <a:ext cx="10834370" cy="3001010"/>
            </a:xfrm>
            <a:custGeom>
              <a:avLst/>
              <a:gdLst/>
              <a:ahLst/>
              <a:cxnLst/>
              <a:rect l="l" t="t" r="r" b="b"/>
              <a:pathLst>
                <a:path w="10834370" h="3001010">
                  <a:moveTo>
                    <a:pt x="0" y="3000756"/>
                  </a:moveTo>
                  <a:lnTo>
                    <a:pt x="10834116" y="3000756"/>
                  </a:lnTo>
                </a:path>
                <a:path w="10834370" h="3001010">
                  <a:moveTo>
                    <a:pt x="0" y="1999488"/>
                  </a:moveTo>
                  <a:lnTo>
                    <a:pt x="10834116" y="1999488"/>
                  </a:lnTo>
                </a:path>
                <a:path w="10834370" h="3001010">
                  <a:moveTo>
                    <a:pt x="0" y="999744"/>
                  </a:moveTo>
                  <a:lnTo>
                    <a:pt x="10834116" y="999744"/>
                  </a:lnTo>
                </a:path>
                <a:path w="10834370" h="3001010">
                  <a:moveTo>
                    <a:pt x="0" y="0"/>
                  </a:moveTo>
                  <a:lnTo>
                    <a:pt x="10834116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66543" y="2310383"/>
              <a:ext cx="1002792" cy="38801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2904" y="3782567"/>
              <a:ext cx="1002792" cy="240791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76215" y="3191255"/>
              <a:ext cx="1002791" cy="29992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29528" y="5269991"/>
              <a:ext cx="1002791" cy="9204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85887" y="6092951"/>
              <a:ext cx="1002792" cy="9753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9200" y="4111751"/>
              <a:ext cx="1002792" cy="207873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92512" y="2965703"/>
              <a:ext cx="1002792" cy="322478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545824" y="4596383"/>
              <a:ext cx="1002791" cy="159410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18360" y="5903975"/>
              <a:ext cx="301751" cy="27584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118360" y="5903975"/>
              <a:ext cx="302260" cy="276225"/>
            </a:xfrm>
            <a:custGeom>
              <a:avLst/>
              <a:gdLst/>
              <a:ahLst/>
              <a:cxnLst/>
              <a:rect l="l" t="t" r="r" b="b"/>
              <a:pathLst>
                <a:path w="302260" h="276225">
                  <a:moveTo>
                    <a:pt x="0" y="0"/>
                  </a:moveTo>
                  <a:lnTo>
                    <a:pt x="301751" y="0"/>
                  </a:lnTo>
                  <a:lnTo>
                    <a:pt x="301751" y="275843"/>
                  </a:lnTo>
                  <a:lnTo>
                    <a:pt x="0" y="275843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73195" y="6067043"/>
              <a:ext cx="300227" cy="11277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473195" y="6067043"/>
              <a:ext cx="300355" cy="113030"/>
            </a:xfrm>
            <a:custGeom>
              <a:avLst/>
              <a:gdLst/>
              <a:ahLst/>
              <a:cxnLst/>
              <a:rect l="l" t="t" r="r" b="b"/>
              <a:pathLst>
                <a:path w="300354" h="113029">
                  <a:moveTo>
                    <a:pt x="0" y="0"/>
                  </a:moveTo>
                  <a:lnTo>
                    <a:pt x="300227" y="0"/>
                  </a:lnTo>
                  <a:lnTo>
                    <a:pt x="300227" y="112775"/>
                  </a:lnTo>
                  <a:lnTo>
                    <a:pt x="0" y="112775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26508" y="6050280"/>
              <a:ext cx="301751" cy="12953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826508" y="6050280"/>
              <a:ext cx="3009900" cy="129539"/>
            </a:xfrm>
            <a:custGeom>
              <a:avLst/>
              <a:gdLst/>
              <a:ahLst/>
              <a:cxnLst/>
              <a:rect l="l" t="t" r="r" b="b"/>
              <a:pathLst>
                <a:path w="3009900" h="129539">
                  <a:moveTo>
                    <a:pt x="0" y="0"/>
                  </a:moveTo>
                  <a:lnTo>
                    <a:pt x="301751" y="0"/>
                  </a:lnTo>
                  <a:lnTo>
                    <a:pt x="301751" y="129539"/>
                  </a:lnTo>
                  <a:lnTo>
                    <a:pt x="0" y="129539"/>
                  </a:lnTo>
                  <a:lnTo>
                    <a:pt x="0" y="0"/>
                  </a:lnTo>
                  <a:close/>
                </a:path>
                <a:path w="3009900" h="129539">
                  <a:moveTo>
                    <a:pt x="1354836" y="94487"/>
                  </a:moveTo>
                  <a:lnTo>
                    <a:pt x="1655064" y="94487"/>
                  </a:lnTo>
                  <a:lnTo>
                    <a:pt x="1655064" y="129539"/>
                  </a:lnTo>
                  <a:lnTo>
                    <a:pt x="1354836" y="129539"/>
                  </a:lnTo>
                  <a:lnTo>
                    <a:pt x="1354836" y="94487"/>
                  </a:lnTo>
                  <a:close/>
                </a:path>
                <a:path w="3009900" h="129539">
                  <a:moveTo>
                    <a:pt x="2708147" y="121919"/>
                  </a:moveTo>
                  <a:lnTo>
                    <a:pt x="3009899" y="121919"/>
                  </a:lnTo>
                  <a:lnTo>
                    <a:pt x="3009899" y="129539"/>
                  </a:lnTo>
                  <a:lnTo>
                    <a:pt x="2708147" y="129539"/>
                  </a:lnTo>
                  <a:lnTo>
                    <a:pt x="2708147" y="121919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889491" y="6013704"/>
              <a:ext cx="301751" cy="16611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889491" y="6013704"/>
              <a:ext cx="302260" cy="166370"/>
            </a:xfrm>
            <a:custGeom>
              <a:avLst/>
              <a:gdLst/>
              <a:ahLst/>
              <a:cxnLst/>
              <a:rect l="l" t="t" r="r" b="b"/>
              <a:pathLst>
                <a:path w="302259" h="166370">
                  <a:moveTo>
                    <a:pt x="0" y="0"/>
                  </a:moveTo>
                  <a:lnTo>
                    <a:pt x="301751" y="0"/>
                  </a:lnTo>
                  <a:lnTo>
                    <a:pt x="301751" y="166115"/>
                  </a:lnTo>
                  <a:lnTo>
                    <a:pt x="0" y="166115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244327" y="5841492"/>
              <a:ext cx="300227" cy="33832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244327" y="5841492"/>
              <a:ext cx="300355" cy="338455"/>
            </a:xfrm>
            <a:custGeom>
              <a:avLst/>
              <a:gdLst/>
              <a:ahLst/>
              <a:cxnLst/>
              <a:rect l="l" t="t" r="r" b="b"/>
              <a:pathLst>
                <a:path w="300354" h="338454">
                  <a:moveTo>
                    <a:pt x="0" y="0"/>
                  </a:moveTo>
                  <a:lnTo>
                    <a:pt x="300227" y="0"/>
                  </a:lnTo>
                  <a:lnTo>
                    <a:pt x="300227" y="338327"/>
                  </a:lnTo>
                  <a:lnTo>
                    <a:pt x="0" y="33832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597639" y="6080760"/>
              <a:ext cx="302260" cy="99060"/>
            </a:xfrm>
            <a:custGeom>
              <a:avLst/>
              <a:gdLst/>
              <a:ahLst/>
              <a:cxnLst/>
              <a:rect l="l" t="t" r="r" b="b"/>
              <a:pathLst>
                <a:path w="302259" h="99060">
                  <a:moveTo>
                    <a:pt x="301752" y="99060"/>
                  </a:moveTo>
                  <a:lnTo>
                    <a:pt x="0" y="99060"/>
                  </a:lnTo>
                  <a:lnTo>
                    <a:pt x="0" y="0"/>
                  </a:lnTo>
                  <a:lnTo>
                    <a:pt x="301752" y="0"/>
                  </a:lnTo>
                  <a:lnTo>
                    <a:pt x="301752" y="9906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597639" y="6080760"/>
              <a:ext cx="302260" cy="99060"/>
            </a:xfrm>
            <a:custGeom>
              <a:avLst/>
              <a:gdLst/>
              <a:ahLst/>
              <a:cxnLst/>
              <a:rect l="l" t="t" r="r" b="b"/>
              <a:pathLst>
                <a:path w="302259" h="99060">
                  <a:moveTo>
                    <a:pt x="0" y="0"/>
                  </a:moveTo>
                  <a:lnTo>
                    <a:pt x="301752" y="0"/>
                  </a:lnTo>
                  <a:lnTo>
                    <a:pt x="301752" y="99060"/>
                  </a:lnTo>
                  <a:lnTo>
                    <a:pt x="0" y="9906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20111" y="2613659"/>
              <a:ext cx="300228" cy="356616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420111" y="2613659"/>
              <a:ext cx="300355" cy="3566160"/>
            </a:xfrm>
            <a:custGeom>
              <a:avLst/>
              <a:gdLst/>
              <a:ahLst/>
              <a:cxnLst/>
              <a:rect l="l" t="t" r="r" b="b"/>
              <a:pathLst>
                <a:path w="300355" h="3566160">
                  <a:moveTo>
                    <a:pt x="0" y="0"/>
                  </a:moveTo>
                  <a:lnTo>
                    <a:pt x="300228" y="0"/>
                  </a:lnTo>
                  <a:lnTo>
                    <a:pt x="300228" y="3566160"/>
                  </a:lnTo>
                  <a:lnTo>
                    <a:pt x="0" y="356616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73423" y="3921251"/>
              <a:ext cx="301751" cy="225856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773423" y="3921251"/>
              <a:ext cx="302260" cy="2258695"/>
            </a:xfrm>
            <a:custGeom>
              <a:avLst/>
              <a:gdLst/>
              <a:ahLst/>
              <a:cxnLst/>
              <a:rect l="l" t="t" r="r" b="b"/>
              <a:pathLst>
                <a:path w="302260" h="2258695">
                  <a:moveTo>
                    <a:pt x="0" y="0"/>
                  </a:moveTo>
                  <a:lnTo>
                    <a:pt x="301751" y="0"/>
                  </a:lnTo>
                  <a:lnTo>
                    <a:pt x="301751" y="2258567"/>
                  </a:lnTo>
                  <a:lnTo>
                    <a:pt x="0" y="225856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28259" y="3348227"/>
              <a:ext cx="300227" cy="283159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128259" y="3348227"/>
              <a:ext cx="300355" cy="2832100"/>
            </a:xfrm>
            <a:custGeom>
              <a:avLst/>
              <a:gdLst/>
              <a:ahLst/>
              <a:cxnLst/>
              <a:rect l="l" t="t" r="r" b="b"/>
              <a:pathLst>
                <a:path w="300354" h="2832100">
                  <a:moveTo>
                    <a:pt x="0" y="0"/>
                  </a:moveTo>
                  <a:lnTo>
                    <a:pt x="300227" y="0"/>
                  </a:lnTo>
                  <a:lnTo>
                    <a:pt x="300227" y="2831591"/>
                  </a:lnTo>
                  <a:lnTo>
                    <a:pt x="0" y="2831591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81572" y="5330951"/>
              <a:ext cx="301751" cy="84886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481572" y="5330951"/>
              <a:ext cx="302260" cy="848994"/>
            </a:xfrm>
            <a:custGeom>
              <a:avLst/>
              <a:gdLst/>
              <a:ahLst/>
              <a:cxnLst/>
              <a:rect l="l" t="t" r="r" b="b"/>
              <a:pathLst>
                <a:path w="302259" h="848995">
                  <a:moveTo>
                    <a:pt x="0" y="0"/>
                  </a:moveTo>
                  <a:lnTo>
                    <a:pt x="301751" y="0"/>
                  </a:lnTo>
                  <a:lnTo>
                    <a:pt x="301751" y="848867"/>
                  </a:lnTo>
                  <a:lnTo>
                    <a:pt x="0" y="84886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36408" y="6126480"/>
              <a:ext cx="300228" cy="5333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836408" y="6126480"/>
              <a:ext cx="300355" cy="53340"/>
            </a:xfrm>
            <a:custGeom>
              <a:avLst/>
              <a:gdLst/>
              <a:ahLst/>
              <a:cxnLst/>
              <a:rect l="l" t="t" r="r" b="b"/>
              <a:pathLst>
                <a:path w="300354" h="53339">
                  <a:moveTo>
                    <a:pt x="0" y="0"/>
                  </a:moveTo>
                  <a:lnTo>
                    <a:pt x="300228" y="0"/>
                  </a:lnTo>
                  <a:lnTo>
                    <a:pt x="300228" y="53339"/>
                  </a:lnTo>
                  <a:lnTo>
                    <a:pt x="0" y="5333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191243" y="4305300"/>
              <a:ext cx="300227" cy="187451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9191243" y="4305300"/>
              <a:ext cx="300355" cy="1874520"/>
            </a:xfrm>
            <a:custGeom>
              <a:avLst/>
              <a:gdLst/>
              <a:ahLst/>
              <a:cxnLst/>
              <a:rect l="l" t="t" r="r" b="b"/>
              <a:pathLst>
                <a:path w="300354" h="1874520">
                  <a:moveTo>
                    <a:pt x="0" y="0"/>
                  </a:moveTo>
                  <a:lnTo>
                    <a:pt x="300227" y="0"/>
                  </a:lnTo>
                  <a:lnTo>
                    <a:pt x="300227" y="1874519"/>
                  </a:lnTo>
                  <a:lnTo>
                    <a:pt x="0" y="187451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544555" y="3329939"/>
              <a:ext cx="301751" cy="284987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0544555" y="3329939"/>
              <a:ext cx="302260" cy="2849880"/>
            </a:xfrm>
            <a:custGeom>
              <a:avLst/>
              <a:gdLst/>
              <a:ahLst/>
              <a:cxnLst/>
              <a:rect l="l" t="t" r="r" b="b"/>
              <a:pathLst>
                <a:path w="302259" h="2849879">
                  <a:moveTo>
                    <a:pt x="0" y="0"/>
                  </a:moveTo>
                  <a:lnTo>
                    <a:pt x="301751" y="0"/>
                  </a:lnTo>
                  <a:lnTo>
                    <a:pt x="301751" y="2849879"/>
                  </a:lnTo>
                  <a:lnTo>
                    <a:pt x="0" y="284987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899391" y="4721351"/>
              <a:ext cx="300355" cy="1458595"/>
            </a:xfrm>
            <a:custGeom>
              <a:avLst/>
              <a:gdLst/>
              <a:ahLst/>
              <a:cxnLst/>
              <a:rect l="l" t="t" r="r" b="b"/>
              <a:pathLst>
                <a:path w="300354" h="1458595">
                  <a:moveTo>
                    <a:pt x="300227" y="1458467"/>
                  </a:moveTo>
                  <a:lnTo>
                    <a:pt x="0" y="1458467"/>
                  </a:lnTo>
                  <a:lnTo>
                    <a:pt x="0" y="0"/>
                  </a:lnTo>
                  <a:lnTo>
                    <a:pt x="300227" y="0"/>
                  </a:lnTo>
                  <a:lnTo>
                    <a:pt x="300227" y="145846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899391" y="4721351"/>
              <a:ext cx="300355" cy="1458595"/>
            </a:xfrm>
            <a:custGeom>
              <a:avLst/>
              <a:gdLst/>
              <a:ahLst/>
              <a:cxnLst/>
              <a:rect l="l" t="t" r="r" b="b"/>
              <a:pathLst>
                <a:path w="300354" h="1458595">
                  <a:moveTo>
                    <a:pt x="0" y="0"/>
                  </a:moveTo>
                  <a:lnTo>
                    <a:pt x="300227" y="0"/>
                  </a:lnTo>
                  <a:lnTo>
                    <a:pt x="300227" y="1458467"/>
                  </a:lnTo>
                  <a:lnTo>
                    <a:pt x="0" y="145846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720339" y="2337815"/>
              <a:ext cx="301751" cy="384200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720339" y="2337815"/>
              <a:ext cx="302260" cy="3842385"/>
            </a:xfrm>
            <a:custGeom>
              <a:avLst/>
              <a:gdLst/>
              <a:ahLst/>
              <a:cxnLst/>
              <a:rect l="l" t="t" r="r" b="b"/>
              <a:pathLst>
                <a:path w="302260" h="3842385">
                  <a:moveTo>
                    <a:pt x="0" y="0"/>
                  </a:moveTo>
                  <a:lnTo>
                    <a:pt x="301751" y="0"/>
                  </a:lnTo>
                  <a:lnTo>
                    <a:pt x="301751" y="3842004"/>
                  </a:lnTo>
                  <a:lnTo>
                    <a:pt x="0" y="3842004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75176" y="3808476"/>
              <a:ext cx="300227" cy="237134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075176" y="3808476"/>
              <a:ext cx="300355" cy="2371725"/>
            </a:xfrm>
            <a:custGeom>
              <a:avLst/>
              <a:gdLst/>
              <a:ahLst/>
              <a:cxnLst/>
              <a:rect l="l" t="t" r="r" b="b"/>
              <a:pathLst>
                <a:path w="300354" h="2371725">
                  <a:moveTo>
                    <a:pt x="0" y="0"/>
                  </a:moveTo>
                  <a:lnTo>
                    <a:pt x="300227" y="0"/>
                  </a:lnTo>
                  <a:lnTo>
                    <a:pt x="300227" y="2371343"/>
                  </a:lnTo>
                  <a:lnTo>
                    <a:pt x="0" y="2371343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428488" y="3218687"/>
              <a:ext cx="301752" cy="296113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5428488" y="3218687"/>
              <a:ext cx="302260" cy="2961640"/>
            </a:xfrm>
            <a:custGeom>
              <a:avLst/>
              <a:gdLst/>
              <a:ahLst/>
              <a:cxnLst/>
              <a:rect l="l" t="t" r="r" b="b"/>
              <a:pathLst>
                <a:path w="302260" h="2961640">
                  <a:moveTo>
                    <a:pt x="0" y="0"/>
                  </a:moveTo>
                  <a:lnTo>
                    <a:pt x="301752" y="0"/>
                  </a:lnTo>
                  <a:lnTo>
                    <a:pt x="301752" y="2961131"/>
                  </a:lnTo>
                  <a:lnTo>
                    <a:pt x="0" y="2961131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83323" y="5295900"/>
              <a:ext cx="300227" cy="883919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6783323" y="5295900"/>
              <a:ext cx="300355" cy="883919"/>
            </a:xfrm>
            <a:custGeom>
              <a:avLst/>
              <a:gdLst/>
              <a:ahLst/>
              <a:cxnLst/>
              <a:rect l="l" t="t" r="r" b="b"/>
              <a:pathLst>
                <a:path w="300354" h="883920">
                  <a:moveTo>
                    <a:pt x="0" y="0"/>
                  </a:moveTo>
                  <a:lnTo>
                    <a:pt x="300227" y="0"/>
                  </a:lnTo>
                  <a:lnTo>
                    <a:pt x="300227" y="883919"/>
                  </a:lnTo>
                  <a:lnTo>
                    <a:pt x="0" y="883919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136636" y="6118860"/>
              <a:ext cx="301751" cy="6096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8136636" y="6118860"/>
              <a:ext cx="302260" cy="60960"/>
            </a:xfrm>
            <a:custGeom>
              <a:avLst/>
              <a:gdLst/>
              <a:ahLst/>
              <a:cxnLst/>
              <a:rect l="l" t="t" r="r" b="b"/>
              <a:pathLst>
                <a:path w="302259" h="60960">
                  <a:moveTo>
                    <a:pt x="0" y="0"/>
                  </a:moveTo>
                  <a:lnTo>
                    <a:pt x="301751" y="0"/>
                  </a:lnTo>
                  <a:lnTo>
                    <a:pt x="301751" y="60960"/>
                  </a:lnTo>
                  <a:lnTo>
                    <a:pt x="0" y="6096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491472" y="4137660"/>
              <a:ext cx="300227" cy="204216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9491472" y="4137660"/>
              <a:ext cx="300355" cy="2042160"/>
            </a:xfrm>
            <a:custGeom>
              <a:avLst/>
              <a:gdLst/>
              <a:ahLst/>
              <a:cxnLst/>
              <a:rect l="l" t="t" r="r" b="b"/>
              <a:pathLst>
                <a:path w="300354" h="2042160">
                  <a:moveTo>
                    <a:pt x="0" y="0"/>
                  </a:moveTo>
                  <a:lnTo>
                    <a:pt x="300227" y="0"/>
                  </a:lnTo>
                  <a:lnTo>
                    <a:pt x="300227" y="2042160"/>
                  </a:lnTo>
                  <a:lnTo>
                    <a:pt x="0" y="204216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846308" y="2991611"/>
              <a:ext cx="300228" cy="3188207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0846308" y="2991611"/>
              <a:ext cx="300355" cy="3188335"/>
            </a:xfrm>
            <a:custGeom>
              <a:avLst/>
              <a:gdLst/>
              <a:ahLst/>
              <a:cxnLst/>
              <a:rect l="l" t="t" r="r" b="b"/>
              <a:pathLst>
                <a:path w="300354" h="3188335">
                  <a:moveTo>
                    <a:pt x="0" y="0"/>
                  </a:moveTo>
                  <a:lnTo>
                    <a:pt x="300228" y="0"/>
                  </a:lnTo>
                  <a:lnTo>
                    <a:pt x="300228" y="3188207"/>
                  </a:lnTo>
                  <a:lnTo>
                    <a:pt x="0" y="318820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2199620" y="4622291"/>
              <a:ext cx="302260" cy="1557655"/>
            </a:xfrm>
            <a:custGeom>
              <a:avLst/>
              <a:gdLst/>
              <a:ahLst/>
              <a:cxnLst/>
              <a:rect l="l" t="t" r="r" b="b"/>
              <a:pathLst>
                <a:path w="302259" h="1557654">
                  <a:moveTo>
                    <a:pt x="301752" y="1557527"/>
                  </a:moveTo>
                  <a:lnTo>
                    <a:pt x="0" y="1557527"/>
                  </a:lnTo>
                  <a:lnTo>
                    <a:pt x="0" y="0"/>
                  </a:lnTo>
                  <a:lnTo>
                    <a:pt x="301752" y="0"/>
                  </a:lnTo>
                  <a:lnTo>
                    <a:pt x="301752" y="155752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2199620" y="4622291"/>
              <a:ext cx="302260" cy="1557655"/>
            </a:xfrm>
            <a:custGeom>
              <a:avLst/>
              <a:gdLst/>
              <a:ahLst/>
              <a:cxnLst/>
              <a:rect l="l" t="t" r="r" b="b"/>
              <a:pathLst>
                <a:path w="302259" h="1557654">
                  <a:moveTo>
                    <a:pt x="0" y="0"/>
                  </a:moveTo>
                  <a:lnTo>
                    <a:pt x="301752" y="0"/>
                  </a:lnTo>
                  <a:lnTo>
                    <a:pt x="301752" y="1557527"/>
                  </a:lnTo>
                  <a:lnTo>
                    <a:pt x="0" y="1557527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892807" y="6179819"/>
              <a:ext cx="10834370" cy="0"/>
            </a:xfrm>
            <a:custGeom>
              <a:avLst/>
              <a:gdLst/>
              <a:ahLst/>
              <a:cxnLst/>
              <a:rect l="l" t="t" r="r" b="b"/>
              <a:pathLst>
                <a:path w="10834370">
                  <a:moveTo>
                    <a:pt x="0" y="0"/>
                  </a:moveTo>
                  <a:lnTo>
                    <a:pt x="10834116" y="0"/>
                  </a:lnTo>
                </a:path>
                <a:path w="10834370">
                  <a:moveTo>
                    <a:pt x="0" y="0"/>
                  </a:moveTo>
                  <a:lnTo>
                    <a:pt x="10834116" y="0"/>
                  </a:lnTo>
                </a:path>
                <a:path w="10834370">
                  <a:moveTo>
                    <a:pt x="0" y="0"/>
                  </a:moveTo>
                  <a:lnTo>
                    <a:pt x="10834116" y="0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1372087" y="6179819"/>
              <a:ext cx="1355090" cy="254635"/>
            </a:xfrm>
            <a:custGeom>
              <a:avLst/>
              <a:gdLst/>
              <a:ahLst/>
              <a:cxnLst/>
              <a:rect l="l" t="t" r="r" b="b"/>
              <a:pathLst>
                <a:path w="1355090" h="254635">
                  <a:moveTo>
                    <a:pt x="0" y="0"/>
                  </a:moveTo>
                  <a:lnTo>
                    <a:pt x="0" y="254508"/>
                  </a:lnTo>
                </a:path>
                <a:path w="1355090" h="254635">
                  <a:moveTo>
                    <a:pt x="0" y="0"/>
                  </a:moveTo>
                  <a:lnTo>
                    <a:pt x="0" y="254508"/>
                  </a:lnTo>
                </a:path>
                <a:path w="1355090" h="254635">
                  <a:moveTo>
                    <a:pt x="1354835" y="0"/>
                  </a:moveTo>
                  <a:lnTo>
                    <a:pt x="1354835" y="254508"/>
                  </a:lnTo>
                </a:path>
                <a:path w="1355090" h="254635">
                  <a:moveTo>
                    <a:pt x="1354835" y="0"/>
                  </a:moveTo>
                  <a:lnTo>
                    <a:pt x="1354835" y="254508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1372087" y="6434327"/>
              <a:ext cx="1355090" cy="254635"/>
            </a:xfrm>
            <a:custGeom>
              <a:avLst/>
              <a:gdLst/>
              <a:ahLst/>
              <a:cxnLst/>
              <a:rect l="l" t="t" r="r" b="b"/>
              <a:pathLst>
                <a:path w="1355090" h="254634">
                  <a:moveTo>
                    <a:pt x="0" y="0"/>
                  </a:moveTo>
                  <a:lnTo>
                    <a:pt x="0" y="254508"/>
                  </a:lnTo>
                </a:path>
                <a:path w="1355090" h="254634">
                  <a:moveTo>
                    <a:pt x="1354836" y="0"/>
                  </a:moveTo>
                  <a:lnTo>
                    <a:pt x="1354836" y="254508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36803" y="6688836"/>
              <a:ext cx="12390120" cy="239395"/>
            </a:xfrm>
            <a:custGeom>
              <a:avLst/>
              <a:gdLst/>
              <a:ahLst/>
              <a:cxnLst/>
              <a:rect l="l" t="t" r="r" b="b"/>
              <a:pathLst>
                <a:path w="12390120" h="239395">
                  <a:moveTo>
                    <a:pt x="0" y="0"/>
                  </a:moveTo>
                  <a:lnTo>
                    <a:pt x="12390119" y="0"/>
                  </a:lnTo>
                </a:path>
                <a:path w="12390120" h="239395">
                  <a:moveTo>
                    <a:pt x="0" y="0"/>
                  </a:moveTo>
                  <a:lnTo>
                    <a:pt x="0" y="239268"/>
                  </a:lnTo>
                </a:path>
                <a:path w="12390120" h="239395">
                  <a:moveTo>
                    <a:pt x="11035284" y="0"/>
                  </a:moveTo>
                  <a:lnTo>
                    <a:pt x="11035284" y="239268"/>
                  </a:lnTo>
                </a:path>
                <a:path w="12390120" h="239395">
                  <a:moveTo>
                    <a:pt x="11035284" y="0"/>
                  </a:moveTo>
                  <a:lnTo>
                    <a:pt x="11035284" y="239268"/>
                  </a:lnTo>
                </a:path>
                <a:path w="12390120" h="239395">
                  <a:moveTo>
                    <a:pt x="12390119" y="0"/>
                  </a:moveTo>
                  <a:lnTo>
                    <a:pt x="12390119" y="239268"/>
                  </a:lnTo>
                </a:path>
                <a:path w="12390120" h="239395">
                  <a:moveTo>
                    <a:pt x="12390119" y="0"/>
                  </a:moveTo>
                  <a:lnTo>
                    <a:pt x="12390119" y="239268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90143" y="6761987"/>
              <a:ext cx="86868" cy="86868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390143" y="6761987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0"/>
                  </a:moveTo>
                  <a:lnTo>
                    <a:pt x="86868" y="0"/>
                  </a:lnTo>
                  <a:lnTo>
                    <a:pt x="86868" y="86868"/>
                  </a:lnTo>
                  <a:lnTo>
                    <a:pt x="0" y="8686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691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36803" y="6928104"/>
              <a:ext cx="12390120" cy="238125"/>
            </a:xfrm>
            <a:custGeom>
              <a:avLst/>
              <a:gdLst/>
              <a:ahLst/>
              <a:cxnLst/>
              <a:rect l="l" t="t" r="r" b="b"/>
              <a:pathLst>
                <a:path w="12390120" h="238125">
                  <a:moveTo>
                    <a:pt x="0" y="0"/>
                  </a:moveTo>
                  <a:lnTo>
                    <a:pt x="12390119" y="0"/>
                  </a:lnTo>
                </a:path>
                <a:path w="12390120" h="238125">
                  <a:moveTo>
                    <a:pt x="0" y="0"/>
                  </a:moveTo>
                  <a:lnTo>
                    <a:pt x="0" y="237744"/>
                  </a:lnTo>
                </a:path>
                <a:path w="12390120" h="238125">
                  <a:moveTo>
                    <a:pt x="11035284" y="0"/>
                  </a:moveTo>
                  <a:lnTo>
                    <a:pt x="11035284" y="237744"/>
                  </a:lnTo>
                </a:path>
                <a:path w="12390120" h="238125">
                  <a:moveTo>
                    <a:pt x="11035284" y="0"/>
                  </a:moveTo>
                  <a:lnTo>
                    <a:pt x="11035284" y="237744"/>
                  </a:lnTo>
                </a:path>
                <a:path w="12390120" h="238125">
                  <a:moveTo>
                    <a:pt x="12390119" y="0"/>
                  </a:moveTo>
                  <a:lnTo>
                    <a:pt x="12390119" y="237744"/>
                  </a:lnTo>
                </a:path>
                <a:path w="12390120" h="238125">
                  <a:moveTo>
                    <a:pt x="12390119" y="0"/>
                  </a:moveTo>
                  <a:lnTo>
                    <a:pt x="12390119" y="237744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90143" y="6999731"/>
              <a:ext cx="86868" cy="86868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390143" y="6999731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0"/>
                  </a:moveTo>
                  <a:lnTo>
                    <a:pt x="86868" y="0"/>
                  </a:lnTo>
                  <a:lnTo>
                    <a:pt x="86868" y="86868"/>
                  </a:lnTo>
                  <a:lnTo>
                    <a:pt x="0" y="8686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7C60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36803" y="7165848"/>
              <a:ext cx="12390120" cy="239395"/>
            </a:xfrm>
            <a:custGeom>
              <a:avLst/>
              <a:gdLst/>
              <a:ahLst/>
              <a:cxnLst/>
              <a:rect l="l" t="t" r="r" b="b"/>
              <a:pathLst>
                <a:path w="12390120" h="239395">
                  <a:moveTo>
                    <a:pt x="0" y="0"/>
                  </a:moveTo>
                  <a:lnTo>
                    <a:pt x="12390119" y="0"/>
                  </a:lnTo>
                </a:path>
                <a:path w="12390120" h="239395">
                  <a:moveTo>
                    <a:pt x="0" y="0"/>
                  </a:moveTo>
                  <a:lnTo>
                    <a:pt x="0" y="239268"/>
                  </a:lnTo>
                </a:path>
                <a:path w="12390120" h="239395">
                  <a:moveTo>
                    <a:pt x="0" y="239268"/>
                  </a:moveTo>
                  <a:lnTo>
                    <a:pt x="12390119" y="239268"/>
                  </a:lnTo>
                </a:path>
                <a:path w="12390120" h="239395">
                  <a:moveTo>
                    <a:pt x="12390119" y="0"/>
                  </a:moveTo>
                  <a:lnTo>
                    <a:pt x="12390119" y="239268"/>
                  </a:lnTo>
                </a:path>
                <a:path w="12390120" h="239395">
                  <a:moveTo>
                    <a:pt x="12390119" y="0"/>
                  </a:moveTo>
                  <a:lnTo>
                    <a:pt x="12390119" y="239268"/>
                  </a:lnTo>
                </a:path>
              </a:pathLst>
            </a:custGeom>
            <a:ln w="10668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90143" y="7238999"/>
              <a:ext cx="86868" cy="86868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390143" y="7238999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0"/>
                  </a:moveTo>
                  <a:lnTo>
                    <a:pt x="86868" y="0"/>
                  </a:lnTo>
                  <a:lnTo>
                    <a:pt x="86868" y="86868"/>
                  </a:lnTo>
                  <a:lnTo>
                    <a:pt x="0" y="8686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97B8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11638247" y="5184500"/>
            <a:ext cx="219075" cy="828675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50" spc="-60" dirty="0">
                <a:latin typeface="Verdana"/>
                <a:cs typeface="Verdana"/>
              </a:rPr>
              <a:t>Cruise</a:t>
            </a:r>
            <a:r>
              <a:rPr sz="1250" spc="-75" dirty="0">
                <a:latin typeface="Verdana"/>
                <a:cs typeface="Verdana"/>
              </a:rPr>
              <a:t> </a:t>
            </a:r>
            <a:r>
              <a:rPr sz="1250" spc="-25" dirty="0">
                <a:latin typeface="Verdana"/>
                <a:cs typeface="Verdana"/>
              </a:rPr>
              <a:t>STX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1938434" y="3211288"/>
            <a:ext cx="520700" cy="1443990"/>
          </a:xfrm>
          <a:prstGeom prst="rect">
            <a:avLst/>
          </a:prstGeom>
        </p:spPr>
        <p:txBody>
          <a:bodyPr vert="vert270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250" spc="-60" dirty="0">
                <a:latin typeface="Verdana"/>
                <a:cs typeface="Verdana"/>
              </a:rPr>
              <a:t>Cruise</a:t>
            </a:r>
            <a:r>
              <a:rPr sz="1250" spc="-75" dirty="0">
                <a:latin typeface="Verdana"/>
                <a:cs typeface="Verdana"/>
              </a:rPr>
              <a:t> </a:t>
            </a:r>
            <a:r>
              <a:rPr sz="1250" spc="-10" dirty="0">
                <a:latin typeface="Verdana"/>
                <a:cs typeface="Verdana"/>
              </a:rPr>
              <a:t>STT/STJ</a:t>
            </a:r>
            <a:endParaRPr sz="1250">
              <a:latin typeface="Verdana"/>
              <a:cs typeface="Verdana"/>
            </a:endParaRPr>
          </a:p>
          <a:p>
            <a:pPr marL="113030">
              <a:lnSpc>
                <a:spcPct val="100000"/>
              </a:lnSpc>
              <a:spcBef>
                <a:spcPts val="875"/>
              </a:spcBef>
            </a:pPr>
            <a:r>
              <a:rPr sz="1250" spc="-60" dirty="0">
                <a:latin typeface="Verdana"/>
                <a:cs typeface="Verdana"/>
              </a:rPr>
              <a:t>Cruise</a:t>
            </a:r>
            <a:r>
              <a:rPr sz="1250" spc="-70" dirty="0">
                <a:latin typeface="Verdana"/>
                <a:cs typeface="Verdana"/>
              </a:rPr>
              <a:t> </a:t>
            </a:r>
            <a:r>
              <a:rPr sz="1250" spc="-85" dirty="0">
                <a:latin typeface="Verdana"/>
                <a:cs typeface="Verdana"/>
              </a:rPr>
              <a:t>Visitor</a:t>
            </a:r>
            <a:r>
              <a:rPr sz="1250" spc="-45" dirty="0">
                <a:latin typeface="Verdana"/>
                <a:cs typeface="Verdana"/>
              </a:rPr>
              <a:t> </a:t>
            </a:r>
            <a:r>
              <a:rPr sz="1250" spc="-85" dirty="0">
                <a:latin typeface="Verdana"/>
                <a:cs typeface="Verdana"/>
              </a:rPr>
              <a:t>Total</a:t>
            </a:r>
            <a:endParaRPr sz="1250">
              <a:latin typeface="Verdana"/>
              <a:cs typeface="Verdana"/>
            </a:endParaRPr>
          </a:p>
        </p:txBody>
      </p:sp>
      <p:graphicFrame>
        <p:nvGraphicFramePr>
          <p:cNvPr id="76" name="object 76"/>
          <p:cNvGraphicFramePr>
            <a:graphicFrameLocks noGrp="1"/>
          </p:cNvGraphicFramePr>
          <p:nvPr/>
        </p:nvGraphicFramePr>
        <p:xfrm>
          <a:off x="461662" y="6179820"/>
          <a:ext cx="12028170" cy="1223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1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5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3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38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50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50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82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69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R="142240" algn="r">
                        <a:lnSpc>
                          <a:spcPts val="660"/>
                        </a:lnSpc>
                      </a:pPr>
                      <a:r>
                        <a:rPr sz="1250" spc="-50" dirty="0">
                          <a:latin typeface="Verdana"/>
                          <a:cs typeface="Verdana"/>
                        </a:rPr>
                        <a:t>0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2017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2018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2019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2020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2021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dirty="0">
                          <a:latin typeface="Verdana"/>
                          <a:cs typeface="Verdana"/>
                        </a:rPr>
                        <a:t>FY</a:t>
                      </a:r>
                      <a:r>
                        <a:rPr sz="1250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2024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968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50" spc="-70" dirty="0">
                          <a:latin typeface="Verdana"/>
                          <a:cs typeface="Verdana"/>
                        </a:rPr>
                        <a:t>Feb.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5" dirty="0">
                          <a:latin typeface="Verdana"/>
                          <a:cs typeface="Verdana"/>
                        </a:rPr>
                        <a:t>YTD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968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spc="-60" dirty="0">
                          <a:latin typeface="Verdana"/>
                          <a:cs typeface="Verdana"/>
                        </a:rPr>
                        <a:t>Cruise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5" dirty="0">
                          <a:latin typeface="Verdana"/>
                          <a:cs typeface="Verdana"/>
                        </a:rPr>
                        <a:t>STX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138,362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56,345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64,833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17,444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3,841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83,478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169,044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113664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49,705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250" spc="-60" dirty="0">
                          <a:latin typeface="Verdana"/>
                          <a:cs typeface="Verdana"/>
                        </a:rPr>
                        <a:t>Cruise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10" dirty="0">
                          <a:latin typeface="Verdana"/>
                          <a:cs typeface="Verdana"/>
                        </a:rPr>
                        <a:t>STT/STJ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6985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1,783,577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1,129,843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1,416,099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424,583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26,353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937,704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1,425,752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729,684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760"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250" spc="-60" dirty="0">
                          <a:latin typeface="Verdana"/>
                          <a:cs typeface="Verdana"/>
                        </a:rPr>
                        <a:t>Cruise</a:t>
                      </a:r>
                      <a:r>
                        <a:rPr sz="12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80" dirty="0">
                          <a:latin typeface="Verdana"/>
                          <a:cs typeface="Verdana"/>
                        </a:rPr>
                        <a:t>Visitor</a:t>
                      </a:r>
                      <a:r>
                        <a:rPr sz="125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spc="-20" dirty="0">
                          <a:latin typeface="Verdana"/>
                          <a:cs typeface="Verdana"/>
                        </a:rPr>
                        <a:t>Total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8890" marB="0"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1,921,939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1,186,188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1,480,932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442,027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30,194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1,021,182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  <a:lnR w="12700">
                      <a:solidFill>
                        <a:srgbClr val="D8D8D8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1,594,796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D8D8D8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50" spc="-10" dirty="0">
                          <a:latin typeface="Verdana"/>
                          <a:cs typeface="Verdana"/>
                        </a:rPr>
                        <a:t>779,389</a:t>
                      </a:r>
                      <a:endParaRPr sz="1250">
                        <a:latin typeface="Verdana"/>
                        <a:cs typeface="Verdana"/>
                      </a:endParaRPr>
                    </a:p>
                  </a:txBody>
                  <a:tcPr marL="0" marR="0" marT="12065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7" name="object 77"/>
          <p:cNvSpPr txBox="1"/>
          <p:nvPr/>
        </p:nvSpPr>
        <p:spPr>
          <a:xfrm>
            <a:off x="1156206" y="5059230"/>
            <a:ext cx="59944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05" dirty="0">
                <a:latin typeface="Verdana"/>
                <a:cs typeface="Verdana"/>
              </a:rPr>
              <a:t>500,000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026658" y="4059486"/>
            <a:ext cx="72898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10" dirty="0">
                <a:latin typeface="Verdana"/>
                <a:cs typeface="Verdana"/>
              </a:rPr>
              <a:t>1,000,000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026658" y="3059743"/>
            <a:ext cx="72898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10" dirty="0">
                <a:latin typeface="Verdana"/>
                <a:cs typeface="Verdana"/>
              </a:rPr>
              <a:t>1,500,000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26658" y="2059921"/>
            <a:ext cx="72898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110" dirty="0">
                <a:latin typeface="Verdana"/>
                <a:cs typeface="Verdana"/>
              </a:rPr>
              <a:t>2,000,000</a:t>
            </a:r>
            <a:endParaRPr sz="1250">
              <a:latin typeface="Verdana"/>
              <a:cs typeface="Verdana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0" y="1746504"/>
            <a:ext cx="12801600" cy="326390"/>
            <a:chOff x="0" y="1746504"/>
            <a:chExt cx="12801600" cy="326390"/>
          </a:xfrm>
        </p:grpSpPr>
        <p:pic>
          <p:nvPicPr>
            <p:cNvPr id="82" name="object 8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0" y="1746504"/>
              <a:ext cx="12801600" cy="326136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0" y="1769364"/>
              <a:ext cx="12801600" cy="233679"/>
            </a:xfrm>
            <a:custGeom>
              <a:avLst/>
              <a:gdLst/>
              <a:ahLst/>
              <a:cxnLst/>
              <a:rect l="l" t="t" r="r" b="b"/>
              <a:pathLst>
                <a:path w="12801600" h="233680">
                  <a:moveTo>
                    <a:pt x="12801600" y="233172"/>
                  </a:moveTo>
                  <a:lnTo>
                    <a:pt x="0" y="233172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233172"/>
                  </a:lnTo>
                  <a:close/>
                </a:path>
              </a:pathLst>
            </a:custGeom>
            <a:solidFill>
              <a:srgbClr val="D6E4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6511"/>
            <a:ext cx="12801600" cy="346252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5397" y="2935223"/>
            <a:ext cx="12807315" cy="4552315"/>
            <a:chOff x="-5397" y="2935223"/>
            <a:chExt cx="12807315" cy="45523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57259" y="4229099"/>
              <a:ext cx="4244340" cy="32583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935223"/>
              <a:ext cx="12801600" cy="45521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425951"/>
              <a:ext cx="1371600" cy="15209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3425951"/>
              <a:ext cx="1371600" cy="1521460"/>
            </a:xfrm>
            <a:custGeom>
              <a:avLst/>
              <a:gdLst/>
              <a:ahLst/>
              <a:cxnLst/>
              <a:rect l="l" t="t" r="r" b="b"/>
              <a:pathLst>
                <a:path w="1371600" h="1521460">
                  <a:moveTo>
                    <a:pt x="943356" y="1520952"/>
                  </a:moveTo>
                  <a:lnTo>
                    <a:pt x="0" y="1520952"/>
                  </a:lnTo>
                  <a:lnTo>
                    <a:pt x="0" y="0"/>
                  </a:lnTo>
                  <a:lnTo>
                    <a:pt x="1371600" y="0"/>
                  </a:lnTo>
                  <a:lnTo>
                    <a:pt x="1371600" y="1091183"/>
                  </a:lnTo>
                  <a:lnTo>
                    <a:pt x="1369083" y="1138060"/>
                  </a:lnTo>
                  <a:lnTo>
                    <a:pt x="1361709" y="1183422"/>
                  </a:lnTo>
                  <a:lnTo>
                    <a:pt x="1349739" y="1227015"/>
                  </a:lnTo>
                  <a:lnTo>
                    <a:pt x="1333438" y="1268583"/>
                  </a:lnTo>
                  <a:lnTo>
                    <a:pt x="1313067" y="1307874"/>
                  </a:lnTo>
                  <a:lnTo>
                    <a:pt x="1288889" y="1344631"/>
                  </a:lnTo>
                  <a:lnTo>
                    <a:pt x="1261168" y="1378600"/>
                  </a:lnTo>
                  <a:lnTo>
                    <a:pt x="1230165" y="1409527"/>
                  </a:lnTo>
                  <a:lnTo>
                    <a:pt x="1196144" y="1437156"/>
                  </a:lnTo>
                  <a:lnTo>
                    <a:pt x="1159368" y="1461233"/>
                  </a:lnTo>
                  <a:lnTo>
                    <a:pt x="1120100" y="1481504"/>
                  </a:lnTo>
                  <a:lnTo>
                    <a:pt x="1078601" y="1497714"/>
                  </a:lnTo>
                  <a:lnTo>
                    <a:pt x="1035136" y="1509607"/>
                  </a:lnTo>
                  <a:lnTo>
                    <a:pt x="989966" y="1516930"/>
                  </a:lnTo>
                  <a:lnTo>
                    <a:pt x="943356" y="1519427"/>
                  </a:lnTo>
                  <a:lnTo>
                    <a:pt x="943356" y="1520952"/>
                  </a:lnTo>
                  <a:close/>
                </a:path>
              </a:pathLst>
            </a:custGeom>
            <a:ln w="10668">
              <a:solidFill>
                <a:srgbClr val="497E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9631" y="3837717"/>
              <a:ext cx="1176020" cy="699135"/>
            </a:xfrm>
            <a:custGeom>
              <a:avLst/>
              <a:gdLst/>
              <a:ahLst/>
              <a:cxnLst/>
              <a:rect l="l" t="t" r="r" b="b"/>
              <a:pathLst>
                <a:path w="1176020" h="699135">
                  <a:moveTo>
                    <a:pt x="296703" y="698944"/>
                  </a:moveTo>
                  <a:lnTo>
                    <a:pt x="254737" y="696386"/>
                  </a:lnTo>
                  <a:lnTo>
                    <a:pt x="215145" y="688693"/>
                  </a:lnTo>
                  <a:lnTo>
                    <a:pt x="177947" y="675838"/>
                  </a:lnTo>
                  <a:lnTo>
                    <a:pt x="143160" y="657796"/>
                  </a:lnTo>
                  <a:lnTo>
                    <a:pt x="111406" y="634830"/>
                  </a:lnTo>
                  <a:lnTo>
                    <a:pt x="83296" y="607087"/>
                  </a:lnTo>
                  <a:lnTo>
                    <a:pt x="58828" y="574576"/>
                  </a:lnTo>
                  <a:lnTo>
                    <a:pt x="38004" y="537305"/>
                  </a:lnTo>
                  <a:lnTo>
                    <a:pt x="21377" y="495874"/>
                  </a:lnTo>
                  <a:lnTo>
                    <a:pt x="9501" y="450746"/>
                  </a:lnTo>
                  <a:lnTo>
                    <a:pt x="2375" y="401940"/>
                  </a:lnTo>
                  <a:lnTo>
                    <a:pt x="0" y="349472"/>
                  </a:lnTo>
                  <a:lnTo>
                    <a:pt x="2375" y="297127"/>
                  </a:lnTo>
                  <a:lnTo>
                    <a:pt x="9501" y="248400"/>
                  </a:lnTo>
                  <a:lnTo>
                    <a:pt x="21377" y="203297"/>
                  </a:lnTo>
                  <a:lnTo>
                    <a:pt x="38004" y="161829"/>
                  </a:lnTo>
                  <a:lnTo>
                    <a:pt x="58828" y="124625"/>
                  </a:lnTo>
                  <a:lnTo>
                    <a:pt x="83296" y="92154"/>
                  </a:lnTo>
                  <a:lnTo>
                    <a:pt x="111406" y="64397"/>
                  </a:lnTo>
                  <a:lnTo>
                    <a:pt x="143160" y="41338"/>
                  </a:lnTo>
                  <a:lnTo>
                    <a:pt x="177947" y="23319"/>
                  </a:lnTo>
                  <a:lnTo>
                    <a:pt x="215145" y="10417"/>
                  </a:lnTo>
                  <a:lnTo>
                    <a:pt x="254737" y="2641"/>
                  </a:lnTo>
                  <a:lnTo>
                    <a:pt x="296703" y="0"/>
                  </a:lnTo>
                  <a:lnTo>
                    <a:pt x="338295" y="2641"/>
                  </a:lnTo>
                  <a:lnTo>
                    <a:pt x="377618" y="10417"/>
                  </a:lnTo>
                  <a:lnTo>
                    <a:pt x="414656" y="23319"/>
                  </a:lnTo>
                  <a:lnTo>
                    <a:pt x="449389" y="41338"/>
                  </a:lnTo>
                  <a:lnTo>
                    <a:pt x="481143" y="64397"/>
                  </a:lnTo>
                  <a:lnTo>
                    <a:pt x="509254" y="92154"/>
                  </a:lnTo>
                  <a:lnTo>
                    <a:pt x="533721" y="124625"/>
                  </a:lnTo>
                  <a:lnTo>
                    <a:pt x="551026" y="155543"/>
                  </a:lnTo>
                  <a:lnTo>
                    <a:pt x="296703" y="155543"/>
                  </a:lnTo>
                  <a:lnTo>
                    <a:pt x="273543" y="158509"/>
                  </a:lnTo>
                  <a:lnTo>
                    <a:pt x="234901" y="181836"/>
                  </a:lnTo>
                  <a:lnTo>
                    <a:pt x="207064" y="228894"/>
                  </a:lnTo>
                  <a:lnTo>
                    <a:pt x="192854" y="302540"/>
                  </a:lnTo>
                  <a:lnTo>
                    <a:pt x="191071" y="349472"/>
                  </a:lnTo>
                  <a:lnTo>
                    <a:pt x="192854" y="396568"/>
                  </a:lnTo>
                  <a:lnTo>
                    <a:pt x="198191" y="436852"/>
                  </a:lnTo>
                  <a:lnTo>
                    <a:pt x="219456" y="497014"/>
                  </a:lnTo>
                  <a:lnTo>
                    <a:pt x="252936" y="531935"/>
                  </a:lnTo>
                  <a:lnTo>
                    <a:pt x="296703" y="543496"/>
                  </a:lnTo>
                  <a:lnTo>
                    <a:pt x="551086" y="543496"/>
                  </a:lnTo>
                  <a:lnTo>
                    <a:pt x="533721" y="574576"/>
                  </a:lnTo>
                  <a:lnTo>
                    <a:pt x="509254" y="607087"/>
                  </a:lnTo>
                  <a:lnTo>
                    <a:pt x="481143" y="634830"/>
                  </a:lnTo>
                  <a:lnTo>
                    <a:pt x="449389" y="657796"/>
                  </a:lnTo>
                  <a:lnTo>
                    <a:pt x="414656" y="675838"/>
                  </a:lnTo>
                  <a:lnTo>
                    <a:pt x="377618" y="688693"/>
                  </a:lnTo>
                  <a:lnTo>
                    <a:pt x="338295" y="696386"/>
                  </a:lnTo>
                  <a:lnTo>
                    <a:pt x="296703" y="698944"/>
                  </a:lnTo>
                  <a:close/>
                </a:path>
                <a:path w="1176020" h="699135">
                  <a:moveTo>
                    <a:pt x="551086" y="543496"/>
                  </a:moveTo>
                  <a:lnTo>
                    <a:pt x="296703" y="543496"/>
                  </a:lnTo>
                  <a:lnTo>
                    <a:pt x="319489" y="540640"/>
                  </a:lnTo>
                  <a:lnTo>
                    <a:pt x="339828" y="531935"/>
                  </a:lnTo>
                  <a:lnTo>
                    <a:pt x="373094" y="497014"/>
                  </a:lnTo>
                  <a:lnTo>
                    <a:pt x="394311" y="436852"/>
                  </a:lnTo>
                  <a:lnTo>
                    <a:pt x="399615" y="396568"/>
                  </a:lnTo>
                  <a:lnTo>
                    <a:pt x="401383" y="349472"/>
                  </a:lnTo>
                  <a:lnTo>
                    <a:pt x="399615" y="302540"/>
                  </a:lnTo>
                  <a:lnTo>
                    <a:pt x="394311" y="262342"/>
                  </a:lnTo>
                  <a:lnTo>
                    <a:pt x="373094" y="202215"/>
                  </a:lnTo>
                  <a:lnTo>
                    <a:pt x="339828" y="167270"/>
                  </a:lnTo>
                  <a:lnTo>
                    <a:pt x="296703" y="155543"/>
                  </a:lnTo>
                  <a:lnTo>
                    <a:pt x="551026" y="155543"/>
                  </a:lnTo>
                  <a:lnTo>
                    <a:pt x="571157" y="203297"/>
                  </a:lnTo>
                  <a:lnTo>
                    <a:pt x="583001" y="248400"/>
                  </a:lnTo>
                  <a:lnTo>
                    <a:pt x="590094" y="297127"/>
                  </a:lnTo>
                  <a:lnTo>
                    <a:pt x="592455" y="349472"/>
                  </a:lnTo>
                  <a:lnTo>
                    <a:pt x="590094" y="401940"/>
                  </a:lnTo>
                  <a:lnTo>
                    <a:pt x="583001" y="450746"/>
                  </a:lnTo>
                  <a:lnTo>
                    <a:pt x="571157" y="495874"/>
                  </a:lnTo>
                  <a:lnTo>
                    <a:pt x="554545" y="537305"/>
                  </a:lnTo>
                  <a:lnTo>
                    <a:pt x="551086" y="543496"/>
                  </a:lnTo>
                  <a:close/>
                </a:path>
                <a:path w="1176020" h="699135">
                  <a:moveTo>
                    <a:pt x="1163161" y="545401"/>
                  </a:moveTo>
                  <a:lnTo>
                    <a:pt x="877347" y="545401"/>
                  </a:lnTo>
                  <a:lnTo>
                    <a:pt x="900582" y="544313"/>
                  </a:lnTo>
                  <a:lnTo>
                    <a:pt x="921281" y="540912"/>
                  </a:lnTo>
                  <a:lnTo>
                    <a:pt x="967683" y="517155"/>
                  </a:lnTo>
                  <a:lnTo>
                    <a:pt x="983837" y="475297"/>
                  </a:lnTo>
                  <a:lnTo>
                    <a:pt x="977424" y="446777"/>
                  </a:lnTo>
                  <a:lnTo>
                    <a:pt x="958179" y="426374"/>
                  </a:lnTo>
                  <a:lnTo>
                    <a:pt x="926093" y="414097"/>
                  </a:lnTo>
                  <a:lnTo>
                    <a:pt x="881157" y="409956"/>
                  </a:lnTo>
                  <a:lnTo>
                    <a:pt x="801433" y="409956"/>
                  </a:lnTo>
                  <a:lnTo>
                    <a:pt x="801433" y="289941"/>
                  </a:lnTo>
                  <a:lnTo>
                    <a:pt x="921448" y="160401"/>
                  </a:lnTo>
                  <a:lnTo>
                    <a:pt x="656463" y="160401"/>
                  </a:lnTo>
                  <a:lnTo>
                    <a:pt x="656463" y="13430"/>
                  </a:lnTo>
                  <a:lnTo>
                    <a:pt x="1142333" y="13430"/>
                  </a:lnTo>
                  <a:lnTo>
                    <a:pt x="1142333" y="132492"/>
                  </a:lnTo>
                  <a:lnTo>
                    <a:pt x="1003077" y="282321"/>
                  </a:lnTo>
                  <a:lnTo>
                    <a:pt x="1042438" y="293145"/>
                  </a:lnTo>
                  <a:lnTo>
                    <a:pt x="1106550" y="327473"/>
                  </a:lnTo>
                  <a:lnTo>
                    <a:pt x="1150786" y="378053"/>
                  </a:lnTo>
                  <a:lnTo>
                    <a:pt x="1173075" y="440203"/>
                  </a:lnTo>
                  <a:lnTo>
                    <a:pt x="1175861" y="475297"/>
                  </a:lnTo>
                  <a:lnTo>
                    <a:pt x="1173859" y="504589"/>
                  </a:lnTo>
                  <a:lnTo>
                    <a:pt x="1167848" y="532757"/>
                  </a:lnTo>
                  <a:lnTo>
                    <a:pt x="1163161" y="545401"/>
                  </a:lnTo>
                  <a:close/>
                </a:path>
                <a:path w="1176020" h="699135">
                  <a:moveTo>
                    <a:pt x="883062" y="698944"/>
                  </a:moveTo>
                  <a:lnTo>
                    <a:pt x="812411" y="694658"/>
                  </a:lnTo>
                  <a:lnTo>
                    <a:pt x="742473" y="681799"/>
                  </a:lnTo>
                  <a:lnTo>
                    <a:pt x="677537" y="660951"/>
                  </a:lnTo>
                  <a:lnTo>
                    <a:pt x="621887" y="632745"/>
                  </a:lnTo>
                  <a:lnTo>
                    <a:pt x="691038" y="489680"/>
                  </a:lnTo>
                  <a:lnTo>
                    <a:pt x="711380" y="502394"/>
                  </a:lnTo>
                  <a:lnTo>
                    <a:pt x="732972" y="513528"/>
                  </a:lnTo>
                  <a:lnTo>
                    <a:pt x="779907" y="531018"/>
                  </a:lnTo>
                  <a:lnTo>
                    <a:pt x="828984" y="541889"/>
                  </a:lnTo>
                  <a:lnTo>
                    <a:pt x="877347" y="545401"/>
                  </a:lnTo>
                  <a:lnTo>
                    <a:pt x="1163161" y="545401"/>
                  </a:lnTo>
                  <a:lnTo>
                    <a:pt x="1157818" y="559817"/>
                  </a:lnTo>
                  <a:lnTo>
                    <a:pt x="1125582" y="609986"/>
                  </a:lnTo>
                  <a:lnTo>
                    <a:pt x="1076615" y="650992"/>
                  </a:lnTo>
                  <a:lnTo>
                    <a:pt x="1011020" y="681424"/>
                  </a:lnTo>
                  <a:lnTo>
                    <a:pt x="972276" y="691157"/>
                  </a:lnTo>
                  <a:lnTo>
                    <a:pt x="929620" y="696997"/>
                  </a:lnTo>
                  <a:lnTo>
                    <a:pt x="883062" y="6989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043236" y="3378070"/>
            <a:ext cx="5545455" cy="1433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4600" spc="170" dirty="0">
                <a:solidFill>
                  <a:srgbClr val="49442A"/>
                </a:solidFill>
                <a:latin typeface="Verdana"/>
                <a:cs typeface="Verdana"/>
              </a:rPr>
              <a:t>Let’s</a:t>
            </a:r>
            <a:r>
              <a:rPr sz="4600" spc="-26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4600" spc="204" dirty="0">
                <a:solidFill>
                  <a:srgbClr val="49442A"/>
                </a:solidFill>
                <a:latin typeface="Verdana"/>
                <a:cs typeface="Verdana"/>
              </a:rPr>
              <a:t>discuss </a:t>
            </a:r>
            <a:r>
              <a:rPr sz="4600" spc="270" dirty="0">
                <a:solidFill>
                  <a:srgbClr val="1F497C"/>
                </a:solidFill>
                <a:latin typeface="Verdana"/>
                <a:cs typeface="Verdana"/>
              </a:rPr>
              <a:t>Accommodations</a:t>
            </a:r>
            <a:endParaRPr sz="46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02764" y="4966162"/>
            <a:ext cx="5392420" cy="793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Such</a:t>
            </a:r>
            <a:r>
              <a:rPr sz="2500" spc="-12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55" dirty="0">
                <a:solidFill>
                  <a:srgbClr val="49442A"/>
                </a:solidFill>
                <a:latin typeface="Verdana"/>
                <a:cs typeface="Verdana"/>
              </a:rPr>
              <a:t>as</a:t>
            </a:r>
            <a:r>
              <a:rPr sz="2500" spc="-160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40" dirty="0">
                <a:solidFill>
                  <a:srgbClr val="49442A"/>
                </a:solidFill>
                <a:latin typeface="Verdana"/>
                <a:cs typeface="Verdana"/>
              </a:rPr>
              <a:t>hotels,</a:t>
            </a:r>
            <a:r>
              <a:rPr sz="2500" spc="-13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49442A"/>
                </a:solidFill>
                <a:latin typeface="Verdana"/>
                <a:cs typeface="Verdana"/>
              </a:rPr>
              <a:t>guest</a:t>
            </a:r>
            <a:r>
              <a:rPr sz="2500" spc="-114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-45" dirty="0">
                <a:solidFill>
                  <a:srgbClr val="49442A"/>
                </a:solidFill>
                <a:latin typeface="Verdana"/>
                <a:cs typeface="Verdana"/>
              </a:rPr>
              <a:t>houses,</a:t>
            </a:r>
            <a:r>
              <a:rPr sz="2500" spc="-135" dirty="0">
                <a:solidFill>
                  <a:srgbClr val="49442A"/>
                </a:solidFill>
                <a:latin typeface="Verdana"/>
                <a:cs typeface="Verdana"/>
              </a:rPr>
              <a:t> </a:t>
            </a:r>
            <a:r>
              <a:rPr sz="2500" spc="55" dirty="0">
                <a:solidFill>
                  <a:srgbClr val="49442A"/>
                </a:solidFill>
                <a:latin typeface="Verdana"/>
                <a:cs typeface="Verdana"/>
              </a:rPr>
              <a:t>and </a:t>
            </a:r>
            <a:r>
              <a:rPr sz="2500" spc="-10" dirty="0">
                <a:solidFill>
                  <a:srgbClr val="49442A"/>
                </a:solidFill>
                <a:latin typeface="Verdana"/>
                <a:cs typeface="Verdana"/>
              </a:rPr>
              <a:t>villas.</a:t>
            </a:r>
            <a:endParaRPr sz="25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286511"/>
            <a:ext cx="12801600" cy="3681983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0" y="2549651"/>
            <a:ext cx="12801600" cy="474345"/>
          </a:xfrm>
          <a:custGeom>
            <a:avLst/>
            <a:gdLst/>
            <a:ahLst/>
            <a:cxnLst/>
            <a:rect l="l" t="t" r="r" b="b"/>
            <a:pathLst>
              <a:path w="12801600" h="474344">
                <a:moveTo>
                  <a:pt x="12801600" y="473963"/>
                </a:moveTo>
                <a:lnTo>
                  <a:pt x="0" y="473963"/>
                </a:lnTo>
                <a:lnTo>
                  <a:pt x="0" y="0"/>
                </a:lnTo>
                <a:lnTo>
                  <a:pt x="12801600" y="0"/>
                </a:lnTo>
                <a:lnTo>
                  <a:pt x="12801600" y="473963"/>
                </a:lnTo>
                <a:close/>
              </a:path>
            </a:pathLst>
          </a:custGeom>
          <a:solidFill>
            <a:srgbClr val="C6D8F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86511"/>
            <a:ext cx="12801600" cy="7200900"/>
            <a:chOff x="0" y="286511"/>
            <a:chExt cx="12801600" cy="7200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6511"/>
              <a:ext cx="12801600" cy="72009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87911" y="6583679"/>
              <a:ext cx="1161415" cy="803275"/>
            </a:xfrm>
            <a:custGeom>
              <a:avLst/>
              <a:gdLst/>
              <a:ahLst/>
              <a:cxnLst/>
              <a:rect l="l" t="t" r="r" b="b"/>
              <a:pathLst>
                <a:path w="1161415" h="803275">
                  <a:moveTo>
                    <a:pt x="1161288" y="803147"/>
                  </a:moveTo>
                  <a:lnTo>
                    <a:pt x="0" y="803147"/>
                  </a:lnTo>
                  <a:lnTo>
                    <a:pt x="0" y="0"/>
                  </a:lnTo>
                  <a:lnTo>
                    <a:pt x="1161288" y="0"/>
                  </a:lnTo>
                  <a:lnTo>
                    <a:pt x="1161288" y="803147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270759"/>
              <a:ext cx="12801600" cy="4313555"/>
            </a:xfrm>
            <a:custGeom>
              <a:avLst/>
              <a:gdLst/>
              <a:ahLst/>
              <a:cxnLst/>
              <a:rect l="l" t="t" r="r" b="b"/>
              <a:pathLst>
                <a:path w="12801600" h="4313555">
                  <a:moveTo>
                    <a:pt x="12801600" y="0"/>
                  </a:moveTo>
                  <a:lnTo>
                    <a:pt x="0" y="0"/>
                  </a:lnTo>
                  <a:lnTo>
                    <a:pt x="0" y="595884"/>
                  </a:lnTo>
                  <a:lnTo>
                    <a:pt x="961644" y="595884"/>
                  </a:lnTo>
                  <a:lnTo>
                    <a:pt x="961644" y="4312932"/>
                  </a:lnTo>
                  <a:lnTo>
                    <a:pt x="12655296" y="4312932"/>
                  </a:lnTo>
                  <a:lnTo>
                    <a:pt x="12655296" y="595884"/>
                  </a:lnTo>
                  <a:lnTo>
                    <a:pt x="12801600" y="595884"/>
                  </a:lnTo>
                  <a:lnTo>
                    <a:pt x="12801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1644" y="2368295"/>
              <a:ext cx="11694160" cy="3747770"/>
            </a:xfrm>
            <a:custGeom>
              <a:avLst/>
              <a:gdLst/>
              <a:ahLst/>
              <a:cxnLst/>
              <a:rect l="l" t="t" r="r" b="b"/>
              <a:pathLst>
                <a:path w="11694160" h="3747770">
                  <a:moveTo>
                    <a:pt x="0" y="3747516"/>
                  </a:moveTo>
                  <a:lnTo>
                    <a:pt x="11693652" y="3747516"/>
                  </a:lnTo>
                </a:path>
                <a:path w="11694160" h="3747770">
                  <a:moveTo>
                    <a:pt x="0" y="3278124"/>
                  </a:moveTo>
                  <a:lnTo>
                    <a:pt x="11693652" y="3278124"/>
                  </a:lnTo>
                </a:path>
                <a:path w="11694160" h="3747770">
                  <a:moveTo>
                    <a:pt x="0" y="2811779"/>
                  </a:moveTo>
                  <a:lnTo>
                    <a:pt x="11693652" y="2811779"/>
                  </a:lnTo>
                </a:path>
                <a:path w="11694160" h="3747770">
                  <a:moveTo>
                    <a:pt x="0" y="2342387"/>
                  </a:moveTo>
                  <a:lnTo>
                    <a:pt x="11693652" y="2342387"/>
                  </a:lnTo>
                </a:path>
                <a:path w="11694160" h="3747770">
                  <a:moveTo>
                    <a:pt x="0" y="1874520"/>
                  </a:moveTo>
                  <a:lnTo>
                    <a:pt x="11693652" y="1874520"/>
                  </a:lnTo>
                </a:path>
                <a:path w="11694160" h="3747770">
                  <a:moveTo>
                    <a:pt x="0" y="1405127"/>
                  </a:moveTo>
                  <a:lnTo>
                    <a:pt x="11693652" y="1405127"/>
                  </a:lnTo>
                </a:path>
                <a:path w="11694160" h="3747770">
                  <a:moveTo>
                    <a:pt x="0" y="937259"/>
                  </a:moveTo>
                  <a:lnTo>
                    <a:pt x="11693652" y="937259"/>
                  </a:lnTo>
                </a:path>
                <a:path w="11694160" h="3747770">
                  <a:moveTo>
                    <a:pt x="0" y="467867"/>
                  </a:moveTo>
                  <a:lnTo>
                    <a:pt x="11693652" y="467867"/>
                  </a:lnTo>
                </a:path>
                <a:path w="11694160" h="3747770">
                  <a:moveTo>
                    <a:pt x="0" y="0"/>
                  </a:moveTo>
                  <a:lnTo>
                    <a:pt x="11693652" y="0"/>
                  </a:lnTo>
                </a:path>
              </a:pathLst>
            </a:custGeom>
            <a:ln w="10668">
              <a:solidFill>
                <a:srgbClr val="F2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0724" y="2883407"/>
              <a:ext cx="650747" cy="370027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20724" y="2883407"/>
              <a:ext cx="650875" cy="3700779"/>
            </a:xfrm>
            <a:custGeom>
              <a:avLst/>
              <a:gdLst/>
              <a:ahLst/>
              <a:cxnLst/>
              <a:rect l="l" t="t" r="r" b="b"/>
              <a:pathLst>
                <a:path w="650875" h="3700779">
                  <a:moveTo>
                    <a:pt x="0" y="0"/>
                  </a:moveTo>
                  <a:lnTo>
                    <a:pt x="650747" y="0"/>
                  </a:lnTo>
                  <a:lnTo>
                    <a:pt x="650747" y="3700272"/>
                  </a:lnTo>
                  <a:lnTo>
                    <a:pt x="0" y="3700272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F80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91155" y="2889504"/>
              <a:ext cx="649223" cy="369417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391155" y="2889504"/>
              <a:ext cx="649605" cy="3694429"/>
            </a:xfrm>
            <a:custGeom>
              <a:avLst/>
              <a:gdLst/>
              <a:ahLst/>
              <a:cxnLst/>
              <a:rect l="l" t="t" r="r" b="b"/>
              <a:pathLst>
                <a:path w="649605" h="3694429">
                  <a:moveTo>
                    <a:pt x="0" y="0"/>
                  </a:moveTo>
                  <a:lnTo>
                    <a:pt x="649223" y="0"/>
                  </a:lnTo>
                  <a:lnTo>
                    <a:pt x="649223" y="3694176"/>
                  </a:lnTo>
                  <a:lnTo>
                    <a:pt x="0" y="3694176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F80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0064" y="4072127"/>
              <a:ext cx="649224" cy="251155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560064" y="4072127"/>
              <a:ext cx="649605" cy="2512060"/>
            </a:xfrm>
            <a:custGeom>
              <a:avLst/>
              <a:gdLst/>
              <a:ahLst/>
              <a:cxnLst/>
              <a:rect l="l" t="t" r="r" b="b"/>
              <a:pathLst>
                <a:path w="649604" h="2512059">
                  <a:moveTo>
                    <a:pt x="0" y="0"/>
                  </a:moveTo>
                  <a:lnTo>
                    <a:pt x="649224" y="0"/>
                  </a:lnTo>
                  <a:lnTo>
                    <a:pt x="649224" y="2511552"/>
                  </a:lnTo>
                  <a:lnTo>
                    <a:pt x="0" y="2511552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F80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8971" y="5800344"/>
              <a:ext cx="650747" cy="78333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728971" y="5800344"/>
              <a:ext cx="650875" cy="783590"/>
            </a:xfrm>
            <a:custGeom>
              <a:avLst/>
              <a:gdLst/>
              <a:ahLst/>
              <a:cxnLst/>
              <a:rect l="l" t="t" r="r" b="b"/>
              <a:pathLst>
                <a:path w="650875" h="783590">
                  <a:moveTo>
                    <a:pt x="0" y="0"/>
                  </a:moveTo>
                  <a:lnTo>
                    <a:pt x="650747" y="0"/>
                  </a:lnTo>
                  <a:lnTo>
                    <a:pt x="650747" y="783336"/>
                  </a:lnTo>
                  <a:lnTo>
                    <a:pt x="0" y="783336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F80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99403" y="5180076"/>
              <a:ext cx="649224" cy="140360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899403" y="5180076"/>
              <a:ext cx="649605" cy="1403985"/>
            </a:xfrm>
            <a:custGeom>
              <a:avLst/>
              <a:gdLst/>
              <a:ahLst/>
              <a:cxnLst/>
              <a:rect l="l" t="t" r="r" b="b"/>
              <a:pathLst>
                <a:path w="649604" h="1403984">
                  <a:moveTo>
                    <a:pt x="0" y="0"/>
                  </a:moveTo>
                  <a:lnTo>
                    <a:pt x="649224" y="0"/>
                  </a:lnTo>
                  <a:lnTo>
                    <a:pt x="649224" y="1403604"/>
                  </a:lnTo>
                  <a:lnTo>
                    <a:pt x="0" y="1403604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F80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68311" y="5551932"/>
              <a:ext cx="649224" cy="103174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068311" y="5551932"/>
              <a:ext cx="649605" cy="1031875"/>
            </a:xfrm>
            <a:custGeom>
              <a:avLst/>
              <a:gdLst/>
              <a:ahLst/>
              <a:cxnLst/>
              <a:rect l="l" t="t" r="r" b="b"/>
              <a:pathLst>
                <a:path w="649604" h="1031875">
                  <a:moveTo>
                    <a:pt x="0" y="0"/>
                  </a:moveTo>
                  <a:lnTo>
                    <a:pt x="649224" y="0"/>
                  </a:lnTo>
                  <a:lnTo>
                    <a:pt x="649224" y="1031748"/>
                  </a:lnTo>
                  <a:lnTo>
                    <a:pt x="0" y="1031748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F80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37219" y="4642103"/>
              <a:ext cx="650748" cy="194157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237219" y="4642103"/>
              <a:ext cx="650875" cy="1941830"/>
            </a:xfrm>
            <a:custGeom>
              <a:avLst/>
              <a:gdLst/>
              <a:ahLst/>
              <a:cxnLst/>
              <a:rect l="l" t="t" r="r" b="b"/>
              <a:pathLst>
                <a:path w="650875" h="1941829">
                  <a:moveTo>
                    <a:pt x="0" y="0"/>
                  </a:moveTo>
                  <a:lnTo>
                    <a:pt x="650748" y="0"/>
                  </a:lnTo>
                  <a:lnTo>
                    <a:pt x="650748" y="1941576"/>
                  </a:lnTo>
                  <a:lnTo>
                    <a:pt x="0" y="1941576"/>
                  </a:lnTo>
                  <a:lnTo>
                    <a:pt x="0" y="0"/>
                  </a:lnTo>
                  <a:close/>
                </a:path>
              </a:pathLst>
            </a:custGeom>
            <a:ln w="6095">
              <a:solidFill>
                <a:srgbClr val="4F80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07652" y="4087367"/>
              <a:ext cx="649223" cy="249631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407652" y="4087367"/>
              <a:ext cx="649605" cy="2496820"/>
            </a:xfrm>
            <a:custGeom>
              <a:avLst/>
              <a:gdLst/>
              <a:ahLst/>
              <a:cxnLst/>
              <a:rect l="l" t="t" r="r" b="b"/>
              <a:pathLst>
                <a:path w="649604" h="2496820">
                  <a:moveTo>
                    <a:pt x="0" y="0"/>
                  </a:moveTo>
                  <a:lnTo>
                    <a:pt x="649223" y="0"/>
                  </a:lnTo>
                  <a:lnTo>
                    <a:pt x="649223" y="2496312"/>
                  </a:lnTo>
                  <a:lnTo>
                    <a:pt x="0" y="2496312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F80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76559" y="5050535"/>
              <a:ext cx="649223" cy="153314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0576559" y="5050535"/>
              <a:ext cx="649605" cy="1533525"/>
            </a:xfrm>
            <a:custGeom>
              <a:avLst/>
              <a:gdLst/>
              <a:ahLst/>
              <a:cxnLst/>
              <a:rect l="l" t="t" r="r" b="b"/>
              <a:pathLst>
                <a:path w="649604" h="1533525">
                  <a:moveTo>
                    <a:pt x="0" y="0"/>
                  </a:moveTo>
                  <a:lnTo>
                    <a:pt x="649223" y="0"/>
                  </a:lnTo>
                  <a:lnTo>
                    <a:pt x="649223" y="1533144"/>
                  </a:lnTo>
                  <a:lnTo>
                    <a:pt x="0" y="1533144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F80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45468" y="5320283"/>
              <a:ext cx="650748" cy="126339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745468" y="5320283"/>
              <a:ext cx="650875" cy="1263650"/>
            </a:xfrm>
            <a:custGeom>
              <a:avLst/>
              <a:gdLst/>
              <a:ahLst/>
              <a:cxnLst/>
              <a:rect l="l" t="t" r="r" b="b"/>
              <a:pathLst>
                <a:path w="650875" h="1263650">
                  <a:moveTo>
                    <a:pt x="0" y="0"/>
                  </a:moveTo>
                  <a:lnTo>
                    <a:pt x="650748" y="0"/>
                  </a:lnTo>
                  <a:lnTo>
                    <a:pt x="650748" y="1263396"/>
                  </a:lnTo>
                  <a:lnTo>
                    <a:pt x="0" y="1263396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4F80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61644" y="6583679"/>
              <a:ext cx="11694160" cy="809625"/>
            </a:xfrm>
            <a:custGeom>
              <a:avLst/>
              <a:gdLst/>
              <a:ahLst/>
              <a:cxnLst/>
              <a:rect l="l" t="t" r="r" b="b"/>
              <a:pathLst>
                <a:path w="11694160" h="809625">
                  <a:moveTo>
                    <a:pt x="0" y="0"/>
                  </a:moveTo>
                  <a:lnTo>
                    <a:pt x="11693652" y="0"/>
                  </a:lnTo>
                </a:path>
                <a:path w="11694160" h="809625">
                  <a:moveTo>
                    <a:pt x="0" y="0"/>
                  </a:moveTo>
                  <a:lnTo>
                    <a:pt x="0" y="307847"/>
                  </a:lnTo>
                </a:path>
                <a:path w="11694160" h="809625">
                  <a:moveTo>
                    <a:pt x="10524744" y="0"/>
                  </a:moveTo>
                  <a:lnTo>
                    <a:pt x="10524744" y="307847"/>
                  </a:lnTo>
                </a:path>
                <a:path w="11694160" h="809625">
                  <a:moveTo>
                    <a:pt x="11693652" y="0"/>
                  </a:moveTo>
                  <a:lnTo>
                    <a:pt x="11693652" y="307847"/>
                  </a:lnTo>
                </a:path>
                <a:path w="11694160" h="809625">
                  <a:moveTo>
                    <a:pt x="0" y="307847"/>
                  </a:moveTo>
                  <a:lnTo>
                    <a:pt x="0" y="809243"/>
                  </a:lnTo>
                </a:path>
                <a:path w="11694160" h="809625">
                  <a:moveTo>
                    <a:pt x="10524744" y="307847"/>
                  </a:moveTo>
                  <a:lnTo>
                    <a:pt x="10524744" y="809243"/>
                  </a:lnTo>
                </a:path>
                <a:path w="11694160" h="809625">
                  <a:moveTo>
                    <a:pt x="11693652" y="307847"/>
                  </a:moveTo>
                  <a:lnTo>
                    <a:pt x="11693652" y="809243"/>
                  </a:lnTo>
                </a:path>
              </a:pathLst>
            </a:custGeom>
            <a:ln w="167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197325" y="2579610"/>
            <a:ext cx="69596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14" dirty="0">
                <a:latin typeface="Verdana"/>
                <a:cs typeface="Verdana"/>
              </a:rPr>
              <a:t>989,939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67810" y="2585742"/>
            <a:ext cx="69596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14" dirty="0">
                <a:latin typeface="Verdana"/>
                <a:cs typeface="Verdana"/>
              </a:rPr>
              <a:t>988,751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536738" y="3768400"/>
            <a:ext cx="69596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14" dirty="0">
                <a:latin typeface="Verdana"/>
                <a:cs typeface="Verdana"/>
              </a:rPr>
              <a:t>736,274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705667" y="5496577"/>
            <a:ext cx="69596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14" dirty="0">
                <a:latin typeface="Verdana"/>
                <a:cs typeface="Verdana"/>
              </a:rPr>
              <a:t>367,205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876048" y="4877835"/>
            <a:ext cx="69596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14" dirty="0">
                <a:latin typeface="Verdana"/>
                <a:cs typeface="Verdana"/>
              </a:rPr>
              <a:t>499,558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45000" y="5248164"/>
            <a:ext cx="69596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14" dirty="0">
                <a:latin typeface="Verdana"/>
                <a:cs typeface="Verdana"/>
              </a:rPr>
              <a:t>420,326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213894" y="4338357"/>
            <a:ext cx="69596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14" dirty="0">
                <a:latin typeface="Verdana"/>
                <a:cs typeface="Verdana"/>
              </a:rPr>
              <a:t>614,532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84333" y="3783594"/>
            <a:ext cx="69596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14" dirty="0">
                <a:latin typeface="Verdana"/>
                <a:cs typeface="Verdana"/>
              </a:rPr>
              <a:t>732,968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553227" y="4746764"/>
            <a:ext cx="69596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14" dirty="0">
                <a:latin typeface="Verdana"/>
                <a:cs typeface="Verdana"/>
              </a:rPr>
              <a:t>527,515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722179" y="5016502"/>
            <a:ext cx="695960" cy="250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50" spc="-114" dirty="0">
                <a:latin typeface="Verdana"/>
                <a:cs typeface="Verdana"/>
              </a:rPr>
              <a:t>469,894</a:t>
            </a:r>
            <a:endParaRPr sz="145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08267" y="5995000"/>
            <a:ext cx="614045" cy="6858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0" dirty="0">
                <a:latin typeface="Verdana"/>
                <a:cs typeface="Verdana"/>
              </a:rPr>
              <a:t>300,000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660"/>
              </a:spcBef>
            </a:pPr>
            <a:endParaRPr sz="1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-90" dirty="0">
                <a:latin typeface="Verdana"/>
                <a:cs typeface="Verdana"/>
              </a:rPr>
              <a:t>200,000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8267" y="5525552"/>
            <a:ext cx="61404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0" dirty="0">
                <a:latin typeface="Verdana"/>
                <a:cs typeface="Verdana"/>
              </a:rPr>
              <a:t>400,000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08267" y="5057667"/>
            <a:ext cx="61404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0" dirty="0">
                <a:latin typeface="Verdana"/>
                <a:cs typeface="Verdana"/>
              </a:rPr>
              <a:t>500,000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08267" y="4589792"/>
            <a:ext cx="61404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0" dirty="0">
                <a:latin typeface="Verdana"/>
                <a:cs typeface="Verdana"/>
              </a:rPr>
              <a:t>600,000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08267" y="4120432"/>
            <a:ext cx="61404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0" dirty="0">
                <a:latin typeface="Verdana"/>
                <a:cs typeface="Verdana"/>
              </a:rPr>
              <a:t>700,000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08267" y="3652556"/>
            <a:ext cx="61404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0" dirty="0">
                <a:latin typeface="Verdana"/>
                <a:cs typeface="Verdana"/>
              </a:rPr>
              <a:t>800,000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08267" y="3183119"/>
            <a:ext cx="61404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0" dirty="0">
                <a:latin typeface="Verdana"/>
                <a:cs typeface="Verdana"/>
              </a:rPr>
              <a:t>900,000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4186" y="2715322"/>
            <a:ext cx="74866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0" dirty="0">
                <a:latin typeface="Verdana"/>
                <a:cs typeface="Verdana"/>
              </a:rPr>
              <a:t>1,000,000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4186" y="2247446"/>
            <a:ext cx="74866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spc="-90" dirty="0">
                <a:latin typeface="Verdana"/>
                <a:cs typeface="Verdana"/>
              </a:rPr>
              <a:t>1,100,000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226294" y="6671653"/>
            <a:ext cx="63500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Verdana"/>
                <a:cs typeface="Verdana"/>
              </a:rPr>
              <a:t>FY</a:t>
            </a:r>
            <a:r>
              <a:rPr sz="1250" spc="-10" dirty="0">
                <a:latin typeface="Verdana"/>
                <a:cs typeface="Verdana"/>
              </a:rPr>
              <a:t> </a:t>
            </a:r>
            <a:r>
              <a:rPr sz="1250" spc="-75" dirty="0">
                <a:latin typeface="Verdana"/>
                <a:cs typeface="Verdana"/>
              </a:rPr>
              <a:t>2015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396051" y="6671653"/>
            <a:ext cx="63500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Verdana"/>
                <a:cs typeface="Verdana"/>
              </a:rPr>
              <a:t>FY</a:t>
            </a:r>
            <a:r>
              <a:rPr sz="1250" spc="5" dirty="0">
                <a:latin typeface="Verdana"/>
                <a:cs typeface="Verdana"/>
              </a:rPr>
              <a:t> </a:t>
            </a:r>
            <a:r>
              <a:rPr sz="1250" spc="-80" dirty="0">
                <a:latin typeface="Verdana"/>
                <a:cs typeface="Verdana"/>
              </a:rPr>
              <a:t>2016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565808" y="6671653"/>
            <a:ext cx="63500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Verdana"/>
                <a:cs typeface="Verdana"/>
              </a:rPr>
              <a:t>FY</a:t>
            </a:r>
            <a:r>
              <a:rPr sz="1250" spc="-10" dirty="0">
                <a:latin typeface="Verdana"/>
                <a:cs typeface="Verdana"/>
              </a:rPr>
              <a:t> </a:t>
            </a:r>
            <a:r>
              <a:rPr sz="1250" spc="-75" dirty="0">
                <a:latin typeface="Verdana"/>
                <a:cs typeface="Verdana"/>
              </a:rPr>
              <a:t>2017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243235" y="6671653"/>
            <a:ext cx="63500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Verdana"/>
                <a:cs typeface="Verdana"/>
              </a:rPr>
              <a:t>FY</a:t>
            </a:r>
            <a:r>
              <a:rPr sz="1250" spc="-10" dirty="0">
                <a:latin typeface="Verdana"/>
                <a:cs typeface="Verdana"/>
              </a:rPr>
              <a:t> </a:t>
            </a:r>
            <a:r>
              <a:rPr sz="1250" spc="-75" dirty="0">
                <a:latin typeface="Verdana"/>
                <a:cs typeface="Verdana"/>
              </a:rPr>
              <a:t>2021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412992" y="6671653"/>
            <a:ext cx="635000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Verdana"/>
                <a:cs typeface="Verdana"/>
              </a:rPr>
              <a:t>FY</a:t>
            </a:r>
            <a:r>
              <a:rPr sz="1250" spc="5" dirty="0">
                <a:latin typeface="Verdana"/>
                <a:cs typeface="Verdana"/>
              </a:rPr>
              <a:t> </a:t>
            </a:r>
            <a:r>
              <a:rPr sz="1250" spc="-80" dirty="0">
                <a:latin typeface="Verdana"/>
                <a:cs typeface="Verdana"/>
              </a:rPr>
              <a:t>2022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582749" y="6671653"/>
            <a:ext cx="633095" cy="2178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Verdana"/>
                <a:cs typeface="Verdana"/>
              </a:rPr>
              <a:t>FY</a:t>
            </a:r>
            <a:r>
              <a:rPr sz="1250" spc="-10" dirty="0">
                <a:latin typeface="Verdana"/>
                <a:cs typeface="Verdana"/>
              </a:rPr>
              <a:t> </a:t>
            </a:r>
            <a:r>
              <a:rPr sz="1250" spc="-80" dirty="0">
                <a:latin typeface="Verdana"/>
                <a:cs typeface="Verdana"/>
              </a:rPr>
              <a:t>2023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733964" y="6671653"/>
            <a:ext cx="2974340" cy="5257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  <a:tabLst>
                <a:tab pos="1170940" algn="l"/>
                <a:tab pos="2339340" algn="l"/>
              </a:tabLst>
            </a:pPr>
            <a:r>
              <a:rPr sz="1250" dirty="0">
                <a:latin typeface="Verdana"/>
                <a:cs typeface="Verdana"/>
              </a:rPr>
              <a:t>FY</a:t>
            </a:r>
            <a:r>
              <a:rPr sz="1250" spc="5" dirty="0">
                <a:latin typeface="Verdana"/>
                <a:cs typeface="Verdana"/>
              </a:rPr>
              <a:t> </a:t>
            </a:r>
            <a:r>
              <a:rPr sz="1250" spc="-20" dirty="0">
                <a:latin typeface="Verdana"/>
                <a:cs typeface="Verdana"/>
              </a:rPr>
              <a:t>2018</a:t>
            </a:r>
            <a:r>
              <a:rPr sz="1250" dirty="0">
                <a:latin typeface="Verdana"/>
                <a:cs typeface="Verdana"/>
              </a:rPr>
              <a:t>	FY</a:t>
            </a:r>
            <a:r>
              <a:rPr sz="1250" spc="-10" dirty="0">
                <a:latin typeface="Verdana"/>
                <a:cs typeface="Verdana"/>
              </a:rPr>
              <a:t> </a:t>
            </a:r>
            <a:r>
              <a:rPr sz="1250" spc="-20" dirty="0">
                <a:latin typeface="Verdana"/>
                <a:cs typeface="Verdana"/>
              </a:rPr>
              <a:t>2019</a:t>
            </a:r>
            <a:r>
              <a:rPr sz="1250" dirty="0">
                <a:latin typeface="Verdana"/>
                <a:cs typeface="Verdana"/>
              </a:rPr>
              <a:t>	FY</a:t>
            </a:r>
            <a:r>
              <a:rPr sz="1250" spc="5" dirty="0">
                <a:latin typeface="Verdana"/>
                <a:cs typeface="Verdana"/>
              </a:rPr>
              <a:t> </a:t>
            </a:r>
            <a:r>
              <a:rPr sz="1250" spc="-55" dirty="0">
                <a:latin typeface="Verdana"/>
                <a:cs typeface="Verdana"/>
              </a:rPr>
              <a:t>2020</a:t>
            </a:r>
            <a:endParaRPr sz="12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925"/>
              </a:spcBef>
            </a:pPr>
            <a:r>
              <a:rPr sz="1250" spc="-20" dirty="0">
                <a:latin typeface="Verdana"/>
                <a:cs typeface="Verdana"/>
              </a:rPr>
              <a:t>GUEST</a:t>
            </a:r>
            <a:r>
              <a:rPr sz="1250" spc="-80" dirty="0">
                <a:latin typeface="Verdana"/>
                <a:cs typeface="Verdana"/>
              </a:rPr>
              <a:t> </a:t>
            </a:r>
            <a:r>
              <a:rPr sz="1250" spc="-10" dirty="0">
                <a:latin typeface="Verdana"/>
                <a:cs typeface="Verdana"/>
              </a:rPr>
              <a:t>REGISTRATIONS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594817" y="6671653"/>
            <a:ext cx="946785" cy="7188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250" dirty="0">
                <a:latin typeface="Verdana"/>
                <a:cs typeface="Verdana"/>
              </a:rPr>
              <a:t>FY</a:t>
            </a:r>
            <a:r>
              <a:rPr sz="1250" spc="5" dirty="0">
                <a:latin typeface="Verdana"/>
                <a:cs typeface="Verdana"/>
              </a:rPr>
              <a:t> </a:t>
            </a:r>
            <a:r>
              <a:rPr sz="1250" spc="-20" dirty="0">
                <a:latin typeface="Verdana"/>
                <a:cs typeface="Verdana"/>
              </a:rPr>
              <a:t>2024</a:t>
            </a:r>
            <a:endParaRPr sz="1250">
              <a:latin typeface="Verdana"/>
              <a:cs typeface="Verdana"/>
            </a:endParaRPr>
          </a:p>
          <a:p>
            <a:pPr marL="12700" marR="5080" algn="ctr">
              <a:lnSpc>
                <a:spcPct val="101600"/>
              </a:lnSpc>
              <a:spcBef>
                <a:spcPts val="900"/>
              </a:spcBef>
            </a:pPr>
            <a:r>
              <a:rPr sz="1250" spc="-20" dirty="0">
                <a:latin typeface="Verdana"/>
                <a:cs typeface="Verdana"/>
              </a:rPr>
              <a:t>FISCAL</a:t>
            </a:r>
            <a:r>
              <a:rPr sz="1250" spc="-75" dirty="0">
                <a:latin typeface="Verdana"/>
                <a:cs typeface="Verdana"/>
              </a:rPr>
              <a:t> </a:t>
            </a:r>
            <a:r>
              <a:rPr sz="1250" spc="-25" dirty="0">
                <a:latin typeface="Verdana"/>
                <a:cs typeface="Verdana"/>
              </a:rPr>
              <a:t>YTD MAR</a:t>
            </a:r>
            <a:endParaRPr sz="1250">
              <a:latin typeface="Verdana"/>
              <a:cs typeface="Verdana"/>
            </a:endParaRPr>
          </a:p>
        </p:txBody>
      </p:sp>
      <p:pic>
        <p:nvPicPr>
          <p:cNvPr id="55" name="object 5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367528" y="399288"/>
            <a:ext cx="7421880" cy="1231391"/>
          </a:xfrm>
          <a:prstGeom prst="rect">
            <a:avLst/>
          </a:prstGeom>
        </p:spPr>
      </p:pic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8657" rIns="0" bIns="0" rtlCol="0">
            <a:spAutoFit/>
          </a:bodyPr>
          <a:lstStyle/>
          <a:p>
            <a:pPr marL="1099185">
              <a:lnSpc>
                <a:spcPts val="3535"/>
              </a:lnSpc>
              <a:spcBef>
                <a:spcPts val="90"/>
              </a:spcBef>
            </a:pPr>
            <a:r>
              <a:rPr spc="-254" dirty="0"/>
              <a:t>GUEST</a:t>
            </a:r>
            <a:r>
              <a:rPr spc="-229" dirty="0"/>
              <a:t> </a:t>
            </a:r>
            <a:r>
              <a:rPr spc="-365" dirty="0"/>
              <a:t>REGISTRATIONS</a:t>
            </a:r>
          </a:p>
          <a:p>
            <a:pPr marL="1099185">
              <a:lnSpc>
                <a:spcPts val="3535"/>
              </a:lnSpc>
            </a:pPr>
            <a:r>
              <a:rPr spc="-265" dirty="0"/>
              <a:t>FISCAL</a:t>
            </a:r>
            <a:r>
              <a:rPr spc="-254" dirty="0"/>
              <a:t> </a:t>
            </a:r>
            <a:r>
              <a:rPr spc="-260" dirty="0"/>
              <a:t>YEARS</a:t>
            </a:r>
            <a:r>
              <a:rPr spc="-285" dirty="0"/>
              <a:t> </a:t>
            </a:r>
            <a:r>
              <a:rPr spc="-425" dirty="0"/>
              <a:t>2016-</a:t>
            </a:r>
            <a:r>
              <a:rPr spc="-445" dirty="0"/>
              <a:t>2024</a:t>
            </a:r>
            <a:r>
              <a:rPr spc="-285" dirty="0"/>
              <a:t> </a:t>
            </a:r>
            <a:r>
              <a:rPr spc="-254" dirty="0"/>
              <a:t>MARCH</a:t>
            </a:r>
            <a:r>
              <a:rPr spc="-229" dirty="0"/>
              <a:t> </a:t>
            </a:r>
            <a:r>
              <a:rPr spc="-285" dirty="0"/>
              <a:t>YTD</a:t>
            </a:r>
          </a:p>
        </p:txBody>
      </p:sp>
      <p:grpSp>
        <p:nvGrpSpPr>
          <p:cNvPr id="57" name="object 57"/>
          <p:cNvGrpSpPr/>
          <p:nvPr/>
        </p:nvGrpSpPr>
        <p:grpSpPr>
          <a:xfrm>
            <a:off x="0" y="2017776"/>
            <a:ext cx="12801600" cy="323215"/>
            <a:chOff x="0" y="2017776"/>
            <a:chExt cx="12801600" cy="323215"/>
          </a:xfrm>
        </p:grpSpPr>
        <p:pic>
          <p:nvPicPr>
            <p:cNvPr id="58" name="object 5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2017776"/>
              <a:ext cx="12801600" cy="3230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0" y="2037588"/>
              <a:ext cx="12801600" cy="233679"/>
            </a:xfrm>
            <a:custGeom>
              <a:avLst/>
              <a:gdLst/>
              <a:ahLst/>
              <a:cxnLst/>
              <a:rect l="l" t="t" r="r" b="b"/>
              <a:pathLst>
                <a:path w="12801600" h="233680">
                  <a:moveTo>
                    <a:pt x="12801600" y="233172"/>
                  </a:moveTo>
                  <a:lnTo>
                    <a:pt x="0" y="233172"/>
                  </a:lnTo>
                  <a:lnTo>
                    <a:pt x="0" y="0"/>
                  </a:lnTo>
                  <a:lnTo>
                    <a:pt x="12801600" y="0"/>
                  </a:lnTo>
                  <a:lnTo>
                    <a:pt x="12801600" y="233172"/>
                  </a:lnTo>
                  <a:close/>
                </a:path>
              </a:pathLst>
            </a:custGeom>
            <a:solidFill>
              <a:srgbClr val="C6D8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AFD6DA261F584EABF1486FA8957779" ma:contentTypeVersion="15" ma:contentTypeDescription="Create a new document." ma:contentTypeScope="" ma:versionID="b24addc5a73149de0e7893f4db8dd27a">
  <xsd:schema xmlns:xsd="http://www.w3.org/2001/XMLSchema" xmlns:xs="http://www.w3.org/2001/XMLSchema" xmlns:p="http://schemas.microsoft.com/office/2006/metadata/properties" xmlns:ns2="50f9653a-ed11-4182-89fd-307e6c2450b1" xmlns:ns3="9bdccc73-dd04-4247-b42e-1edc645e3687" targetNamespace="http://schemas.microsoft.com/office/2006/metadata/properties" ma:root="true" ma:fieldsID="6ff9b6797c5698de767830a962df2eb9" ns2:_="" ns3:_="">
    <xsd:import namespace="50f9653a-ed11-4182-89fd-307e6c2450b1"/>
    <xsd:import namespace="9bdccc73-dd04-4247-b42e-1edc645e3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9653a-ed11-4182-89fd-307e6c2450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16ce7a5-80b3-467b-b812-4570f4befe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ccc73-dd04-4247-b42e-1edc645e368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2b3ac3e-2764-436d-b9dc-d0fbd02b1df1}" ma:internalName="TaxCatchAll" ma:showField="CatchAllData" ma:web="9bdccc73-dd04-4247-b42e-1edc645e36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dccc73-dd04-4247-b42e-1edc645e3687" xsi:nil="true"/>
    <lcf76f155ced4ddcb4097134ff3c332f xmlns="50f9653a-ed11-4182-89fd-307e6c2450b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03229E-7FAC-41D6-942F-AF6AFDA3F9DA}"/>
</file>

<file path=customXml/itemProps2.xml><?xml version="1.0" encoding="utf-8"?>
<ds:datastoreItem xmlns:ds="http://schemas.openxmlformats.org/officeDocument/2006/customXml" ds:itemID="{D6D0B346-C577-43DE-B092-82DD97EB0965}"/>
</file>

<file path=customXml/itemProps3.xml><?xml version="1.0" encoding="utf-8"?>
<ds:datastoreItem xmlns:ds="http://schemas.openxmlformats.org/officeDocument/2006/customXml" ds:itemID="{AF388404-6496-493E-AA22-4BA82DE33A2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1100</Words>
  <Application>Microsoft Office PowerPoint</Application>
  <PresentationFormat>Custom</PresentationFormat>
  <Paragraphs>494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Carlito</vt:lpstr>
      <vt:lpstr>Times New Roman</vt:lpstr>
      <vt:lpstr>Trebuchet MS</vt:lpstr>
      <vt:lpstr>Verdana</vt:lpstr>
      <vt:lpstr>Office Theme</vt:lpstr>
      <vt:lpstr>2024 SPRING</vt:lpstr>
      <vt:lpstr>PowerPoint Presentation</vt:lpstr>
      <vt:lpstr>REAL GROSS DOMESTIC PRODUCT (GDP) GROWTH RATE (%) FROM 2011-2021</vt:lpstr>
      <vt:lpstr>PowerPoint Presentation</vt:lpstr>
      <vt:lpstr>USVI TOTAL VISITOR ARRIVALS BY DISTRICT FISCAL YEARS 2017 to 2024 FEBRUARY YTD</vt:lpstr>
      <vt:lpstr>AIR VISITOR ARRIVALS BY DISTRICT FISCAL YEARS 2017 to 2024 FEBRUARY YTD</vt:lpstr>
      <vt:lpstr>CRUISE VISITOR ARRIVALS BY DISTRICT FISCAL YEARS 2017 to 2024 FEBRUARY YTD</vt:lpstr>
      <vt:lpstr>PowerPoint Presentation</vt:lpstr>
      <vt:lpstr>GUEST REGISTRATIONS FISCAL YEARS 2016-2024 MARCH YTD</vt:lpstr>
      <vt:lpstr>ACCOMMODATION OCCUPANCY RATES OCTOBER 2022 to MARCH 2024</vt:lpstr>
      <vt:lpstr>PowerPoint Presentation</vt:lpstr>
      <vt:lpstr>BUILDING PERMITS BY VALUE($) FISCAL YEARS 2017 TO 2024 FEBRUARY YTD</vt:lpstr>
      <vt:lpstr>PowerPoint Presentation</vt:lpstr>
      <vt:lpstr>USVI INFLATION RATES (%) 2018-2023</vt:lpstr>
      <vt:lpstr>USVI INFLATION RATES (%) BY MAJOR CATEGORIES 2018-2023</vt:lpstr>
      <vt:lpstr>USVI INFLATION RATES (%) FOR SELECTED ITEMS IN MAJOR CATEGORIES 2022-2023</vt:lpstr>
      <vt:lpstr>USVI 2024-2025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Spring Estimating Confrence 2024</dc:title>
  <dc:creator>Schayla S. Enya Greene</dc:creator>
  <cp:lastModifiedBy>Schayla Greene</cp:lastModifiedBy>
  <cp:revision>1</cp:revision>
  <dcterms:created xsi:type="dcterms:W3CDTF">2024-04-30T20:03:55Z</dcterms:created>
  <dcterms:modified xsi:type="dcterms:W3CDTF">2024-04-30T20:07:57Z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2024-04-28T00:00:00Z</vt:filetime>
  </property>
  <property fmtid="{D5CDD505-2E9C-101B-9397-08002B2CF9AE}" pid="3" name="LastSaved">
    <vt:filetime>2024-04-30T00:00:00Z</vt:filetime>
  </property>
  <property fmtid="{D5CDD505-2E9C-101B-9397-08002B2CF9AE}" pid="4" name="Producer">
    <vt:lpwstr>3-Heights(TM) PDF Security Shell 4.8.25.2 (http://www.pdf-tools.com)</vt:lpwstr>
  </property>
  <property fmtid="{D5CDD505-2E9C-101B-9397-08002B2CF9AE}" pid="5" name="ContentTypeId">
    <vt:lpwstr>0x010100EFAFD6DA261F584EABF1486FA8957779</vt:lpwstr>
  </property>
</Properties>
</file>