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5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bookmarkIdSeed="3">
  <p:sldMasterIdLst>
    <p:sldMasterId id="2147483648" r:id="rId1"/>
    <p:sldMasterId id="2147483732" r:id="rId2"/>
    <p:sldMasterId id="2147483816" r:id="rId3"/>
  </p:sldMasterIdLst>
  <p:notesMasterIdLst>
    <p:notesMasterId r:id="rId20"/>
  </p:notesMasterIdLst>
  <p:sldIdLst>
    <p:sldId id="286" r:id="rId4"/>
    <p:sldId id="257" r:id="rId5"/>
    <p:sldId id="258" r:id="rId6"/>
    <p:sldId id="259" r:id="rId7"/>
    <p:sldId id="260" r:id="rId8"/>
    <p:sldId id="261" r:id="rId9"/>
    <p:sldId id="262" r:id="rId10"/>
    <p:sldId id="290" r:id="rId11"/>
    <p:sldId id="291" r:id="rId12"/>
    <p:sldId id="293" r:id="rId13"/>
    <p:sldId id="295" r:id="rId14"/>
    <p:sldId id="292" r:id="rId15"/>
    <p:sldId id="294" r:id="rId16"/>
    <p:sldId id="266" r:id="rId17"/>
    <p:sldId id="278" r:id="rId18"/>
    <p:sldId id="268" r:id="rId19"/>
  </p:sldIdLst>
  <p:sldSz cx="13011150" cy="73152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689"/>
    <a:srgbClr val="F6F6FE"/>
    <a:srgbClr val="00A1FF"/>
    <a:srgbClr val="98D7E5"/>
    <a:srgbClr val="28CBDD"/>
    <a:srgbClr val="00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CEABFD6-DEF5-4B08-A064-399E52D03A91}">
  <a:tblStyle styleId="{ECEABFD6-DEF5-4B08-A064-399E52D03A91}" styleName="Visme - Default">
    <a:wholeTbl>
      <a:tcTxStyle>
        <a:fontRef idx="minor">
          <a:prstClr val="black"/>
        </a:fontRef>
        <a:prstClr val="black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AF3F3"/>
          </a:solidFill>
        </a:fill>
      </a:tcStyle>
    </a:band2H>
    <a:firstRow>
      <a:tcTxStyle>
        <a:fontRef idx="minor">
          <a:srgbClr val="FFFFFF"/>
        </a:fontRef>
        <a:srgbClr val="FFFFFF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4682B4"/>
          </a:solidFill>
        </a:fill>
      </a:tcStyle>
    </a:firstRow>
  </a:tblStyle>
  <a:tblStyle styleId="{250974F7-19B4-4E8B-8F88-A368280DB3C5}" styleName="Visme - Dark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34495E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34495E"/>
              </a:solidFill>
            </a:ln>
          </a:bottom>
          <a:insideH>
            <a:ln w="12700" cmpd="sng">
              <a:solidFill>
                <a:srgbClr val="34495E"/>
              </a:solidFill>
            </a:ln>
          </a:insideH>
          <a:insideV>
            <a:ln w="12700" cmpd="sng">
              <a:solidFill>
                <a:srgbClr val="34495E"/>
              </a:solidFill>
            </a:ln>
          </a:insideV>
        </a:tcBdr>
        <a:fill>
          <a:solidFill>
            <a:srgbClr val="34495E"/>
          </a:solidFill>
        </a:fill>
      </a:tcStyle>
    </a:wholeTbl>
    <a:firstRow>
      <a:tcTxStyle>
        <a:fontRef idx="minor">
          <a:srgbClr val="DDDD55"/>
        </a:fontRef>
        <a:srgbClr val="DDDD55"/>
      </a:tcTxStyle>
      <a:tcStyle>
        <a:tcBdr/>
      </a:tcStyle>
    </a:firstRow>
  </a:tblStyle>
  <a:tblStyle styleId="{D6B0A444-BE85-4B0B-AF8B-2701F9732221}" styleName="Visme - Light">
    <a:wholeTbl>
      <a:tcTxStyle>
        <a:fontRef idx="minor">
          <a:srgbClr val="818181"/>
        </a:fontRef>
        <a:srgbClr val="818181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DAE4EA"/>
          </a:solidFill>
        </a:fill>
      </a:tcStyle>
    </a:wholeTbl>
    <a:firstRow>
      <a:tcTxStyle b="on">
        <a:fontRef idx="minor">
          <a:srgbClr val="818181"/>
        </a:fontRef>
        <a:srgbClr val="818181"/>
      </a:tcTxStyle>
      <a:tcStyle>
        <a:tcBdr/>
      </a:tcStyle>
    </a:firstRow>
  </a:tblStyle>
  <a:tblStyle styleId="{D801C701-60A8-4CDB-9F91-86469C498BE4}" styleName="Visme - Dark with blue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717274"/>
          </a:solidFill>
        </a:fill>
      </a:tcStyle>
    </a:wholeTbl>
    <a:firstRow>
      <a:tcTxStyle b="on">
        <a:fontRef idx="minor">
          <a:srgbClr val="FFFFFF"/>
        </a:fontRef>
        <a:srgbClr val="FFFFFF"/>
      </a:tcTxStyle>
      <a:tcStyle>
        <a:tcBdr/>
        <a:fill>
          <a:solidFill>
            <a:srgbClr val="40A0F7"/>
          </a:solidFill>
        </a:fill>
      </a:tcStyle>
    </a:firstRow>
  </a:tblStyle>
  <a:tblStyle styleId="{CB79AEA9-4FA3-4525-A49E-7F1D2E6B107D}" styleName="Visme - Blue with Navy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3498DB"/>
          </a:solidFill>
        </a:fill>
      </a:tcStyle>
    </a:wholeTbl>
    <a:firstRow>
      <a:tcStyle>
        <a:tcBdr/>
        <a:fill>
          <a:solidFill>
            <a:srgbClr val="343F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2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customXml" Target="../customXml/item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429A-90FE-4F33-893D-5F2AADB556A3}" type="datetimeFigureOut">
              <a:rPr lang="en-US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7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8AFD9-D5DB-4A47-A4BE-251B4DF141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8AFD9-D5DB-4A47-A4BE-251B4DF141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797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8AFD9-D5DB-4A47-A4BE-251B4DF141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092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8AFD9-D5DB-4A47-A4BE-251B4DF141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248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8AFD9-D5DB-4A47-A4BE-251B4DF141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971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87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8AFD9-D5DB-4A47-A4BE-251B4DF141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8AFD9-D5DB-4A47-A4BE-251B4DF141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8AFD9-D5DB-4A47-A4BE-251B4DF141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8AFD9-D5DB-4A47-A4BE-251B4DF141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642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435B-6051-437C-A6B0-EBE3222D4B6F}" type="datetime1">
              <a:rPr lang="en-US" smtClean="0"/>
              <a:t>4/29/2024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936B-8845-4B6E-AE8B-E818323A9E90}" type="datetime1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3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4A9E4-E9A0-4F8F-A2F3-B2B9E13EBBF9}" type="datetime1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04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58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9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42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28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56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13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6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2A85-39BB-4A6A-AD7E-E4ACDCFA0362}" type="datetime1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12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47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47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en-US" smtClean="0"/>
              <a:t>4/29/2024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716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36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34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02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0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91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9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57CA-42BF-4E05-A6E1-0BF9528A9B65}" type="datetime1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50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2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23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2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FB60-47B6-4F62-B8E6-BAF2ED2BCA44}" type="datetime1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A18F-DCC0-45AF-8DBB-F78AAF7F74A2}" type="datetime1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5F0B-0672-4034-B72C-9A4F5DDB9384}" type="datetime1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ADEF-1014-4405-B302-8F5C9F431997}" type="datetime1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FDE2-3AB1-4A1F-BE4B-825414E8FECA}" type="datetime1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1C64-F2F7-4275-B40E-15CA4A6B3773}" type="datetime1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80DAD-117A-4CA6-840F-F4E13693DD6F}" type="datetime1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0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2436-246E-C341-8F9A-0B4F34C07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43E6-0357-1B40-8726-50F09ABBA8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2436-246E-C341-8F9A-0B4F34C0718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3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.jpg"/><Relationship Id="rId4" Type="http://schemas.openxmlformats.org/officeDocument/2006/relationships/image" Target="../media/image55.jp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6.jpg"/><Relationship Id="rId5" Type="http://schemas.openxmlformats.org/officeDocument/2006/relationships/image" Target="../media/image65.png"/><Relationship Id="rId10" Type="http://schemas.openxmlformats.org/officeDocument/2006/relationships/image" Target="../media/image28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70.pn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microsoft.com/office/2007/relationships/hdphoto" Target="../media/hdphoto1.wdp"/><Relationship Id="rId4" Type="http://schemas.openxmlformats.org/officeDocument/2006/relationships/image" Target="../media/image71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7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6.jp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Titl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8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 flipV="1">
            <a:off x="11077575" y="1743075"/>
            <a:ext cx="3111501" cy="3867150"/>
          </a:xfrm>
          <a:prstGeom prst="rect">
            <a:avLst/>
          </a:prstGeom>
        </p:spPr>
      </p:pic>
      <p:pic>
        <p:nvPicPr>
          <p:cNvPr id="3" name="Shape-18"/>
          <p:cNvPicPr/>
          <p:nvPr/>
        </p:nvPicPr>
        <p:blipFill rotWithShape="1">
          <a:blip r:embed="rId5"/>
          <a:stretch>
            <a:fillRect/>
          </a:stretch>
        </p:blipFill>
        <p:spPr>
          <a:xfrm rot="16200000" flipV="1">
            <a:off x="1171575" y="-1733550"/>
            <a:ext cx="8331200" cy="10820810"/>
          </a:xfrm>
          <a:prstGeom prst="rect">
            <a:avLst/>
          </a:prstGeom>
        </p:spPr>
      </p:pic>
      <p:pic>
        <p:nvPicPr>
          <p:cNvPr id="4" name="Line-24"/>
          <p:cNvPicPr/>
          <p:nvPr/>
        </p:nvPicPr>
        <p:blipFill rotWithShape="1">
          <a:blip r:embed="rId6"/>
          <a:stretch>
            <a:fillRect/>
          </a:stretch>
        </p:blipFill>
        <p:spPr>
          <a:xfrm rot="1270464">
            <a:off x="-381000" y="2501606"/>
            <a:ext cx="14321685" cy="104775"/>
          </a:xfrm>
          <a:prstGeom prst="rect">
            <a:avLst/>
          </a:prstGeom>
        </p:spPr>
      </p:pic>
      <p:pic>
        <p:nvPicPr>
          <p:cNvPr id="5" name="Line-24"/>
          <p:cNvPicPr/>
          <p:nvPr/>
        </p:nvPicPr>
        <p:blipFill rotWithShape="1">
          <a:blip r:embed="rId7"/>
          <a:stretch>
            <a:fillRect/>
          </a:stretch>
        </p:blipFill>
        <p:spPr>
          <a:xfrm rot="-1307956" flipH="1" flipV="1">
            <a:off x="-538467" y="4914295"/>
            <a:ext cx="14126186" cy="104775"/>
          </a:xfrm>
          <a:prstGeom prst="rect">
            <a:avLst/>
          </a:prstGeom>
        </p:spPr>
      </p:pic>
      <p:sp>
        <p:nvSpPr>
          <p:cNvPr id="6" name="title copy"/>
          <p:cNvSpPr/>
          <p:nvPr/>
        </p:nvSpPr>
        <p:spPr>
          <a:xfrm>
            <a:off x="447616" y="2057400"/>
            <a:ext cx="6894621" cy="18097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1" i="0" u="none" strike="noStrike" kern="1200" cap="none" spc="0" normalizeH="0" baseline="0" noProof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Virgin Islands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1" i="0" u="none" strike="noStrike" kern="1200" cap="none" spc="0" normalizeH="0" baseline="0" noProof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Economic Development Authority</a:t>
            </a:r>
          </a:p>
        </p:txBody>
      </p:sp>
      <p:sp>
        <p:nvSpPr>
          <p:cNvPr id="7" name="title copy"/>
          <p:cNvSpPr/>
          <p:nvPr/>
        </p:nvSpPr>
        <p:spPr>
          <a:xfrm>
            <a:off x="455384" y="4067175"/>
            <a:ext cx="6569354" cy="3238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0" marR="0" lvl="0" indent="0" algn="l" defTabSz="914400" rtl="0" eaLnBrk="1" fontAlgn="auto" latinLnBrk="0" hangingPunct="0">
              <a:lnSpc>
                <a:spcPct val="83333"/>
              </a:lnSpc>
              <a:spcBef>
                <a:spcPct val="6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Revenue Estimating Conference</a:t>
            </a:r>
          </a:p>
        </p:txBody>
      </p:sp>
      <p:sp>
        <p:nvSpPr>
          <p:cNvPr id="8" name="title copy copy 1"/>
          <p:cNvSpPr/>
          <p:nvPr/>
        </p:nvSpPr>
        <p:spPr>
          <a:xfrm>
            <a:off x="464799" y="4724400"/>
            <a:ext cx="5905500" cy="2476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0" marR="0" lvl="0" indent="0" algn="l" defTabSz="914400" rtl="0" eaLnBrk="1" fontAlgn="auto" latinLnBrk="0" hangingPunct="0">
              <a:lnSpc>
                <a:spcPct val="83333"/>
              </a:lnSpc>
              <a:spcBef>
                <a:spcPct val="6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50" dirty="0">
                <a:solidFill>
                  <a:srgbClr val="FFFFFF"/>
                </a:solidFill>
                <a:latin typeface="Montserrat"/>
                <a:cs typeface="Montserrat"/>
              </a:rPr>
              <a:t>May</a:t>
            </a:r>
            <a:r>
              <a:rPr kumimoji="0" sz="1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 2024</a:t>
            </a:r>
          </a:p>
        </p:txBody>
      </p:sp>
      <p:pic>
        <p:nvPicPr>
          <p:cNvPr id="9" name="USVI EDA Logo in Color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471249" y="1066800"/>
            <a:ext cx="1168351" cy="691243"/>
          </a:xfrm>
          <a:prstGeom prst="rect">
            <a:avLst/>
          </a:prstGeom>
        </p:spPr>
      </p:pic>
      <p:pic>
        <p:nvPicPr>
          <p:cNvPr id="10" name="Shape-1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296525" y="6362849"/>
            <a:ext cx="2593975" cy="752475"/>
          </a:xfrm>
          <a:prstGeom prst="rect">
            <a:avLst/>
          </a:prstGeom>
        </p:spPr>
      </p:pic>
      <p:sp>
        <p:nvSpPr>
          <p:cNvPr id="11" name="Body text copy"/>
          <p:cNvSpPr/>
          <p:nvPr/>
        </p:nvSpPr>
        <p:spPr>
          <a:xfrm>
            <a:off x="10537531" y="6362700"/>
            <a:ext cx="2080405" cy="7048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The Buccaneer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,</a:t>
            </a:r>
            <a:r>
              <a:rPr kumimoji="0" lang="en-US" sz="1350" b="0" i="0" u="none" strike="noStrike" kern="1200" cap="none" spc="0" normalizeH="0" noProof="0" dirty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 Inc.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011689"/>
              </a:solidFill>
              <a:effectLst/>
              <a:uLnTx/>
              <a:uFillTx/>
              <a:latin typeface="Montserrat"/>
              <a:ea typeface="+mn-ea"/>
              <a:cs typeface="Montserrat"/>
            </a:endParaRPr>
          </a:p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VIEDC Beneficiary</a:t>
            </a:r>
          </a:p>
        </p:txBody>
      </p:sp>
    </p:spTree>
    <p:extLst>
      <p:ext uri="{BB962C8B-B14F-4D97-AF65-F5344CB8AC3E}">
        <p14:creationId xmlns:p14="http://schemas.microsoft.com/office/powerpoint/2010/main" val="3445362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Services copy 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-18"/>
          <p:cNvPicPr/>
          <p:nvPr/>
        </p:nvPicPr>
        <p:blipFill rotWithShape="1">
          <a:blip r:embed="rId3"/>
          <a:stretch>
            <a:fillRect/>
          </a:stretch>
        </p:blipFill>
        <p:spPr>
          <a:xfrm flipV="1">
            <a:off x="4538619" y="-9525"/>
            <a:ext cx="777081" cy="304800"/>
          </a:xfrm>
          <a:prstGeom prst="rect">
            <a:avLst/>
          </a:prstGeom>
        </p:spPr>
      </p:pic>
      <p:pic>
        <p:nvPicPr>
          <p:cNvPr id="4" name="Picture 3" descr="A chart of a patient's history&#10;&#10;Description automatically generated with medium confidence">
            <a:extLst>
              <a:ext uri="{FF2B5EF4-FFF2-40B4-BE49-F238E27FC236}">
                <a16:creationId xmlns:a16="http://schemas.microsoft.com/office/drawing/2014/main" id="{BEEEA4B4-CE23-2FAF-E17F-C0C4F821F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60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ervices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Two women wearing helmets and standing on a platform with trees and water in the background&#10;&#10;Description automatically generated">
            <a:extLst>
              <a:ext uri="{FF2B5EF4-FFF2-40B4-BE49-F238E27FC236}">
                <a16:creationId xmlns:a16="http://schemas.microsoft.com/office/drawing/2014/main" id="{0C5FC641-E111-BE47-1185-1859221E3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  <p:sp>
        <p:nvSpPr>
          <p:cNvPr id="2" name="Body text copy"/>
          <p:cNvSpPr/>
          <p:nvPr/>
        </p:nvSpPr>
        <p:spPr>
          <a:xfrm>
            <a:off x="1932924" y="2960100"/>
            <a:ext cx="2393385" cy="10477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Full-Time Equivalent Jobs</a:t>
            </a:r>
          </a:p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Average:  6,436/year</a:t>
            </a:r>
          </a:p>
        </p:txBody>
      </p:sp>
      <p:pic>
        <p:nvPicPr>
          <p:cNvPr id="3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385811" y="2638425"/>
            <a:ext cx="1474131" cy="1474131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4619469" y="2638425"/>
            <a:ext cx="1474131" cy="1474131"/>
          </a:xfrm>
          <a:prstGeom prst="rect">
            <a:avLst/>
          </a:prstGeom>
        </p:spPr>
      </p:pic>
      <p:sp>
        <p:nvSpPr>
          <p:cNvPr id="5" name="Body text copy"/>
          <p:cNvSpPr/>
          <p:nvPr/>
        </p:nvSpPr>
        <p:spPr>
          <a:xfrm>
            <a:off x="6115652" y="2969246"/>
            <a:ext cx="2393385" cy="10477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Charitable Contributions</a:t>
            </a:r>
          </a:p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Average: $3.23M/year</a:t>
            </a:r>
          </a:p>
        </p:txBody>
      </p:sp>
      <p:pic>
        <p:nvPicPr>
          <p:cNvPr id="6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853128" y="2638425"/>
            <a:ext cx="1474131" cy="1474131"/>
          </a:xfrm>
          <a:prstGeom prst="rect">
            <a:avLst/>
          </a:prstGeom>
        </p:spPr>
      </p:pic>
      <p:sp>
        <p:nvSpPr>
          <p:cNvPr id="7" name="Body text copy"/>
          <p:cNvSpPr/>
          <p:nvPr/>
        </p:nvSpPr>
        <p:spPr>
          <a:xfrm>
            <a:off x="10412647" y="2969246"/>
            <a:ext cx="2393385" cy="7620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Taxes and Duties Paid</a:t>
            </a:r>
          </a:p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Average: $103M/year</a:t>
            </a:r>
          </a:p>
        </p:txBody>
      </p:sp>
      <p:sp>
        <p:nvSpPr>
          <p:cNvPr id="8" name="Body text copy"/>
          <p:cNvSpPr/>
          <p:nvPr/>
        </p:nvSpPr>
        <p:spPr>
          <a:xfrm>
            <a:off x="3999086" y="5156453"/>
            <a:ext cx="2393385" cy="7620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Wages &amp; Salaries</a:t>
            </a:r>
          </a:p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Average: $339M/year</a:t>
            </a:r>
          </a:p>
        </p:txBody>
      </p:sp>
      <p:pic>
        <p:nvPicPr>
          <p:cNvPr id="9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2540576" y="4698434"/>
            <a:ext cx="1474131" cy="1474131"/>
          </a:xfrm>
          <a:prstGeom prst="rect">
            <a:avLst/>
          </a:prstGeom>
        </p:spPr>
      </p:pic>
      <p:pic>
        <p:nvPicPr>
          <p:cNvPr id="10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6773516" y="4698434"/>
            <a:ext cx="1474131" cy="1474131"/>
          </a:xfrm>
          <a:prstGeom prst="rect">
            <a:avLst/>
          </a:prstGeom>
        </p:spPr>
      </p:pic>
      <p:sp>
        <p:nvSpPr>
          <p:cNvPr id="11" name="Body text copy"/>
          <p:cNvSpPr/>
          <p:nvPr/>
        </p:nvSpPr>
        <p:spPr>
          <a:xfrm>
            <a:off x="8320600" y="4806137"/>
            <a:ext cx="2393385" cy="10477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Territory-Wide Economic Output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 </a:t>
            </a: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Average: $500M/year</a:t>
            </a:r>
          </a:p>
        </p:txBody>
      </p:sp>
      <p:pic>
        <p:nvPicPr>
          <p:cNvPr id="12" name="Shape-18"/>
          <p:cNvPicPr/>
          <p:nvPr/>
        </p:nvPicPr>
        <p:blipFill rotWithShape="1">
          <a:blip r:embed="rId8"/>
          <a:stretch>
            <a:fillRect/>
          </a:stretch>
        </p:blipFill>
        <p:spPr>
          <a:xfrm flipV="1">
            <a:off x="6143625" y="-9525"/>
            <a:ext cx="777081" cy="304800"/>
          </a:xfrm>
          <a:prstGeom prst="rect">
            <a:avLst/>
          </a:prstGeom>
        </p:spPr>
      </p:pic>
      <p:sp>
        <p:nvSpPr>
          <p:cNvPr id="13" name="Body text copy copy 1"/>
          <p:cNvSpPr/>
          <p:nvPr/>
        </p:nvSpPr>
        <p:spPr>
          <a:xfrm>
            <a:off x="952500" y="342900"/>
            <a:ext cx="10982325" cy="11715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Verdana"/>
              </a:rPr>
              <a:t>ECONOMIC IMPACT ANALYSIS</a:t>
            </a:r>
          </a:p>
        </p:txBody>
      </p:sp>
      <p:sp>
        <p:nvSpPr>
          <p:cNvPr id="14" name="Body text copy copy 2"/>
          <p:cNvSpPr/>
          <p:nvPr/>
        </p:nvSpPr>
        <p:spPr>
          <a:xfrm>
            <a:off x="236537" y="1108878"/>
            <a:ext cx="12414250" cy="5810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Impact of the Beneficiaries of the EDC Program for the Period 2013-2015</a:t>
            </a:r>
          </a:p>
        </p:txBody>
      </p:sp>
      <p:sp>
        <p:nvSpPr>
          <p:cNvPr id="15" name="Body text copy copy 3"/>
          <p:cNvSpPr/>
          <p:nvPr/>
        </p:nvSpPr>
        <p:spPr>
          <a:xfrm>
            <a:off x="176279" y="2734160"/>
            <a:ext cx="1866628" cy="847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19.3</a:t>
            </a:r>
          </a:p>
        </p:txBody>
      </p:sp>
      <p:sp>
        <p:nvSpPr>
          <p:cNvPr id="16" name="Body text copy copy 4"/>
          <p:cNvSpPr/>
          <p:nvPr/>
        </p:nvSpPr>
        <p:spPr>
          <a:xfrm>
            <a:off x="309836" y="3362325"/>
            <a:ext cx="1617731" cy="4762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THOUSAND</a:t>
            </a:r>
          </a:p>
        </p:txBody>
      </p:sp>
      <p:sp>
        <p:nvSpPr>
          <p:cNvPr id="17" name="Body text copy copy 5"/>
          <p:cNvSpPr/>
          <p:nvPr/>
        </p:nvSpPr>
        <p:spPr>
          <a:xfrm>
            <a:off x="4381247" y="2758094"/>
            <a:ext cx="1866628" cy="847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$9.7</a:t>
            </a:r>
          </a:p>
        </p:txBody>
      </p:sp>
      <p:sp>
        <p:nvSpPr>
          <p:cNvPr id="18" name="Body text copy copy 6"/>
          <p:cNvSpPr/>
          <p:nvPr/>
        </p:nvSpPr>
        <p:spPr>
          <a:xfrm>
            <a:off x="4556848" y="3362325"/>
            <a:ext cx="1617731" cy="4762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MILLION</a:t>
            </a:r>
          </a:p>
        </p:txBody>
      </p:sp>
      <p:sp>
        <p:nvSpPr>
          <p:cNvPr id="19" name="Body text copy copy 7"/>
          <p:cNvSpPr/>
          <p:nvPr/>
        </p:nvSpPr>
        <p:spPr>
          <a:xfrm>
            <a:off x="8646617" y="2762250"/>
            <a:ext cx="1866628" cy="847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$309</a:t>
            </a:r>
          </a:p>
        </p:txBody>
      </p:sp>
      <p:sp>
        <p:nvSpPr>
          <p:cNvPr id="20" name="Body text copy copy 8"/>
          <p:cNvSpPr/>
          <p:nvPr/>
        </p:nvSpPr>
        <p:spPr>
          <a:xfrm>
            <a:off x="8757934" y="3371850"/>
            <a:ext cx="1617731" cy="4762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MILLION</a:t>
            </a:r>
          </a:p>
        </p:txBody>
      </p:sp>
      <p:sp>
        <p:nvSpPr>
          <p:cNvPr id="21" name="Body text copy copy 3"/>
          <p:cNvSpPr/>
          <p:nvPr/>
        </p:nvSpPr>
        <p:spPr>
          <a:xfrm>
            <a:off x="2332947" y="4791075"/>
            <a:ext cx="1866628" cy="847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$1</a:t>
            </a:r>
          </a:p>
        </p:txBody>
      </p:sp>
      <p:sp>
        <p:nvSpPr>
          <p:cNvPr id="22" name="Body text copy copy 4"/>
          <p:cNvSpPr/>
          <p:nvPr/>
        </p:nvSpPr>
        <p:spPr>
          <a:xfrm>
            <a:off x="2429465" y="5438775"/>
            <a:ext cx="1617731" cy="4762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BILLION</a:t>
            </a:r>
          </a:p>
        </p:txBody>
      </p:sp>
      <p:sp>
        <p:nvSpPr>
          <p:cNvPr id="23" name="Body text copy copy 3"/>
          <p:cNvSpPr/>
          <p:nvPr/>
        </p:nvSpPr>
        <p:spPr>
          <a:xfrm>
            <a:off x="6530689" y="4810125"/>
            <a:ext cx="1866628" cy="847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$1.5</a:t>
            </a:r>
          </a:p>
        </p:txBody>
      </p:sp>
      <p:sp>
        <p:nvSpPr>
          <p:cNvPr id="24" name="Body text copy copy 4"/>
          <p:cNvSpPr/>
          <p:nvPr/>
        </p:nvSpPr>
        <p:spPr>
          <a:xfrm>
            <a:off x="6709939" y="5429250"/>
            <a:ext cx="1617731" cy="4762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BILLION</a:t>
            </a:r>
          </a:p>
        </p:txBody>
      </p:sp>
      <p:pic>
        <p:nvPicPr>
          <p:cNvPr id="25" name="Shape-1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8830633" y="6381750"/>
            <a:ext cx="3744508" cy="889330"/>
          </a:xfrm>
          <a:prstGeom prst="rect">
            <a:avLst/>
          </a:prstGeom>
        </p:spPr>
      </p:pic>
      <p:sp>
        <p:nvSpPr>
          <p:cNvPr id="26" name="Body text copy"/>
          <p:cNvSpPr/>
          <p:nvPr/>
        </p:nvSpPr>
        <p:spPr>
          <a:xfrm>
            <a:off x="8964468" y="6467475"/>
            <a:ext cx="3447736" cy="7048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Tree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Limin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’ Extreme, LLC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011689"/>
              </a:solidFill>
              <a:effectLst/>
              <a:uLnTx/>
              <a:uFillTx/>
              <a:latin typeface="Montserrat"/>
              <a:ea typeface="+mn-ea"/>
              <a:cs typeface="Montserrat"/>
            </a:endParaRPr>
          </a:p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VIEDC Beneficiary</a:t>
            </a:r>
          </a:p>
        </p:txBody>
      </p:sp>
      <p:sp>
        <p:nvSpPr>
          <p:cNvPr id="27" name="Body text copy copy 9"/>
          <p:cNvSpPr/>
          <p:nvPr/>
        </p:nvSpPr>
        <p:spPr>
          <a:xfrm>
            <a:off x="1383092" y="6467475"/>
            <a:ext cx="7272885" cy="862891"/>
          </a:xfrm>
          <a:prstGeom prst="rect">
            <a:avLst/>
          </a:prstGeom>
        </p:spPr>
        <p:txBody>
          <a:bodyPr spcFirstLastPara="0" lIns="116607" tIns="116607" rIns="116607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3" b="0" i="0" u="none" strike="noStrike" kern="1200" cap="none" spc="0" normalizeH="0" baseline="0" noProof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Source: USVIEDA Economic Impact Analysis conducted by UVI's Institute for Leadership &amp; Organizational Effectiveness (2019)</a:t>
            </a:r>
          </a:p>
        </p:txBody>
      </p:sp>
      <p:pic>
        <p:nvPicPr>
          <p:cNvPr id="28" name="USVI EDA Logo in Color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297157" y="6715125"/>
            <a:ext cx="720253" cy="4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55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A"/>
        </a:solidFill>
        <a:effectLst/>
      </p:bgPr>
    </p:bg>
    <p:spTree>
      <p:nvGrpSpPr>
        <p:cNvPr id="1" name="Bar Graph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omparison of a beach and a city&#10;&#10;Description automatically generated with medium confidence">
            <a:extLst>
              <a:ext uri="{FF2B5EF4-FFF2-40B4-BE49-F238E27FC236}">
                <a16:creationId xmlns:a16="http://schemas.microsoft.com/office/drawing/2014/main" id="{F015A8A4-D29C-971A-8120-406A41C94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  <p:sp>
        <p:nvSpPr>
          <p:cNvPr id="13" name="Body text copy copy 1">
            <a:extLst>
              <a:ext uri="{FF2B5EF4-FFF2-40B4-BE49-F238E27FC236}">
                <a16:creationId xmlns:a16="http://schemas.microsoft.com/office/drawing/2014/main" id="{42070ED9-2CE7-5BF0-AD75-4CDAFBCA2A14}"/>
              </a:ext>
            </a:extLst>
          </p:cNvPr>
          <p:cNvSpPr/>
          <p:nvPr/>
        </p:nvSpPr>
        <p:spPr>
          <a:xfrm>
            <a:off x="1014412" y="430306"/>
            <a:ext cx="10982325" cy="11715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Verdana"/>
              </a:rPr>
              <a:t>ACTIVE BENEFICIARIES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srgbClr val="01168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4516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Timeline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rge room with several large tanks&#10;&#10;Description automatically generated with medium confidence">
            <a:extLst>
              <a:ext uri="{FF2B5EF4-FFF2-40B4-BE49-F238E27FC236}">
                <a16:creationId xmlns:a16="http://schemas.microsoft.com/office/drawing/2014/main" id="{786E7456-A96B-4265-DEFD-B9ED04A26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  <p:sp>
        <p:nvSpPr>
          <p:cNvPr id="13" name="Body text copy">
            <a:extLst>
              <a:ext uri="{FF2B5EF4-FFF2-40B4-BE49-F238E27FC236}">
                <a16:creationId xmlns:a16="http://schemas.microsoft.com/office/drawing/2014/main" id="{84575FF4-7646-A1DA-B963-F9181F3D0065}"/>
              </a:ext>
            </a:extLst>
          </p:cNvPr>
          <p:cNvSpPr/>
          <p:nvPr/>
        </p:nvSpPr>
        <p:spPr>
          <a:xfrm>
            <a:off x="1009650" y="171450"/>
            <a:ext cx="10982325" cy="11715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Verdana"/>
              </a:rPr>
              <a:t>TOTAL TAXES &amp; DUTIES PAID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F4ACC7A7-324C-9E9E-1E83-2873285C8B51}"/>
              </a:ext>
            </a:extLst>
          </p:cNvPr>
          <p:cNvSpPr/>
          <p:nvPr/>
        </p:nvSpPr>
        <p:spPr>
          <a:xfrm>
            <a:off x="936988" y="6225428"/>
            <a:ext cx="10601325" cy="3333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75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The average annual taxes and duties paid from 2016-2020 was $</a:t>
            </a:r>
            <a:r>
              <a:rPr kumimoji="0" lang="en-US" sz="2175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93</a:t>
            </a:r>
            <a:r>
              <a:rPr kumimoji="0" sz="2175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2416233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Proces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9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543890" y="2533650"/>
            <a:ext cx="2244001" cy="2244001"/>
          </a:xfrm>
          <a:prstGeom prst="rect">
            <a:avLst/>
          </a:prstGeom>
        </p:spPr>
      </p:pic>
      <p:pic>
        <p:nvPicPr>
          <p:cNvPr id="3" name="2020_Business_35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79529" y="3171825"/>
            <a:ext cx="1186524" cy="968203"/>
          </a:xfrm>
          <a:prstGeom prst="rect">
            <a:avLst/>
          </a:prstGeom>
        </p:spPr>
      </p:pic>
      <p:pic>
        <p:nvPicPr>
          <p:cNvPr id="4" name="Shape-19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392352" y="2533650"/>
            <a:ext cx="2244001" cy="2244001"/>
          </a:xfrm>
          <a:prstGeom prst="rect">
            <a:avLst/>
          </a:prstGeom>
        </p:spPr>
      </p:pic>
      <p:pic>
        <p:nvPicPr>
          <p:cNvPr id="5" name="Devices-Networks-Outline-67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932432" y="3057525"/>
            <a:ext cx="1160027" cy="1160027"/>
          </a:xfrm>
          <a:prstGeom prst="rect">
            <a:avLst/>
          </a:prstGeom>
        </p:spPr>
      </p:pic>
      <p:pic>
        <p:nvPicPr>
          <p:cNvPr id="6" name="ArrowOutline61"/>
          <p:cNvPicPr/>
          <p:nvPr/>
        </p:nvPicPr>
        <p:blipFill rotWithShape="1">
          <a:blip r:embed="rId7"/>
          <a:stretch>
            <a:fillRect/>
          </a:stretch>
        </p:blipFill>
        <p:spPr>
          <a:xfrm rot="10800000">
            <a:off x="4438652" y="3453690"/>
            <a:ext cx="415140" cy="415140"/>
          </a:xfrm>
          <a:prstGeom prst="rect">
            <a:avLst/>
          </a:prstGeom>
        </p:spPr>
      </p:pic>
      <p:pic>
        <p:nvPicPr>
          <p:cNvPr id="7" name="Shape-19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9240814" y="2533650"/>
            <a:ext cx="2244001" cy="2244001"/>
          </a:xfrm>
          <a:prstGeom prst="rect">
            <a:avLst/>
          </a:prstGeom>
        </p:spPr>
      </p:pic>
      <p:pic>
        <p:nvPicPr>
          <p:cNvPr id="8" name="Circular-Economy-Outline-Filled-1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9810384" y="3048000"/>
            <a:ext cx="1111943" cy="1067465"/>
          </a:xfrm>
          <a:prstGeom prst="rect">
            <a:avLst/>
          </a:prstGeom>
        </p:spPr>
      </p:pic>
      <p:pic>
        <p:nvPicPr>
          <p:cNvPr id="9" name="05_Arrow"/>
          <p:cNvPicPr/>
          <p:nvPr/>
        </p:nvPicPr>
        <p:blipFill rotWithShape="1">
          <a:blip r:embed="rId9"/>
          <a:stretch>
            <a:fillRect/>
          </a:stretch>
        </p:blipFill>
        <p:spPr>
          <a:xfrm rot="10800000">
            <a:off x="8343214" y="3453690"/>
            <a:ext cx="415140" cy="403920"/>
          </a:xfrm>
          <a:prstGeom prst="rect">
            <a:avLst/>
          </a:prstGeom>
        </p:spPr>
      </p:pic>
      <p:pic>
        <p:nvPicPr>
          <p:cNvPr id="10" name="Shape-18"/>
          <p:cNvPicPr/>
          <p:nvPr/>
        </p:nvPicPr>
        <p:blipFill rotWithShape="1">
          <a:blip r:embed="rId10"/>
          <a:stretch>
            <a:fillRect/>
          </a:stretch>
        </p:blipFill>
        <p:spPr>
          <a:xfrm flipV="1">
            <a:off x="6143625" y="-9525"/>
            <a:ext cx="738981" cy="266700"/>
          </a:xfrm>
          <a:prstGeom prst="rect">
            <a:avLst/>
          </a:prstGeom>
        </p:spPr>
      </p:pic>
      <p:sp>
        <p:nvSpPr>
          <p:cNvPr id="11" name="Body text copy copy 1"/>
          <p:cNvSpPr/>
          <p:nvPr/>
        </p:nvSpPr>
        <p:spPr>
          <a:xfrm>
            <a:off x="458787" y="342900"/>
            <a:ext cx="12093575" cy="10763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41667"/>
              </a:lnSpc>
            </a:pPr>
            <a:r>
              <a:rPr lang="en-US" sz="4125" b="1" dirty="0">
                <a:solidFill>
                  <a:srgbClr val="F6F6F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/>
                <a:ea typeface="+mn-ea"/>
                <a:cs typeface="Verdana"/>
              </a:rPr>
              <a:t>FISCAL IMPACT TO THE USVI ECONOMY</a:t>
            </a:r>
            <a:endParaRPr sz="4125" b="1" dirty="0">
              <a:solidFill>
                <a:srgbClr val="F6F6F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/>
              <a:ea typeface="+mn-ea"/>
              <a:cs typeface="Verdana"/>
            </a:endParaRPr>
          </a:p>
        </p:txBody>
      </p:sp>
      <p:sp>
        <p:nvSpPr>
          <p:cNvPr id="13" name="Body text copy copy 3"/>
          <p:cNvSpPr/>
          <p:nvPr/>
        </p:nvSpPr>
        <p:spPr>
          <a:xfrm>
            <a:off x="1315877" y="4991100"/>
            <a:ext cx="2703635" cy="14097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2700" b="1" dirty="0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Total Taxes Paid </a:t>
            </a:r>
            <a:r>
              <a:rPr lang="en-US" sz="2700" b="1" dirty="0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b</a:t>
            </a:r>
            <a:r>
              <a:rPr sz="2700" b="1" dirty="0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y VIEDC Beneficiaries</a:t>
            </a:r>
          </a:p>
        </p:txBody>
      </p:sp>
      <p:sp>
        <p:nvSpPr>
          <p:cNvPr id="14" name="Body text copy copy 4"/>
          <p:cNvSpPr/>
          <p:nvPr/>
        </p:nvSpPr>
        <p:spPr>
          <a:xfrm>
            <a:off x="5168671" y="5000625"/>
            <a:ext cx="2703635" cy="14097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2700" b="1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Taxes Paid on Global Income by Principals</a:t>
            </a:r>
          </a:p>
        </p:txBody>
      </p:sp>
      <p:sp>
        <p:nvSpPr>
          <p:cNvPr id="15" name="Body text copy copy 5"/>
          <p:cNvSpPr/>
          <p:nvPr/>
        </p:nvSpPr>
        <p:spPr>
          <a:xfrm>
            <a:off x="9021749" y="5010150"/>
            <a:ext cx="2703635" cy="10001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2700" b="1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USVI Economy</a:t>
            </a:r>
          </a:p>
        </p:txBody>
      </p:sp>
      <p:pic>
        <p:nvPicPr>
          <p:cNvPr id="16" name="USVI EDA Logo in Color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297157" y="6715125"/>
            <a:ext cx="720253" cy="4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Contact Us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text copy copy 1"/>
          <p:cNvSpPr/>
          <p:nvPr/>
        </p:nvSpPr>
        <p:spPr>
          <a:xfrm>
            <a:off x="458787" y="342900"/>
            <a:ext cx="12093575" cy="10763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41667"/>
              </a:lnSpc>
            </a:pPr>
            <a:r>
              <a:rPr lang="en-US" sz="4125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/>
                <a:ea typeface="+mn-ea"/>
                <a:cs typeface="Verdana"/>
              </a:rPr>
              <a:t>FY 2025-2026 </a:t>
            </a:r>
            <a:r>
              <a:rPr sz="4125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/>
                <a:ea typeface="+mn-ea"/>
                <a:cs typeface="Verdana"/>
              </a:rPr>
              <a:t>ANTICIPATED REVENUES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80580" y="1812518"/>
            <a:ext cx="5265069" cy="5247830"/>
            <a:chOff x="4130390" y="1721078"/>
            <a:chExt cx="5265069" cy="5247830"/>
          </a:xfrm>
        </p:grpSpPr>
        <p:pic>
          <p:nvPicPr>
            <p:cNvPr id="4" name="Shape-19 copy 2"/>
            <p:cNvPicPr/>
            <p:nvPr/>
          </p:nvPicPr>
          <p:blipFill rotWithShape="1"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0390" y="1721078"/>
              <a:ext cx="5265069" cy="5247830"/>
            </a:xfrm>
            <a:prstGeom prst="rect">
              <a:avLst/>
            </a:prstGeom>
          </p:spPr>
        </p:pic>
        <p:pic>
          <p:nvPicPr>
            <p:cNvPr id="5" name="Shape-19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53555" y="3597487"/>
              <a:ext cx="3406855" cy="3371421"/>
            </a:xfrm>
            <a:prstGeom prst="rect">
              <a:avLst/>
            </a:prstGeom>
          </p:spPr>
        </p:pic>
        <p:sp>
          <p:nvSpPr>
            <p:cNvPr id="6" name="Body text copy copy 4"/>
            <p:cNvSpPr/>
            <p:nvPr/>
          </p:nvSpPr>
          <p:spPr>
            <a:xfrm>
              <a:off x="5888674" y="4644548"/>
              <a:ext cx="1751698" cy="504825"/>
            </a:xfrm>
            <a:prstGeom prst="rect">
              <a:avLst/>
            </a:prstGeom>
          </p:spPr>
          <p:txBody>
            <a:bodyPr spcFirstLastPara="0" lIns="57150" tIns="57150" rIns="57150" bIns="0" anchor="t"/>
            <a:lstStyle/>
            <a:p>
              <a:pPr algn="ctr" hangingPunct="0">
                <a:lnSpc>
                  <a:spcPct val="141667"/>
                </a:lnSpc>
              </a:pPr>
              <a:r>
                <a:rPr sz="3200" b="1" dirty="0">
                  <a:solidFill>
                    <a:srgbClr val="F6F6F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ontserrat"/>
                </a:rPr>
                <a:t>Year </a:t>
              </a:r>
              <a:r>
                <a:rPr lang="en-US" sz="3200" b="1" dirty="0">
                  <a:solidFill>
                    <a:srgbClr val="F6F6F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ontserrat"/>
                </a:rPr>
                <a:t>1</a:t>
              </a:r>
              <a:r>
                <a:rPr sz="3200" b="1" dirty="0">
                  <a:solidFill>
                    <a:srgbClr val="F6F6F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ontserrat"/>
                </a:rPr>
                <a:t> </a:t>
              </a:r>
              <a:endParaRPr lang="en-US" sz="3200" b="1" dirty="0">
                <a:solidFill>
                  <a:srgbClr val="F6F6FE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</a:endParaRPr>
            </a:p>
            <a:p>
              <a:pPr algn="ctr" hangingPunct="0">
                <a:lnSpc>
                  <a:spcPct val="141667"/>
                </a:lnSpc>
              </a:pPr>
              <a:r>
                <a:rPr sz="2800" b="1" dirty="0">
                  <a:solidFill>
                    <a:srgbClr val="F6F6F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ontserrat"/>
                </a:rPr>
                <a:t>$</a:t>
              </a:r>
              <a:r>
                <a:rPr lang="en-US" sz="2800" b="1" dirty="0">
                  <a:solidFill>
                    <a:srgbClr val="F6F6F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ontserrat"/>
                </a:rPr>
                <a:t>5</a:t>
              </a:r>
              <a:r>
                <a:rPr sz="2800" b="1" dirty="0">
                  <a:solidFill>
                    <a:srgbClr val="F6F6F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ontserrat"/>
                </a:rPr>
                <a:t>M</a:t>
              </a:r>
            </a:p>
          </p:txBody>
        </p:sp>
        <p:sp>
          <p:nvSpPr>
            <p:cNvPr id="7" name="Body text copy copy 6"/>
            <p:cNvSpPr/>
            <p:nvPr/>
          </p:nvSpPr>
          <p:spPr>
            <a:xfrm>
              <a:off x="5881134" y="2043668"/>
              <a:ext cx="1751698" cy="504825"/>
            </a:xfrm>
            <a:prstGeom prst="rect">
              <a:avLst/>
            </a:prstGeom>
          </p:spPr>
          <p:txBody>
            <a:bodyPr spcFirstLastPara="0" lIns="57150" tIns="57150" rIns="57150" bIns="0" anchor="t"/>
            <a:lstStyle/>
            <a:p>
              <a:pPr algn="ctr" hangingPunct="0">
                <a:lnSpc>
                  <a:spcPct val="141667"/>
                </a:lnSpc>
              </a:pPr>
              <a:r>
                <a:rPr sz="3200" b="1" dirty="0">
                  <a:solidFill>
                    <a:srgbClr val="0116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ontserrat"/>
                </a:rPr>
                <a:t>Year </a:t>
              </a:r>
              <a:r>
                <a:rPr lang="en-US" sz="3200" b="1" dirty="0">
                  <a:solidFill>
                    <a:srgbClr val="0116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ontserrat"/>
                </a:rPr>
                <a:t>2</a:t>
              </a:r>
              <a:r>
                <a:rPr sz="3200" b="1" dirty="0">
                  <a:solidFill>
                    <a:srgbClr val="0116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ontserrat"/>
                </a:rPr>
                <a:t> </a:t>
              </a:r>
              <a:endParaRPr lang="en-US" sz="3200" b="1" dirty="0">
                <a:solidFill>
                  <a:srgbClr val="011689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</a:endParaRPr>
            </a:p>
            <a:p>
              <a:pPr algn="ctr" hangingPunct="0">
                <a:lnSpc>
                  <a:spcPct val="141667"/>
                </a:lnSpc>
              </a:pPr>
              <a:r>
                <a:rPr sz="2800" b="1" dirty="0">
                  <a:solidFill>
                    <a:srgbClr val="0116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ontserrat"/>
                </a:rPr>
                <a:t>$</a:t>
              </a:r>
              <a:r>
                <a:rPr lang="en-US" sz="2800" b="1" dirty="0">
                  <a:solidFill>
                    <a:srgbClr val="0116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ontserrat"/>
                </a:rPr>
                <a:t>10</a:t>
              </a:r>
              <a:r>
                <a:rPr sz="2800" b="1" dirty="0">
                  <a:solidFill>
                    <a:srgbClr val="0116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ontserrat"/>
                </a:rPr>
                <a:t>M</a:t>
              </a:r>
            </a:p>
          </p:txBody>
        </p:sp>
      </p:grpSp>
      <p:pic>
        <p:nvPicPr>
          <p:cNvPr id="8" name="USVI EDA Logo in Color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297157" y="6715125"/>
            <a:ext cx="720253" cy="426131"/>
          </a:xfrm>
          <a:prstGeom prst="rect">
            <a:avLst/>
          </a:prstGeom>
        </p:spPr>
      </p:pic>
      <p:pic>
        <p:nvPicPr>
          <p:cNvPr id="9" name="Shape-18"/>
          <p:cNvPicPr/>
          <p:nvPr/>
        </p:nvPicPr>
        <p:blipFill rotWithShape="1">
          <a:blip r:embed="rId9"/>
          <a:stretch>
            <a:fillRect/>
          </a:stretch>
        </p:blipFill>
        <p:spPr>
          <a:xfrm flipV="1">
            <a:off x="6143625" y="-9525"/>
            <a:ext cx="738981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6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Contact U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ildings6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719416" y="5000625"/>
            <a:ext cx="575859" cy="519403"/>
          </a:xfrm>
          <a:prstGeom prst="rect">
            <a:avLst/>
          </a:prstGeom>
        </p:spPr>
      </p:pic>
      <p:sp>
        <p:nvSpPr>
          <p:cNvPr id="3" name="Body text copy"/>
          <p:cNvSpPr/>
          <p:nvPr/>
        </p:nvSpPr>
        <p:spPr>
          <a:xfrm>
            <a:off x="1247775" y="5796665"/>
            <a:ext cx="3387409" cy="646987"/>
          </a:xfrm>
          <a:prstGeom prst="rect">
            <a:avLst/>
          </a:prstGeom>
        </p:spPr>
        <p:txBody>
          <a:bodyPr spcFirstLastPara="0" lIns="106063" tIns="106063" rIns="106063" bIns="0" anchor="t"/>
          <a:lstStyle/>
          <a:p>
            <a:pPr algn="ctr" hangingPunct="0">
              <a:lnSpc>
                <a:spcPct val="141667"/>
              </a:lnSpc>
            </a:pPr>
            <a:r>
              <a:rPr sz="2004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www.usvieda.org</a:t>
            </a:r>
          </a:p>
        </p:txBody>
      </p:sp>
      <p:pic>
        <p:nvPicPr>
          <p:cNvPr id="4" name="Icon-27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6133171" y="5006270"/>
            <a:ext cx="508111" cy="508111"/>
          </a:xfrm>
          <a:prstGeom prst="rect">
            <a:avLst/>
          </a:prstGeom>
        </p:spPr>
      </p:pic>
      <p:sp>
        <p:nvSpPr>
          <p:cNvPr id="5" name="Body text copy"/>
          <p:cNvSpPr/>
          <p:nvPr/>
        </p:nvSpPr>
        <p:spPr>
          <a:xfrm>
            <a:off x="4650238" y="5796665"/>
            <a:ext cx="3387409" cy="1071241"/>
          </a:xfrm>
          <a:prstGeom prst="rect">
            <a:avLst/>
          </a:prstGeom>
        </p:spPr>
        <p:txBody>
          <a:bodyPr spcFirstLastPara="0" lIns="106063" tIns="106063" rIns="106063" bIns="0" anchor="t"/>
          <a:lstStyle/>
          <a:p>
            <a:pPr algn="ctr" hangingPunct="0">
              <a:lnSpc>
                <a:spcPct val="141667"/>
              </a:lnSpc>
            </a:pPr>
            <a:r>
              <a:rPr sz="2004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340.714.1700</a:t>
            </a:r>
          </a:p>
          <a:p>
            <a:pPr algn="ctr" hangingPunct="0">
              <a:lnSpc>
                <a:spcPct val="141667"/>
              </a:lnSpc>
            </a:pPr>
            <a:r>
              <a:rPr sz="2004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340.773.6499</a:t>
            </a:r>
          </a:p>
        </p:txBody>
      </p:sp>
      <p:sp>
        <p:nvSpPr>
          <p:cNvPr id="6" name="Body text copy"/>
          <p:cNvSpPr/>
          <p:nvPr/>
        </p:nvSpPr>
        <p:spPr>
          <a:xfrm>
            <a:off x="1013831" y="1771650"/>
            <a:ext cx="10982325" cy="11620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41667"/>
              </a:lnSpc>
            </a:pPr>
            <a:r>
              <a:rPr sz="4500" b="1" dirty="0">
                <a:solidFill>
                  <a:srgbClr val="F6F6F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/>
                <a:ea typeface="+mn-ea"/>
                <a:cs typeface="Verdana"/>
              </a:rPr>
              <a:t>CONTACT US</a:t>
            </a:r>
          </a:p>
        </p:txBody>
      </p:sp>
      <p:pic>
        <p:nvPicPr>
          <p:cNvPr id="8" name="WebIconsSolid7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9501761" y="5090956"/>
            <a:ext cx="530694" cy="338741"/>
          </a:xfrm>
          <a:prstGeom prst="rect">
            <a:avLst/>
          </a:prstGeom>
        </p:spPr>
      </p:pic>
      <p:sp>
        <p:nvSpPr>
          <p:cNvPr id="9" name="Body text copy"/>
          <p:cNvSpPr/>
          <p:nvPr/>
        </p:nvSpPr>
        <p:spPr>
          <a:xfrm>
            <a:off x="8052702" y="5796665"/>
            <a:ext cx="3387409" cy="646987"/>
          </a:xfrm>
          <a:prstGeom prst="rect">
            <a:avLst/>
          </a:prstGeom>
        </p:spPr>
        <p:txBody>
          <a:bodyPr spcFirstLastPara="0" lIns="106063" tIns="106063" rIns="106063" bIns="0" anchor="t"/>
          <a:lstStyle/>
          <a:p>
            <a:pPr algn="ctr" hangingPunct="0">
              <a:lnSpc>
                <a:spcPct val="141667"/>
              </a:lnSpc>
            </a:pPr>
            <a:r>
              <a:rPr sz="2004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info@usvieda.org </a:t>
            </a:r>
          </a:p>
        </p:txBody>
      </p:sp>
      <p:pic>
        <p:nvPicPr>
          <p:cNvPr id="10" name="Shape-18"/>
          <p:cNvPicPr/>
          <p:nvPr/>
        </p:nvPicPr>
        <p:blipFill rotWithShape="1">
          <a:blip r:embed="rId7"/>
          <a:stretch>
            <a:fillRect/>
          </a:stretch>
        </p:blipFill>
        <p:spPr>
          <a:xfrm flipV="1">
            <a:off x="6134100" y="-9525"/>
            <a:ext cx="738981" cy="266700"/>
          </a:xfrm>
          <a:prstGeom prst="rect">
            <a:avLst/>
          </a:prstGeom>
        </p:spPr>
      </p:pic>
      <p:pic>
        <p:nvPicPr>
          <p:cNvPr id="11" name="USVI EDA Logo in Color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5964705" y="1038225"/>
            <a:ext cx="1091427" cy="6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ection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200025" y="-9525"/>
            <a:ext cx="8815438" cy="7346267"/>
          </a:xfrm>
          <a:prstGeom prst="rect">
            <a:avLst/>
          </a:prstGeom>
        </p:spPr>
      </p:pic>
      <p:sp>
        <p:nvSpPr>
          <p:cNvPr id="3" name="title"/>
          <p:cNvSpPr/>
          <p:nvPr/>
        </p:nvSpPr>
        <p:spPr>
          <a:xfrm>
            <a:off x="952500" y="2209800"/>
            <a:ext cx="7469237" cy="16192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4200" b="1">
                <a:solidFill>
                  <a:srgbClr val="F6F6FE"/>
                </a:solidFill>
                <a:latin typeface="Verdana"/>
                <a:ea typeface="+mn-ea"/>
                <a:cs typeface="Verdana"/>
              </a:rPr>
              <a:t>Virgin Islands </a:t>
            </a:r>
          </a:p>
          <a:p>
            <a:pPr algn="l" hangingPunct="0">
              <a:lnSpc>
                <a:spcPct val="83333"/>
              </a:lnSpc>
            </a:pPr>
            <a:r>
              <a:rPr sz="4200" b="1">
                <a:solidFill>
                  <a:srgbClr val="F6F6FE"/>
                </a:solidFill>
                <a:latin typeface="Verdana"/>
                <a:ea typeface="+mn-ea"/>
                <a:cs typeface="Verdana"/>
              </a:rPr>
              <a:t>Economic Development Commission</a:t>
            </a:r>
          </a:p>
        </p:txBody>
      </p:sp>
      <p:sp>
        <p:nvSpPr>
          <p:cNvPr id="4" name="title copy"/>
          <p:cNvSpPr/>
          <p:nvPr/>
        </p:nvSpPr>
        <p:spPr>
          <a:xfrm>
            <a:off x="1009650" y="3895725"/>
            <a:ext cx="7777213" cy="4857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25000"/>
              </a:lnSpc>
            </a:pPr>
            <a:r>
              <a:rPr sz="2550" dirty="0">
                <a:solidFill>
                  <a:srgbClr val="FFFFFF"/>
                </a:solidFill>
                <a:latin typeface="Montserrat"/>
                <a:ea typeface="+mn-ea"/>
                <a:cs typeface="Montserrat"/>
              </a:rPr>
              <a:t>Fiscal Years 202</a:t>
            </a:r>
            <a:r>
              <a:rPr lang="en-US" sz="2550" dirty="0">
                <a:solidFill>
                  <a:srgbClr val="FFFFFF"/>
                </a:solidFill>
                <a:latin typeface="Montserrat"/>
                <a:ea typeface="+mn-ea"/>
                <a:cs typeface="Montserrat"/>
              </a:rPr>
              <a:t>5</a:t>
            </a:r>
            <a:r>
              <a:rPr sz="2550" dirty="0">
                <a:solidFill>
                  <a:srgbClr val="FFFFFF"/>
                </a:solidFill>
                <a:latin typeface="Montserrat"/>
                <a:ea typeface="+mn-ea"/>
                <a:cs typeface="Montserrat"/>
              </a:rPr>
              <a:t>-202</a:t>
            </a:r>
            <a:r>
              <a:rPr lang="en-US" sz="2550" dirty="0">
                <a:solidFill>
                  <a:srgbClr val="FFFFFF"/>
                </a:solidFill>
                <a:latin typeface="Montserrat"/>
                <a:cs typeface="Montserrat"/>
              </a:rPr>
              <a:t>6</a:t>
            </a:r>
            <a:r>
              <a:rPr sz="2550" dirty="0">
                <a:solidFill>
                  <a:srgbClr val="FFFFFF"/>
                </a:solidFill>
                <a:latin typeface="Montserrat"/>
                <a:ea typeface="+mn-ea"/>
                <a:cs typeface="Montserrat"/>
              </a:rPr>
              <a:t> Revenue Projections</a:t>
            </a:r>
          </a:p>
        </p:txBody>
      </p:sp>
      <p:pic>
        <p:nvPicPr>
          <p:cNvPr id="5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010775" y="6362849"/>
            <a:ext cx="2555875" cy="714375"/>
          </a:xfrm>
          <a:prstGeom prst="rect">
            <a:avLst/>
          </a:prstGeom>
        </p:spPr>
      </p:pic>
      <p:sp>
        <p:nvSpPr>
          <p:cNvPr id="6" name="Body text copy"/>
          <p:cNvSpPr/>
          <p:nvPr/>
        </p:nvSpPr>
        <p:spPr>
          <a:xfrm>
            <a:off x="9955948" y="6372225"/>
            <a:ext cx="2699044" cy="6953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350">
                <a:solidFill>
                  <a:srgbClr val="011689"/>
                </a:solidFill>
                <a:latin typeface="Montserrat"/>
                <a:ea typeface="+mn-ea"/>
                <a:cs typeface="Montserrat"/>
              </a:rPr>
              <a:t>Tramway Properties, Inc. VIEDC Beneficiary</a:t>
            </a:r>
          </a:p>
        </p:txBody>
      </p:sp>
      <p:pic>
        <p:nvPicPr>
          <p:cNvPr id="7" name="USVI EDA Logo in Color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297157" y="6715125"/>
            <a:ext cx="720253" cy="4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Welcom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truck parked outside a building&#10;&#10;Description automatically generated">
            <a:extLst>
              <a:ext uri="{FF2B5EF4-FFF2-40B4-BE49-F238E27FC236}">
                <a16:creationId xmlns:a16="http://schemas.microsoft.com/office/drawing/2014/main" id="{6ED864A6-9074-CB6D-AEB0-2258A964E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3477" y="-352473"/>
            <a:ext cx="7315200" cy="8020146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0" y="0"/>
            <a:ext cx="4991004" cy="7315200"/>
          </a:xfrm>
          <a:prstGeom prst="rect">
            <a:avLst/>
          </a:prstGeom>
        </p:spPr>
      </p:pic>
      <p:sp>
        <p:nvSpPr>
          <p:cNvPr id="17" name="Body text copy"/>
          <p:cNvSpPr/>
          <p:nvPr/>
        </p:nvSpPr>
        <p:spPr>
          <a:xfrm>
            <a:off x="1139825" y="238125"/>
            <a:ext cx="10731500" cy="9715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41667"/>
              </a:lnSpc>
            </a:pPr>
            <a:r>
              <a:rPr sz="3600" b="1" dirty="0">
                <a:solidFill>
                  <a:srgbClr val="F6F6F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/>
              </a:rPr>
              <a:t>WHAT</a:t>
            </a:r>
            <a:r>
              <a:rPr sz="3600" b="1" dirty="0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Verdana"/>
                <a:ea typeface="+mn-ea"/>
                <a:cs typeface="Verdana"/>
              </a:rPr>
              <a:t> </a:t>
            </a:r>
            <a:r>
              <a:rPr sz="3600" b="1" dirty="0">
                <a:solidFill>
                  <a:srgbClr val="F6F6F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/>
              </a:rPr>
              <a:t>IS ECONOMIC DEVELOPMENT?</a:t>
            </a:r>
          </a:p>
        </p:txBody>
      </p:sp>
      <p:pic>
        <p:nvPicPr>
          <p:cNvPr id="18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0029825" y="6381899"/>
            <a:ext cx="2555875" cy="714375"/>
          </a:xfrm>
          <a:prstGeom prst="rect">
            <a:avLst/>
          </a:prstGeom>
        </p:spPr>
      </p:pic>
      <p:sp>
        <p:nvSpPr>
          <p:cNvPr id="19" name="Body text copy"/>
          <p:cNvSpPr/>
          <p:nvPr/>
        </p:nvSpPr>
        <p:spPr>
          <a:xfrm>
            <a:off x="9895773" y="6391275"/>
            <a:ext cx="2699044" cy="6953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25000"/>
              </a:lnSpc>
            </a:pPr>
            <a:r>
              <a:rPr lang="en-US" sz="1350" dirty="0">
                <a:solidFill>
                  <a:srgbClr val="011689"/>
                </a:solidFill>
                <a:latin typeface="Montserrat"/>
                <a:ea typeface="+mn-ea"/>
                <a:cs typeface="Montserrat"/>
              </a:rPr>
              <a:t>Universal Concrete</a:t>
            </a:r>
            <a:r>
              <a:rPr sz="1350" dirty="0">
                <a:solidFill>
                  <a:srgbClr val="011689"/>
                </a:solidFill>
                <a:latin typeface="Montserrat"/>
                <a:ea typeface="+mn-ea"/>
                <a:cs typeface="Montserrat"/>
              </a:rPr>
              <a:t>, LLC</a:t>
            </a:r>
            <a:endParaRPr lang="en-US" sz="1350" dirty="0">
              <a:solidFill>
                <a:srgbClr val="011689"/>
              </a:solidFill>
              <a:latin typeface="Montserrat"/>
              <a:ea typeface="+mn-ea"/>
              <a:cs typeface="Montserrat"/>
            </a:endParaRPr>
          </a:p>
          <a:p>
            <a:pPr algn="ctr" hangingPunct="0">
              <a:lnSpc>
                <a:spcPct val="125000"/>
              </a:lnSpc>
            </a:pPr>
            <a:r>
              <a:rPr sz="1350" dirty="0">
                <a:solidFill>
                  <a:srgbClr val="011689"/>
                </a:solidFill>
                <a:latin typeface="Montserrat"/>
                <a:ea typeface="+mn-ea"/>
                <a:cs typeface="Montserrat"/>
              </a:rPr>
              <a:t>VIEDC Beneficiary</a:t>
            </a:r>
          </a:p>
        </p:txBody>
      </p:sp>
      <p:pic>
        <p:nvPicPr>
          <p:cNvPr id="20" name="USVI EDA Logo in Color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297157" y="6715125"/>
            <a:ext cx="720253" cy="4261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6607192-E455-9C78-F9D1-908E3E605CF3}"/>
              </a:ext>
            </a:extLst>
          </p:cNvPr>
          <p:cNvGrpSpPr/>
          <p:nvPr/>
        </p:nvGrpSpPr>
        <p:grpSpPr>
          <a:xfrm>
            <a:off x="416333" y="3648924"/>
            <a:ext cx="4174946" cy="3419475"/>
            <a:chOff x="268116" y="1273324"/>
            <a:chExt cx="4483954" cy="4813151"/>
          </a:xfrm>
        </p:grpSpPr>
        <p:sp>
          <p:nvSpPr>
            <p:cNvPr id="4" name="TextBox 19"/>
            <p:cNvSpPr/>
            <p:nvPr/>
          </p:nvSpPr>
          <p:spPr>
            <a:xfrm>
              <a:off x="1905000" y="2428875"/>
              <a:ext cx="1219200" cy="352425"/>
            </a:xfrm>
            <a:prstGeom prst="rect">
              <a:avLst/>
            </a:prstGeom>
          </p:spPr>
          <p:txBody>
            <a:bodyPr spcFirstLastPara="0" lIns="0" tIns="0" rIns="0" bIns="0" anchor="t"/>
            <a:lstStyle/>
            <a:p>
              <a:pPr algn="ctr" hangingPunct="0">
                <a:lnSpc>
                  <a:spcPct val="100000"/>
                </a:lnSpc>
              </a:pP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Business</a:t>
              </a:r>
              <a:r>
                <a:rPr sz="12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 </a:t>
              </a: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Investment</a:t>
              </a:r>
              <a:endParaRPr sz="1200" dirty="0">
                <a:solidFill>
                  <a:srgbClr val="F6F6FE"/>
                </a:solidFill>
                <a:latin typeface="Montserrat"/>
                <a:ea typeface="+mn-ea"/>
                <a:cs typeface="Montserrat"/>
              </a:endParaRPr>
            </a:p>
          </p:txBody>
        </p:sp>
        <p:sp>
          <p:nvSpPr>
            <p:cNvPr id="5" name="TextBox 21"/>
            <p:cNvSpPr/>
            <p:nvPr/>
          </p:nvSpPr>
          <p:spPr>
            <a:xfrm>
              <a:off x="2000250" y="5819775"/>
              <a:ext cx="1028700" cy="180975"/>
            </a:xfrm>
            <a:prstGeom prst="rect">
              <a:avLst/>
            </a:prstGeom>
          </p:spPr>
          <p:txBody>
            <a:bodyPr spcFirstLastPara="0" lIns="0" tIns="0" rIns="0" bIns="0" anchor="t"/>
            <a:lstStyle/>
            <a:p>
              <a:pPr algn="ctr" hangingPunct="0">
                <a:lnSpc>
                  <a:spcPct val="100000"/>
                </a:lnSpc>
              </a:pP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Households</a:t>
              </a:r>
            </a:p>
          </p:txBody>
        </p:sp>
        <p:pic>
          <p:nvPicPr>
            <p:cNvPr id="6" name="Custom Shape 11"/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 flipV="1">
              <a:off x="409575" y="1743075"/>
              <a:ext cx="1371600" cy="4191000"/>
            </a:xfrm>
            <a:prstGeom prst="rect">
              <a:avLst/>
            </a:prstGeom>
          </p:spPr>
        </p:pic>
        <p:pic>
          <p:nvPicPr>
            <p:cNvPr id="7" name="Custom Shape 12"/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 flipH="1">
              <a:off x="3267075" y="1895475"/>
              <a:ext cx="1371600" cy="4191000"/>
            </a:xfrm>
            <a:prstGeom prst="rect">
              <a:avLst/>
            </a:prstGeom>
          </p:spPr>
        </p:pic>
        <p:pic>
          <p:nvPicPr>
            <p:cNvPr id="8" name="Custom Shape 13"/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1247775" y="2857500"/>
              <a:ext cx="676275" cy="2371725"/>
            </a:xfrm>
            <a:prstGeom prst="rect">
              <a:avLst/>
            </a:prstGeom>
          </p:spPr>
        </p:pic>
        <p:pic>
          <p:nvPicPr>
            <p:cNvPr id="9" name="Custom Shape 14"/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 flipH="1" flipV="1">
              <a:off x="3048000" y="2771775"/>
              <a:ext cx="676275" cy="2371725"/>
            </a:xfrm>
            <a:prstGeom prst="rect">
              <a:avLst/>
            </a:prstGeom>
          </p:spPr>
        </p:pic>
        <p:sp>
          <p:nvSpPr>
            <p:cNvPr id="10" name="TextBox 27"/>
            <p:cNvSpPr/>
            <p:nvPr/>
          </p:nvSpPr>
          <p:spPr>
            <a:xfrm>
              <a:off x="2143125" y="3667125"/>
              <a:ext cx="1390650" cy="714375"/>
            </a:xfrm>
            <a:prstGeom prst="rect">
              <a:avLst/>
            </a:prstGeom>
          </p:spPr>
          <p:txBody>
            <a:bodyPr spcFirstLastPara="0" lIns="0" tIns="0" rIns="0" bIns="0" anchor="t"/>
            <a:lstStyle/>
            <a:p>
              <a:pPr algn="r" hangingPunct="0">
                <a:lnSpc>
                  <a:spcPct val="100000"/>
                </a:lnSpc>
              </a:pP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Employment</a:t>
              </a:r>
            </a:p>
            <a:p>
              <a:pPr algn="r" hangingPunct="0">
                <a:lnSpc>
                  <a:spcPct val="100000"/>
                </a:lnSpc>
              </a:pP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Land</a:t>
              </a:r>
            </a:p>
            <a:p>
              <a:pPr algn="r" hangingPunct="0">
                <a:lnSpc>
                  <a:spcPct val="100000"/>
                </a:lnSpc>
              </a:pP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Capital</a:t>
              </a:r>
            </a:p>
            <a:p>
              <a:pPr algn="r" hangingPunct="0">
                <a:lnSpc>
                  <a:spcPct val="100000"/>
                </a:lnSpc>
              </a:pP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Entrepreneurship</a:t>
              </a:r>
            </a:p>
          </p:txBody>
        </p:sp>
        <p:sp>
          <p:nvSpPr>
            <p:cNvPr id="11" name="TextBox 29"/>
            <p:cNvSpPr/>
            <p:nvPr/>
          </p:nvSpPr>
          <p:spPr>
            <a:xfrm>
              <a:off x="1323975" y="3867150"/>
              <a:ext cx="771525" cy="352425"/>
            </a:xfrm>
            <a:prstGeom prst="rect">
              <a:avLst/>
            </a:prstGeom>
          </p:spPr>
          <p:txBody>
            <a:bodyPr spcFirstLastPara="0" lIns="0" tIns="0" rIns="0" bIns="0" anchor="t"/>
            <a:lstStyle/>
            <a:p>
              <a:pPr algn="l" hangingPunct="0">
                <a:lnSpc>
                  <a:spcPct val="100000"/>
                </a:lnSpc>
              </a:pP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Goods</a:t>
              </a:r>
            </a:p>
            <a:p>
              <a:pPr algn="l" hangingPunct="0">
                <a:lnSpc>
                  <a:spcPct val="100000"/>
                </a:lnSpc>
              </a:pP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Services</a:t>
              </a:r>
            </a:p>
          </p:txBody>
        </p:sp>
        <p:sp>
          <p:nvSpPr>
            <p:cNvPr id="12" name="TextBox 31"/>
            <p:cNvSpPr/>
            <p:nvPr/>
          </p:nvSpPr>
          <p:spPr>
            <a:xfrm>
              <a:off x="3819525" y="3638550"/>
              <a:ext cx="685800" cy="714375"/>
            </a:xfrm>
            <a:prstGeom prst="rect">
              <a:avLst/>
            </a:prstGeom>
          </p:spPr>
          <p:txBody>
            <a:bodyPr spcFirstLastPara="0" lIns="0" tIns="0" rIns="0" bIns="0" anchor="t"/>
            <a:lstStyle/>
            <a:p>
              <a:pPr algn="l" hangingPunct="0">
                <a:lnSpc>
                  <a:spcPct val="100000"/>
                </a:lnSpc>
              </a:pP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Wages</a:t>
              </a:r>
            </a:p>
            <a:p>
              <a:pPr algn="l" hangingPunct="0">
                <a:lnSpc>
                  <a:spcPct val="100000"/>
                </a:lnSpc>
              </a:pP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Rents</a:t>
              </a:r>
            </a:p>
            <a:p>
              <a:pPr algn="l" hangingPunct="0">
                <a:lnSpc>
                  <a:spcPct val="100000"/>
                </a:lnSpc>
              </a:pP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Interests</a:t>
              </a:r>
            </a:p>
            <a:p>
              <a:pPr algn="l" hangingPunct="0">
                <a:lnSpc>
                  <a:spcPct val="100000"/>
                </a:lnSpc>
              </a:pPr>
              <a:r>
                <a:rPr sz="1100" dirty="0">
                  <a:solidFill>
                    <a:srgbClr val="F6F6FE"/>
                  </a:solidFill>
                  <a:latin typeface="Montserrat"/>
                  <a:ea typeface="+mn-ea"/>
                  <a:cs typeface="Montserrat"/>
                </a:rPr>
                <a:t>Profits</a:t>
              </a:r>
            </a:p>
          </p:txBody>
        </p:sp>
        <p:pic>
          <p:nvPicPr>
            <p:cNvPr id="13" name="Buildings52-O"/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908082" y="1273324"/>
              <a:ext cx="1022537" cy="1006177"/>
            </a:xfrm>
            <a:prstGeom prst="rect">
              <a:avLst/>
            </a:prstGeom>
          </p:spPr>
        </p:pic>
        <p:pic>
          <p:nvPicPr>
            <p:cNvPr id="14" name="Virus-Transmission-Outline-Filled-65"/>
            <p:cNvPicPr/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2143475" y="4895850"/>
              <a:ext cx="648188" cy="891907"/>
            </a:xfrm>
            <a:prstGeom prst="rect">
              <a:avLst/>
            </a:prstGeom>
          </p:spPr>
        </p:pic>
        <p:pic>
          <p:nvPicPr>
            <p:cNvPr id="21" name="Picture 8" descr="Image result for dollar sign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1056" y="3667125"/>
              <a:ext cx="281014" cy="493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Image result for dollar sign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16" y="3777434"/>
              <a:ext cx="281014" cy="493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Body text copy"/>
          <p:cNvSpPr/>
          <p:nvPr/>
        </p:nvSpPr>
        <p:spPr>
          <a:xfrm>
            <a:off x="67780" y="1084862"/>
            <a:ext cx="4961756" cy="48196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25000"/>
              </a:lnSpc>
            </a:pPr>
            <a:r>
              <a:rPr sz="1670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The International Economic Development Council (IEDC) defines economic development “as a program, group of policies, or activity that seeks to improve the economic well-being and quality of life for a community, by creating and/or retaining jobs that facilitate growth, enhance wealth and provide a stable tax base.”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Timelin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-24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944737" y="4497777"/>
            <a:ext cx="11066413" cy="84657"/>
          </a:xfrm>
          <a:prstGeom prst="rect">
            <a:avLst/>
          </a:prstGeom>
        </p:spPr>
      </p:pic>
      <p:pic>
        <p:nvPicPr>
          <p:cNvPr id="3" name="Shape-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16877" y="4362450"/>
            <a:ext cx="314325" cy="309563"/>
          </a:xfrm>
          <a:prstGeom prst="rect">
            <a:avLst/>
          </a:prstGeom>
        </p:spPr>
      </p:pic>
      <p:pic>
        <p:nvPicPr>
          <p:cNvPr id="4" name="Shape-18"/>
          <p:cNvPicPr/>
          <p:nvPr/>
        </p:nvPicPr>
        <p:blipFill rotWithShape="1">
          <a:blip r:embed="rId6"/>
          <a:stretch>
            <a:fillRect/>
          </a:stretch>
        </p:blipFill>
        <p:spPr>
          <a:xfrm rot="-5400000" flipH="1" flipV="1">
            <a:off x="12721553" y="4371975"/>
            <a:ext cx="314325" cy="314325"/>
          </a:xfrm>
          <a:prstGeom prst="rect">
            <a:avLst/>
          </a:prstGeom>
        </p:spPr>
      </p:pic>
      <p:sp>
        <p:nvSpPr>
          <p:cNvPr id="5" name="Body text copy"/>
          <p:cNvSpPr/>
          <p:nvPr/>
        </p:nvSpPr>
        <p:spPr>
          <a:xfrm>
            <a:off x="2528032" y="5270272"/>
            <a:ext cx="2082041" cy="10096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10% Income Tax Paid to the Territory</a:t>
            </a:r>
          </a:p>
        </p:txBody>
      </p:sp>
      <p:sp>
        <p:nvSpPr>
          <p:cNvPr id="6" name="Body text copy"/>
          <p:cNvSpPr/>
          <p:nvPr/>
        </p:nvSpPr>
        <p:spPr>
          <a:xfrm>
            <a:off x="4505907" y="3200400"/>
            <a:ext cx="2082041" cy="7334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Capital Investments</a:t>
            </a:r>
          </a:p>
        </p:txBody>
      </p:sp>
      <p:sp>
        <p:nvSpPr>
          <p:cNvPr id="7" name="Body text copy"/>
          <p:cNvSpPr/>
          <p:nvPr/>
        </p:nvSpPr>
        <p:spPr>
          <a:xfrm>
            <a:off x="8505825" y="3200400"/>
            <a:ext cx="2082041" cy="7334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Charitable Contributions</a:t>
            </a:r>
          </a:p>
        </p:txBody>
      </p:sp>
      <p:sp>
        <p:nvSpPr>
          <p:cNvPr id="8" name="Body text copy"/>
          <p:cNvSpPr/>
          <p:nvPr/>
        </p:nvSpPr>
        <p:spPr>
          <a:xfrm>
            <a:off x="6513885" y="5278373"/>
            <a:ext cx="2082041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Employment Wages &amp; Benefits for VI Residents</a:t>
            </a:r>
          </a:p>
        </p:txBody>
      </p:sp>
      <p:sp>
        <p:nvSpPr>
          <p:cNvPr id="9" name="Body text copy"/>
          <p:cNvSpPr/>
          <p:nvPr/>
        </p:nvSpPr>
        <p:spPr>
          <a:xfrm>
            <a:off x="10443029" y="5278373"/>
            <a:ext cx="2082041" cy="10096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100% Income Tax on Global Income</a:t>
            </a:r>
          </a:p>
        </p:txBody>
      </p:sp>
      <p:pic>
        <p:nvPicPr>
          <p:cNvPr id="10" name="Shape1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2916896" y="4006465"/>
            <a:ext cx="1296212" cy="1067281"/>
          </a:xfrm>
          <a:prstGeom prst="rect">
            <a:avLst/>
          </a:prstGeom>
        </p:spPr>
      </p:pic>
      <p:pic>
        <p:nvPicPr>
          <p:cNvPr id="11" name="Shape1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895645" y="4006465"/>
            <a:ext cx="1296212" cy="1067281"/>
          </a:xfrm>
          <a:prstGeom prst="rect">
            <a:avLst/>
          </a:prstGeom>
        </p:spPr>
      </p:pic>
      <p:pic>
        <p:nvPicPr>
          <p:cNvPr id="12" name="Shape1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6874394" y="4006465"/>
            <a:ext cx="1296212" cy="1067281"/>
          </a:xfrm>
          <a:prstGeom prst="rect">
            <a:avLst/>
          </a:prstGeom>
        </p:spPr>
      </p:pic>
      <p:pic>
        <p:nvPicPr>
          <p:cNvPr id="13" name="Shape1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853144" y="4006465"/>
            <a:ext cx="1296212" cy="1067281"/>
          </a:xfrm>
          <a:prstGeom prst="rect">
            <a:avLst/>
          </a:prstGeom>
        </p:spPr>
      </p:pic>
      <p:pic>
        <p:nvPicPr>
          <p:cNvPr id="14" name="Shape1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10831893" y="4006465"/>
            <a:ext cx="1296212" cy="1067281"/>
          </a:xfrm>
          <a:prstGeom prst="rect">
            <a:avLst/>
          </a:prstGeom>
        </p:spPr>
      </p:pic>
      <p:pic>
        <p:nvPicPr>
          <p:cNvPr id="15" name="BankOutline6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3313861" y="4281910"/>
            <a:ext cx="477483" cy="507961"/>
          </a:xfrm>
          <a:prstGeom prst="rect">
            <a:avLst/>
          </a:prstGeom>
        </p:spPr>
      </p:pic>
      <p:pic>
        <p:nvPicPr>
          <p:cNvPr id="16" name="Circular-Economy-Outline-Filled-2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030452" y="4276725"/>
            <a:ext cx="1035095" cy="463699"/>
          </a:xfrm>
          <a:prstGeom prst="rect">
            <a:avLst/>
          </a:prstGeom>
        </p:spPr>
      </p:pic>
      <p:pic>
        <p:nvPicPr>
          <p:cNvPr id="17" name="Circular-Economy-Outline-Filled-6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7166738" y="4124325"/>
            <a:ext cx="761939" cy="695543"/>
          </a:xfrm>
          <a:prstGeom prst="rect">
            <a:avLst/>
          </a:prstGeom>
        </p:spPr>
      </p:pic>
      <p:pic>
        <p:nvPicPr>
          <p:cNvPr id="18" name="BusinessOutline19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11127571" y="4276725"/>
            <a:ext cx="713086" cy="406459"/>
          </a:xfrm>
          <a:prstGeom prst="rect">
            <a:avLst/>
          </a:prstGeom>
        </p:spPr>
      </p:pic>
      <p:pic>
        <p:nvPicPr>
          <p:cNvPr id="19" name="Shape-18"/>
          <p:cNvPicPr/>
          <p:nvPr/>
        </p:nvPicPr>
        <p:blipFill rotWithShape="1">
          <a:blip r:embed="rId12"/>
          <a:stretch>
            <a:fillRect/>
          </a:stretch>
        </p:blipFill>
        <p:spPr>
          <a:xfrm flipV="1">
            <a:off x="6143625" y="-9525"/>
            <a:ext cx="738981" cy="266700"/>
          </a:xfrm>
          <a:prstGeom prst="rect">
            <a:avLst/>
          </a:prstGeom>
        </p:spPr>
      </p:pic>
      <p:sp>
        <p:nvSpPr>
          <p:cNvPr id="20" name="Body text copy"/>
          <p:cNvSpPr/>
          <p:nvPr/>
        </p:nvSpPr>
        <p:spPr>
          <a:xfrm>
            <a:off x="1009650" y="552450"/>
            <a:ext cx="10982325" cy="11620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41667"/>
              </a:lnSpc>
            </a:pPr>
            <a:r>
              <a:rPr sz="3600" b="1" dirty="0">
                <a:solidFill>
                  <a:srgbClr val="F6F6F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/>
              </a:rPr>
              <a:t>FACT</a:t>
            </a:r>
          </a:p>
        </p:txBody>
      </p:sp>
      <p:sp>
        <p:nvSpPr>
          <p:cNvPr id="21" name="Body text copy"/>
          <p:cNvSpPr/>
          <p:nvPr/>
        </p:nvSpPr>
        <p:spPr>
          <a:xfrm>
            <a:off x="298450" y="1485900"/>
            <a:ext cx="12414250" cy="13525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2550" dirty="0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Tax incentives are intended to spur economic growth that would not have otherwise occurred.</a:t>
            </a:r>
          </a:p>
          <a:p>
            <a:pPr algn="ctr" hangingPunct="0">
              <a:lnSpc>
                <a:spcPct val="100000"/>
              </a:lnSpc>
            </a:pPr>
            <a:endParaRPr sz="2550" dirty="0">
              <a:solidFill>
                <a:srgbClr val="F6F6F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Montserrat"/>
              <a:ea typeface="+mn-ea"/>
              <a:cs typeface="Montserrat"/>
            </a:endParaRPr>
          </a:p>
        </p:txBody>
      </p:sp>
      <p:sp>
        <p:nvSpPr>
          <p:cNvPr id="22" name="Body text copy"/>
          <p:cNvSpPr/>
          <p:nvPr/>
        </p:nvSpPr>
        <p:spPr>
          <a:xfrm>
            <a:off x="133350" y="4010025"/>
            <a:ext cx="1880571" cy="10096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 dirty="0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The Territory starts at a net zero position</a:t>
            </a:r>
          </a:p>
        </p:txBody>
      </p:sp>
      <p:pic>
        <p:nvPicPr>
          <p:cNvPr id="23" name="2020_misc_10"/>
          <p:cNvPicPr/>
          <p:nvPr/>
        </p:nvPicPr>
        <p:blipFill rotWithShape="1">
          <a:blip r:embed="rId13"/>
          <a:stretch>
            <a:fillRect/>
          </a:stretch>
        </p:blipFill>
        <p:spPr>
          <a:xfrm>
            <a:off x="9101715" y="4267200"/>
            <a:ext cx="722173" cy="543074"/>
          </a:xfrm>
          <a:prstGeom prst="rect">
            <a:avLst/>
          </a:prstGeom>
        </p:spPr>
      </p:pic>
      <p:pic>
        <p:nvPicPr>
          <p:cNvPr id="24" name="USVI EDA Logo in Color"/>
          <p:cNvPicPr/>
          <p:nvPr/>
        </p:nvPicPr>
        <p:blipFill rotWithShape="1">
          <a:blip r:embed="rId14"/>
          <a:stretch>
            <a:fillRect/>
          </a:stretch>
        </p:blipFill>
        <p:spPr>
          <a:xfrm>
            <a:off x="297157" y="6715125"/>
            <a:ext cx="720253" cy="4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A"/>
        </a:solidFill>
        <a:effectLst/>
      </p:bgPr>
    </p:bg>
    <p:spTree>
      <p:nvGrpSpPr>
        <p:cNvPr id="1" name="Untitled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5133325" cy="7391034"/>
          </a:xfrm>
          <a:prstGeom prst="rect">
            <a:avLst/>
          </a:prstGeom>
        </p:spPr>
      </p:pic>
      <p:sp>
        <p:nvSpPr>
          <p:cNvPr id="3" name="Body text copy"/>
          <p:cNvSpPr/>
          <p:nvPr/>
        </p:nvSpPr>
        <p:spPr>
          <a:xfrm>
            <a:off x="1014413" y="161925"/>
            <a:ext cx="10982325" cy="11715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Verdana"/>
              </a:rPr>
              <a:t>BENEFITS TO THE TERRITORY</a:t>
            </a:r>
          </a:p>
        </p:txBody>
      </p:sp>
      <p:sp>
        <p:nvSpPr>
          <p:cNvPr id="4" name="Body text copy"/>
          <p:cNvSpPr/>
          <p:nvPr/>
        </p:nvSpPr>
        <p:spPr>
          <a:xfrm>
            <a:off x="88900" y="1314450"/>
            <a:ext cx="4900662" cy="5810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1200" cap="none" spc="0" normalizeH="0" baseline="0" noProof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BENEFICIARIES MUST PAY</a:t>
            </a:r>
          </a:p>
        </p:txBody>
      </p:sp>
      <p:pic>
        <p:nvPicPr>
          <p:cNvPr id="5" name="Shape-30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380817" y="2191528"/>
            <a:ext cx="2150334" cy="2129727"/>
          </a:xfrm>
          <a:prstGeom prst="rect">
            <a:avLst/>
          </a:prstGeom>
        </p:spPr>
      </p:pic>
      <p:pic>
        <p:nvPicPr>
          <p:cNvPr id="6" name="Shape-30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 flipV="1">
            <a:off x="2575481" y="2201832"/>
            <a:ext cx="2150334" cy="2129727"/>
          </a:xfrm>
          <a:prstGeom prst="rect">
            <a:avLst/>
          </a:prstGeom>
        </p:spPr>
      </p:pic>
      <p:pic>
        <p:nvPicPr>
          <p:cNvPr id="7" name="Shape-30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 flipH="1">
            <a:off x="380817" y="4412287"/>
            <a:ext cx="2150334" cy="2129727"/>
          </a:xfrm>
          <a:prstGeom prst="rect">
            <a:avLst/>
          </a:prstGeom>
        </p:spPr>
      </p:pic>
      <p:pic>
        <p:nvPicPr>
          <p:cNvPr id="8" name="Shape-30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 flipH="1" flipV="1">
            <a:off x="2580547" y="4416493"/>
            <a:ext cx="2150334" cy="2129727"/>
          </a:xfrm>
          <a:prstGeom prst="rect">
            <a:avLst/>
          </a:prstGeom>
        </p:spPr>
      </p:pic>
      <p:sp>
        <p:nvSpPr>
          <p:cNvPr id="9" name="Body text copy"/>
          <p:cNvSpPr/>
          <p:nvPr/>
        </p:nvSpPr>
        <p:spPr>
          <a:xfrm>
            <a:off x="381000" y="2531546"/>
            <a:ext cx="2058946" cy="5334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Income Tax</a:t>
            </a:r>
          </a:p>
        </p:txBody>
      </p:sp>
      <p:sp>
        <p:nvSpPr>
          <p:cNvPr id="10" name="Body text copy"/>
          <p:cNvSpPr/>
          <p:nvPr/>
        </p:nvSpPr>
        <p:spPr>
          <a:xfrm>
            <a:off x="2842081" y="2533650"/>
            <a:ext cx="1607358" cy="5334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Payroll Tax</a:t>
            </a:r>
          </a:p>
        </p:txBody>
      </p:sp>
      <p:sp>
        <p:nvSpPr>
          <p:cNvPr id="11" name="Body text copy"/>
          <p:cNvSpPr/>
          <p:nvPr/>
        </p:nvSpPr>
        <p:spPr>
          <a:xfrm>
            <a:off x="632068" y="4835584"/>
            <a:ext cx="1607358" cy="5334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Stamp Tax</a:t>
            </a:r>
          </a:p>
        </p:txBody>
      </p:sp>
      <p:sp>
        <p:nvSpPr>
          <p:cNvPr id="12" name="Body text copy"/>
          <p:cNvSpPr/>
          <p:nvPr/>
        </p:nvSpPr>
        <p:spPr>
          <a:xfrm>
            <a:off x="2718618" y="4854652"/>
            <a:ext cx="1854284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 panose="00000500000000000000" pitchFamily="2" charset="0"/>
                <a:cs typeface="SuperscriptNumbersFontFix"/>
              </a:rPr>
              <a:t>Property Tax*</a:t>
            </a:r>
          </a:p>
        </p:txBody>
      </p:sp>
      <p:pic>
        <p:nvPicPr>
          <p:cNvPr id="13" name="BusinessOutline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15270" y="3201279"/>
            <a:ext cx="898503" cy="528530"/>
          </a:xfrm>
          <a:prstGeom prst="rect">
            <a:avLst/>
          </a:prstGeom>
        </p:spPr>
      </p:pic>
      <p:pic>
        <p:nvPicPr>
          <p:cNvPr id="14" name="Buildings61-O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3368856" y="5519585"/>
            <a:ext cx="778294" cy="541432"/>
          </a:xfrm>
          <a:prstGeom prst="rect">
            <a:avLst/>
          </a:prstGeom>
        </p:spPr>
      </p:pic>
      <p:pic>
        <p:nvPicPr>
          <p:cNvPr id="15" name="2020_Business_14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3207187" y="3201279"/>
            <a:ext cx="916532" cy="797065"/>
          </a:xfrm>
          <a:prstGeom prst="rect">
            <a:avLst/>
          </a:prstGeom>
        </p:spPr>
      </p:pic>
      <p:pic>
        <p:nvPicPr>
          <p:cNvPr id="16" name="Geography17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49421" y="5416549"/>
            <a:ext cx="614403" cy="752715"/>
          </a:xfrm>
          <a:prstGeom prst="rect">
            <a:avLst/>
          </a:prstGeom>
        </p:spPr>
      </p:pic>
      <p:pic>
        <p:nvPicPr>
          <p:cNvPr id="17" name="BusinessOutline19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038850" y="1333500"/>
            <a:ext cx="1038225" cy="608171"/>
          </a:xfrm>
          <a:prstGeom prst="rect">
            <a:avLst/>
          </a:prstGeom>
        </p:spPr>
      </p:pic>
      <p:sp>
        <p:nvSpPr>
          <p:cNvPr id="18" name="Body text copy"/>
          <p:cNvSpPr/>
          <p:nvPr/>
        </p:nvSpPr>
        <p:spPr>
          <a:xfrm>
            <a:off x="7094326" y="1323975"/>
            <a:ext cx="4535269" cy="5810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NOTE ON INCOME TAX</a:t>
            </a:r>
          </a:p>
        </p:txBody>
      </p:sp>
      <p:pic>
        <p:nvPicPr>
          <p:cNvPr id="19" name="Shape-1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6047724" y="2103991"/>
            <a:ext cx="5265442" cy="1097697"/>
          </a:xfrm>
          <a:prstGeom prst="rect">
            <a:avLst/>
          </a:prstGeom>
        </p:spPr>
      </p:pic>
      <p:sp>
        <p:nvSpPr>
          <p:cNvPr id="20" name="Body text copy"/>
          <p:cNvSpPr/>
          <p:nvPr/>
        </p:nvSpPr>
        <p:spPr>
          <a:xfrm>
            <a:off x="6248204" y="2454055"/>
            <a:ext cx="3531989" cy="6477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Effective Tax Rate: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 2.3% (based on tax rate of 21% and 10% surcharge)</a:t>
            </a:r>
          </a:p>
        </p:txBody>
      </p:sp>
      <p:sp>
        <p:nvSpPr>
          <p:cNvPr id="21" name="Body text copy"/>
          <p:cNvSpPr/>
          <p:nvPr/>
        </p:nvSpPr>
        <p:spPr>
          <a:xfrm>
            <a:off x="6248204" y="2095501"/>
            <a:ext cx="4293975" cy="494478"/>
          </a:xfrm>
          <a:prstGeom prst="rect">
            <a:avLst/>
          </a:prstGeom>
        </p:spPr>
        <p:txBody>
          <a:bodyPr spcFirstLastPara="0" lIns="88300" tIns="88300" rIns="8830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69" b="1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10% on VIEDC Corporate Income</a:t>
            </a:r>
          </a:p>
        </p:txBody>
      </p:sp>
      <p:pic>
        <p:nvPicPr>
          <p:cNvPr id="22" name="Shape-1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6053992" y="3296036"/>
            <a:ext cx="5265442" cy="1097697"/>
          </a:xfrm>
          <a:prstGeom prst="rect">
            <a:avLst/>
          </a:prstGeom>
        </p:spPr>
      </p:pic>
      <p:sp>
        <p:nvSpPr>
          <p:cNvPr id="23" name="Body text copy"/>
          <p:cNvSpPr/>
          <p:nvPr/>
        </p:nvSpPr>
        <p:spPr>
          <a:xfrm>
            <a:off x="6254472" y="3525956"/>
            <a:ext cx="4765303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Effective Tax Rate: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3.7% (based on exemption and partial exemption as provided in 29 V.I.C. § 713d on Distributions, Dividends and/or Interest Withholding)</a:t>
            </a:r>
          </a:p>
        </p:txBody>
      </p:sp>
      <p:sp>
        <p:nvSpPr>
          <p:cNvPr id="24" name="Body text copy"/>
          <p:cNvSpPr/>
          <p:nvPr/>
        </p:nvSpPr>
        <p:spPr>
          <a:xfrm>
            <a:off x="6254472" y="3216907"/>
            <a:ext cx="4293975" cy="494478"/>
          </a:xfrm>
          <a:prstGeom prst="rect">
            <a:avLst/>
          </a:prstGeom>
        </p:spPr>
        <p:txBody>
          <a:bodyPr spcFirstLastPara="0" lIns="88300" tIns="88300" rIns="8830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69" b="1" i="0" u="none" strike="noStrike" kern="1200" cap="none" spc="0" normalizeH="0" baseline="0" noProof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10% on VIEDC Personal Income</a:t>
            </a:r>
          </a:p>
        </p:txBody>
      </p:sp>
      <p:pic>
        <p:nvPicPr>
          <p:cNvPr id="25" name="Shape-1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6050302" y="4479252"/>
            <a:ext cx="5265442" cy="1097697"/>
          </a:xfrm>
          <a:prstGeom prst="rect">
            <a:avLst/>
          </a:prstGeom>
        </p:spPr>
      </p:pic>
      <p:sp>
        <p:nvSpPr>
          <p:cNvPr id="26" name="Body text copy"/>
          <p:cNvSpPr/>
          <p:nvPr/>
        </p:nvSpPr>
        <p:spPr>
          <a:xfrm>
            <a:off x="6250782" y="4603212"/>
            <a:ext cx="4794707" cy="812357"/>
          </a:xfrm>
          <a:prstGeom prst="rect">
            <a:avLst/>
          </a:prstGeom>
        </p:spPr>
        <p:txBody>
          <a:bodyPr spcFirstLastPara="0" lIns="88300" tIns="88300" rIns="8830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69" b="0" i="0" u="none" strike="noStrike" kern="1200" cap="none" spc="0" normalizeH="0" baseline="0" noProof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Full Tax Rate on Global Non-VIEDC Personal Income</a:t>
            </a:r>
          </a:p>
        </p:txBody>
      </p:sp>
      <p:pic>
        <p:nvPicPr>
          <p:cNvPr id="27" name="Shape-1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6053244" y="5680468"/>
            <a:ext cx="5265442" cy="1097697"/>
          </a:xfrm>
          <a:prstGeom prst="rect">
            <a:avLst/>
          </a:prstGeom>
        </p:spPr>
      </p:pic>
      <p:sp>
        <p:nvSpPr>
          <p:cNvPr id="28" name="Body text copy"/>
          <p:cNvSpPr/>
          <p:nvPr/>
        </p:nvSpPr>
        <p:spPr>
          <a:xfrm>
            <a:off x="6210300" y="5629275"/>
            <a:ext cx="4794707" cy="1130236"/>
          </a:xfrm>
          <a:prstGeom prst="rect">
            <a:avLst/>
          </a:prstGeom>
        </p:spPr>
        <p:txBody>
          <a:bodyPr spcFirstLastPara="0" lIns="88300" tIns="88300" rIns="8830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69" b="0" i="0" u="none" strike="noStrike" kern="1200" cap="none" spc="0" normalizeH="0" baseline="0" noProof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No tax-incentive/benefits are taken on income derived from services provided in the USVI (Designated Services)</a:t>
            </a:r>
          </a:p>
        </p:txBody>
      </p:sp>
      <p:pic>
        <p:nvPicPr>
          <p:cNvPr id="29" name="USVI EDA Logo in Color"/>
          <p:cNvPicPr/>
          <p:nvPr/>
        </p:nvPicPr>
        <p:blipFill rotWithShape="1">
          <a:blip r:embed="rId12"/>
          <a:stretch>
            <a:fillRect/>
          </a:stretch>
        </p:blipFill>
        <p:spPr>
          <a:xfrm>
            <a:off x="297157" y="6715125"/>
            <a:ext cx="720253" cy="426131"/>
          </a:xfrm>
          <a:prstGeom prst="rect">
            <a:avLst/>
          </a:prstGeom>
        </p:spPr>
      </p:pic>
      <p:sp>
        <p:nvSpPr>
          <p:cNvPr id="30" name="Body text copy copy 1"/>
          <p:cNvSpPr/>
          <p:nvPr/>
        </p:nvSpPr>
        <p:spPr>
          <a:xfrm>
            <a:off x="1304925" y="6715125"/>
            <a:ext cx="3448050" cy="4191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*If not used for the approved business.</a:t>
            </a:r>
          </a:p>
        </p:txBody>
      </p:sp>
    </p:spTree>
    <p:extLst>
      <p:ext uri="{BB962C8B-B14F-4D97-AF65-F5344CB8AC3E}">
        <p14:creationId xmlns:p14="http://schemas.microsoft.com/office/powerpoint/2010/main" val="259324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A"/>
        </a:solidFill>
        <a:effectLst/>
      </p:bgPr>
    </p:bg>
    <p:spTree>
      <p:nvGrpSpPr>
        <p:cNvPr id="1" name="Goals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 3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6505575" cy="7315200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299973" y="2000250"/>
            <a:ext cx="5347551" cy="2303560"/>
          </a:xfrm>
          <a:prstGeom prst="rect">
            <a:avLst/>
          </a:prstGeom>
        </p:spPr>
      </p:pic>
      <p:sp>
        <p:nvSpPr>
          <p:cNvPr id="4" name="Body text copy"/>
          <p:cNvSpPr/>
          <p:nvPr/>
        </p:nvSpPr>
        <p:spPr>
          <a:xfrm>
            <a:off x="6754415" y="2543175"/>
            <a:ext cx="4457049" cy="12192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25000"/>
              </a:lnSpc>
            </a:pPr>
            <a:r>
              <a:rPr sz="2700" dirty="0">
                <a:solidFill>
                  <a:srgbClr val="F6F6FE"/>
                </a:solidFill>
                <a:latin typeface="Montserrat"/>
                <a:ea typeface="+mn-ea"/>
                <a:cs typeface="Montserrat"/>
              </a:rPr>
              <a:t>Minimum Capital Investment of $100,000</a:t>
            </a:r>
          </a:p>
        </p:txBody>
      </p:sp>
      <p:pic>
        <p:nvPicPr>
          <p:cNvPr id="5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6299973" y="4468351"/>
            <a:ext cx="5347551" cy="2303560"/>
          </a:xfrm>
          <a:prstGeom prst="rect">
            <a:avLst/>
          </a:prstGeom>
        </p:spPr>
      </p:pic>
      <p:pic>
        <p:nvPicPr>
          <p:cNvPr id="6" name="Shape-18"/>
          <p:cNvPicPr/>
          <p:nvPr/>
        </p:nvPicPr>
        <p:blipFill rotWithShape="1">
          <a:blip r:embed="rId6"/>
          <a:stretch>
            <a:fillRect/>
          </a:stretch>
        </p:blipFill>
        <p:spPr>
          <a:xfrm rot="-5400000" flipV="1">
            <a:off x="-200025" y="771525"/>
            <a:ext cx="666750" cy="285750"/>
          </a:xfrm>
          <a:prstGeom prst="rect">
            <a:avLst/>
          </a:prstGeom>
        </p:spPr>
      </p:pic>
      <p:sp>
        <p:nvSpPr>
          <p:cNvPr id="7" name="Body text copy copy 1"/>
          <p:cNvSpPr/>
          <p:nvPr/>
        </p:nvSpPr>
        <p:spPr>
          <a:xfrm>
            <a:off x="952500" y="342900"/>
            <a:ext cx="10982325" cy="11620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41667"/>
              </a:lnSpc>
            </a:pPr>
            <a:r>
              <a:rPr sz="4500" b="1" dirty="0">
                <a:solidFill>
                  <a:srgbClr val="F6F6F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/>
                <a:ea typeface="+mn-ea"/>
                <a:cs typeface="Verdana"/>
              </a:rPr>
              <a:t>BENEFITS TO THE TERRITORY</a:t>
            </a:r>
          </a:p>
        </p:txBody>
      </p:sp>
      <p:sp>
        <p:nvSpPr>
          <p:cNvPr id="8" name="Body text copy copy 2"/>
          <p:cNvSpPr/>
          <p:nvPr/>
        </p:nvSpPr>
        <p:spPr>
          <a:xfrm>
            <a:off x="6761015" y="4533900"/>
            <a:ext cx="4457049" cy="22479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25000"/>
              </a:lnSpc>
            </a:pPr>
            <a:r>
              <a:rPr sz="2700">
                <a:solidFill>
                  <a:srgbClr val="F6F6FE"/>
                </a:solidFill>
                <a:latin typeface="Montserrat"/>
                <a:ea typeface="+mn-ea"/>
                <a:cs typeface="Montserrat"/>
              </a:rPr>
              <a:t>Purchase Goods and Services Locally from Virgin Islands Businesses</a:t>
            </a:r>
          </a:p>
        </p:txBody>
      </p:sp>
      <p:sp>
        <p:nvSpPr>
          <p:cNvPr id="9" name="Body text copy copy 3"/>
          <p:cNvSpPr/>
          <p:nvPr/>
        </p:nvSpPr>
        <p:spPr>
          <a:xfrm>
            <a:off x="3007062" y="1314450"/>
            <a:ext cx="6997027" cy="5810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3200" dirty="0">
                <a:solidFill>
                  <a:srgbClr val="F6F6F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+mn-ea"/>
                <a:cs typeface="Montserrat"/>
              </a:rPr>
              <a:t>LOCAL INVESTMENT</a:t>
            </a:r>
          </a:p>
        </p:txBody>
      </p:sp>
      <p:pic>
        <p:nvPicPr>
          <p:cNvPr id="10" name="USVI EDA Logo in Color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297157" y="6715125"/>
            <a:ext cx="720253" cy="4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A"/>
        </a:solidFill>
        <a:effectLst/>
      </p:bgPr>
    </p:bg>
    <p:spTree>
      <p:nvGrpSpPr>
        <p:cNvPr id="1" name="Goal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3657600"/>
            <a:ext cx="13011150" cy="4020820"/>
          </a:xfrm>
          <a:prstGeom prst="rect">
            <a:avLst/>
          </a:prstGeom>
        </p:spPr>
      </p:pic>
      <p:pic>
        <p:nvPicPr>
          <p:cNvPr id="3" name="Shape-18"/>
          <p:cNvPicPr/>
          <p:nvPr/>
        </p:nvPicPr>
        <p:blipFill rotWithShape="1">
          <a:blip r:embed="rId4"/>
          <a:stretch>
            <a:fillRect/>
          </a:stretch>
        </p:blipFill>
        <p:spPr>
          <a:xfrm rot="-5400000" flipV="1">
            <a:off x="-200025" y="447675"/>
            <a:ext cx="704850" cy="323850"/>
          </a:xfrm>
          <a:prstGeom prst="rect">
            <a:avLst/>
          </a:prstGeom>
        </p:spPr>
      </p:pic>
      <p:sp>
        <p:nvSpPr>
          <p:cNvPr id="4" name="Body text copy copy 1"/>
          <p:cNvSpPr/>
          <p:nvPr/>
        </p:nvSpPr>
        <p:spPr>
          <a:xfrm>
            <a:off x="1014413" y="0"/>
            <a:ext cx="10982325" cy="11715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Verdana"/>
              </a:rPr>
              <a:t>BENEFITS TO THE TERRITORY</a:t>
            </a:r>
          </a:p>
        </p:txBody>
      </p:sp>
      <p:sp>
        <p:nvSpPr>
          <p:cNvPr id="5" name="Body text copy copy 2"/>
          <p:cNvSpPr/>
          <p:nvPr/>
        </p:nvSpPr>
        <p:spPr>
          <a:xfrm>
            <a:off x="3007062" y="790575"/>
            <a:ext cx="6997027" cy="5810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1200" cap="none" spc="0" normalizeH="0" baseline="0" noProof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EMPLOYMENT</a:t>
            </a:r>
          </a:p>
        </p:txBody>
      </p:sp>
      <p:pic>
        <p:nvPicPr>
          <p:cNvPr id="6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56406" y="1371600"/>
            <a:ext cx="3167226" cy="1386031"/>
          </a:xfrm>
          <a:prstGeom prst="rect">
            <a:avLst/>
          </a:prstGeom>
        </p:spPr>
      </p:pic>
      <p:sp>
        <p:nvSpPr>
          <p:cNvPr id="7" name="Body text copy"/>
          <p:cNvSpPr/>
          <p:nvPr/>
        </p:nvSpPr>
        <p:spPr>
          <a:xfrm>
            <a:off x="1056406" y="1400175"/>
            <a:ext cx="3129126" cy="13335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 panose="00000500000000000000" pitchFamily="2" charset="0"/>
                <a:cs typeface="SuperscriptNumbersFontFix"/>
              </a:rPr>
              <a:t>Hire a Minimum of 5 (Designated Service Businesses (DSB) only) or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6F6FE"/>
              </a:solidFill>
              <a:effectLst/>
              <a:uLnTx/>
              <a:uFillTx/>
              <a:latin typeface="Montserrat" panose="00000500000000000000" pitchFamily="2" charset="0"/>
              <a:cs typeface="SuperscriptNumbersFontFix"/>
            </a:endParaRPr>
          </a:p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 panose="00000500000000000000" pitchFamily="2" charset="0"/>
                <a:cs typeface="SuperscriptNumbersFontFix"/>
              </a:rPr>
              <a:t>10 Full-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 panose="00000500000000000000" pitchFamily="2" charset="0"/>
                <a:cs typeface="SuperscriptNumbersFontFix"/>
              </a:rPr>
              <a:t>T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 panose="00000500000000000000" pitchFamily="2" charset="0"/>
                <a:cs typeface="SuperscriptNumbersFontFix"/>
              </a:rPr>
              <a:t>ime Employees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6F6FE"/>
              </a:solidFill>
              <a:effectLst/>
              <a:uLnTx/>
              <a:uFillTx/>
              <a:latin typeface="Montserrat" panose="00000500000000000000" pitchFamily="2" charset="0"/>
              <a:cs typeface="SuperscriptNumbersFontFix"/>
            </a:endParaRPr>
          </a:p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>
                <a:solidFill>
                  <a:srgbClr val="F6F6FE"/>
                </a:solidFill>
                <a:latin typeface="Montserrat" panose="00000500000000000000" pitchFamily="2" charset="0"/>
                <a:cs typeface="SuperscriptNumbersFontFix"/>
              </a:rPr>
              <a:t>(All Other Businesses)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6F6FE"/>
              </a:solidFill>
              <a:effectLst/>
              <a:uLnTx/>
              <a:uFillTx/>
              <a:latin typeface="Montserrat" panose="00000500000000000000" pitchFamily="2" charset="0"/>
              <a:cs typeface="SuperscriptNumbersFontFix"/>
            </a:endParaRPr>
          </a:p>
        </p:txBody>
      </p:sp>
      <p:pic>
        <p:nvPicPr>
          <p:cNvPr id="8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941012" y="1371600"/>
            <a:ext cx="3167226" cy="1386031"/>
          </a:xfrm>
          <a:prstGeom prst="rect">
            <a:avLst/>
          </a:prstGeom>
        </p:spPr>
      </p:pic>
      <p:sp>
        <p:nvSpPr>
          <p:cNvPr id="9" name="Body text copy copy 2"/>
          <p:cNvSpPr/>
          <p:nvPr/>
        </p:nvSpPr>
        <p:spPr>
          <a:xfrm>
            <a:off x="5210791" y="1495681"/>
            <a:ext cx="2608048" cy="10477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80% of Full-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T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ime Positions Filled by Virgin Islands Residents</a:t>
            </a:r>
          </a:p>
        </p:txBody>
      </p:sp>
      <p:pic>
        <p:nvPicPr>
          <p:cNvPr id="10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56406" y="2895600"/>
            <a:ext cx="3167226" cy="1386031"/>
          </a:xfrm>
          <a:prstGeom prst="rect">
            <a:avLst/>
          </a:prstGeom>
        </p:spPr>
      </p:pic>
      <p:sp>
        <p:nvSpPr>
          <p:cNvPr id="11" name="Body text copy"/>
          <p:cNvSpPr/>
          <p:nvPr/>
        </p:nvSpPr>
        <p:spPr>
          <a:xfrm>
            <a:off x="1322323" y="3213293"/>
            <a:ext cx="2608048" cy="7620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Management Training Programs </a:t>
            </a:r>
          </a:p>
        </p:txBody>
      </p:sp>
      <p:pic>
        <p:nvPicPr>
          <p:cNvPr id="12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867611" y="2895600"/>
            <a:ext cx="3167226" cy="1386031"/>
          </a:xfrm>
          <a:prstGeom prst="rect">
            <a:avLst/>
          </a:prstGeom>
        </p:spPr>
      </p:pic>
      <p:sp>
        <p:nvSpPr>
          <p:cNvPr id="13" name="Body text copy copy 2"/>
          <p:cNvSpPr/>
          <p:nvPr/>
        </p:nvSpPr>
        <p:spPr>
          <a:xfrm>
            <a:off x="9144608" y="3375437"/>
            <a:ext cx="2608048" cy="412444"/>
          </a:xfrm>
          <a:prstGeom prst="rect">
            <a:avLst/>
          </a:prstGeom>
        </p:spPr>
        <p:txBody>
          <a:bodyPr spcFirstLastPara="0" lIns="55736" tIns="55736" rIns="55736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0" b="0" i="0" u="none" strike="noStrike" kern="1200" cap="none" spc="0" normalizeH="0" baseline="0" noProof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Tuition Reimbursement</a:t>
            </a:r>
          </a:p>
        </p:txBody>
      </p:sp>
      <p:pic>
        <p:nvPicPr>
          <p:cNvPr id="1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867611" y="1371600"/>
            <a:ext cx="3167226" cy="1386031"/>
          </a:xfrm>
          <a:prstGeom prst="rect">
            <a:avLst/>
          </a:prstGeom>
        </p:spPr>
      </p:pic>
      <p:sp>
        <p:nvSpPr>
          <p:cNvPr id="15" name="Body text copy"/>
          <p:cNvSpPr/>
          <p:nvPr/>
        </p:nvSpPr>
        <p:spPr>
          <a:xfrm>
            <a:off x="9131412" y="1400175"/>
            <a:ext cx="2608048" cy="13335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20% Management/ Supervisory/Technical Positions Filled by Virgin Islands Residents</a:t>
            </a:r>
          </a:p>
        </p:txBody>
      </p:sp>
      <p:pic>
        <p:nvPicPr>
          <p:cNvPr id="16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941012" y="2895600"/>
            <a:ext cx="3167226" cy="1386031"/>
          </a:xfrm>
          <a:prstGeom prst="rect">
            <a:avLst/>
          </a:prstGeom>
        </p:spPr>
      </p:pic>
      <p:sp>
        <p:nvSpPr>
          <p:cNvPr id="17" name="Body text copy copy 2"/>
          <p:cNvSpPr/>
          <p:nvPr/>
        </p:nvSpPr>
        <p:spPr>
          <a:xfrm>
            <a:off x="4941012" y="2895600"/>
            <a:ext cx="3129127" cy="12763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25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Pension Plan, Medical Insurance and Paid Time Off</a:t>
            </a: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srgbClr val="F6F6FE"/>
              </a:solidFill>
              <a:effectLst/>
              <a:uLnTx/>
              <a:uFillTx/>
              <a:latin typeface="Montserrat"/>
              <a:ea typeface="+mn-ea"/>
              <a:cs typeface="Montserrat"/>
            </a:endParaRPr>
          </a:p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25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(Vacation, Sick, Donated, &amp; Other Leave Required by Law)</a:t>
            </a:r>
          </a:p>
        </p:txBody>
      </p:sp>
      <p:pic>
        <p:nvPicPr>
          <p:cNvPr id="18" name="USVI EDA Logo in Color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297157" y="6715125"/>
            <a:ext cx="720253" cy="4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40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A"/>
        </a:solidFill>
        <a:effectLst/>
      </p:bgPr>
    </p:bg>
    <p:spTree>
      <p:nvGrpSpPr>
        <p:cNvPr id="1" name="Goal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men holding a certificate&#10;&#10;Description automatically generated">
            <a:extLst>
              <a:ext uri="{FF2B5EF4-FFF2-40B4-BE49-F238E27FC236}">
                <a16:creationId xmlns:a16="http://schemas.microsoft.com/office/drawing/2014/main" id="{39F235F0-15F8-00C2-946F-27CC0BBFE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475"/>
            <a:ext cx="6893859" cy="5419725"/>
          </a:xfrm>
          <a:prstGeom prst="rect">
            <a:avLst/>
          </a:prstGeom>
        </p:spPr>
      </p:pic>
      <p:pic>
        <p:nvPicPr>
          <p:cNvPr id="3" name="Shape-18"/>
          <p:cNvPicPr/>
          <p:nvPr/>
        </p:nvPicPr>
        <p:blipFill rotWithShape="1">
          <a:blip r:embed="rId4"/>
          <a:stretch>
            <a:fillRect/>
          </a:stretch>
        </p:blipFill>
        <p:spPr>
          <a:xfrm rot="-5400000" flipV="1">
            <a:off x="-200025" y="771525"/>
            <a:ext cx="704850" cy="323850"/>
          </a:xfrm>
          <a:prstGeom prst="rect">
            <a:avLst/>
          </a:prstGeom>
        </p:spPr>
      </p:pic>
      <p:sp>
        <p:nvSpPr>
          <p:cNvPr id="4" name="Body text copy copy 1"/>
          <p:cNvSpPr/>
          <p:nvPr/>
        </p:nvSpPr>
        <p:spPr>
          <a:xfrm>
            <a:off x="952500" y="342900"/>
            <a:ext cx="10982325" cy="11715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Verdana"/>
              </a:rPr>
              <a:t>BENEFITS TO THE TERRITORY</a:t>
            </a:r>
          </a:p>
        </p:txBody>
      </p:sp>
      <p:sp>
        <p:nvSpPr>
          <p:cNvPr id="5" name="Body text copy copy 2"/>
          <p:cNvSpPr/>
          <p:nvPr/>
        </p:nvSpPr>
        <p:spPr>
          <a:xfrm>
            <a:off x="542925" y="1314450"/>
            <a:ext cx="11925299" cy="5810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STATUTORY REQUIREMENTS &amp; CHARITABLE CONTRIBUTIONS</a:t>
            </a:r>
          </a:p>
        </p:txBody>
      </p:sp>
      <p:pic>
        <p:nvPicPr>
          <p:cNvPr id="6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6285849" y="2104551"/>
            <a:ext cx="6220476" cy="1167596"/>
          </a:xfrm>
          <a:prstGeom prst="rect">
            <a:avLst/>
          </a:prstGeom>
        </p:spPr>
      </p:pic>
      <p:sp>
        <p:nvSpPr>
          <p:cNvPr id="7" name="Body text copy"/>
          <p:cNvSpPr/>
          <p:nvPr/>
        </p:nvSpPr>
        <p:spPr>
          <a:xfrm>
            <a:off x="6459256" y="2247900"/>
            <a:ext cx="5837519" cy="8191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Contribution of $3000 Annually to the Board of Education</a:t>
            </a:r>
          </a:p>
        </p:txBody>
      </p:sp>
      <p:pic>
        <p:nvPicPr>
          <p:cNvPr id="8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6292530" y="3375233"/>
            <a:ext cx="6213794" cy="1167596"/>
          </a:xfrm>
          <a:prstGeom prst="rect">
            <a:avLst/>
          </a:prstGeom>
        </p:spPr>
      </p:pic>
      <p:sp>
        <p:nvSpPr>
          <p:cNvPr id="9" name="Body text copy"/>
          <p:cNvSpPr/>
          <p:nvPr/>
        </p:nvSpPr>
        <p:spPr>
          <a:xfrm>
            <a:off x="6514778" y="3514725"/>
            <a:ext cx="5781997" cy="8191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Contribution of $2500 Annually to the Department of Labor</a:t>
            </a:r>
          </a:p>
        </p:txBody>
      </p:sp>
      <p:pic>
        <p:nvPicPr>
          <p:cNvPr id="10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6288597" y="4636503"/>
            <a:ext cx="6217728" cy="1167596"/>
          </a:xfrm>
          <a:prstGeom prst="rect">
            <a:avLst/>
          </a:prstGeom>
        </p:spPr>
      </p:pic>
      <p:sp>
        <p:nvSpPr>
          <p:cNvPr id="11" name="Body text copy"/>
          <p:cNvSpPr/>
          <p:nvPr/>
        </p:nvSpPr>
        <p:spPr>
          <a:xfrm>
            <a:off x="6514778" y="4791075"/>
            <a:ext cx="5772765" cy="8191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Charitable Contributions Annually to Local Non-profits, 501(c)3 Entities and/or Government Programs</a:t>
            </a:r>
          </a:p>
        </p:txBody>
      </p:sp>
      <p:pic>
        <p:nvPicPr>
          <p:cNvPr id="12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6291733" y="5916960"/>
            <a:ext cx="6214592" cy="1167596"/>
          </a:xfrm>
          <a:prstGeom prst="rect">
            <a:avLst/>
          </a:prstGeom>
        </p:spPr>
      </p:pic>
      <p:sp>
        <p:nvSpPr>
          <p:cNvPr id="13" name="Body text copy"/>
          <p:cNvSpPr/>
          <p:nvPr/>
        </p:nvSpPr>
        <p:spPr>
          <a:xfrm>
            <a:off x="6459256" y="5915025"/>
            <a:ext cx="5837519" cy="11334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Educational Assistance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(i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ncluding Internship Opportunities and Scholarships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)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6F6FE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 of which 55% must be paid directly to the VI Department of Education</a:t>
            </a:r>
          </a:p>
        </p:txBody>
      </p:sp>
      <p:pic>
        <p:nvPicPr>
          <p:cNvPr id="14" name="Shape-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3698555" y="6332081"/>
            <a:ext cx="2593975" cy="752475"/>
          </a:xfrm>
          <a:prstGeom prst="rect">
            <a:avLst/>
          </a:prstGeom>
        </p:spPr>
      </p:pic>
      <p:sp>
        <p:nvSpPr>
          <p:cNvPr id="15" name="Body text copy"/>
          <p:cNvSpPr/>
          <p:nvPr/>
        </p:nvSpPr>
        <p:spPr>
          <a:xfrm>
            <a:off x="3586805" y="6355893"/>
            <a:ext cx="2699044" cy="7048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011689"/>
                </a:solidFill>
                <a:effectLst/>
                <a:uLnTx/>
                <a:uFillTx/>
                <a:latin typeface="Montserrat"/>
                <a:ea typeface="+mn-ea"/>
                <a:cs typeface="Montserrat"/>
              </a:rPr>
              <a:t>Alpine Group USVI, LLC VIEDC Beneficiary</a:t>
            </a:r>
          </a:p>
        </p:txBody>
      </p:sp>
      <p:pic>
        <p:nvPicPr>
          <p:cNvPr id="16" name="USVI EDA Logo in Color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297157" y="6715125"/>
            <a:ext cx="720253" cy="4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1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ervice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-18"/>
          <p:cNvPicPr/>
          <p:nvPr/>
        </p:nvPicPr>
        <p:blipFill rotWithShape="1">
          <a:blip r:embed="rId4"/>
          <a:stretch>
            <a:fillRect/>
          </a:stretch>
        </p:blipFill>
        <p:spPr>
          <a:xfrm flipV="1">
            <a:off x="6143625" y="-9525"/>
            <a:ext cx="777081" cy="304800"/>
          </a:xfrm>
          <a:prstGeom prst="rect">
            <a:avLst/>
          </a:prstGeom>
        </p:spPr>
      </p:pic>
      <p:pic>
        <p:nvPicPr>
          <p:cNvPr id="21" name="Picture 20" descr="A building with a diagram&#10;&#10;Description automatically generated with medium confidence">
            <a:extLst>
              <a:ext uri="{FF2B5EF4-FFF2-40B4-BE49-F238E27FC236}">
                <a16:creationId xmlns:a16="http://schemas.microsoft.com/office/drawing/2014/main" id="{9200851D-637C-A1B8-1753-1EEC2A9C6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  <p:sp>
        <p:nvSpPr>
          <p:cNvPr id="22" name="Body text copy copy 1">
            <a:extLst>
              <a:ext uri="{FF2B5EF4-FFF2-40B4-BE49-F238E27FC236}">
                <a16:creationId xmlns:a16="http://schemas.microsoft.com/office/drawing/2014/main" id="{6C59267F-1733-623C-93A1-C248D4D0D697}"/>
              </a:ext>
            </a:extLst>
          </p:cNvPr>
          <p:cNvSpPr/>
          <p:nvPr/>
        </p:nvSpPr>
        <p:spPr>
          <a:xfrm>
            <a:off x="1014412" y="142875"/>
            <a:ext cx="10982325" cy="11715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Verdana"/>
              </a:rPr>
              <a:t>HISTORICAL NEW APPLICANT</a:t>
            </a:r>
          </a:p>
        </p:txBody>
      </p:sp>
      <p:sp>
        <p:nvSpPr>
          <p:cNvPr id="23" name="Body text copy copy 1">
            <a:extLst>
              <a:ext uri="{FF2B5EF4-FFF2-40B4-BE49-F238E27FC236}">
                <a16:creationId xmlns:a16="http://schemas.microsoft.com/office/drawing/2014/main" id="{B47C0A78-51B4-2C0F-77E0-5BC5497ED3C2}"/>
              </a:ext>
            </a:extLst>
          </p:cNvPr>
          <p:cNvSpPr/>
          <p:nvPr/>
        </p:nvSpPr>
        <p:spPr>
          <a:xfrm>
            <a:off x="1014411" y="738187"/>
            <a:ext cx="10982325" cy="11715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0" marR="0" lvl="0" indent="0" algn="ctr" defTabSz="914400" rtl="0" eaLnBrk="1" fontAlgn="auto" latinLnBrk="0" hangingPunct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Verdana"/>
              </a:rPr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4235484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AFD6DA261F584EABF1486FA8957779" ma:contentTypeVersion="15" ma:contentTypeDescription="Create a new document." ma:contentTypeScope="" ma:versionID="b24addc5a73149de0e7893f4db8dd27a">
  <xsd:schema xmlns:xsd="http://www.w3.org/2001/XMLSchema" xmlns:xs="http://www.w3.org/2001/XMLSchema" xmlns:p="http://schemas.microsoft.com/office/2006/metadata/properties" xmlns:ns2="50f9653a-ed11-4182-89fd-307e6c2450b1" xmlns:ns3="9bdccc73-dd04-4247-b42e-1edc645e3687" targetNamespace="http://schemas.microsoft.com/office/2006/metadata/properties" ma:root="true" ma:fieldsID="6ff9b6797c5698de767830a962df2eb9" ns2:_="" ns3:_="">
    <xsd:import namespace="50f9653a-ed11-4182-89fd-307e6c2450b1"/>
    <xsd:import namespace="9bdccc73-dd04-4247-b42e-1edc645e3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9653a-ed11-4182-89fd-307e6c2450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16ce7a5-80b3-467b-b812-4570f4befe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ccc73-dd04-4247-b42e-1edc645e368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2b3ac3e-2764-436d-b9dc-d0fbd02b1df1}" ma:internalName="TaxCatchAll" ma:showField="CatchAllData" ma:web="9bdccc73-dd04-4247-b42e-1edc645e36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dccc73-dd04-4247-b42e-1edc645e3687" xsi:nil="true"/>
    <lcf76f155ced4ddcb4097134ff3c332f xmlns="50f9653a-ed11-4182-89fd-307e6c2450b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164C815-6A12-4B1B-8F70-1AA75591C654}"/>
</file>

<file path=customXml/itemProps2.xml><?xml version="1.0" encoding="utf-8"?>
<ds:datastoreItem xmlns:ds="http://schemas.openxmlformats.org/officeDocument/2006/customXml" ds:itemID="{C471E6FF-0A15-401F-B5BD-631F97376988}"/>
</file>

<file path=customXml/itemProps3.xml><?xml version="1.0" encoding="utf-8"?>
<ds:datastoreItem xmlns:ds="http://schemas.openxmlformats.org/officeDocument/2006/customXml" ds:itemID="{13F82F80-2093-4831-9BC8-F5847BC9AD1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712</Words>
  <Application>Microsoft Office PowerPoint</Application>
  <PresentationFormat>Custom</PresentationFormat>
  <Paragraphs>145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Verdana</vt:lpstr>
      <vt:lpstr>Calibri</vt:lpstr>
      <vt:lpstr>Montserrat</vt:lpstr>
      <vt:lpstr>SuperscriptNumbersFontFix</vt:lpstr>
      <vt:lpstr>Arial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creator/>
  <cp:lastModifiedBy/>
  <cp:revision>5</cp:revision>
  <dcterms:created xsi:type="dcterms:W3CDTF">2021-07-30T00:22:59Z</dcterms:created>
  <dcterms:modified xsi:type="dcterms:W3CDTF">2024-04-29T15:06:50Z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0x010100EFAFD6DA261F584EABF1486FA8957779</vt:lpwstr>
  </property>
</Properties>
</file>