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14"/>
  </p:notesMasterIdLst>
  <p:sldIdLst>
    <p:sldId id="256" r:id="rId5"/>
    <p:sldId id="264" r:id="rId6"/>
    <p:sldId id="260" r:id="rId7"/>
    <p:sldId id="266" r:id="rId8"/>
    <p:sldId id="259" r:id="rId9"/>
    <p:sldId id="258" r:id="rId10"/>
    <p:sldId id="265" r:id="rId11"/>
    <p:sldId id="262" r:id="rId12"/>
    <p:sldId id="263" r:id="rId13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2" autoAdjust="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Real Property Tax</a:t>
            </a:r>
            <a:r>
              <a:rPr lang="en-US" baseline="0" dirty="0"/>
              <a:t> Projected Revenue </a:t>
            </a:r>
          </a:p>
          <a:p>
            <a:pPr>
              <a:defRPr/>
            </a:pPr>
            <a:r>
              <a:rPr lang="en-US" baseline="0" dirty="0"/>
              <a:t>vs</a:t>
            </a:r>
          </a:p>
          <a:p>
            <a:pPr>
              <a:defRPr/>
            </a:pPr>
            <a:r>
              <a:rPr lang="en-US" baseline="0" dirty="0"/>
              <a:t>Real Property Tax Actual Revenue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V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'[Projected Revenue Chart.xlsx]Sheet1'!$C$1</c:f>
              <c:strCache>
                <c:ptCount val="1"/>
                <c:pt idx="0">
                  <c:v>Projected Collections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'[Projected Revenue Chart.xlsx]Sheet1'!$B$2:$B$7</c:f>
              <c:strCache>
                <c:ptCount val="6"/>
                <c:pt idx="0">
                  <c:v>FY2020</c:v>
                </c:pt>
                <c:pt idx="1">
                  <c:v>FY2021</c:v>
                </c:pt>
                <c:pt idx="2">
                  <c:v>FY2022</c:v>
                </c:pt>
                <c:pt idx="3">
                  <c:v>FY2023</c:v>
                </c:pt>
                <c:pt idx="4">
                  <c:v>FY2024</c:v>
                </c:pt>
                <c:pt idx="5">
                  <c:v>FY2025</c:v>
                </c:pt>
              </c:strCache>
            </c:strRef>
          </c:cat>
          <c:val>
            <c:numRef>
              <c:f>'[Projected Revenue Chart.xlsx]Sheet1'!$C$2:$C$7</c:f>
              <c:numCache>
                <c:formatCode>"$"#,##0.00</c:formatCode>
                <c:ptCount val="6"/>
                <c:pt idx="0">
                  <c:v>54650000</c:v>
                </c:pt>
                <c:pt idx="1">
                  <c:v>53000000</c:v>
                </c:pt>
                <c:pt idx="2">
                  <c:v>58000000</c:v>
                </c:pt>
                <c:pt idx="3">
                  <c:v>61000000</c:v>
                </c:pt>
                <c:pt idx="4">
                  <c:v>61000000</c:v>
                </c:pt>
                <c:pt idx="5">
                  <c:v>64000000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77-460B-8BAA-91486019750A}"/>
            </c:ext>
          </c:extLst>
        </c:ser>
        <c:ser>
          <c:idx val="1"/>
          <c:order val="1"/>
          <c:tx>
            <c:strRef>
              <c:f>'[Projected Revenue Chart.xlsx]Sheet1'!$D$1</c:f>
              <c:strCache>
                <c:ptCount val="1"/>
                <c:pt idx="0">
                  <c:v>Actual Collections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'[Projected Revenue Chart.xlsx]Sheet1'!$B$2:$B$7</c:f>
              <c:strCache>
                <c:ptCount val="6"/>
                <c:pt idx="0">
                  <c:v>FY2020</c:v>
                </c:pt>
                <c:pt idx="1">
                  <c:v>FY2021</c:v>
                </c:pt>
                <c:pt idx="2">
                  <c:v>FY2022</c:v>
                </c:pt>
                <c:pt idx="3">
                  <c:v>FY2023</c:v>
                </c:pt>
                <c:pt idx="4">
                  <c:v>FY2024</c:v>
                </c:pt>
                <c:pt idx="5">
                  <c:v>FY2025</c:v>
                </c:pt>
              </c:strCache>
            </c:strRef>
          </c:cat>
          <c:val>
            <c:numRef>
              <c:f>'[Projected Revenue Chart.xlsx]Sheet1'!$D$2:$D$7</c:f>
              <c:numCache>
                <c:formatCode>"$"#,##0.00</c:formatCode>
                <c:ptCount val="6"/>
                <c:pt idx="0">
                  <c:v>65693552.159999996</c:v>
                </c:pt>
                <c:pt idx="1">
                  <c:v>54375004.100000001</c:v>
                </c:pt>
                <c:pt idx="2">
                  <c:v>57719603.859999999</c:v>
                </c:pt>
                <c:pt idx="3">
                  <c:v>53900994.479999997</c:v>
                </c:pt>
                <c:pt idx="4">
                  <c:v>14507396.289999999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77-460B-8BAA-914860197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1082399"/>
        <c:axId val="663073263"/>
      </c:barChart>
      <c:catAx>
        <c:axId val="1761082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663073263"/>
        <c:crosses val="autoZero"/>
        <c:auto val="1"/>
        <c:lblAlgn val="ctr"/>
        <c:lblOffset val="100"/>
        <c:noMultiLvlLbl val="0"/>
      </c:catAx>
      <c:valAx>
        <c:axId val="663073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1761082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V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V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V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8C81D4-BF92-4E8E-817B-8592CA4B3D84}" type="datetimeFigureOut">
              <a:rPr lang="en-VI" smtClean="0"/>
              <a:t>05/06/2025</a:t>
            </a:fld>
            <a:endParaRPr lang="en-V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V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2B3D4F1-270C-43C6-A9EA-39F856A0EDDE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649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8786E05-358B-4007-9EF3-8128C22028B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57420B0-1BE8-4E42-935E-571421C1B1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07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6E05-358B-4007-9EF3-8128C22028B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20B0-1BE8-4E42-935E-571421C1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8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6E05-358B-4007-9EF3-8128C22028B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20B0-1BE8-4E42-935E-571421C1B1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25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6E05-358B-4007-9EF3-8128C22028B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20B0-1BE8-4E42-935E-571421C1B16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400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6E05-358B-4007-9EF3-8128C22028B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20B0-1BE8-4E42-935E-571421C1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1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6E05-358B-4007-9EF3-8128C22028B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20B0-1BE8-4E42-935E-571421C1B1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762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6E05-358B-4007-9EF3-8128C22028B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20B0-1BE8-4E42-935E-571421C1B1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309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6E05-358B-4007-9EF3-8128C22028B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20B0-1BE8-4E42-935E-571421C1B1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073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6E05-358B-4007-9EF3-8128C22028B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20B0-1BE8-4E42-935E-571421C1B1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72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6E05-358B-4007-9EF3-8128C22028B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20B0-1BE8-4E42-935E-571421C1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6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6E05-358B-4007-9EF3-8128C22028B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20B0-1BE8-4E42-935E-571421C1B1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01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6E05-358B-4007-9EF3-8128C22028B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20B0-1BE8-4E42-935E-571421C1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2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6E05-358B-4007-9EF3-8128C22028B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20B0-1BE8-4E42-935E-571421C1B16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54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6E05-358B-4007-9EF3-8128C22028B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20B0-1BE8-4E42-935E-571421C1B1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31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6E05-358B-4007-9EF3-8128C22028B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20B0-1BE8-4E42-935E-571421C1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0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6E05-358B-4007-9EF3-8128C22028B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20B0-1BE8-4E42-935E-571421C1B1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60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6E05-358B-4007-9EF3-8128C22028B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20B0-1BE8-4E42-935E-571421C1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9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786E05-358B-4007-9EF3-8128C22028B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7420B0-1BE8-4E42-935E-571421C1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0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405A59-61ED-4614-941B-D1349E6C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425" y="0"/>
            <a:ext cx="12192000" cy="6858000"/>
          </a:xfrm>
        </p:spPr>
        <p:txBody>
          <a:bodyPr/>
          <a:lstStyle/>
          <a:p>
            <a:endParaRPr lang="en-US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OFFICE OF THE LIEUTENANT GOVERNOR</a:t>
            </a:r>
          </a:p>
          <a:p>
            <a:endParaRPr lang="en-US"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REAL PROPERTY TAX DIVISION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IRA MILLS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TAX ASSESSOR</a:t>
            </a:r>
          </a:p>
          <a:p>
            <a:endParaRPr lang="en-US" sz="2000" dirty="0"/>
          </a:p>
          <a:p>
            <a:endParaRPr lang="en-US" dirty="0"/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2024 REVENUE ESTIMATING CONFERENCE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May 7, 2024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A604D9-CD12-4710-8559-606F6A651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791" y="0"/>
            <a:ext cx="1396417" cy="139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6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0E6E1D-F62E-450E-AAAA-491B3E06E434}"/>
              </a:ext>
            </a:extLst>
          </p:cNvPr>
          <p:cNvSpPr txBox="1"/>
          <p:nvPr/>
        </p:nvSpPr>
        <p:spPr>
          <a:xfrm>
            <a:off x="672518" y="1165079"/>
            <a:ext cx="107253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Subtitle 15">
            <a:extLst>
              <a:ext uri="{FF2B5EF4-FFF2-40B4-BE49-F238E27FC236}">
                <a16:creationId xmlns:a16="http://schemas.microsoft.com/office/drawing/2014/main" id="{E4F57318-75D0-4123-BDC7-A1C665788193}"/>
              </a:ext>
            </a:extLst>
          </p:cNvPr>
          <p:cNvSpPr txBox="1">
            <a:spLocks/>
          </p:cNvSpPr>
          <p:nvPr/>
        </p:nvSpPr>
        <p:spPr>
          <a:xfrm>
            <a:off x="352337" y="44348"/>
            <a:ext cx="5505538" cy="4297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400" b="0" i="0" kern="1200" spc="3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Calibri" panose="020F0502020204030204" pitchFamily="34" charset="0"/>
              </a:rPr>
              <a:t>REVENUE ESTIMATE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08545-A32C-43F9-A1C3-33C289AA063E}"/>
              </a:ext>
            </a:extLst>
          </p:cNvPr>
          <p:cNvSpPr txBox="1"/>
          <p:nvPr/>
        </p:nvSpPr>
        <p:spPr>
          <a:xfrm>
            <a:off x="7262508" y="-63926"/>
            <a:ext cx="2686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latin typeface="Calibri" panose="020F0502020204030204"/>
              </a:rPr>
              <a:t>Real Property Tax Division</a:t>
            </a:r>
          </a:p>
          <a:p>
            <a:pPr defTabSz="914400"/>
            <a:r>
              <a:rPr lang="en-US" b="1" u="sng" dirty="0">
                <a:latin typeface="Calibri" panose="020F0502020204030204"/>
              </a:rPr>
              <a:t>Office of the Tax Collector</a:t>
            </a:r>
          </a:p>
        </p:txBody>
      </p:sp>
      <p:graphicFrame>
        <p:nvGraphicFramePr>
          <p:cNvPr id="6" name="Table Placeholder 10">
            <a:extLst>
              <a:ext uri="{FF2B5EF4-FFF2-40B4-BE49-F238E27FC236}">
                <a16:creationId xmlns:a16="http://schemas.microsoft.com/office/drawing/2014/main" id="{F219EC90-A0C4-40F6-B6C1-8F75F56C8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938365"/>
              </p:ext>
            </p:extLst>
          </p:nvPr>
        </p:nvGraphicFramePr>
        <p:xfrm>
          <a:off x="733338" y="2526640"/>
          <a:ext cx="10725324" cy="3491650"/>
        </p:xfrm>
        <a:graphic>
          <a:graphicData uri="http://schemas.openxmlformats.org/drawingml/2006/table">
            <a:tbl>
              <a:tblPr firstRow="1" bandRow="1"/>
              <a:tblGrid>
                <a:gridCol w="2442855">
                  <a:extLst>
                    <a:ext uri="{9D8B030D-6E8A-4147-A177-3AD203B41FA5}">
                      <a16:colId xmlns:a16="http://schemas.microsoft.com/office/drawing/2014/main" val="4235906612"/>
                    </a:ext>
                  </a:extLst>
                </a:gridCol>
                <a:gridCol w="2760823">
                  <a:extLst>
                    <a:ext uri="{9D8B030D-6E8A-4147-A177-3AD203B41FA5}">
                      <a16:colId xmlns:a16="http://schemas.microsoft.com/office/drawing/2014/main" val="284311610"/>
                    </a:ext>
                  </a:extLst>
                </a:gridCol>
                <a:gridCol w="2760823">
                  <a:extLst>
                    <a:ext uri="{9D8B030D-6E8A-4147-A177-3AD203B41FA5}">
                      <a16:colId xmlns:a16="http://schemas.microsoft.com/office/drawing/2014/main" val="1235871454"/>
                    </a:ext>
                  </a:extLst>
                </a:gridCol>
                <a:gridCol w="2760823">
                  <a:extLst>
                    <a:ext uri="{9D8B030D-6E8A-4147-A177-3AD203B41FA5}">
                      <a16:colId xmlns:a16="http://schemas.microsoft.com/office/drawing/2014/main" val="2126728798"/>
                    </a:ext>
                  </a:extLst>
                </a:gridCol>
              </a:tblGrid>
              <a:tr h="561517"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N" sz="3200" dirty="0">
                          <a:solidFill>
                            <a:srgbClr val="3F3F3F"/>
                          </a:solidFill>
                        </a:rPr>
                        <a:t>REVENUE BREAKDOWN</a:t>
                      </a: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B2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1600" dirty="0">
                        <a:solidFill>
                          <a:srgbClr val="3F3F3F"/>
                        </a:solidFill>
                      </a:endParaRPr>
                    </a:p>
                  </a:txBody>
                  <a:tcPr marL="94257" marR="94257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1600" dirty="0">
                        <a:solidFill>
                          <a:srgbClr val="3F3F3F"/>
                        </a:solidFill>
                      </a:endParaRPr>
                    </a:p>
                  </a:txBody>
                  <a:tcPr marL="94257" marR="94257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1600" dirty="0">
                        <a:solidFill>
                          <a:srgbClr val="3F3F3F"/>
                        </a:solidFill>
                      </a:endParaRPr>
                    </a:p>
                  </a:txBody>
                  <a:tcPr marL="94257" marR="94257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308446"/>
                  </a:ext>
                </a:extLst>
              </a:tr>
              <a:tr h="3508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N" sz="1600" b="1" i="0" u="none" strike="noStrike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Revenue Category </a:t>
                      </a:r>
                      <a:endParaRPr lang="en-IN" sz="1600" dirty="0">
                        <a:solidFill>
                          <a:srgbClr val="3F3F3F"/>
                        </a:solidFill>
                      </a:endParaRP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B2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N" sz="1600" b="1" i="0" u="none" strike="noStrike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Interval</a:t>
                      </a:r>
                      <a:endParaRPr lang="en-IN" sz="1600" dirty="0">
                        <a:solidFill>
                          <a:srgbClr val="3F3F3F"/>
                        </a:solidFill>
                      </a:endParaRP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B2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N" sz="1600" b="1" i="0" u="none" strike="noStrike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Est. Revenue</a:t>
                      </a:r>
                      <a:endParaRPr lang="en-IN" sz="1600" dirty="0">
                        <a:solidFill>
                          <a:srgbClr val="3F3F3F"/>
                        </a:solidFill>
                      </a:endParaRP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B2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N" sz="1600" b="1" i="0" u="none" strike="noStrike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Fiscal Year </a:t>
                      </a:r>
                      <a:endParaRPr lang="en-IN" sz="1600" dirty="0">
                        <a:solidFill>
                          <a:srgbClr val="3F3F3F"/>
                        </a:solidFill>
                      </a:endParaRP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B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579220"/>
                  </a:ext>
                </a:extLst>
              </a:tr>
              <a:tr h="3508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chemeClr val="tx1"/>
                          </a:solidFill>
                        </a:rPr>
                        <a:t>Delinquent Account Collections</a:t>
                      </a:r>
                    </a:p>
                  </a:txBody>
                  <a:tcPr marL="182880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N" sz="1600" dirty="0">
                          <a:solidFill>
                            <a:schemeClr val="tx1"/>
                          </a:solidFill>
                          <a:latin typeface="+mn-lt"/>
                        </a:rPr>
                        <a:t>Occurs All Year</a:t>
                      </a: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N" sz="1600" dirty="0">
                          <a:solidFill>
                            <a:schemeClr val="tx1"/>
                          </a:solidFill>
                          <a:latin typeface="+mn-lt"/>
                        </a:rPr>
                        <a:t>$28,000,000.00</a:t>
                      </a: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N" sz="1600" dirty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63405"/>
                  </a:ext>
                </a:extLst>
              </a:tr>
              <a:tr h="3508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chemeClr val="tx1"/>
                          </a:solidFill>
                        </a:rPr>
                        <a:t>Current Year Collections</a:t>
                      </a:r>
                    </a:p>
                  </a:txBody>
                  <a:tcPr marL="182880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N" sz="1600" dirty="0">
                          <a:solidFill>
                            <a:schemeClr val="tx1"/>
                          </a:solidFill>
                          <a:latin typeface="+mn-lt"/>
                        </a:rPr>
                        <a:t>June 1 – August 30, 2024</a:t>
                      </a: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N" sz="1600" dirty="0">
                          <a:solidFill>
                            <a:schemeClr val="tx1"/>
                          </a:solidFill>
                          <a:latin typeface="+mn-lt"/>
                        </a:rPr>
                        <a:t>$33,000,000.00</a:t>
                      </a: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N" sz="1600" dirty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125693"/>
                  </a:ext>
                </a:extLst>
              </a:tr>
              <a:tr h="3508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IN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IN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IN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032543"/>
                  </a:ext>
                </a:extLst>
              </a:tr>
              <a:tr h="3508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</a:rPr>
                        <a:t>Delinquent Account Collections</a:t>
                      </a:r>
                    </a:p>
                  </a:txBody>
                  <a:tcPr marL="182880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latin typeface="+mn-lt"/>
                        </a:rPr>
                        <a:t>Occurs All Year</a:t>
                      </a: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N" sz="1600" dirty="0">
                          <a:solidFill>
                            <a:schemeClr val="tx1"/>
                          </a:solidFill>
                          <a:latin typeface="+mn-lt"/>
                        </a:rPr>
                        <a:t>$31,000,000.00</a:t>
                      </a: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N" sz="1600" dirty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81273"/>
                  </a:ext>
                </a:extLst>
              </a:tr>
              <a:tr h="3508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</a:rPr>
                        <a:t>Current Year Collections</a:t>
                      </a:r>
                    </a:p>
                  </a:txBody>
                  <a:tcPr marL="182880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N" sz="1600" dirty="0">
                          <a:solidFill>
                            <a:schemeClr val="tx1"/>
                          </a:solidFill>
                          <a:latin typeface="+mn-lt"/>
                        </a:rPr>
                        <a:t>June 1 – August 30, 2025</a:t>
                      </a: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N" sz="1600" dirty="0">
                          <a:solidFill>
                            <a:schemeClr val="tx1"/>
                          </a:solidFill>
                          <a:latin typeface="+mn-lt"/>
                        </a:rPr>
                        <a:t>$33,000,000.00</a:t>
                      </a: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N" sz="1600" dirty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5124"/>
                  </a:ext>
                </a:extLst>
              </a:tr>
              <a:tr h="3508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IN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IN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IN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45454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130BB8F-FE8D-4FC1-A811-AFD6F5218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85657"/>
              </p:ext>
            </p:extLst>
          </p:nvPr>
        </p:nvGraphicFramePr>
        <p:xfrm>
          <a:off x="733337" y="839710"/>
          <a:ext cx="10725325" cy="1699433"/>
        </p:xfrm>
        <a:graphic>
          <a:graphicData uri="http://schemas.openxmlformats.org/drawingml/2006/table">
            <a:tbl>
              <a:tblPr/>
              <a:tblGrid>
                <a:gridCol w="1375427">
                  <a:extLst>
                    <a:ext uri="{9D8B030D-6E8A-4147-A177-3AD203B41FA5}">
                      <a16:colId xmlns:a16="http://schemas.microsoft.com/office/drawing/2014/main" val="4035020003"/>
                    </a:ext>
                  </a:extLst>
                </a:gridCol>
                <a:gridCol w="2860021">
                  <a:extLst>
                    <a:ext uri="{9D8B030D-6E8A-4147-A177-3AD203B41FA5}">
                      <a16:colId xmlns:a16="http://schemas.microsoft.com/office/drawing/2014/main" val="3524630212"/>
                    </a:ext>
                  </a:extLst>
                </a:gridCol>
                <a:gridCol w="273802">
                  <a:extLst>
                    <a:ext uri="{9D8B030D-6E8A-4147-A177-3AD203B41FA5}">
                      <a16:colId xmlns:a16="http://schemas.microsoft.com/office/drawing/2014/main" val="743110676"/>
                    </a:ext>
                  </a:extLst>
                </a:gridCol>
                <a:gridCol w="6216075">
                  <a:extLst>
                    <a:ext uri="{9D8B030D-6E8A-4147-A177-3AD203B41FA5}">
                      <a16:colId xmlns:a16="http://schemas.microsoft.com/office/drawing/2014/main" val="2516587734"/>
                    </a:ext>
                  </a:extLst>
                </a:gridCol>
              </a:tblGrid>
              <a:tr h="545662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FY2024 and FY2025 Total Estimated Revenue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B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Revenue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2400" b="1" u="none" strike="noStrike" dirty="0">
                          <a:effectLst/>
                        </a:rPr>
                        <a:t>Summary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B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721056"/>
                  </a:ext>
                </a:extLst>
              </a:tr>
              <a:tr h="299305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b="1" u="none" strike="noStrike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FY2024: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>
                        <a:tint val="2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$61,000,000.00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Highlight 1: FY2024 Collections from Delinquent Accounts - $28,000,000.00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085258"/>
                  </a:ext>
                </a:extLst>
              </a:tr>
              <a:tr h="274402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Highlight 2: FY2024 Collections from Current Year Billing - $33,000,000.00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218790"/>
                  </a:ext>
                </a:extLst>
              </a:tr>
              <a:tr h="31025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b="1" u="none" strike="noStrike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FY2025:</a:t>
                      </a:r>
                      <a:endParaRPr lang="en-US" sz="3600" dirty="0"/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>
                        <a:tint val="2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$64,000,000.00</a:t>
                      </a:r>
                      <a:endParaRPr lang="en-US" sz="36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Highlight 3: FY2025 Collections from Delinquent Accounts - $31,000,000.00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07122"/>
                  </a:ext>
                </a:extLst>
              </a:tr>
              <a:tr h="2573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Highlight 4: FY2025 Collections from Current Year Billing - $33,000,000.00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8752"/>
                  </a:ext>
                </a:extLst>
              </a:tr>
            </a:tbl>
          </a:graphicData>
        </a:graphic>
      </p:graphicFrame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31CB34-96B0-7035-05B5-A50E254EB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76" y="-5508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8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2CB39B1-FDFC-7BDE-C953-715C17A44D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577567"/>
              </p:ext>
            </p:extLst>
          </p:nvPr>
        </p:nvGraphicFramePr>
        <p:xfrm>
          <a:off x="2066599" y="562062"/>
          <a:ext cx="8069161" cy="5738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858174" imgH="4876800" progId="Excel.Sheet.12">
                  <p:embed/>
                </p:oleObj>
              </mc:Choice>
              <mc:Fallback>
                <p:oleObj name="Worksheet" r:id="rId2" imgW="6858174" imgH="4876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66599" y="562062"/>
                        <a:ext cx="8069161" cy="5738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28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21CCCC-6B30-6284-0D8F-2E720F934D02}"/>
              </a:ext>
            </a:extLst>
          </p:cNvPr>
          <p:cNvSpPr txBox="1"/>
          <p:nvPr/>
        </p:nvSpPr>
        <p:spPr>
          <a:xfrm>
            <a:off x="4182335" y="817818"/>
            <a:ext cx="3827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OFFICE OF THE TAX COLLECTOR</a:t>
            </a:r>
            <a:endParaRPr lang="en-V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2F987E-8735-CCD8-7603-819C14D67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103" y="679368"/>
            <a:ext cx="646232" cy="646232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6B2497B-B6DE-5DD1-CED7-04B7341D5D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758790"/>
              </p:ext>
            </p:extLst>
          </p:nvPr>
        </p:nvGraphicFramePr>
        <p:xfrm>
          <a:off x="1366982" y="1325600"/>
          <a:ext cx="9310254" cy="45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3393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AD43014-CEB2-2DAE-7EAD-650E4FADCE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001614"/>
              </p:ext>
            </p:extLst>
          </p:nvPr>
        </p:nvGraphicFramePr>
        <p:xfrm>
          <a:off x="989744" y="704154"/>
          <a:ext cx="10212512" cy="5449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591612" imgH="4584553" progId="Excel.Sheet.12">
                  <p:embed/>
                </p:oleObj>
              </mc:Choice>
              <mc:Fallback>
                <p:oleObj name="Worksheet" r:id="rId2" imgW="8591612" imgH="4584553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744" y="704154"/>
                        <a:ext cx="10212512" cy="544969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130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212C98-F757-3599-F0E1-93B61BD46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4" y="815340"/>
            <a:ext cx="10154412" cy="52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2C831F-A88A-8FEC-2470-588AE47495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596542"/>
              </p:ext>
            </p:extLst>
          </p:nvPr>
        </p:nvGraphicFramePr>
        <p:xfrm>
          <a:off x="774700" y="838200"/>
          <a:ext cx="10153650" cy="518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153484" imgH="4524548" progId="Excel.Sheet.12">
                  <p:embed/>
                </p:oleObj>
              </mc:Choice>
              <mc:Fallback>
                <p:oleObj name="Worksheet" r:id="rId2" imgW="10153484" imgH="45245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4700" y="838200"/>
                        <a:ext cx="10153650" cy="5180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598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5BAA46-356B-90D6-40D2-AA8577438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22" y="793459"/>
            <a:ext cx="10549396" cy="527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EB0755-9D6E-4CDA-B9AB-5F87A6D4DE4A}"/>
              </a:ext>
            </a:extLst>
          </p:cNvPr>
          <p:cNvSpPr txBox="1"/>
          <p:nvPr/>
        </p:nvSpPr>
        <p:spPr>
          <a:xfrm>
            <a:off x="127231" y="92279"/>
            <a:ext cx="11937533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REAL PROPERTY TAX DIVISION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THANK YOU FOR LISTENING TODAY!</a:t>
            </a: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ANY QUESTIONS?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VI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1B10AA-961C-4F12-9FB9-38A3C1F56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37" y="699481"/>
            <a:ext cx="1694925" cy="169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3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AFD6DA261F584EABF1486FA8957779" ma:contentTypeVersion="15" ma:contentTypeDescription="Create a new document." ma:contentTypeScope="" ma:versionID="b24addc5a73149de0e7893f4db8dd27a">
  <xsd:schema xmlns:xsd="http://www.w3.org/2001/XMLSchema" xmlns:xs="http://www.w3.org/2001/XMLSchema" xmlns:p="http://schemas.microsoft.com/office/2006/metadata/properties" xmlns:ns2="50f9653a-ed11-4182-89fd-307e6c2450b1" xmlns:ns3="9bdccc73-dd04-4247-b42e-1edc645e3687" targetNamespace="http://schemas.microsoft.com/office/2006/metadata/properties" ma:root="true" ma:fieldsID="6ff9b6797c5698de767830a962df2eb9" ns2:_="" ns3:_="">
    <xsd:import namespace="50f9653a-ed11-4182-89fd-307e6c2450b1"/>
    <xsd:import namespace="9bdccc73-dd04-4247-b42e-1edc645e36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9653a-ed11-4182-89fd-307e6c2450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ccc73-dd04-4247-b42e-1edc645e368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2b3ac3e-2764-436d-b9dc-d0fbd02b1df1}" ma:internalName="TaxCatchAll" ma:showField="CatchAllData" ma:web="9bdccc73-dd04-4247-b42e-1edc645e36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dccc73-dd04-4247-b42e-1edc645e3687" xsi:nil="true"/>
    <lcf76f155ced4ddcb4097134ff3c332f xmlns="50f9653a-ed11-4182-89fd-307e6c2450b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B33F8A-2A0C-449C-8822-B9928FDB7E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f9653a-ed11-4182-89fd-307e6c2450b1"/>
    <ds:schemaRef ds:uri="9bdccc73-dd04-4247-b42e-1edc645e36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A3AEC-8654-4005-A27B-77FC00C78D52}">
  <ds:schemaRefs>
    <ds:schemaRef ds:uri="http://purl.org/dc/elements/1.1/"/>
    <ds:schemaRef ds:uri="http://purl.org/dc/dcmitype/"/>
    <ds:schemaRef ds:uri="59750526-e4a5-44a2-8578-432742c41b6f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5756eb24-93c9-438b-b581-e35ed7051f60"/>
    <ds:schemaRef ds:uri="http://purl.org/dc/terms/"/>
    <ds:schemaRef ds:uri="9bdccc73-dd04-4247-b42e-1edc645e3687"/>
    <ds:schemaRef ds:uri="50f9653a-ed11-4182-89fd-307e6c2450b1"/>
  </ds:schemaRefs>
</ds:datastoreItem>
</file>

<file path=customXml/itemProps3.xml><?xml version="1.0" encoding="utf-8"?>
<ds:datastoreItem xmlns:ds="http://schemas.openxmlformats.org/officeDocument/2006/customXml" ds:itemID="{28AA2FB0-BC61-4715-84A3-9DB23AFF35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6170</TotalTime>
  <Words>177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Garamond</vt:lpstr>
      <vt:lpstr>Organic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Leerdam</dc:creator>
  <cp:lastModifiedBy>Onii Jackson</cp:lastModifiedBy>
  <cp:revision>120</cp:revision>
  <cp:lastPrinted>2024-04-22T20:07:18Z</cp:lastPrinted>
  <dcterms:created xsi:type="dcterms:W3CDTF">2020-05-28T01:00:51Z</dcterms:created>
  <dcterms:modified xsi:type="dcterms:W3CDTF">2025-05-06T13:05:08Z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0x010100EFAFD6DA261F584EABF1486FA8957779</vt:lpwstr>
  </property>
</Properties>
</file>