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8"/>
  </p:notesMasterIdLst>
  <p:handoutMasterIdLst>
    <p:handoutMasterId r:id="rId19"/>
  </p:handoutMasterIdLst>
  <p:sldIdLst>
    <p:sldId id="328" r:id="rId5"/>
    <p:sldId id="351" r:id="rId6"/>
    <p:sldId id="359" r:id="rId7"/>
    <p:sldId id="332" r:id="rId8"/>
    <p:sldId id="349" r:id="rId9"/>
    <p:sldId id="340" r:id="rId10"/>
    <p:sldId id="333" r:id="rId11"/>
    <p:sldId id="356" r:id="rId12"/>
    <p:sldId id="334" r:id="rId13"/>
    <p:sldId id="335" r:id="rId14"/>
    <p:sldId id="354" r:id="rId15"/>
    <p:sldId id="358" r:id="rId16"/>
    <p:sldId id="355" r:id="rId1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602B60-84B5-4BA4-936D-BE29FF5630A0}" v="3" dt="2024-04-30T19:13:19.079"/>
  </p1510:revLst>
</p1510:revInfo>
</file>

<file path=ppt/tableStyles.xml><?xml version="1.0" encoding="utf-8"?>
<a:tblStyleLst xmlns:a="http://schemas.openxmlformats.org/drawingml/2006/main" def="{073A0DAA-6AF3-43AB-8588-CEC1D06C72B9}">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64255" autoAdjust="0"/>
  </p:normalViewPr>
  <p:slideViewPr>
    <p:cSldViewPr snapToGrid="0">
      <p:cViewPr varScale="1">
        <p:scale>
          <a:sx n="54" d="100"/>
          <a:sy n="54" d="100"/>
        </p:scale>
        <p:origin x="2069" y="41"/>
      </p:cViewPr>
      <p:guideLst/>
    </p:cSldViewPr>
  </p:slideViewPr>
  <p:outlineViewPr>
    <p:cViewPr>
      <p:scale>
        <a:sx n="33" d="100"/>
        <a:sy n="33" d="100"/>
      </p:scale>
      <p:origin x="0" y="-15234"/>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5" d="100"/>
          <a:sy n="95" d="100"/>
        </p:scale>
        <p:origin x="276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3169920" cy="481727"/>
          </a:xfrm>
          <a:prstGeom prst="rect">
            <a:avLst/>
          </a:prstGeom>
        </p:spPr>
        <p:txBody>
          <a:bodyPr vert="horz" lIns="96641" tIns="48321" rIns="96641" bIns="48321"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4143589" y="0"/>
            <a:ext cx="3169920" cy="481727"/>
          </a:xfrm>
          <a:prstGeom prst="rect">
            <a:avLst/>
          </a:prstGeom>
        </p:spPr>
        <p:txBody>
          <a:bodyPr vert="horz" lIns="96641" tIns="48321" rIns="96641" bIns="48321" rtlCol="0"/>
          <a:lstStyle>
            <a:lvl1pPr algn="r">
              <a:defRPr sz="1200"/>
            </a:lvl1pPr>
          </a:lstStyle>
          <a:p>
            <a:fld id="{EF1077DB-935E-4A0A-947A-D283B9F9F452}" type="datetimeFigureOut">
              <a:rPr lang="en-US" smtClean="0"/>
              <a:t>5/1/2024</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9119476"/>
            <a:ext cx="3169920" cy="481726"/>
          </a:xfrm>
          <a:prstGeom prst="rect">
            <a:avLst/>
          </a:prstGeom>
        </p:spPr>
        <p:txBody>
          <a:bodyPr vert="horz" lIns="96641" tIns="48321" rIns="96641" bIns="48321"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4143589" y="9119476"/>
            <a:ext cx="3169920" cy="481726"/>
          </a:xfrm>
          <a:prstGeom prst="rect">
            <a:avLst/>
          </a:prstGeom>
        </p:spPr>
        <p:txBody>
          <a:bodyPr vert="horz" lIns="96641" tIns="48321" rIns="96641" bIns="48321"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41" tIns="48321" rIns="96641" bIns="48321" rtlCol="0"/>
          <a:lstStyle>
            <a:lvl1pPr algn="l">
              <a:defRPr sz="1200"/>
            </a:lvl1pPr>
          </a:lstStyle>
          <a:p>
            <a:endParaRPr lang="en-US" noProof="0"/>
          </a:p>
        </p:txBody>
      </p:sp>
      <p:sp>
        <p:nvSpPr>
          <p:cNvPr id="3" name="Date Placeholder 2"/>
          <p:cNvSpPr>
            <a:spLocks noGrp="1"/>
          </p:cNvSpPr>
          <p:nvPr>
            <p:ph type="dt" idx="1"/>
          </p:nvPr>
        </p:nvSpPr>
        <p:spPr>
          <a:xfrm>
            <a:off x="4143589" y="0"/>
            <a:ext cx="3169920" cy="481727"/>
          </a:xfrm>
          <a:prstGeom prst="rect">
            <a:avLst/>
          </a:prstGeom>
        </p:spPr>
        <p:txBody>
          <a:bodyPr vert="horz" lIns="96641" tIns="48321" rIns="96641" bIns="48321" rtlCol="0"/>
          <a:lstStyle>
            <a:lvl1pPr algn="r">
              <a:defRPr sz="1200"/>
            </a:lvl1pPr>
          </a:lstStyle>
          <a:p>
            <a:fld id="{2D9EC30E-1A71-4188-9BE7-E2A64929A436}" type="datetimeFigureOut">
              <a:rPr lang="en-US" noProof="0" smtClean="0"/>
              <a:t>5/1/2024</a:t>
            </a:fld>
            <a:endParaRPr lang="en-US" noProof="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41" tIns="48321" rIns="96641" bIns="48321" rtlCol="0" anchor="ctr"/>
          <a:lstStyle/>
          <a:p>
            <a:endParaRPr lang="en-US" noProof="0"/>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641" tIns="48321" rIns="96641" bIns="48321"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6"/>
            <a:ext cx="3169920" cy="481726"/>
          </a:xfrm>
          <a:prstGeom prst="rect">
            <a:avLst/>
          </a:prstGeom>
        </p:spPr>
        <p:txBody>
          <a:bodyPr vert="horz" lIns="96641" tIns="48321" rIns="96641" bIns="48321"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4143589" y="9119476"/>
            <a:ext cx="3169920" cy="481726"/>
          </a:xfrm>
          <a:prstGeom prst="rect">
            <a:avLst/>
          </a:prstGeom>
        </p:spPr>
        <p:txBody>
          <a:bodyPr vert="horz" lIns="96641" tIns="48321" rIns="96641" bIns="48321" rtlCol="0" anchor="b"/>
          <a:lstStyle>
            <a:lvl1pPr algn="r">
              <a:defRPr sz="1200"/>
            </a:lvl1pPr>
          </a:lstStyle>
          <a:p>
            <a:fld id="{8530193B-564F-4854-8A52-728F3FB19C85}" type="slidenum">
              <a:rPr lang="en-US" noProof="0" smtClean="0"/>
              <a:t>‹#›</a:t>
            </a:fld>
            <a:endParaRPr lang="en-U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884">
              <a:defRPr/>
            </a:pPr>
            <a:r>
              <a:rPr lang="en-US" dirty="0"/>
              <a:t>Good morning Governor Bryan, good morning Lt. Governor Roach, Director O’Neal and my fellow cabinet members, good morning Senator President Francis, members of the 35</a:t>
            </a:r>
            <a:r>
              <a:rPr lang="en-US" baseline="30000" dirty="0"/>
              <a:t>th</a:t>
            </a:r>
            <a:r>
              <a:rPr lang="en-US" dirty="0"/>
              <a:t> Legislature, and to all the attendees present in person and following us via the live stream….</a:t>
            </a:r>
          </a:p>
          <a:p>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1</a:t>
            </a:fld>
            <a:endParaRPr lang="en-US" noProof="0"/>
          </a:p>
        </p:txBody>
      </p:sp>
    </p:spTree>
    <p:extLst>
      <p:ext uri="{BB962C8B-B14F-4D97-AF65-F5344CB8AC3E}">
        <p14:creationId xmlns:p14="http://schemas.microsoft.com/office/powerpoint/2010/main" val="3632969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I"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10</a:t>
            </a:fld>
            <a:endParaRPr lang="en-US" noProof="0"/>
          </a:p>
        </p:txBody>
      </p:sp>
    </p:spTree>
    <p:extLst>
      <p:ext uri="{BB962C8B-B14F-4D97-AF65-F5344CB8AC3E}">
        <p14:creationId xmlns:p14="http://schemas.microsoft.com/office/powerpoint/2010/main" val="2205616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I"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11</a:t>
            </a:fld>
            <a:endParaRPr lang="en-US" noProof="0"/>
          </a:p>
        </p:txBody>
      </p:sp>
    </p:spTree>
    <p:extLst>
      <p:ext uri="{BB962C8B-B14F-4D97-AF65-F5344CB8AC3E}">
        <p14:creationId xmlns:p14="http://schemas.microsoft.com/office/powerpoint/2010/main" val="3159072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 2021, total was $6,430,879</a:t>
            </a:r>
            <a:endParaRPr lang="en-VI"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12</a:t>
            </a:fld>
            <a:endParaRPr lang="en-US" noProof="0"/>
          </a:p>
        </p:txBody>
      </p:sp>
    </p:spTree>
    <p:extLst>
      <p:ext uri="{BB962C8B-B14F-4D97-AF65-F5344CB8AC3E}">
        <p14:creationId xmlns:p14="http://schemas.microsoft.com/office/powerpoint/2010/main" val="2907994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13</a:t>
            </a:fld>
            <a:endParaRPr lang="en-US" noProof="0"/>
          </a:p>
        </p:txBody>
      </p:sp>
    </p:spTree>
    <p:extLst>
      <p:ext uri="{BB962C8B-B14F-4D97-AF65-F5344CB8AC3E}">
        <p14:creationId xmlns:p14="http://schemas.microsoft.com/office/powerpoint/2010/main" val="2055689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DPNR is the resource management or regulatory agency of the GVI that ensures the protection of our natural, cultural and historic resources.  Our six regulatory programs institute application and permit procedures for compliance with federal and territorial air, water, flood, building, endangered and historic resources.  </a:t>
            </a:r>
          </a:p>
        </p:txBody>
      </p:sp>
      <p:sp>
        <p:nvSpPr>
          <p:cNvPr id="4" name="Slide Number Placeholder 3"/>
          <p:cNvSpPr>
            <a:spLocks noGrp="1"/>
          </p:cNvSpPr>
          <p:nvPr>
            <p:ph type="sldNum" sz="quarter" idx="10"/>
          </p:nvPr>
        </p:nvSpPr>
        <p:spPr/>
        <p:txBody>
          <a:bodyPr/>
          <a:lstStyle/>
          <a:p>
            <a:fld id="{8530193B-564F-4854-8A52-728F3FB19C85}" type="slidenum">
              <a:rPr lang="en-US" noProof="0" smtClean="0"/>
              <a:t>2</a:t>
            </a:fld>
            <a:endParaRPr lang="en-US" noProof="0"/>
          </a:p>
        </p:txBody>
      </p:sp>
    </p:spTree>
    <p:extLst>
      <p:ext uri="{BB962C8B-B14F-4D97-AF65-F5344CB8AC3E}">
        <p14:creationId xmlns:p14="http://schemas.microsoft.com/office/powerpoint/2010/main" val="1052464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3</a:t>
            </a:fld>
            <a:endParaRPr lang="en-US" noProof="0"/>
          </a:p>
        </p:txBody>
      </p:sp>
    </p:spTree>
    <p:extLst>
      <p:ext uri="{BB962C8B-B14F-4D97-AF65-F5344CB8AC3E}">
        <p14:creationId xmlns:p14="http://schemas.microsoft.com/office/powerpoint/2010/main" val="1437830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388">
              <a:defRPr/>
            </a:pPr>
            <a:r>
              <a:rPr lang="en-US" dirty="0"/>
              <a:t>Doing something different this year for the conference – providing the last two years of actual collections and comparing to our estimates for this fiscal year to see if we’re trending in the right direction.  FY ‘21 collected $2,542,059; in ‘22 we collected $2,567,039 for FY ‘23 collected $2.84M, almost $400k more…  residential construction costs were up significantly last fiscal year</a:t>
            </a:r>
          </a:p>
        </p:txBody>
      </p:sp>
      <p:sp>
        <p:nvSpPr>
          <p:cNvPr id="4" name="Slide Number Placeholder 3"/>
          <p:cNvSpPr>
            <a:spLocks noGrp="1"/>
          </p:cNvSpPr>
          <p:nvPr>
            <p:ph type="sldNum" sz="quarter" idx="10"/>
          </p:nvPr>
        </p:nvSpPr>
        <p:spPr/>
        <p:txBody>
          <a:bodyPr/>
          <a:lstStyle/>
          <a:p>
            <a:fld id="{8530193B-564F-4854-8A52-728F3FB19C85}" type="slidenum">
              <a:rPr lang="en-US" noProof="0" smtClean="0"/>
              <a:t>4</a:t>
            </a:fld>
            <a:endParaRPr lang="en-US" noProof="0"/>
          </a:p>
        </p:txBody>
      </p:sp>
    </p:spTree>
    <p:extLst>
      <p:ext uri="{BB962C8B-B14F-4D97-AF65-F5344CB8AC3E}">
        <p14:creationId xmlns:p14="http://schemas.microsoft.com/office/powerpoint/2010/main" val="1446868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several slides provide an overview of the various special funds associated with the execution of the mandates of the Department.</a:t>
            </a:r>
          </a:p>
        </p:txBody>
      </p:sp>
      <p:sp>
        <p:nvSpPr>
          <p:cNvPr id="4" name="Slide Number Placeholder 3"/>
          <p:cNvSpPr>
            <a:spLocks noGrp="1"/>
          </p:cNvSpPr>
          <p:nvPr>
            <p:ph type="sldNum" sz="quarter" idx="10"/>
          </p:nvPr>
        </p:nvSpPr>
        <p:spPr/>
        <p:txBody>
          <a:bodyPr/>
          <a:lstStyle/>
          <a:p>
            <a:fld id="{8530193B-564F-4854-8A52-728F3FB19C85}" type="slidenum">
              <a:rPr lang="en-US" noProof="0" smtClean="0"/>
              <a:t>5</a:t>
            </a:fld>
            <a:endParaRPr lang="en-US" noProof="0"/>
          </a:p>
        </p:txBody>
      </p:sp>
    </p:spTree>
    <p:extLst>
      <p:ext uri="{BB962C8B-B14F-4D97-AF65-F5344CB8AC3E}">
        <p14:creationId xmlns:p14="http://schemas.microsoft.com/office/powerpoint/2010/main" val="2364158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FY 2021 total special fund collections was $3,888,820; FY 2022 was ~$4.5M or 15% increase from FY 2021; in FY 2023 we collected ~$5.1M or 13% increase from FY 2022</a:t>
            </a:r>
            <a:endParaRPr lang="en-US" dirty="0"/>
          </a:p>
        </p:txBody>
      </p:sp>
      <p:sp>
        <p:nvSpPr>
          <p:cNvPr id="4" name="Slide Number Placeholder 3"/>
          <p:cNvSpPr>
            <a:spLocks noGrp="1"/>
          </p:cNvSpPr>
          <p:nvPr>
            <p:ph type="sldNum" sz="quarter" idx="10"/>
          </p:nvPr>
        </p:nvSpPr>
        <p:spPr/>
        <p:txBody>
          <a:bodyPr/>
          <a:lstStyle/>
          <a:p>
            <a:fld id="{8530193B-564F-4854-8A52-728F3FB19C85}" type="slidenum">
              <a:rPr lang="en-US" noProof="0" smtClean="0"/>
              <a:t>6</a:t>
            </a:fld>
            <a:endParaRPr lang="en-US" noProof="0"/>
          </a:p>
        </p:txBody>
      </p:sp>
    </p:spTree>
    <p:extLst>
      <p:ext uri="{BB962C8B-B14F-4D97-AF65-F5344CB8AC3E}">
        <p14:creationId xmlns:p14="http://schemas.microsoft.com/office/powerpoint/2010/main" val="2241308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seeing a successful implementation of our new pesticide registration fee.</a:t>
            </a:r>
            <a:endParaRPr lang="en-VI"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7</a:t>
            </a:fld>
            <a:endParaRPr lang="en-US" noProof="0"/>
          </a:p>
        </p:txBody>
      </p:sp>
    </p:spTree>
    <p:extLst>
      <p:ext uri="{BB962C8B-B14F-4D97-AF65-F5344CB8AC3E}">
        <p14:creationId xmlns:p14="http://schemas.microsoft.com/office/powerpoint/2010/main" val="1419771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much generation from the zoning map amendment requests.  Application fees for this are $250</a:t>
            </a:r>
            <a:endParaRPr lang="en-VI"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8</a:t>
            </a:fld>
            <a:endParaRPr lang="en-US" noProof="0"/>
          </a:p>
        </p:txBody>
      </p:sp>
    </p:spTree>
    <p:extLst>
      <p:ext uri="{BB962C8B-B14F-4D97-AF65-F5344CB8AC3E}">
        <p14:creationId xmlns:p14="http://schemas.microsoft.com/office/powerpoint/2010/main" val="444667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Vessel and mooring registration is in the month of June, so we haven’t hit our peak yet.  We will more than likely be in the red with respect to the fish markets as we have several vacant stalls for a myriad of reasons, and our expenses far outweigh our collections</a:t>
            </a:r>
            <a:endParaRPr lang="en-US" dirty="0">
              <a:cs typeface="Calibri"/>
            </a:endParaRPr>
          </a:p>
        </p:txBody>
      </p:sp>
      <p:sp>
        <p:nvSpPr>
          <p:cNvPr id="4" name="Slide Number Placeholder 3"/>
          <p:cNvSpPr>
            <a:spLocks noGrp="1"/>
          </p:cNvSpPr>
          <p:nvPr>
            <p:ph type="sldNum" sz="quarter" idx="5"/>
          </p:nvPr>
        </p:nvSpPr>
        <p:spPr/>
        <p:txBody>
          <a:bodyPr/>
          <a:lstStyle/>
          <a:p>
            <a:fld id="{8530193B-564F-4854-8A52-728F3FB19C85}" type="slidenum">
              <a:rPr lang="en-US" noProof="0" smtClean="0"/>
              <a:t>9</a:t>
            </a:fld>
            <a:endParaRPr lang="en-US" noProof="0"/>
          </a:p>
        </p:txBody>
      </p:sp>
    </p:spTree>
    <p:extLst>
      <p:ext uri="{BB962C8B-B14F-4D97-AF65-F5344CB8AC3E}">
        <p14:creationId xmlns:p14="http://schemas.microsoft.com/office/powerpoint/2010/main" val="3674689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1"/>
            <a:ext cx="7335441" cy="6804025"/>
          </a:xfrm>
          <a:solidFill>
            <a:schemeClr val="bg1">
              <a:lumMod val="85000"/>
            </a:schemeClr>
          </a:solidFill>
        </p:spPr>
        <p:txBody>
          <a:bodyPr tIns="1728000" anchor="t"/>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400300" y="2811054"/>
            <a:ext cx="6743700" cy="1261295"/>
          </a:xfrm>
          <a:solidFill>
            <a:schemeClr val="bg1"/>
          </a:solidFill>
        </p:spPr>
        <p:txBody>
          <a:bodyPr vert="horz" lIns="180000" tIns="180000" rIns="252000" bIns="180000" rtlCol="0" anchor="t">
            <a:noAutofit/>
          </a:bodyPr>
          <a:lstStyle>
            <a:lvl1pPr algn="r">
              <a:defRPr lang="en-ZA" sz="4500" b="1" spc="-225"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2400300" y="4061040"/>
            <a:ext cx="4935141"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00025" lvl="0" indent="-200025"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7335078"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7335441" y="2698612"/>
            <a:ext cx="1808559"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24000" y="432000"/>
            <a:ext cx="8505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324000" y="1512000"/>
            <a:ext cx="4104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4724916" y="1511250"/>
            <a:ext cx="4104085" cy="4680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324000" y="432000"/>
            <a:ext cx="8505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324000" y="1512000"/>
            <a:ext cx="27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3226162" y="1511477"/>
            <a:ext cx="2700338" cy="467924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6128662" y="1511475"/>
            <a:ext cx="2700338"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324000" y="432000"/>
            <a:ext cx="8505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324000" y="1512000"/>
            <a:ext cx="162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044809" y="1512000"/>
            <a:ext cx="1620441"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3766059" y="1512000"/>
            <a:ext cx="1620441"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5487309" y="1507535"/>
            <a:ext cx="1620441" cy="467925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7208559" y="1507535"/>
            <a:ext cx="1620441" cy="468371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400300" y="2811054"/>
            <a:ext cx="6743700" cy="1261295"/>
          </a:xfrm>
          <a:solidFill>
            <a:schemeClr val="bg1"/>
          </a:solidFill>
        </p:spPr>
        <p:txBody>
          <a:bodyPr vert="horz" lIns="180000" tIns="180000" rIns="252000" bIns="180000" rtlCol="0" anchor="t">
            <a:noAutofit/>
          </a:bodyPr>
          <a:lstStyle>
            <a:lvl1pPr algn="r">
              <a:defRPr lang="en-ZA" sz="4500" b="1" spc="-225"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2400300" y="4061040"/>
            <a:ext cx="4935141"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00025" lvl="0" indent="-200025"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7335078"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7335441" y="2698612"/>
            <a:ext cx="1808559"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Tree>
    <p:extLst>
      <p:ext uri="{BB962C8B-B14F-4D97-AF65-F5344CB8AC3E}">
        <p14:creationId xmlns:p14="http://schemas.microsoft.com/office/powerpoint/2010/main" val="857760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275" y="2156226"/>
            <a:ext cx="4468500" cy="1958400"/>
          </a:xfrm>
          <a:solidFill>
            <a:schemeClr val="bg1"/>
          </a:solidFill>
        </p:spPr>
        <p:txBody>
          <a:bodyPr lIns="252000" tIns="180000" rIns="180000" bIns="180000"/>
          <a:lstStyle>
            <a:lvl1pPr>
              <a:defRPr sz="4500" b="1" spc="-225">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1808559"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350"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7335078"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p:nvPr>
        </p:nvSpPr>
        <p:spPr>
          <a:xfrm>
            <a:off x="0" y="4114627"/>
            <a:ext cx="4467225"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00025" lvl="0" indent="-200025"/>
            <a:r>
              <a:rPr lang="en-US" noProof="0"/>
              <a:t>Edit Master text styles</a:t>
            </a:r>
          </a:p>
        </p:txBody>
      </p:sp>
    </p:spTree>
    <p:extLst>
      <p:ext uri="{BB962C8B-B14F-4D97-AF65-F5344CB8AC3E}">
        <p14:creationId xmlns:p14="http://schemas.microsoft.com/office/powerpoint/2010/main" val="3982563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324000" y="1008000"/>
            <a:ext cx="8496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620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24000" y="432000"/>
            <a:ext cx="8505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4733914" y="1007251"/>
            <a:ext cx="4095086" cy="51697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324000" y="1007251"/>
            <a:ext cx="4086086" cy="5169713"/>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15553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24000" y="432000"/>
            <a:ext cx="8505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323851" y="1016231"/>
            <a:ext cx="1488131"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350" noProof="0" dirty="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adec="http://schemas.microsoft.com/office/drawing/2017/decorative" val="1"/>
              </a:ext>
            </a:extLst>
          </p:cNvPr>
          <p:cNvSpPr/>
          <p:nvPr userDrawn="1"/>
        </p:nvSpPr>
        <p:spPr>
          <a:xfrm>
            <a:off x="4724916" y="1016231"/>
            <a:ext cx="1488131"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350" noProof="0" dirty="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p:nvPr>
        </p:nvSpPr>
        <p:spPr>
          <a:xfrm>
            <a:off x="323851" y="1224129"/>
            <a:ext cx="4086086" cy="35877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Edit Master text styles</a:t>
            </a:r>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p:nvPr>
        </p:nvSpPr>
        <p:spPr>
          <a:xfrm>
            <a:off x="4734064" y="1224129"/>
            <a:ext cx="4085936" cy="35877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Edit Master text styles</a:t>
            </a:r>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4724914" y="1955731"/>
            <a:ext cx="4085936" cy="423393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323850" y="1943031"/>
            <a:ext cx="4085936" cy="424663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25315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24000" y="432000"/>
            <a:ext cx="2949028"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323851" y="1892926"/>
            <a:ext cx="1488131"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350" noProof="0" dirty="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3591612" y="432001"/>
            <a:ext cx="5228388" cy="5429050"/>
          </a:xfrm>
        </p:spPr>
        <p:txBody>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324000"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Edit Master text styles</a:t>
            </a:r>
          </a:p>
        </p:txBody>
      </p:sp>
    </p:spTree>
    <p:extLst>
      <p:ext uri="{BB962C8B-B14F-4D97-AF65-F5344CB8AC3E}">
        <p14:creationId xmlns:p14="http://schemas.microsoft.com/office/powerpoint/2010/main" val="801432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24000" y="432000"/>
            <a:ext cx="2949028"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323851" y="1892926"/>
            <a:ext cx="1488131"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350" noProof="0" dirty="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324000"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a:t>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3591612" y="432001"/>
            <a:ext cx="5228388" cy="54290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a:t>Click icon to add picture</a:t>
            </a:r>
            <a:endParaRPr lang="en-US" noProof="0" dirty="0"/>
          </a:p>
        </p:txBody>
      </p:sp>
    </p:spTree>
    <p:extLst>
      <p:ext uri="{BB962C8B-B14F-4D97-AF65-F5344CB8AC3E}">
        <p14:creationId xmlns:p14="http://schemas.microsoft.com/office/powerpoint/2010/main" val="204063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1"/>
            <a:ext cx="7335441" cy="6371351"/>
          </a:xfrm>
          <a:solidFill>
            <a:schemeClr val="bg1">
              <a:lumMod val="85000"/>
            </a:schemeClr>
          </a:solidFill>
        </p:spPr>
        <p:txBody>
          <a:bodyPr anchor="ctr"/>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4676775" y="2204792"/>
            <a:ext cx="4467225" cy="1944000"/>
          </a:xfrm>
          <a:solidFill>
            <a:schemeClr val="bg1"/>
          </a:solidFill>
        </p:spPr>
        <p:txBody>
          <a:bodyPr vert="horz" lIns="180000" tIns="180000" rIns="252000" bIns="180000" rtlCol="0" anchor="t">
            <a:noAutofit/>
          </a:bodyPr>
          <a:lstStyle>
            <a:lvl1pPr algn="r">
              <a:defRPr lang="en-ZA" sz="4500" b="1" spc="-225" dirty="0"/>
            </a:lvl1pPr>
          </a:lstStyle>
          <a:p>
            <a:pPr lvl="0" algn="r"/>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4676775" y="4148861"/>
            <a:ext cx="4467225" cy="1100565"/>
          </a:xfrm>
          <a:solidFill>
            <a:schemeClr val="tx1">
              <a:alpha val="80000"/>
            </a:schemeClr>
          </a:solidFill>
        </p:spPr>
        <p:txBody>
          <a:bodyPr lIns="180000" tIns="180000" rIns="252000" bIns="180000"/>
          <a:lstStyle>
            <a:lvl1pPr marL="0" indent="0" algn="r">
              <a:buNone/>
              <a:defRPr sz="1350">
                <a:solidFill>
                  <a:schemeClr val="bg1"/>
                </a:solidFill>
              </a:defRPr>
            </a:lvl1pPr>
            <a:lvl2pPr marL="200025" indent="0" algn="r">
              <a:buNone/>
              <a:defRPr sz="1350">
                <a:solidFill>
                  <a:schemeClr val="bg1"/>
                </a:solidFill>
              </a:defRPr>
            </a:lvl2pPr>
            <a:lvl3pPr marL="407194" indent="0" algn="r">
              <a:buNone/>
              <a:defRPr sz="1350">
                <a:solidFill>
                  <a:schemeClr val="bg1"/>
                </a:solidFill>
              </a:defRPr>
            </a:lvl3pPr>
            <a:lvl4pPr marL="607219" indent="0" algn="r">
              <a:buNone/>
              <a:defRPr sz="1350">
                <a:solidFill>
                  <a:schemeClr val="bg1"/>
                </a:solidFill>
              </a:defRPr>
            </a:lvl4pPr>
            <a:lvl5pPr marL="807244" indent="0" algn="r">
              <a:buNone/>
              <a:defRPr sz="135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7335441" y="5247782"/>
            <a:ext cx="1808559"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7335078"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37159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139767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248277" y="2033589"/>
            <a:ext cx="6647447" cy="2790825"/>
          </a:xfrm>
        </p:spPr>
        <p:txBody>
          <a:bodyPr anchor="ctr"/>
          <a:lstStyle>
            <a:lvl1pPr marL="0" indent="0" algn="ctr">
              <a:buNone/>
              <a:defRPr sz="4500"/>
            </a:lvl1pPr>
            <a:lvl2pPr marL="200025" indent="0">
              <a:buNone/>
              <a:defRPr/>
            </a:lvl2pPr>
          </a:lstStyle>
          <a:p>
            <a:pPr lvl="0"/>
            <a:r>
              <a:rPr lang="en-US" noProof="0"/>
              <a:t>Edit Master text styles</a:t>
            </a:r>
          </a:p>
        </p:txBody>
      </p:sp>
    </p:spTree>
    <p:extLst>
      <p:ext uri="{BB962C8B-B14F-4D97-AF65-F5344CB8AC3E}">
        <p14:creationId xmlns:p14="http://schemas.microsoft.com/office/powerpoint/2010/main" val="2877243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90043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er Slid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1808559" y="1"/>
            <a:ext cx="7335441" cy="6371351"/>
          </a:xfrm>
          <a:solidFill>
            <a:schemeClr val="bg1">
              <a:lumMod val="85000"/>
            </a:schemeClr>
          </a:solidFill>
        </p:spPr>
        <p:txBody>
          <a:bodyPr anchor="ctr"/>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275" y="2156226"/>
            <a:ext cx="4468500" cy="1958400"/>
          </a:xfrm>
          <a:solidFill>
            <a:schemeClr val="bg1"/>
          </a:solidFill>
        </p:spPr>
        <p:txBody>
          <a:bodyPr lIns="252000" tIns="180000" rIns="180000" bIns="180000"/>
          <a:lstStyle>
            <a:lvl1pPr>
              <a:defRPr sz="4500" b="1" spc="-225">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1"/>
            <a:ext cx="4467225" cy="1100565"/>
          </a:xfrm>
          <a:solidFill>
            <a:schemeClr val="tx1">
              <a:alpha val="80000"/>
            </a:schemeClr>
          </a:solidFill>
        </p:spPr>
        <p:txBody>
          <a:bodyPr lIns="252000" tIns="180000" rIns="180000" bIns="180000"/>
          <a:lstStyle>
            <a:lvl1pPr marL="0" indent="0" algn="l">
              <a:buNone/>
              <a:defRPr sz="1350">
                <a:solidFill>
                  <a:schemeClr val="bg1"/>
                </a:solidFill>
              </a:defRPr>
            </a:lvl1pPr>
            <a:lvl2pPr marL="200025" indent="0" algn="r">
              <a:buNone/>
              <a:defRPr sz="1350">
                <a:solidFill>
                  <a:schemeClr val="bg1"/>
                </a:solidFill>
              </a:defRPr>
            </a:lvl2pPr>
            <a:lvl3pPr marL="407194" indent="0" algn="r">
              <a:buNone/>
              <a:defRPr sz="1350">
                <a:solidFill>
                  <a:schemeClr val="bg1"/>
                </a:solidFill>
              </a:defRPr>
            </a:lvl3pPr>
            <a:lvl4pPr marL="607219" indent="0" algn="r">
              <a:buNone/>
              <a:defRPr sz="1350">
                <a:solidFill>
                  <a:schemeClr val="bg1"/>
                </a:solidFill>
              </a:defRPr>
            </a:lvl4pPr>
            <a:lvl5pPr marL="807244" indent="0" algn="r">
              <a:buNone/>
              <a:defRPr sz="135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1808559"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350"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7335078"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4572000" y="-1"/>
            <a:ext cx="4572000" cy="6371351"/>
          </a:xfrm>
          <a:solidFill>
            <a:schemeClr val="bg1">
              <a:lumMod val="95000"/>
            </a:schemeClr>
          </a:solidFill>
        </p:spPr>
        <p:txBody>
          <a:bodyPr tIns="1584000" anchor="t"/>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333850" y="3802899"/>
            <a:ext cx="3486150" cy="985000"/>
          </a:xfrm>
          <a:solidFill>
            <a:schemeClr val="bg1"/>
          </a:solidFill>
        </p:spPr>
        <p:txBody>
          <a:bodyPr lIns="180000" tIns="180000" rIns="180000" bIns="180000"/>
          <a:lstStyle>
            <a:lvl1pPr algn="r">
              <a:defRPr sz="4500" b="1" spc="-225">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333850" y="4787900"/>
            <a:ext cx="3486150" cy="1162800"/>
          </a:xfrm>
          <a:solidFill>
            <a:schemeClr val="tx1">
              <a:alpha val="80000"/>
            </a:schemeClr>
          </a:solidFill>
        </p:spPr>
        <p:txBody>
          <a:bodyPr lIns="180000" tIns="180000" rIns="180000" bIns="180000"/>
          <a:lstStyle>
            <a:lvl1pPr marL="0" indent="0" algn="r">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324000" y="2668686"/>
            <a:ext cx="4104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1508F53F-6AA2-4060-904A-BC90211DC043}"/>
              </a:ext>
            </a:extLst>
          </p:cNvPr>
          <p:cNvSpPr/>
          <p:nvPr userDrawn="1"/>
        </p:nvSpPr>
        <p:spPr>
          <a:xfrm>
            <a:off x="7011441" y="3700775"/>
            <a:ext cx="1808559"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350"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4572000" cy="6371351"/>
          </a:xfrm>
          <a:solidFill>
            <a:schemeClr val="bg1">
              <a:lumMod val="95000"/>
            </a:schemeClr>
          </a:solidFill>
        </p:spPr>
        <p:txBody>
          <a:bodyPr tIns="1584000" anchor="t"/>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838575" y="1869796"/>
            <a:ext cx="4981425" cy="1124345"/>
          </a:xfrm>
          <a:solidFill>
            <a:schemeClr val="bg1">
              <a:lumMod val="95000"/>
            </a:schemeClr>
          </a:solidFill>
        </p:spPr>
        <p:txBody>
          <a:bodyPr lIns="180000" tIns="180000" rIns="180000" bIns="180000"/>
          <a:lstStyle>
            <a:lvl1pPr algn="l">
              <a:defRPr sz="4500" b="1" spc="-225">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3838750" y="2994142"/>
            <a:ext cx="4981220" cy="590155"/>
          </a:xfrm>
          <a:solidFill>
            <a:schemeClr val="tx1">
              <a:alpha val="80000"/>
            </a:schemeClr>
          </a:solidFill>
        </p:spPr>
        <p:txBody>
          <a:bodyPr lIns="180000" tIns="180000" rIns="180000" bIns="180000"/>
          <a:lstStyle>
            <a:lvl1pPr marL="0" indent="0" algn="l">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716000" y="3763649"/>
            <a:ext cx="4104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FA5285E0-8F27-49C4-AADF-92A3B72D41FD}"/>
              </a:ext>
            </a:extLst>
          </p:cNvPr>
          <p:cNvSpPr/>
          <p:nvPr userDrawn="1"/>
        </p:nvSpPr>
        <p:spPr>
          <a:xfrm>
            <a:off x="7331869" y="1762069"/>
            <a:ext cx="1488131"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350" noProof="0" dirty="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324000" y="432000"/>
            <a:ext cx="8505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324000" y="2307689"/>
            <a:ext cx="4104000" cy="360000"/>
          </a:xfrm>
        </p:spPr>
        <p:txBody>
          <a:bodyPr anchor="t"/>
          <a:lstStyle>
            <a:lvl1pPr marL="0" indent="0">
              <a:buNone/>
              <a:defRPr sz="1800" b="1">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324000" y="2815038"/>
            <a:ext cx="4104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4725000" y="2308215"/>
            <a:ext cx="4104000" cy="358775"/>
          </a:xfrm>
        </p:spPr>
        <p:txBody>
          <a:bodyPr/>
          <a:lstStyle>
            <a:lvl1pPr marL="0" indent="0">
              <a:buNone/>
              <a:defRPr sz="1800" b="1"/>
            </a:lvl1pPr>
          </a:lstStyle>
          <a:p>
            <a:pPr lvl="0"/>
            <a:r>
              <a:rPr lang="en-US" noProof="0"/>
              <a:t>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4724916" y="2812214"/>
            <a:ext cx="4104085" cy="337903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adec="http://schemas.microsoft.com/office/drawing/2017/decorative" val="1"/>
              </a:ext>
            </a:extLst>
          </p:cNvPr>
          <p:cNvSpPr/>
          <p:nvPr userDrawn="1"/>
        </p:nvSpPr>
        <p:spPr>
          <a:xfrm>
            <a:off x="323851" y="2100317"/>
            <a:ext cx="1488131"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350" noProof="0" dirty="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adec="http://schemas.microsoft.com/office/drawing/2017/decorative" val="1"/>
              </a:ext>
            </a:extLst>
          </p:cNvPr>
          <p:cNvSpPr/>
          <p:nvPr userDrawn="1"/>
        </p:nvSpPr>
        <p:spPr>
          <a:xfrm>
            <a:off x="4724916" y="2100317"/>
            <a:ext cx="1488131"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350"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9144000" cy="6371350"/>
          </a:xfrm>
          <a:solidFill>
            <a:schemeClr val="bg1">
              <a:lumMod val="85000"/>
            </a:schemeClr>
          </a:solidFill>
        </p:spPr>
        <p:txBody>
          <a:bodyPr anchor="ctr"/>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572000" y="5359401"/>
            <a:ext cx="4248000"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1"/>
            <a:ext cx="7335077" cy="6804025"/>
          </a:xfrm>
          <a:solidFill>
            <a:schemeClr val="bg1">
              <a:lumMod val="85000"/>
            </a:schemeClr>
          </a:solidFill>
        </p:spPr>
        <p:txBody>
          <a:bodyPr tIns="0" anchor="ctr"/>
          <a:lstStyle>
            <a:lvl1pPr marL="0" indent="0" algn="ctr">
              <a:buNone/>
              <a:defRPr sz="9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343650" y="2798354"/>
            <a:ext cx="2800350" cy="1013684"/>
          </a:xfrm>
          <a:solidFill>
            <a:schemeClr val="bg1"/>
          </a:solidFill>
        </p:spPr>
        <p:txBody>
          <a:bodyPr vert="horz" lIns="180000" tIns="180000" rIns="252000" bIns="180000" rtlCol="0" anchor="t">
            <a:noAutofit/>
          </a:bodyPr>
          <a:lstStyle>
            <a:lvl1pPr algn="r">
              <a:defRPr lang="en-ZA" sz="4500" b="1" spc="-225"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6343650" y="3957705"/>
            <a:ext cx="2182757" cy="316800"/>
          </a:xfrm>
          <a:solidFill>
            <a:schemeClr val="tx1">
              <a:lumMod val="75000"/>
              <a:lumOff val="25000"/>
            </a:schemeClr>
          </a:solidFill>
        </p:spPr>
        <p:txBody>
          <a:bodyPr rIns="72000" anchor="ctr"/>
          <a:lstStyle>
            <a:lvl1pPr marL="0" indent="0" algn="r">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6343650" y="4306722"/>
            <a:ext cx="2182757" cy="316800"/>
          </a:xfrm>
          <a:solidFill>
            <a:schemeClr val="tx1">
              <a:lumMod val="75000"/>
              <a:lumOff val="25000"/>
            </a:schemeClr>
          </a:solidFill>
        </p:spPr>
        <p:txBody>
          <a:bodyPr rIns="72000" anchor="ctr"/>
          <a:lstStyle>
            <a:lvl1pPr marL="0" indent="0" algn="r">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6343650" y="4655739"/>
            <a:ext cx="2182757" cy="316800"/>
          </a:xfrm>
          <a:solidFill>
            <a:schemeClr val="tx1">
              <a:lumMod val="75000"/>
              <a:lumOff val="25000"/>
            </a:schemeClr>
          </a:solidFill>
        </p:spPr>
        <p:txBody>
          <a:bodyPr rIns="72000" anchor="ctr"/>
          <a:lstStyle>
            <a:lvl1pPr marL="0" indent="0" algn="r">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6343650" y="5004756"/>
            <a:ext cx="2182757" cy="316800"/>
          </a:xfrm>
          <a:solidFill>
            <a:schemeClr val="tx1">
              <a:lumMod val="75000"/>
              <a:lumOff val="25000"/>
            </a:schemeClr>
          </a:solidFill>
        </p:spPr>
        <p:txBody>
          <a:bodyPr rIns="72000" anchor="ctr"/>
          <a:lstStyle>
            <a:lvl1pPr marL="0" indent="0" algn="r">
              <a:buNone/>
              <a:defRPr>
                <a:solidFill>
                  <a:schemeClr val="bg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Company 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7335078"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6343650" y="2685912"/>
            <a:ext cx="280035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323850" y="1008000"/>
            <a:ext cx="8504635" cy="360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userDrawn="1"/>
        </p:nvSpPr>
        <p:spPr>
          <a:xfrm>
            <a:off x="7335076" y="6371351"/>
            <a:ext cx="1484923"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8" name="Rectangle 27">
            <a:extLst>
              <a:ext uri="{FF2B5EF4-FFF2-40B4-BE49-F238E27FC236}">
                <a16:creationId xmlns:a16="http://schemas.microsoft.com/office/drawing/2014/main" id="{C825DB53-D610-4A40-AFDC-EBC47DB613CE}"/>
              </a:ext>
            </a:extLst>
          </p:cNvPr>
          <p:cNvSpPr/>
          <p:nvPr userDrawn="1"/>
        </p:nvSpPr>
        <p:spPr>
          <a:xfrm>
            <a:off x="7335078" y="6803351"/>
            <a:ext cx="1484923"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31" name="Freeform: Shape 30">
            <a:extLst>
              <a:ext uri="{FF2B5EF4-FFF2-40B4-BE49-F238E27FC236}">
                <a16:creationId xmlns:a16="http://schemas.microsoft.com/office/drawing/2014/main" id="{C2B9A6A4-83D0-40B1-8B15-964C84BF0705}"/>
              </a:ext>
            </a:extLst>
          </p:cNvPr>
          <p:cNvSpPr/>
          <p:nvPr userDrawn="1"/>
        </p:nvSpPr>
        <p:spPr>
          <a:xfrm>
            <a:off x="0" y="6371351"/>
            <a:ext cx="7335077"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324000" y="432000"/>
            <a:ext cx="8496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324000" y="1512000"/>
            <a:ext cx="8496000" cy="4679250"/>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324000" y="6439820"/>
            <a:ext cx="4248000" cy="295062"/>
          </a:xfrm>
          <a:prstGeom prst="rect">
            <a:avLst/>
          </a:prstGeom>
          <a:noFill/>
        </p:spPr>
        <p:txBody>
          <a:bodyPr vert="horz" lIns="0" tIns="0" rIns="0" bIns="0" rtlCol="0" anchor="ctr"/>
          <a:lstStyle>
            <a:lvl1pPr algn="l">
              <a:defRPr sz="9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8820000" y="6371351"/>
            <a:ext cx="324000" cy="432000"/>
          </a:xfrm>
          <a:prstGeom prst="rect">
            <a:avLst/>
          </a:prstGeom>
          <a:solidFill>
            <a:schemeClr val="tx1">
              <a:lumMod val="75000"/>
              <a:lumOff val="25000"/>
            </a:schemeClr>
          </a:solidFill>
        </p:spPr>
        <p:txBody>
          <a:bodyPr vert="horz" lIns="0" tIns="0" rIns="0" bIns="0" rtlCol="0" anchor="ctr"/>
          <a:lstStyle>
            <a:lvl1pPr algn="ctr">
              <a:defRPr sz="900">
                <a:solidFill>
                  <a:schemeClr val="bg1"/>
                </a:solidFill>
                <a:latin typeface="+mj-lt"/>
              </a:defRPr>
            </a:lvl1pPr>
          </a:lstStyle>
          <a:p>
            <a:fld id="{19B51A1E-902D-48AF-9020-955120F399B6}" type="slidenum">
              <a:rPr lang="en-US" noProof="0" smtClean="0"/>
              <a:pPr/>
              <a:t>‹#›</a:t>
            </a:fld>
            <a:endParaRPr lang="en-US" noProof="0" dirty="0"/>
          </a:p>
        </p:txBody>
      </p:sp>
      <p:sp>
        <p:nvSpPr>
          <p:cNvPr id="4" name="TextBox 3">
            <a:extLst>
              <a:ext uri="{FF2B5EF4-FFF2-40B4-BE49-F238E27FC236}">
                <a16:creationId xmlns:a16="http://schemas.microsoft.com/office/drawing/2014/main" id="{34FDC6F9-37F9-4E25-AECA-D307B8421C73}"/>
              </a:ext>
            </a:extLst>
          </p:cNvPr>
          <p:cNvSpPr txBox="1"/>
          <p:nvPr userDrawn="1"/>
        </p:nvSpPr>
        <p:spPr>
          <a:xfrm>
            <a:off x="7682325" y="6469434"/>
            <a:ext cx="790425" cy="286975"/>
          </a:xfrm>
          <a:prstGeom prst="rect">
            <a:avLst/>
          </a:prstGeom>
          <a:noFill/>
        </p:spPr>
        <p:txBody>
          <a:bodyPr wrap="square" tIns="81000" bIns="0" rtlCol="0" anchor="ctr">
            <a:spAutoFit/>
          </a:bodyPr>
          <a:lstStyle/>
          <a:p>
            <a:pPr algn="r">
              <a:lnSpc>
                <a:spcPts val="750"/>
              </a:lnSpc>
            </a:pPr>
            <a:r>
              <a:rPr lang="en-US" sz="1875" b="1" i="0" spc="-75" baseline="0" noProof="0" dirty="0">
                <a:solidFill>
                  <a:schemeClr val="accent1"/>
                </a:solidFill>
                <a:latin typeface="+mj-lt"/>
              </a:rPr>
              <a:t>TREY</a:t>
            </a:r>
            <a:r>
              <a:rPr lang="en-US" sz="1200" b="1" i="0" spc="-75" baseline="0" noProof="0" dirty="0">
                <a:solidFill>
                  <a:schemeClr val="accent1"/>
                </a:solidFill>
                <a:latin typeface="+mj-lt"/>
              </a:rPr>
              <a:t> </a:t>
            </a:r>
            <a:br>
              <a:rPr lang="en-US" sz="1200" b="1" i="0" spc="-75" baseline="0" noProof="0" dirty="0">
                <a:solidFill>
                  <a:schemeClr val="accent1"/>
                </a:solidFill>
                <a:latin typeface="+mj-lt"/>
              </a:rPr>
            </a:br>
            <a:r>
              <a:rPr lang="en-US" sz="900" b="0" i="0" spc="105" baseline="0" noProof="0" dirty="0">
                <a:solidFill>
                  <a:schemeClr val="tx1">
                    <a:lumMod val="75000"/>
                    <a:lumOff val="25000"/>
                  </a:schemeClr>
                </a:solidFill>
                <a:latin typeface="+mj-lt"/>
              </a:rPr>
              <a:t>research</a:t>
            </a:r>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7335078"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8820000" y="6803351"/>
            <a:ext cx="324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9143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67" r:id="rId13"/>
    <p:sldLayoutId id="2147483668" r:id="rId14"/>
    <p:sldLayoutId id="2147483669" r:id="rId15"/>
    <p:sldLayoutId id="2147483670" r:id="rId16"/>
    <p:sldLayoutId id="2147483671" r:id="rId17"/>
    <p:sldLayoutId id="2147483673" r:id="rId18"/>
    <p:sldLayoutId id="2147483674" r:id="rId19"/>
    <p:sldLayoutId id="2147483654" r:id="rId20"/>
    <p:sldLayoutId id="2147483655" r:id="rId21"/>
    <p:sldLayoutId id="2147483675" r:id="rId22"/>
    <p:sldLayoutId id="2147483672" r:id="rId23"/>
  </p:sldLayoutIdLst>
  <p:hf hdr="0" dt="0"/>
  <p:txStyles>
    <p:titleStyle>
      <a:lvl1pPr algn="l" defTabSz="685800" rtl="0" eaLnBrk="1" latinLnBrk="0" hangingPunct="1">
        <a:lnSpc>
          <a:spcPct val="90000"/>
        </a:lnSpc>
        <a:spcBef>
          <a:spcPct val="0"/>
        </a:spcBef>
        <a:buNone/>
        <a:defRPr sz="2400" b="1" kern="1200" spc="-113">
          <a:solidFill>
            <a:schemeClr val="tx1">
              <a:lumMod val="75000"/>
              <a:lumOff val="25000"/>
            </a:schemeClr>
          </a:solidFill>
          <a:latin typeface="+mj-lt"/>
          <a:ea typeface="+mj-ea"/>
          <a:cs typeface="+mj-cs"/>
        </a:defRPr>
      </a:lvl1pPr>
    </p:titleStyle>
    <p:bodyStyle>
      <a:lvl1pPr marL="200025" indent="-200025" algn="l" defTabSz="685800" rtl="0" eaLnBrk="1" latinLnBrk="0" hangingPunct="1">
        <a:lnSpc>
          <a:spcPct val="90000"/>
        </a:lnSpc>
        <a:spcBef>
          <a:spcPts val="750"/>
        </a:spcBef>
        <a:buFont typeface="Arial" panose="020B0604020202020204" pitchFamily="34" charset="0"/>
        <a:buChar char="•"/>
        <a:defRPr sz="1350" kern="1200">
          <a:solidFill>
            <a:schemeClr val="tx1">
              <a:lumMod val="75000"/>
              <a:lumOff val="25000"/>
            </a:schemeClr>
          </a:solidFill>
          <a:latin typeface="+mn-lt"/>
          <a:ea typeface="+mn-ea"/>
          <a:cs typeface="+mn-cs"/>
        </a:defRPr>
      </a:lvl1pPr>
      <a:lvl2pPr marL="407194" indent="-207169"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607219"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3pPr>
      <a:lvl4pPr marL="807244"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4pPr>
      <a:lvl5pPr marL="1007269"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a:xfrm>
            <a:off x="-1275" y="1537855"/>
            <a:ext cx="8306445" cy="2405365"/>
          </a:xfrm>
        </p:spPr>
        <p:txBody>
          <a:bodyPr/>
          <a:lstStyle/>
          <a:p>
            <a:r>
              <a:rPr lang="en-US" sz="2400" dirty="0">
                <a:solidFill>
                  <a:srgbClr val="002060"/>
                </a:solidFill>
                <a:latin typeface="Cambria"/>
                <a:ea typeface="Cambria"/>
                <a:cs typeface="Calibri Light"/>
              </a:rPr>
              <a:t>Government of  the Virgin Islands </a:t>
            </a:r>
            <a:br>
              <a:rPr lang="en-US" sz="2400" dirty="0">
                <a:latin typeface="Cambria" panose="02040503050406030204" pitchFamily="18" charset="0"/>
                <a:ea typeface="Cambria" panose="02040503050406030204" pitchFamily="18" charset="0"/>
                <a:cs typeface="Calibri Light" panose="020F0302020204030204" pitchFamily="34" charset="0"/>
              </a:rPr>
            </a:br>
            <a:r>
              <a:rPr lang="en-US" sz="3000" dirty="0">
                <a:solidFill>
                  <a:srgbClr val="002060"/>
                </a:solidFill>
                <a:latin typeface="Cambria"/>
                <a:ea typeface="Cambria"/>
                <a:cs typeface="Calibri Light"/>
              </a:rPr>
              <a:t>Spring Revenue Estimating  Conference</a:t>
            </a:r>
            <a:br>
              <a:rPr lang="en-US" sz="3600" dirty="0">
                <a:latin typeface="Cambria" panose="02040503050406030204" pitchFamily="18" charset="0"/>
                <a:ea typeface="Cambria" panose="02040503050406030204" pitchFamily="18" charset="0"/>
                <a:cs typeface="Calibri Light" panose="020F0302020204030204" pitchFamily="34" charset="0"/>
              </a:rPr>
            </a:br>
            <a:r>
              <a:rPr lang="en-US" sz="2400" spc="100" dirty="0">
                <a:solidFill>
                  <a:srgbClr val="002060"/>
                </a:solidFill>
                <a:latin typeface="Cambria"/>
                <a:ea typeface="Cambria"/>
                <a:cs typeface="Calibri Light"/>
              </a:rPr>
              <a:t>Tuesday, May 7, 2024</a:t>
            </a:r>
          </a:p>
        </p:txBody>
      </p:sp>
      <p:sp>
        <p:nvSpPr>
          <p:cNvPr id="10" name="Text Placeholder 9">
            <a:extLst>
              <a:ext uri="{FF2B5EF4-FFF2-40B4-BE49-F238E27FC236}">
                <a16:creationId xmlns:a16="http://schemas.microsoft.com/office/drawing/2014/main" id="{2972F17A-D965-40B9-8ABB-C634072DBCC0}"/>
              </a:ext>
            </a:extLst>
          </p:cNvPr>
          <p:cNvSpPr>
            <a:spLocks noGrp="1"/>
          </p:cNvSpPr>
          <p:nvPr>
            <p:ph type="body" sz="quarter" idx="13"/>
          </p:nvPr>
        </p:nvSpPr>
        <p:spPr>
          <a:xfrm>
            <a:off x="-1275" y="3940319"/>
            <a:ext cx="8305170" cy="2086408"/>
          </a:xfrm>
        </p:spPr>
        <p:txBody>
          <a:bodyPr/>
          <a:lstStyle/>
          <a:p>
            <a:r>
              <a:rPr lang="en-US" sz="2400" b="1" i="1" dirty="0"/>
              <a:t>Department of Planning &amp; Natural Resources </a:t>
            </a:r>
          </a:p>
          <a:p>
            <a:endParaRPr lang="en-US" sz="2400" b="1" i="1" dirty="0"/>
          </a:p>
          <a:p>
            <a:r>
              <a:rPr lang="en-US" sz="2400" b="1" i="1" dirty="0"/>
              <a:t>Jean-Pierre L. Oriol </a:t>
            </a:r>
          </a:p>
          <a:p>
            <a:r>
              <a:rPr lang="en-US" sz="2400" b="1" i="1" dirty="0"/>
              <a:t>Commissioner</a:t>
            </a:r>
          </a:p>
          <a:p>
            <a:endParaRPr lang="en-US" sz="2400" b="1" i="1" dirty="0"/>
          </a:p>
        </p:txBody>
      </p:sp>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1</a:t>
            </a:fld>
            <a:endParaRPr lang="en-US" dirty="0"/>
          </a:p>
        </p:txBody>
      </p:sp>
      <p:pic>
        <p:nvPicPr>
          <p:cNvPr id="9" name="Picture 8"/>
          <p:cNvPicPr>
            <a:picLocks noChangeAspect="1"/>
          </p:cNvPicPr>
          <p:nvPr/>
        </p:nvPicPr>
        <p:blipFill>
          <a:blip r:embed="rId3"/>
          <a:stretch>
            <a:fillRect/>
          </a:stretch>
        </p:blipFill>
        <p:spPr>
          <a:xfrm>
            <a:off x="6546273" y="1959095"/>
            <a:ext cx="1517072" cy="1562884"/>
          </a:xfrm>
          <a:prstGeom prst="rect">
            <a:avLst/>
          </a:prstGeom>
        </p:spPr>
      </p:pic>
    </p:spTree>
    <p:extLst>
      <p:ext uri="{BB962C8B-B14F-4D97-AF65-F5344CB8AC3E}">
        <p14:creationId xmlns:p14="http://schemas.microsoft.com/office/powerpoint/2010/main" val="816244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0" y="0"/>
            <a:ext cx="9144000" cy="1161100"/>
          </a:xfrm>
          <a:solidFill>
            <a:srgbClr val="002060"/>
          </a:solidFill>
          <a:ln w="19050">
            <a:solidFill>
              <a:srgbClr val="0070C0"/>
            </a:solidFill>
          </a:ln>
        </p:spPr>
        <p:txBody>
          <a:bodyPr/>
          <a:lstStyle/>
          <a:p>
            <a:pPr algn="ctr"/>
            <a:r>
              <a:rPr lang="en-US" sz="2800" dirty="0">
                <a:solidFill>
                  <a:srgbClr val="002060"/>
                </a:solidFill>
                <a:latin typeface="Bodoni MT Black" panose="02070A03080606020203" pitchFamily="18" charset="0"/>
              </a:rPr>
              <a:t>         </a:t>
            </a:r>
            <a:r>
              <a:rPr lang="en-US" sz="2800" dirty="0">
                <a:solidFill>
                  <a:schemeClr val="bg1"/>
                </a:solidFill>
                <a:latin typeface="Georgia" panose="02040502050405020303" pitchFamily="18" charset="0"/>
              </a:rPr>
              <a:t>Natural Resources Reclamation Fund</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10</a:t>
            </a:fld>
            <a:endParaRPr lang="en-US" dirty="0"/>
          </a:p>
        </p:txBody>
      </p:sp>
      <p:pic>
        <p:nvPicPr>
          <p:cNvPr id="7" name="Picture 6"/>
          <p:cNvPicPr>
            <a:picLocks noChangeAspect="1"/>
          </p:cNvPicPr>
          <p:nvPr/>
        </p:nvPicPr>
        <p:blipFill>
          <a:blip r:embed="rId3"/>
          <a:stretch>
            <a:fillRect/>
          </a:stretch>
        </p:blipFill>
        <p:spPr>
          <a:xfrm>
            <a:off x="173228" y="110130"/>
            <a:ext cx="1051010" cy="926334"/>
          </a:xfrm>
          <a:prstGeom prst="ellipse">
            <a:avLst/>
          </a:prstGeom>
          <a:ln w="190500" cap="rnd">
            <a:solidFill>
              <a:schemeClr val="accent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a:blip r:embed="rId4"/>
          <a:stretch>
            <a:fillRect/>
          </a:stretch>
        </p:blipFill>
        <p:spPr>
          <a:xfrm>
            <a:off x="0" y="1146594"/>
            <a:ext cx="9144793" cy="9144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609306313"/>
              </p:ext>
            </p:extLst>
          </p:nvPr>
        </p:nvGraphicFramePr>
        <p:xfrm>
          <a:off x="276812" y="1605539"/>
          <a:ext cx="8645230" cy="4283495"/>
        </p:xfrm>
        <a:graphic>
          <a:graphicData uri="http://schemas.openxmlformats.org/drawingml/2006/table">
            <a:tbl>
              <a:tblPr/>
              <a:tblGrid>
                <a:gridCol w="1634038">
                  <a:extLst>
                    <a:ext uri="{9D8B030D-6E8A-4147-A177-3AD203B41FA5}">
                      <a16:colId xmlns:a16="http://schemas.microsoft.com/office/drawing/2014/main" val="3462226059"/>
                    </a:ext>
                  </a:extLst>
                </a:gridCol>
                <a:gridCol w="1533947">
                  <a:extLst>
                    <a:ext uri="{9D8B030D-6E8A-4147-A177-3AD203B41FA5}">
                      <a16:colId xmlns:a16="http://schemas.microsoft.com/office/drawing/2014/main" val="2059010923"/>
                    </a:ext>
                  </a:extLst>
                </a:gridCol>
                <a:gridCol w="1369311">
                  <a:extLst>
                    <a:ext uri="{9D8B030D-6E8A-4147-A177-3AD203B41FA5}">
                      <a16:colId xmlns:a16="http://schemas.microsoft.com/office/drawing/2014/main" val="2419007920"/>
                    </a:ext>
                  </a:extLst>
                </a:gridCol>
                <a:gridCol w="1369311">
                  <a:extLst>
                    <a:ext uri="{9D8B030D-6E8A-4147-A177-3AD203B41FA5}">
                      <a16:colId xmlns:a16="http://schemas.microsoft.com/office/drawing/2014/main" val="1441464476"/>
                    </a:ext>
                  </a:extLst>
                </a:gridCol>
                <a:gridCol w="1438835">
                  <a:extLst>
                    <a:ext uri="{9D8B030D-6E8A-4147-A177-3AD203B41FA5}">
                      <a16:colId xmlns:a16="http://schemas.microsoft.com/office/drawing/2014/main" val="3157764744"/>
                    </a:ext>
                  </a:extLst>
                </a:gridCol>
                <a:gridCol w="1299788">
                  <a:extLst>
                    <a:ext uri="{9D8B030D-6E8A-4147-A177-3AD203B41FA5}">
                      <a16:colId xmlns:a16="http://schemas.microsoft.com/office/drawing/2014/main" val="2821807543"/>
                    </a:ext>
                  </a:extLst>
                </a:gridCol>
              </a:tblGrid>
              <a:tr h="447630">
                <a:tc>
                  <a:txBody>
                    <a:bodyPr/>
                    <a:lstStyle/>
                    <a:p>
                      <a:pPr algn="ctr" fontAlgn="b"/>
                      <a:r>
                        <a:rPr lang="en-US" sz="1200" b="1" i="0" u="none" strike="noStrike" dirty="0">
                          <a:solidFill>
                            <a:srgbClr val="FFFFFF"/>
                          </a:solidFill>
                          <a:effectLst/>
                          <a:latin typeface="Arial"/>
                        </a:rPr>
                        <a:t>Categories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200" b="1" i="0" u="none" strike="noStrike" dirty="0">
                          <a:solidFill>
                            <a:srgbClr val="FFFFFF"/>
                          </a:solidFill>
                          <a:effectLst/>
                          <a:latin typeface="Cambria"/>
                        </a:rPr>
                        <a:t>FY2022 Actuals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200" b="1" i="0" u="none" strike="noStrike" dirty="0">
                          <a:solidFill>
                            <a:srgbClr val="FFFFFF"/>
                          </a:solidFill>
                          <a:effectLst/>
                          <a:latin typeface="Cambria"/>
                        </a:rPr>
                        <a:t>FY2023 Actuals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200" b="1" i="0" u="none" strike="noStrike" dirty="0">
                          <a:solidFill>
                            <a:srgbClr val="FFFFFF"/>
                          </a:solidFill>
                          <a:effectLst/>
                          <a:latin typeface="Cambria"/>
                        </a:rPr>
                        <a:t>FY 2024 Estimated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200" b="1" i="0" u="none" strike="noStrike" dirty="0">
                          <a:solidFill>
                            <a:srgbClr val="FFFFFF"/>
                          </a:solidFill>
                          <a:effectLst/>
                          <a:latin typeface="Cambria"/>
                        </a:rPr>
                        <a:t>FY2024 Actuals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200" b="1" i="0" u="none" strike="noStrike" dirty="0">
                          <a:solidFill>
                            <a:srgbClr val="FFFFFF"/>
                          </a:solidFill>
                          <a:effectLst/>
                          <a:latin typeface="Cambria"/>
                        </a:rPr>
                        <a:t>FY2025 </a:t>
                      </a:r>
                      <a:endParaRPr lang="en-US"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911109168"/>
                  </a:ext>
                </a:extLst>
              </a:tr>
              <a:tr h="426314">
                <a:tc>
                  <a:txBody>
                    <a:bodyPr/>
                    <a:lstStyle/>
                    <a:p>
                      <a:pPr algn="l" fontAlgn="b"/>
                      <a:r>
                        <a:rPr lang="en-US" sz="1100" b="0" i="0" u="none" strike="noStrike" dirty="0">
                          <a:solidFill>
                            <a:srgbClr val="000000"/>
                          </a:solidFill>
                          <a:effectLst/>
                          <a:latin typeface="Arial"/>
                        </a:rPr>
                        <a:t>Lease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a:rPr>
                        <a:t> $              2,634,569.81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Arial"/>
                        </a:rPr>
                        <a:t> $         1,842,356.98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lumMod val="75000"/>
                            </a:schemeClr>
                          </a:solidFill>
                          <a:effectLst/>
                          <a:latin typeface="Arial"/>
                        </a:rPr>
                        <a:t> $         2,358,445.41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Arial"/>
                        </a:rPr>
                        <a:t>$            1,456,178.56</a:t>
                      </a:r>
                      <a:endParaRPr lang="en-US" dirty="0">
                        <a:solidFill>
                          <a:srgbClr val="00B050"/>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Arial"/>
                        </a:rPr>
                        <a:t> $         2,278,457.40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2993219"/>
                  </a:ext>
                </a:extLst>
              </a:tr>
              <a:tr h="426314">
                <a:tc>
                  <a:txBody>
                    <a:bodyPr/>
                    <a:lstStyle/>
                    <a:p>
                      <a:pPr algn="l" fontAlgn="b"/>
                      <a:r>
                        <a:rPr lang="en-US" sz="1100" b="0" i="0" u="none" strike="noStrike" dirty="0">
                          <a:solidFill>
                            <a:srgbClr val="000000"/>
                          </a:solidFill>
                          <a:effectLst/>
                          <a:latin typeface="Arial"/>
                        </a:rPr>
                        <a:t>Permits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a:rPr>
                        <a:t> $                   67,642.88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Arial"/>
                        </a:rPr>
                        <a:t> $              19,872.00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lumMod val="75000"/>
                            </a:schemeClr>
                          </a:solidFill>
                          <a:effectLst/>
                          <a:latin typeface="Arial"/>
                        </a:rPr>
                        <a:t> $               49,035.09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Arial"/>
                        </a:rPr>
                        <a:t>$                 32,347.50</a:t>
                      </a:r>
                      <a:endParaRPr lang="en-US" dirty="0">
                        <a:solidFill>
                          <a:srgbClr val="00B050"/>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Arial"/>
                        </a:rPr>
                        <a:t> $               45,516.66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232490"/>
                  </a:ext>
                </a:extLst>
              </a:tr>
              <a:tr h="426314">
                <a:tc>
                  <a:txBody>
                    <a:bodyPr/>
                    <a:lstStyle/>
                    <a:p>
                      <a:pPr algn="l" fontAlgn="b"/>
                      <a:r>
                        <a:rPr lang="en-US" sz="1100" b="0" i="0" u="none" strike="noStrike" dirty="0">
                          <a:solidFill>
                            <a:srgbClr val="000000"/>
                          </a:solidFill>
                          <a:effectLst/>
                          <a:latin typeface="Arial"/>
                        </a:rPr>
                        <a:t>Mooring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a:rPr>
                        <a:t> $                 360,321.81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Arial"/>
                        </a:rPr>
                        <a:t> $            337,957.47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lumMod val="75000"/>
                            </a:schemeClr>
                          </a:solidFill>
                          <a:effectLst/>
                          <a:latin typeface="Arial"/>
                        </a:rPr>
                        <a:t> $           345,271.59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Arial"/>
                        </a:rPr>
                        <a:t>$                 31,979.92</a:t>
                      </a:r>
                      <a:endParaRPr lang="en-US" dirty="0">
                        <a:solidFill>
                          <a:srgbClr val="00B050"/>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Arial"/>
                        </a:rPr>
                        <a:t> $             347,850.29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7447195"/>
                  </a:ext>
                </a:extLst>
              </a:tr>
              <a:tr h="426314">
                <a:tc>
                  <a:txBody>
                    <a:bodyPr/>
                    <a:lstStyle/>
                    <a:p>
                      <a:pPr algn="l" fontAlgn="b"/>
                      <a:r>
                        <a:rPr lang="en-US" sz="1100" b="0" i="0" u="none" strike="noStrike" dirty="0">
                          <a:solidFill>
                            <a:srgbClr val="000000"/>
                          </a:solidFill>
                          <a:effectLst/>
                          <a:latin typeface="Arial"/>
                        </a:rPr>
                        <a:t>Anchoring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a:rPr>
                        <a:t> $                  30,061.59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Arial"/>
                        </a:rPr>
                        <a:t> $              27,760.00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lumMod val="75000"/>
                            </a:schemeClr>
                          </a:solidFill>
                          <a:effectLst/>
                          <a:latin typeface="Arial"/>
                        </a:rPr>
                        <a:t> $               30,046.01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Arial"/>
                        </a:rPr>
                        <a:t>$                 12,476.76</a:t>
                      </a:r>
                      <a:endParaRPr lang="en-US" dirty="0">
                        <a:solidFill>
                          <a:srgbClr val="00B050"/>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Arial"/>
                        </a:rPr>
                        <a:t> $               29,289.20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2743842"/>
                  </a:ext>
                </a:extLst>
              </a:tr>
              <a:tr h="426314">
                <a:tc>
                  <a:txBody>
                    <a:bodyPr/>
                    <a:lstStyle/>
                    <a:p>
                      <a:pPr algn="l" fontAlgn="b"/>
                      <a:r>
                        <a:rPr lang="en-US" sz="1100" b="0" i="0" u="none" strike="noStrike" dirty="0">
                          <a:solidFill>
                            <a:srgbClr val="000000"/>
                          </a:solidFill>
                          <a:effectLst/>
                          <a:latin typeface="Arial"/>
                        </a:rPr>
                        <a:t>Sub Rental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a:rPr>
                        <a:t> $                   25,359.40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Arial"/>
                        </a:rPr>
                        <a:t> $                7,912.65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lumMod val="75000"/>
                            </a:schemeClr>
                          </a:solidFill>
                          <a:effectLst/>
                          <a:latin typeface="Arial"/>
                        </a:rPr>
                        <a:t> $               22,543.71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Arial"/>
                        </a:rPr>
                        <a:t>$                  2,764.94</a:t>
                      </a:r>
                      <a:endParaRPr lang="en-US" dirty="0">
                        <a:solidFill>
                          <a:srgbClr val="00B050"/>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Arial"/>
                        </a:rPr>
                        <a:t> $               18,605.25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8797098"/>
                  </a:ext>
                </a:extLst>
              </a:tr>
              <a:tr h="426314">
                <a:tc>
                  <a:txBody>
                    <a:bodyPr/>
                    <a:lstStyle/>
                    <a:p>
                      <a:pPr algn="l" fontAlgn="b"/>
                      <a:r>
                        <a:rPr lang="en-US" sz="1100" b="0" i="0" u="none" strike="noStrike" dirty="0">
                          <a:solidFill>
                            <a:srgbClr val="000000"/>
                          </a:solidFill>
                          <a:effectLst/>
                          <a:latin typeface="Arial"/>
                        </a:rPr>
                        <a:t>Division of Permits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a:rPr>
                        <a:t> $                  62,064.52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Arial"/>
                        </a:rPr>
                        <a:t> $              18,199.55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lumMod val="75000"/>
                            </a:schemeClr>
                          </a:solidFill>
                          <a:effectLst/>
                          <a:latin typeface="Arial"/>
                        </a:rPr>
                        <a:t> $              26,754.69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Arial"/>
                        </a:rPr>
                        <a:t>$                       17.13</a:t>
                      </a:r>
                      <a:endParaRPr lang="en-US" dirty="0">
                        <a:solidFill>
                          <a:srgbClr val="00B050"/>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Arial"/>
                        </a:rPr>
                        <a:t> $               35,672.92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1258994"/>
                  </a:ext>
                </a:extLst>
              </a:tr>
              <a:tr h="426314">
                <a:tc>
                  <a:txBody>
                    <a:bodyPr/>
                    <a:lstStyle/>
                    <a:p>
                      <a:pPr algn="l" fontAlgn="b"/>
                      <a:r>
                        <a:rPr lang="en-US" sz="1100" b="0" i="0" u="none" strike="noStrike" dirty="0">
                          <a:solidFill>
                            <a:srgbClr val="000000"/>
                          </a:solidFill>
                          <a:effectLst/>
                          <a:latin typeface="Arial"/>
                        </a:rPr>
                        <a:t>Notice of Violation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a:rPr>
                        <a:t> $                   78,814.50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Arial"/>
                        </a:rPr>
                        <a:t> $              78,814.50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lumMod val="75000"/>
                            </a:schemeClr>
                          </a:solidFill>
                          <a:effectLst/>
                          <a:latin typeface="Arial"/>
                        </a:rPr>
                        <a:t> $               69,010.52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Arial"/>
                        </a:rPr>
                        <a:t>$                20,641.59</a:t>
                      </a:r>
                      <a:endParaRPr lang="en-US" dirty="0">
                        <a:solidFill>
                          <a:srgbClr val="00B050"/>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Arial"/>
                        </a:rPr>
                        <a:t> $               91,814.03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6360285"/>
                  </a:ext>
                </a:extLst>
              </a:tr>
              <a:tr h="426314">
                <a:tc>
                  <a:txBody>
                    <a:bodyPr/>
                    <a:lstStyle/>
                    <a:p>
                      <a:pPr algn="l" fontAlgn="b"/>
                      <a:r>
                        <a:rPr lang="en-US" sz="1100" b="0" i="0" u="none" strike="noStrike" dirty="0">
                          <a:solidFill>
                            <a:srgbClr val="000000"/>
                          </a:solidFill>
                          <a:effectLst/>
                          <a:latin typeface="Arial"/>
                        </a:rPr>
                        <a:t>Miscellaneous Fees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a:rPr>
                        <a:t> $                 127,617.06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Arial"/>
                        </a:rPr>
                        <a:t> $              13,650.00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lumMod val="75000"/>
                            </a:schemeClr>
                          </a:solidFill>
                          <a:effectLst/>
                          <a:latin typeface="Arial"/>
                        </a:rPr>
                        <a:t> $              20,557.49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Arial"/>
                        </a:rPr>
                        <a:t>$                     825.00</a:t>
                      </a:r>
                      <a:endParaRPr lang="en-US" dirty="0">
                        <a:solidFill>
                          <a:srgbClr val="00B050"/>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Arial"/>
                        </a:rPr>
                        <a:t> $               14,835.83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0890145"/>
                  </a:ext>
                </a:extLst>
              </a:tr>
              <a:tr h="425353">
                <a:tc>
                  <a:txBody>
                    <a:bodyPr/>
                    <a:lstStyle/>
                    <a:p>
                      <a:pPr algn="l" fontAlgn="b"/>
                      <a:r>
                        <a:rPr lang="en-US" sz="1100" b="1" i="0" u="none" strike="noStrike" dirty="0">
                          <a:solidFill>
                            <a:srgbClr val="000000"/>
                          </a:solidFill>
                          <a:effectLst/>
                          <a:latin typeface="Arial"/>
                        </a:rPr>
                        <a:t>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Arial"/>
                        </a:rPr>
                        <a:t> $             3,386,451.57</a:t>
                      </a:r>
                      <a:endParaRPr lang="en-US"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1" i="0" u="none" strike="noStrike" dirty="0">
                          <a:solidFill>
                            <a:srgbClr val="000000"/>
                          </a:solidFill>
                          <a:effectLst/>
                          <a:latin typeface="Arial"/>
                        </a:rPr>
                        <a:t> </a:t>
                      </a:r>
                      <a:r>
                        <a:rPr lang="en-US" sz="1100" b="1" i="0" u="none" strike="noStrike" dirty="0">
                          <a:solidFill>
                            <a:schemeClr val="tx1"/>
                          </a:solidFill>
                          <a:effectLst/>
                          <a:latin typeface="Arial"/>
                        </a:rPr>
                        <a:t>$          4,209,127.06</a:t>
                      </a:r>
                      <a:endParaRPr lang="en-US" dirty="0">
                        <a:solidFill>
                          <a:schemeClr val="tx1"/>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1" i="0" u="none" strike="noStrike" dirty="0">
                          <a:solidFill>
                            <a:schemeClr val="accent2">
                              <a:lumMod val="75000"/>
                            </a:schemeClr>
                          </a:solidFill>
                          <a:effectLst/>
                          <a:latin typeface="Arial"/>
                        </a:rPr>
                        <a:t> $          2,921,664.51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1" dirty="0">
                          <a:solidFill>
                            <a:srgbClr val="00B050"/>
                          </a:solidFill>
                          <a:latin typeface="Arial"/>
                          <a:cs typeface="Arial"/>
                        </a:rPr>
                        <a:t>$</a:t>
                      </a:r>
                      <a:r>
                        <a:rPr lang="en-US" sz="1100" b="1" dirty="0">
                          <a:solidFill>
                            <a:srgbClr val="7030A0"/>
                          </a:solidFill>
                          <a:latin typeface="Arial"/>
                          <a:cs typeface="Arial"/>
                        </a:rPr>
                        <a:t>             </a:t>
                      </a:r>
                      <a:r>
                        <a:rPr lang="en-US" sz="1100" b="1" dirty="0">
                          <a:solidFill>
                            <a:srgbClr val="00B050"/>
                          </a:solidFill>
                          <a:latin typeface="Arial"/>
                          <a:cs typeface="Arial"/>
                        </a:rPr>
                        <a:t>1,557,231.40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1" i="0" u="none" strike="noStrike" dirty="0">
                          <a:solidFill>
                            <a:srgbClr val="000000"/>
                          </a:solidFill>
                          <a:effectLst/>
                          <a:latin typeface="Arial"/>
                        </a:rPr>
                        <a:t> $          2,862,041.58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7907969"/>
                  </a:ext>
                </a:extLst>
              </a:tr>
            </a:tbl>
          </a:graphicData>
        </a:graphic>
      </p:graphicFrame>
    </p:spTree>
    <p:extLst>
      <p:ext uri="{BB962C8B-B14F-4D97-AF65-F5344CB8AC3E}">
        <p14:creationId xmlns:p14="http://schemas.microsoft.com/office/powerpoint/2010/main" val="838625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0" y="0"/>
            <a:ext cx="9144000" cy="1161100"/>
          </a:xfrm>
          <a:solidFill>
            <a:srgbClr val="002060"/>
          </a:solidFill>
          <a:ln w="19050">
            <a:solidFill>
              <a:srgbClr val="0070C0"/>
            </a:solidFill>
          </a:ln>
        </p:spPr>
        <p:txBody>
          <a:bodyPr/>
          <a:lstStyle/>
          <a:p>
            <a:pPr algn="ctr"/>
            <a:r>
              <a:rPr lang="en-US" sz="2800" dirty="0">
                <a:solidFill>
                  <a:srgbClr val="002060"/>
                </a:solidFill>
                <a:latin typeface="Bodoni MT Black" panose="02070A03080606020203" pitchFamily="18" charset="0"/>
              </a:rPr>
              <a:t>         </a:t>
            </a:r>
            <a:r>
              <a:rPr lang="en-US" sz="2800" dirty="0">
                <a:solidFill>
                  <a:schemeClr val="bg1"/>
                </a:solidFill>
                <a:latin typeface="Georgia" panose="02040502050405020303" pitchFamily="18" charset="0"/>
              </a:rPr>
              <a:t>SESSION:  Upcoming Initiatives</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11</a:t>
            </a:fld>
            <a:endParaRPr lang="en-US" dirty="0"/>
          </a:p>
        </p:txBody>
      </p:sp>
      <p:pic>
        <p:nvPicPr>
          <p:cNvPr id="7" name="Picture 6"/>
          <p:cNvPicPr>
            <a:picLocks noChangeAspect="1"/>
          </p:cNvPicPr>
          <p:nvPr/>
        </p:nvPicPr>
        <p:blipFill>
          <a:blip r:embed="rId3"/>
          <a:stretch>
            <a:fillRect/>
          </a:stretch>
        </p:blipFill>
        <p:spPr>
          <a:xfrm>
            <a:off x="173228" y="110130"/>
            <a:ext cx="1051010" cy="926334"/>
          </a:xfrm>
          <a:prstGeom prst="ellipse">
            <a:avLst/>
          </a:prstGeom>
          <a:ln w="190500" cap="rnd">
            <a:solidFill>
              <a:schemeClr val="accent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a:blip r:embed="rId4"/>
          <a:stretch>
            <a:fillRect/>
          </a:stretch>
        </p:blipFill>
        <p:spPr>
          <a:xfrm>
            <a:off x="0" y="1146594"/>
            <a:ext cx="9144793" cy="91448"/>
          </a:xfrm>
          <a:prstGeom prst="rect">
            <a:avLst/>
          </a:prstGeom>
        </p:spPr>
      </p:pic>
      <p:sp>
        <p:nvSpPr>
          <p:cNvPr id="9" name="Text Placeholder 8">
            <a:extLst>
              <a:ext uri="{FF2B5EF4-FFF2-40B4-BE49-F238E27FC236}">
                <a16:creationId xmlns:a16="http://schemas.microsoft.com/office/drawing/2014/main" id="{DA79E27E-D8C7-4E6A-9B5A-29F180CAD675}"/>
              </a:ext>
            </a:extLst>
          </p:cNvPr>
          <p:cNvSpPr txBox="1">
            <a:spLocks/>
          </p:cNvSpPr>
          <p:nvPr/>
        </p:nvSpPr>
        <p:spPr>
          <a:xfrm>
            <a:off x="729205" y="1594654"/>
            <a:ext cx="7535119" cy="4869208"/>
          </a:xfrm>
          <a:prstGeom prst="rect">
            <a:avLst/>
          </a:prstGeom>
        </p:spPr>
        <p:txBody>
          <a:bodyPr lIns="91440" tIns="45720" rIns="91440" bIns="45720" anchor="t"/>
          <a:lstStyle>
            <a:lvl1pPr marL="200025" indent="-200025" algn="l" defTabSz="685800" rtl="0" eaLnBrk="1" latinLnBrk="0" hangingPunct="1">
              <a:lnSpc>
                <a:spcPct val="90000"/>
              </a:lnSpc>
              <a:spcBef>
                <a:spcPts val="750"/>
              </a:spcBef>
              <a:buFont typeface="Arial" panose="020B0604020202020204" pitchFamily="34" charset="0"/>
              <a:buChar char="•"/>
              <a:defRPr sz="1350" kern="1200">
                <a:solidFill>
                  <a:schemeClr val="tx1">
                    <a:lumMod val="75000"/>
                    <a:lumOff val="25000"/>
                  </a:schemeClr>
                </a:solidFill>
                <a:latin typeface="+mn-lt"/>
                <a:ea typeface="+mn-ea"/>
                <a:cs typeface="+mn-cs"/>
              </a:defRPr>
            </a:lvl1pPr>
            <a:lvl2pPr marL="407194" indent="-207169"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607219"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3pPr>
            <a:lvl4pPr marL="807244"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4pPr>
            <a:lvl5pPr marL="1007269"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r>
              <a:rPr lang="en-US" sz="2000" b="1" dirty="0"/>
              <a:t>Our Cruising Permit has been in effect for one year now.  During FY 2023, we had multiple applications from mega yachts who frequented the territory during the winter season.  As we increase our fleet this upcoming year, it will enable us to do more spot checks on the water for proper anchoring/cruising permits</a:t>
            </a:r>
          </a:p>
          <a:p>
            <a:pPr marL="0" indent="0" algn="just">
              <a:buFont typeface="Arial" panose="020B0604020202020204" pitchFamily="34" charset="0"/>
              <a:buNone/>
            </a:pPr>
            <a:endParaRPr lang="en-US" sz="1200" b="1" dirty="0"/>
          </a:p>
          <a:p>
            <a:pPr marL="0" indent="0" algn="just">
              <a:buNone/>
            </a:pPr>
            <a:endParaRPr lang="en-US" sz="2000" b="1" dirty="0">
              <a:ea typeface="+mn-lt"/>
              <a:cs typeface="+mn-lt"/>
            </a:endParaRPr>
          </a:p>
          <a:p>
            <a:pPr marL="0" indent="0" algn="just">
              <a:buNone/>
            </a:pPr>
            <a:r>
              <a:rPr lang="en-US" sz="2000" b="1" dirty="0">
                <a:ea typeface="+mn-lt"/>
                <a:cs typeface="+mn-lt"/>
              </a:rPr>
              <a:t>In this fiscal year we will be executing a contract to revise penalties and fees within the Department.  Many fees have not been updated since the 1980s, and in some instances, we cannot seek administrative penalties directly for violations (in these instances we must go through the Dept of Justice).</a:t>
            </a:r>
            <a:endParaRPr lang="en-US" dirty="0"/>
          </a:p>
          <a:p>
            <a:pPr marL="0" indent="0" algn="just">
              <a:buFont typeface="Arial" panose="020B0604020202020204" pitchFamily="34" charset="0"/>
              <a:buNone/>
            </a:pPr>
            <a:endParaRPr lang="en-US" sz="1200" b="1" dirty="0"/>
          </a:p>
          <a:p>
            <a:pPr marL="0" indent="0" algn="just">
              <a:buFont typeface="Arial" panose="020B0604020202020204" pitchFamily="34" charset="0"/>
              <a:buNone/>
            </a:pPr>
            <a:endParaRPr lang="en-US" sz="2000" b="1" dirty="0"/>
          </a:p>
        </p:txBody>
      </p:sp>
    </p:spTree>
    <p:extLst>
      <p:ext uri="{BB962C8B-B14F-4D97-AF65-F5344CB8AC3E}">
        <p14:creationId xmlns:p14="http://schemas.microsoft.com/office/powerpoint/2010/main" val="2282570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0" y="0"/>
            <a:ext cx="9144000" cy="1161100"/>
          </a:xfrm>
          <a:solidFill>
            <a:srgbClr val="002060"/>
          </a:solidFill>
          <a:ln w="19050">
            <a:solidFill>
              <a:srgbClr val="0070C0"/>
            </a:solidFill>
          </a:ln>
        </p:spPr>
        <p:txBody>
          <a:bodyPr/>
          <a:lstStyle/>
          <a:p>
            <a:pPr algn="ctr"/>
            <a:r>
              <a:rPr lang="en-US" sz="2800" dirty="0">
                <a:solidFill>
                  <a:srgbClr val="002060"/>
                </a:solidFill>
                <a:latin typeface="Bodoni MT Black" panose="02070A03080606020203" pitchFamily="18" charset="0"/>
              </a:rPr>
              <a:t>         </a:t>
            </a:r>
            <a:r>
              <a:rPr lang="en-US" sz="2800" dirty="0">
                <a:solidFill>
                  <a:schemeClr val="bg1"/>
                </a:solidFill>
                <a:latin typeface="Georgia" panose="02040502050405020303" pitchFamily="18" charset="0"/>
              </a:rPr>
              <a:t>FUNDING TOTALS</a:t>
            </a:r>
            <a:br>
              <a:rPr lang="en-US" sz="2800" dirty="0">
                <a:solidFill>
                  <a:schemeClr val="bg1"/>
                </a:solidFill>
                <a:latin typeface="Georgia" panose="02040502050405020303" pitchFamily="18" charset="0"/>
              </a:rPr>
            </a:br>
            <a:r>
              <a:rPr lang="en-US" sz="2800" dirty="0">
                <a:solidFill>
                  <a:schemeClr val="bg1"/>
                </a:solidFill>
                <a:latin typeface="Georgia" panose="02040502050405020303" pitchFamily="18" charset="0"/>
              </a:rPr>
              <a:t>	Fiscal Years 2023-2025</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12</a:t>
            </a:fld>
            <a:endParaRPr lang="en-US" dirty="0"/>
          </a:p>
        </p:txBody>
      </p:sp>
      <p:pic>
        <p:nvPicPr>
          <p:cNvPr id="7" name="Picture 6"/>
          <p:cNvPicPr>
            <a:picLocks noChangeAspect="1"/>
          </p:cNvPicPr>
          <p:nvPr/>
        </p:nvPicPr>
        <p:blipFill>
          <a:blip r:embed="rId3"/>
          <a:stretch>
            <a:fillRect/>
          </a:stretch>
        </p:blipFill>
        <p:spPr>
          <a:xfrm>
            <a:off x="173228" y="110130"/>
            <a:ext cx="1051010" cy="926334"/>
          </a:xfrm>
          <a:prstGeom prst="ellipse">
            <a:avLst/>
          </a:prstGeom>
          <a:ln w="190500" cap="rnd">
            <a:solidFill>
              <a:schemeClr val="accent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a:blip r:embed="rId4"/>
          <a:stretch>
            <a:fillRect/>
          </a:stretch>
        </p:blipFill>
        <p:spPr>
          <a:xfrm>
            <a:off x="0" y="1146594"/>
            <a:ext cx="9144793" cy="91448"/>
          </a:xfrm>
          <a:prstGeom prst="rect">
            <a:avLst/>
          </a:prstGeom>
        </p:spPr>
      </p:pic>
      <p:sp>
        <p:nvSpPr>
          <p:cNvPr id="9" name="Text Placeholder 8">
            <a:extLst>
              <a:ext uri="{FF2B5EF4-FFF2-40B4-BE49-F238E27FC236}">
                <a16:creationId xmlns:a16="http://schemas.microsoft.com/office/drawing/2014/main" id="{DA79E27E-D8C7-4E6A-9B5A-29F180CAD675}"/>
              </a:ext>
            </a:extLst>
          </p:cNvPr>
          <p:cNvSpPr txBox="1">
            <a:spLocks/>
          </p:cNvSpPr>
          <p:nvPr/>
        </p:nvSpPr>
        <p:spPr>
          <a:xfrm>
            <a:off x="729205" y="1594654"/>
            <a:ext cx="7535119" cy="4869208"/>
          </a:xfrm>
          <a:prstGeom prst="rect">
            <a:avLst/>
          </a:prstGeom>
        </p:spPr>
        <p:txBody>
          <a:bodyPr lIns="91440" tIns="45720" rIns="91440" bIns="45720" anchor="t"/>
          <a:lstStyle>
            <a:lvl1pPr marL="200025" indent="-200025" algn="l" defTabSz="685800" rtl="0" eaLnBrk="1" latinLnBrk="0" hangingPunct="1">
              <a:lnSpc>
                <a:spcPct val="90000"/>
              </a:lnSpc>
              <a:spcBef>
                <a:spcPts val="750"/>
              </a:spcBef>
              <a:buFont typeface="Arial" panose="020B0604020202020204" pitchFamily="34" charset="0"/>
              <a:buChar char="•"/>
              <a:defRPr sz="1350" kern="1200">
                <a:solidFill>
                  <a:schemeClr val="tx1">
                    <a:lumMod val="75000"/>
                    <a:lumOff val="25000"/>
                  </a:schemeClr>
                </a:solidFill>
                <a:latin typeface="+mn-lt"/>
                <a:ea typeface="+mn-ea"/>
                <a:cs typeface="+mn-cs"/>
              </a:defRPr>
            </a:lvl1pPr>
            <a:lvl2pPr marL="407194" indent="-207169"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607219"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3pPr>
            <a:lvl4pPr marL="807244"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4pPr>
            <a:lvl5pPr marL="1007269"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Font typeface="Arial" panose="020B0604020202020204" pitchFamily="34" charset="0"/>
              <a:buNone/>
            </a:pPr>
            <a:endParaRPr lang="en-US" sz="1200" b="1" dirty="0"/>
          </a:p>
          <a:p>
            <a:pPr marL="0" indent="0" algn="just">
              <a:buFont typeface="Arial" panose="020B0604020202020204" pitchFamily="34" charset="0"/>
              <a:buNone/>
            </a:pPr>
            <a:endParaRPr lang="en-US" sz="2000" b="1" dirty="0"/>
          </a:p>
        </p:txBody>
      </p:sp>
      <p:graphicFrame>
        <p:nvGraphicFramePr>
          <p:cNvPr id="3" name="Table 2">
            <a:extLst>
              <a:ext uri="{FF2B5EF4-FFF2-40B4-BE49-F238E27FC236}">
                <a16:creationId xmlns:a16="http://schemas.microsoft.com/office/drawing/2014/main" id="{915ACBA8-2D86-432D-AF5E-3C3341B829C5}"/>
              </a:ext>
            </a:extLst>
          </p:cNvPr>
          <p:cNvGraphicFramePr>
            <a:graphicFrameLocks noGrp="1"/>
          </p:cNvGraphicFramePr>
          <p:nvPr>
            <p:extLst>
              <p:ext uri="{D42A27DB-BD31-4B8C-83A1-F6EECF244321}">
                <p14:modId xmlns:p14="http://schemas.microsoft.com/office/powerpoint/2010/main" val="1432180913"/>
              </p:ext>
            </p:extLst>
          </p:nvPr>
        </p:nvGraphicFramePr>
        <p:xfrm>
          <a:off x="-86077" y="1361886"/>
          <a:ext cx="9458676" cy="5385982"/>
        </p:xfrm>
        <a:graphic>
          <a:graphicData uri="http://schemas.openxmlformats.org/drawingml/2006/table">
            <a:tbl>
              <a:tblPr/>
              <a:tblGrid>
                <a:gridCol w="1222431">
                  <a:extLst>
                    <a:ext uri="{9D8B030D-6E8A-4147-A177-3AD203B41FA5}">
                      <a16:colId xmlns:a16="http://schemas.microsoft.com/office/drawing/2014/main" val="1977596902"/>
                    </a:ext>
                  </a:extLst>
                </a:gridCol>
                <a:gridCol w="1806839">
                  <a:extLst>
                    <a:ext uri="{9D8B030D-6E8A-4147-A177-3AD203B41FA5}">
                      <a16:colId xmlns:a16="http://schemas.microsoft.com/office/drawing/2014/main" val="2322072503"/>
                    </a:ext>
                  </a:extLst>
                </a:gridCol>
                <a:gridCol w="1637159">
                  <a:extLst>
                    <a:ext uri="{9D8B030D-6E8A-4147-A177-3AD203B41FA5}">
                      <a16:colId xmlns:a16="http://schemas.microsoft.com/office/drawing/2014/main" val="3926173566"/>
                    </a:ext>
                  </a:extLst>
                </a:gridCol>
                <a:gridCol w="1586716">
                  <a:extLst>
                    <a:ext uri="{9D8B030D-6E8A-4147-A177-3AD203B41FA5}">
                      <a16:colId xmlns:a16="http://schemas.microsoft.com/office/drawing/2014/main" val="2773296183"/>
                    </a:ext>
                  </a:extLst>
                </a:gridCol>
                <a:gridCol w="1827880">
                  <a:extLst>
                    <a:ext uri="{9D8B030D-6E8A-4147-A177-3AD203B41FA5}">
                      <a16:colId xmlns:a16="http://schemas.microsoft.com/office/drawing/2014/main" val="430703918"/>
                    </a:ext>
                  </a:extLst>
                </a:gridCol>
                <a:gridCol w="1377651">
                  <a:extLst>
                    <a:ext uri="{9D8B030D-6E8A-4147-A177-3AD203B41FA5}">
                      <a16:colId xmlns:a16="http://schemas.microsoft.com/office/drawing/2014/main" val="3047543872"/>
                    </a:ext>
                  </a:extLst>
                </a:gridCol>
              </a:tblGrid>
              <a:tr h="1045050">
                <a:tc>
                  <a:txBody>
                    <a:bodyPr/>
                    <a:lstStyle/>
                    <a:p>
                      <a:pPr algn="ctr" fontAlgn="b"/>
                      <a:r>
                        <a:rPr lang="en-US" sz="2400" b="0" i="0" u="none" strike="noStrike" dirty="0">
                          <a:solidFill>
                            <a:srgbClr val="FFFFFF"/>
                          </a:solidFill>
                          <a:effectLst/>
                          <a:latin typeface="Cambria"/>
                        </a:rPr>
                        <a:t>FUND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2400" b="0" i="0" u="none" strike="noStrike" dirty="0">
                          <a:solidFill>
                            <a:srgbClr val="FFFFFF"/>
                          </a:solidFill>
                          <a:effectLst/>
                          <a:latin typeface="Cambria"/>
                        </a:rPr>
                        <a:t>FY 2022</a:t>
                      </a:r>
                      <a:endParaRPr lang="en-US" dirty="0"/>
                    </a:p>
                    <a:p>
                      <a:pPr algn="ctr" fontAlgn="b"/>
                      <a:r>
                        <a:rPr lang="en-US" sz="2400" b="0" i="0" u="none" strike="noStrike" dirty="0">
                          <a:solidFill>
                            <a:srgbClr val="FFFFFF"/>
                          </a:solidFill>
                          <a:effectLst/>
                          <a:latin typeface="Cambria"/>
                        </a:rPr>
                        <a:t>Actuals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2400" b="0" i="0" u="none" strike="noStrike" dirty="0">
                          <a:solidFill>
                            <a:srgbClr val="FFFFFF"/>
                          </a:solidFill>
                          <a:effectLst/>
                          <a:latin typeface="Cambria"/>
                        </a:rPr>
                        <a:t>FY2023</a:t>
                      </a:r>
                    </a:p>
                    <a:p>
                      <a:pPr algn="ctr" fontAlgn="b"/>
                      <a:r>
                        <a:rPr lang="en-US" sz="2400" b="0" i="0" u="none" strike="noStrike" dirty="0">
                          <a:solidFill>
                            <a:srgbClr val="FFFFFF"/>
                          </a:solidFill>
                          <a:effectLst/>
                          <a:latin typeface="Cambria"/>
                        </a:rPr>
                        <a:t>Actuals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2400" b="0" i="0" u="none" strike="noStrike" dirty="0">
                          <a:solidFill>
                            <a:srgbClr val="FFFFFF"/>
                          </a:solidFill>
                          <a:effectLst/>
                          <a:latin typeface="Cambria"/>
                        </a:rPr>
                        <a:t>FY2024 Estimated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2400" b="0" i="0" u="none" strike="noStrike" dirty="0">
                          <a:solidFill>
                            <a:srgbClr val="FFFFFF"/>
                          </a:solidFill>
                          <a:effectLst/>
                          <a:latin typeface="Cambria"/>
                        </a:rPr>
                        <a:t>FY2024 Actuals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2400" b="0" i="0" u="none" strike="noStrike" dirty="0">
                          <a:solidFill>
                            <a:srgbClr val="FFFFFF"/>
                          </a:solidFill>
                          <a:effectLst/>
                          <a:latin typeface="Cambria"/>
                        </a:rPr>
                        <a:t>FY2025</a:t>
                      </a:r>
                    </a:p>
                    <a:p>
                      <a:pPr algn="ctr" fontAlgn="b"/>
                      <a:r>
                        <a:rPr lang="en-US" sz="2400" b="0" i="0" u="none" strike="noStrike" dirty="0">
                          <a:solidFill>
                            <a:srgbClr val="FFFFFF"/>
                          </a:solidFill>
                          <a:effectLst/>
                          <a:latin typeface="Cambria"/>
                        </a:rPr>
                        <a:t>Estimated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918351238"/>
                  </a:ext>
                </a:extLst>
              </a:tr>
              <a:tr h="1241641">
                <a:tc>
                  <a:txBody>
                    <a:bodyPr/>
                    <a:lstStyle/>
                    <a:p>
                      <a:pPr algn="l" fontAlgn="b"/>
                      <a:r>
                        <a:rPr lang="en-US" sz="2000" b="0" i="0" u="none" strike="noStrike" dirty="0">
                          <a:solidFill>
                            <a:srgbClr val="000000"/>
                          </a:solidFill>
                          <a:effectLst/>
                          <a:latin typeface="Cambria"/>
                        </a:rPr>
                        <a:t> General Fund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2000" b="0" i="0" u="none" strike="noStrike">
                        <a:solidFill>
                          <a:srgbClr val="000000"/>
                        </a:solidFill>
                        <a:effectLst/>
                        <a:latin typeface="Cambria"/>
                      </a:endParaRPr>
                    </a:p>
                    <a:p>
                      <a:pPr algn="r" fontAlgn="b"/>
                      <a:endParaRPr lang="en-US" sz="2000" b="0" i="0" u="none" strike="noStrike">
                        <a:solidFill>
                          <a:srgbClr val="000000"/>
                        </a:solidFill>
                        <a:effectLst/>
                        <a:latin typeface="Cambria"/>
                      </a:endParaRPr>
                    </a:p>
                    <a:p>
                      <a:pPr algn="r" fontAlgn="b"/>
                      <a:endParaRPr lang="en-US" sz="2000" b="0" i="0" u="none" strike="noStrike">
                        <a:solidFill>
                          <a:srgbClr val="000000"/>
                        </a:solidFill>
                        <a:effectLst/>
                        <a:latin typeface="Cambria"/>
                      </a:endParaRPr>
                    </a:p>
                    <a:p>
                      <a:pPr algn="r" fontAlgn="b"/>
                      <a:r>
                        <a:rPr lang="en-US" sz="2000" b="0" i="0" u="none" strike="noStrike" dirty="0">
                          <a:solidFill>
                            <a:srgbClr val="000000"/>
                          </a:solidFill>
                          <a:effectLst/>
                          <a:latin typeface="Cambria"/>
                        </a:rPr>
                        <a:t>$2,567,039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2000" b="0" i="0" u="none" strike="noStrike">
                        <a:solidFill>
                          <a:srgbClr val="000000"/>
                        </a:solidFill>
                        <a:effectLst/>
                        <a:latin typeface="Cambria"/>
                      </a:endParaRPr>
                    </a:p>
                    <a:p>
                      <a:pPr algn="r" fontAlgn="b"/>
                      <a:endParaRPr lang="en-US" sz="2000" b="0" i="0" u="none" strike="noStrike">
                        <a:solidFill>
                          <a:srgbClr val="000000"/>
                        </a:solidFill>
                        <a:effectLst/>
                        <a:latin typeface="Cambria"/>
                      </a:endParaRPr>
                    </a:p>
                    <a:p>
                      <a:pPr algn="r" fontAlgn="b"/>
                      <a:endParaRPr lang="en-US" sz="2000" b="0" i="0" u="none" strike="noStrike">
                        <a:solidFill>
                          <a:srgbClr val="000000"/>
                        </a:solidFill>
                        <a:effectLst/>
                        <a:latin typeface="Cambria"/>
                      </a:endParaRPr>
                    </a:p>
                    <a:p>
                      <a:pPr algn="r" fontAlgn="b"/>
                      <a:r>
                        <a:rPr lang="en-US" sz="2000" b="0" i="0" u="none" strike="noStrike" dirty="0">
                          <a:solidFill>
                            <a:srgbClr val="000000"/>
                          </a:solidFill>
                          <a:effectLst/>
                          <a:latin typeface="Cambria"/>
                        </a:rPr>
                        <a:t>$2,843,999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2000" b="0" i="0" u="none" strike="noStrike" dirty="0">
                        <a:solidFill>
                          <a:schemeClr val="accent2">
                            <a:lumMod val="75000"/>
                          </a:schemeClr>
                        </a:solidFill>
                        <a:effectLst/>
                        <a:latin typeface="Cambria"/>
                      </a:endParaRPr>
                    </a:p>
                    <a:p>
                      <a:pPr algn="r" fontAlgn="b"/>
                      <a:endParaRPr lang="en-US" sz="2000" b="0" i="0" u="none" strike="noStrike" dirty="0">
                        <a:solidFill>
                          <a:schemeClr val="accent2">
                            <a:lumMod val="75000"/>
                          </a:schemeClr>
                        </a:solidFill>
                        <a:effectLst/>
                        <a:latin typeface="Cambria"/>
                      </a:endParaRPr>
                    </a:p>
                    <a:p>
                      <a:pPr algn="r" fontAlgn="b"/>
                      <a:endParaRPr lang="en-US" sz="2000" b="0" i="0" u="none" strike="noStrike" dirty="0">
                        <a:solidFill>
                          <a:schemeClr val="accent2">
                            <a:lumMod val="75000"/>
                          </a:schemeClr>
                        </a:solidFill>
                        <a:effectLst/>
                        <a:latin typeface="Cambria"/>
                      </a:endParaRPr>
                    </a:p>
                    <a:p>
                      <a:pPr algn="r" fontAlgn="b"/>
                      <a:r>
                        <a:rPr lang="en-US" sz="2000" b="0" i="0" u="none" strike="noStrike">
                          <a:solidFill>
                            <a:schemeClr val="accent2">
                              <a:lumMod val="75000"/>
                            </a:schemeClr>
                          </a:solidFill>
                          <a:effectLst/>
                          <a:latin typeface="Cambria"/>
                        </a:rPr>
                        <a:t>$2,783,584 </a:t>
                      </a:r>
                      <a:endParaRPr lang="en-US" sz="2000" b="0" i="0" u="none" strike="noStrike" dirty="0">
                        <a:solidFill>
                          <a:schemeClr val="accent2">
                            <a:lumMod val="75000"/>
                          </a:schemeClr>
                        </a:solidFill>
                        <a:effectLst/>
                        <a:latin typeface="Cambri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2000" b="0" i="0" u="none" strike="noStrike" dirty="0">
                        <a:solidFill>
                          <a:srgbClr val="00B050"/>
                        </a:solidFill>
                        <a:effectLst/>
                        <a:latin typeface="Cambria"/>
                      </a:endParaRPr>
                    </a:p>
                    <a:p>
                      <a:pPr algn="r" fontAlgn="b"/>
                      <a:endParaRPr lang="en-US" sz="2000" b="0" i="0" u="none" strike="noStrike" dirty="0">
                        <a:solidFill>
                          <a:srgbClr val="00B050"/>
                        </a:solidFill>
                        <a:effectLst/>
                        <a:latin typeface="Cambria"/>
                      </a:endParaRPr>
                    </a:p>
                    <a:p>
                      <a:pPr algn="r" fontAlgn="b"/>
                      <a:endParaRPr lang="en-US" sz="2000" b="0" i="0" u="none" strike="noStrike" dirty="0">
                        <a:solidFill>
                          <a:srgbClr val="00B050"/>
                        </a:solidFill>
                        <a:effectLst/>
                        <a:latin typeface="Cambria"/>
                      </a:endParaRPr>
                    </a:p>
                    <a:p>
                      <a:pPr algn="r" fontAlgn="b"/>
                      <a:r>
                        <a:rPr lang="en-US" sz="2000" b="0" i="0" u="none" strike="noStrike" dirty="0">
                          <a:solidFill>
                            <a:srgbClr val="00B050"/>
                          </a:solidFill>
                          <a:effectLst/>
                          <a:latin typeface="Cambria"/>
                        </a:rPr>
                        <a:t>$1,471,066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2000" b="0" i="0" u="none" strike="noStrike">
                        <a:solidFill>
                          <a:srgbClr val="000000"/>
                        </a:solidFill>
                        <a:effectLst/>
                        <a:latin typeface="Cambria"/>
                      </a:endParaRPr>
                    </a:p>
                    <a:p>
                      <a:pPr algn="r" fontAlgn="b"/>
                      <a:endParaRPr lang="en-US" sz="2000" b="0" i="0" u="none" strike="noStrike">
                        <a:solidFill>
                          <a:srgbClr val="000000"/>
                        </a:solidFill>
                        <a:effectLst/>
                        <a:latin typeface="Cambria"/>
                      </a:endParaRPr>
                    </a:p>
                    <a:p>
                      <a:pPr algn="r" fontAlgn="b"/>
                      <a:endParaRPr lang="en-US" sz="2000" b="0" i="0" u="none" strike="noStrike">
                        <a:solidFill>
                          <a:srgbClr val="000000"/>
                        </a:solidFill>
                        <a:effectLst/>
                        <a:latin typeface="Cambria"/>
                      </a:endParaRPr>
                    </a:p>
                    <a:p>
                      <a:pPr algn="r" fontAlgn="b"/>
                      <a:r>
                        <a:rPr lang="en-US" sz="2000" b="0" i="0" u="none" strike="noStrike" dirty="0">
                          <a:solidFill>
                            <a:srgbClr val="000000"/>
                          </a:solidFill>
                          <a:effectLst/>
                          <a:latin typeface="Cambria"/>
                        </a:rPr>
                        <a:t>$2,727,278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8207816"/>
                  </a:ext>
                </a:extLst>
              </a:tr>
              <a:tr h="1241641">
                <a:tc>
                  <a:txBody>
                    <a:bodyPr/>
                    <a:lstStyle/>
                    <a:p>
                      <a:pPr algn="l" fontAlgn="b"/>
                      <a:r>
                        <a:rPr lang="en-US" sz="2000" b="0" i="0" u="none" strike="noStrike" dirty="0">
                          <a:solidFill>
                            <a:srgbClr val="000000"/>
                          </a:solidFill>
                          <a:effectLst/>
                          <a:latin typeface="Cambria"/>
                        </a:rPr>
                        <a:t> Special Funds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2000" b="0" i="0" u="none" strike="noStrike">
                        <a:solidFill>
                          <a:srgbClr val="000000"/>
                        </a:solidFill>
                        <a:effectLst/>
                        <a:latin typeface="Cambria"/>
                      </a:endParaRPr>
                    </a:p>
                    <a:p>
                      <a:pPr algn="r" fontAlgn="b"/>
                      <a:endParaRPr lang="en-US" sz="2000" b="0" i="0" u="none" strike="noStrike">
                        <a:solidFill>
                          <a:srgbClr val="000000"/>
                        </a:solidFill>
                        <a:effectLst/>
                        <a:latin typeface="Cambria"/>
                      </a:endParaRPr>
                    </a:p>
                    <a:p>
                      <a:pPr algn="r" fontAlgn="b"/>
                      <a:endParaRPr lang="en-US" sz="2000" b="0" i="0" u="none" strike="noStrike">
                        <a:solidFill>
                          <a:srgbClr val="000000"/>
                        </a:solidFill>
                        <a:effectLst/>
                        <a:latin typeface="Cambria"/>
                      </a:endParaRPr>
                    </a:p>
                    <a:p>
                      <a:pPr algn="r" fontAlgn="b"/>
                      <a:r>
                        <a:rPr lang="en-US" sz="2000" b="0" i="0" u="none" strike="noStrike" dirty="0">
                          <a:solidFill>
                            <a:srgbClr val="000000"/>
                          </a:solidFill>
                          <a:effectLst/>
                          <a:latin typeface="Cambria"/>
                        </a:rPr>
                        <a:t>$4,497,449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2000" b="0" i="0" u="none" strike="noStrike">
                        <a:solidFill>
                          <a:srgbClr val="000000"/>
                        </a:solidFill>
                        <a:effectLst/>
                        <a:latin typeface="Cambria"/>
                      </a:endParaRPr>
                    </a:p>
                    <a:p>
                      <a:pPr algn="r" fontAlgn="b"/>
                      <a:endParaRPr lang="en-US" sz="2000" b="0" i="0" u="none" strike="noStrike">
                        <a:solidFill>
                          <a:srgbClr val="000000"/>
                        </a:solidFill>
                        <a:effectLst/>
                        <a:latin typeface="Cambria"/>
                      </a:endParaRPr>
                    </a:p>
                    <a:p>
                      <a:pPr algn="r" fontAlgn="b"/>
                      <a:endParaRPr lang="en-US" sz="2000" b="0" i="0" u="none" strike="noStrike">
                        <a:solidFill>
                          <a:srgbClr val="000000"/>
                        </a:solidFill>
                        <a:effectLst/>
                        <a:latin typeface="Cambria"/>
                      </a:endParaRPr>
                    </a:p>
                    <a:p>
                      <a:pPr algn="r" fontAlgn="b"/>
                      <a:r>
                        <a:rPr lang="en-US" sz="2000" b="0" i="0" u="none" strike="noStrike" dirty="0">
                          <a:solidFill>
                            <a:srgbClr val="000000"/>
                          </a:solidFill>
                          <a:effectLst/>
                          <a:latin typeface="Cambria"/>
                        </a:rPr>
                        <a:t>$5,098,747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2000" b="0" i="0" u="none" strike="noStrike" dirty="0">
                        <a:solidFill>
                          <a:schemeClr val="accent2">
                            <a:lumMod val="75000"/>
                          </a:schemeClr>
                        </a:solidFill>
                        <a:effectLst/>
                        <a:latin typeface="Cambria"/>
                      </a:endParaRPr>
                    </a:p>
                    <a:p>
                      <a:pPr algn="r" fontAlgn="b"/>
                      <a:endParaRPr lang="en-US" sz="2000" b="0" i="0" u="none" strike="noStrike" dirty="0">
                        <a:solidFill>
                          <a:schemeClr val="accent2">
                            <a:lumMod val="75000"/>
                          </a:schemeClr>
                        </a:solidFill>
                        <a:effectLst/>
                        <a:latin typeface="Cambria"/>
                      </a:endParaRPr>
                    </a:p>
                    <a:p>
                      <a:pPr algn="r" fontAlgn="b"/>
                      <a:endParaRPr lang="en-US" sz="2000" b="0" i="0" u="none" strike="noStrike" dirty="0">
                        <a:solidFill>
                          <a:schemeClr val="accent2">
                            <a:lumMod val="75000"/>
                          </a:schemeClr>
                        </a:solidFill>
                        <a:effectLst/>
                        <a:latin typeface="Cambria"/>
                      </a:endParaRPr>
                    </a:p>
                    <a:p>
                      <a:pPr algn="r" fontAlgn="b"/>
                      <a:r>
                        <a:rPr lang="en-US" sz="2000" b="0" i="0" u="none" strike="noStrike" dirty="0">
                          <a:solidFill>
                            <a:schemeClr val="accent2">
                              <a:lumMod val="75000"/>
                            </a:schemeClr>
                          </a:solidFill>
                          <a:effectLst/>
                          <a:latin typeface="Cambria"/>
                        </a:rPr>
                        <a:t>$4,527,257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2000" b="0" i="0" u="none" strike="noStrike" dirty="0">
                        <a:solidFill>
                          <a:srgbClr val="00B050"/>
                        </a:solidFill>
                        <a:effectLst/>
                        <a:latin typeface="Cambria"/>
                      </a:endParaRPr>
                    </a:p>
                    <a:p>
                      <a:pPr algn="r" fontAlgn="b"/>
                      <a:endParaRPr lang="en-US" sz="2000" b="0" i="0" u="none" strike="noStrike" dirty="0">
                        <a:solidFill>
                          <a:srgbClr val="00B050"/>
                        </a:solidFill>
                        <a:effectLst/>
                        <a:latin typeface="Cambria"/>
                      </a:endParaRPr>
                    </a:p>
                    <a:p>
                      <a:pPr algn="r" fontAlgn="b"/>
                      <a:endParaRPr lang="en-US" sz="2000" b="0" i="0" u="none" strike="noStrike" dirty="0">
                        <a:solidFill>
                          <a:srgbClr val="00B050"/>
                        </a:solidFill>
                        <a:effectLst/>
                        <a:latin typeface="Cambria"/>
                      </a:endParaRPr>
                    </a:p>
                    <a:p>
                      <a:pPr algn="r" fontAlgn="b"/>
                      <a:r>
                        <a:rPr lang="en-US" sz="2000" b="0" i="0" u="none" strike="noStrike" dirty="0">
                          <a:solidFill>
                            <a:srgbClr val="00B050"/>
                          </a:solidFill>
                          <a:effectLst/>
                          <a:latin typeface="Cambria"/>
                        </a:rPr>
                        <a:t>$1,933,270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2000" b="0" i="0" u="none" strike="noStrike">
                        <a:solidFill>
                          <a:srgbClr val="000000"/>
                        </a:solidFill>
                        <a:effectLst/>
                        <a:latin typeface="Cambria"/>
                      </a:endParaRPr>
                    </a:p>
                    <a:p>
                      <a:pPr algn="r" fontAlgn="b"/>
                      <a:endParaRPr lang="en-US" sz="2000" b="0" i="0" u="none" strike="noStrike">
                        <a:solidFill>
                          <a:srgbClr val="000000"/>
                        </a:solidFill>
                        <a:effectLst/>
                        <a:latin typeface="Cambria"/>
                      </a:endParaRPr>
                    </a:p>
                    <a:p>
                      <a:pPr algn="r" fontAlgn="b"/>
                      <a:endParaRPr lang="en-US" sz="2000" b="0" i="0" u="none" strike="noStrike">
                        <a:solidFill>
                          <a:srgbClr val="000000"/>
                        </a:solidFill>
                        <a:effectLst/>
                        <a:latin typeface="Cambria"/>
                      </a:endParaRPr>
                    </a:p>
                    <a:p>
                      <a:pPr algn="r" fontAlgn="b"/>
                      <a:r>
                        <a:rPr lang="en-US" sz="2000" b="0" i="0" u="none" strike="noStrike" dirty="0">
                          <a:solidFill>
                            <a:srgbClr val="000000"/>
                          </a:solidFill>
                          <a:effectLst/>
                          <a:latin typeface="Cambria"/>
                        </a:rPr>
                        <a:t>$4,740,069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699026"/>
                  </a:ext>
                </a:extLst>
              </a:tr>
              <a:tr h="1857650">
                <a:tc>
                  <a:txBody>
                    <a:bodyPr/>
                    <a:lstStyle/>
                    <a:p>
                      <a:pPr algn="l" fontAlgn="b"/>
                      <a:r>
                        <a:rPr lang="en-US" sz="2000" b="1" i="0" u="none" strike="noStrike" dirty="0">
                          <a:solidFill>
                            <a:srgbClr val="000000"/>
                          </a:solidFill>
                          <a:effectLst/>
                          <a:latin typeface="Cambria"/>
                        </a:rPr>
                        <a:t> </a:t>
                      </a:r>
                    </a:p>
                    <a:p>
                      <a:pPr algn="l" fontAlgn="b"/>
                      <a:endParaRPr lang="en-US" sz="2000" b="1" i="0" u="none" strike="noStrike" dirty="0">
                        <a:solidFill>
                          <a:srgbClr val="000000"/>
                        </a:solidFill>
                        <a:effectLst/>
                        <a:latin typeface="Cambria"/>
                      </a:endParaRPr>
                    </a:p>
                    <a:p>
                      <a:pPr algn="l" fontAlgn="b"/>
                      <a:endParaRPr lang="en-US" sz="2000" b="1" i="0" u="none" strike="noStrike" dirty="0">
                        <a:solidFill>
                          <a:srgbClr val="000000"/>
                        </a:solidFill>
                        <a:effectLst/>
                        <a:latin typeface="Cambria"/>
                      </a:endParaRPr>
                    </a:p>
                    <a:p>
                      <a:pPr algn="l" fontAlgn="b"/>
                      <a:r>
                        <a:rPr lang="en-US" sz="2000" b="1" i="0" u="none" strike="noStrike" dirty="0">
                          <a:solidFill>
                            <a:srgbClr val="000000"/>
                          </a:solidFill>
                          <a:effectLst/>
                          <a:latin typeface="Cambria"/>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endParaRPr lang="en-US" sz="2000" b="1" i="0" u="none" strike="noStrike">
                        <a:solidFill>
                          <a:srgbClr val="000000"/>
                        </a:solidFill>
                        <a:effectLst/>
                        <a:latin typeface="Cambria"/>
                      </a:endParaRPr>
                    </a:p>
                    <a:p>
                      <a:pPr marL="0" marR="0" lvl="0" indent="0" algn="r" defTabSz="685800" rtl="0" eaLnBrk="1" fontAlgn="b" latinLnBrk="0" hangingPunct="1">
                        <a:lnSpc>
                          <a:spcPct val="100000"/>
                        </a:lnSpc>
                        <a:spcBef>
                          <a:spcPts val="0"/>
                        </a:spcBef>
                        <a:spcAft>
                          <a:spcPts val="0"/>
                        </a:spcAft>
                        <a:buClrTx/>
                        <a:buSzTx/>
                        <a:buFontTx/>
                        <a:buNone/>
                        <a:tabLst/>
                        <a:defRPr/>
                      </a:pPr>
                      <a:endParaRPr lang="en-US" sz="2000" b="1" i="0" u="none" strike="noStrike">
                        <a:solidFill>
                          <a:srgbClr val="000000"/>
                        </a:solidFill>
                        <a:effectLst/>
                        <a:latin typeface="Cambria"/>
                      </a:endParaRPr>
                    </a:p>
                    <a:p>
                      <a:pPr marL="0" marR="0" lvl="0" indent="0" algn="r" defTabSz="685800" rtl="0" eaLnBrk="1" fontAlgn="b" latinLnBrk="0" hangingPunct="1">
                        <a:lnSpc>
                          <a:spcPct val="100000"/>
                        </a:lnSpc>
                        <a:spcBef>
                          <a:spcPts val="0"/>
                        </a:spcBef>
                        <a:spcAft>
                          <a:spcPts val="0"/>
                        </a:spcAft>
                        <a:buClrTx/>
                        <a:buSzTx/>
                        <a:buFontTx/>
                        <a:buNone/>
                        <a:tabLst/>
                        <a:defRPr/>
                      </a:pPr>
                      <a:endParaRPr lang="en-US" sz="2000" b="1" i="0" u="none" strike="noStrike">
                        <a:solidFill>
                          <a:srgbClr val="000000"/>
                        </a:solidFill>
                        <a:effectLst/>
                        <a:latin typeface="Cambria"/>
                      </a:endParaRPr>
                    </a:p>
                    <a:p>
                      <a:pPr marL="0" marR="0" lvl="0" indent="0" algn="r" defTabSz="685800" rtl="0" eaLnBrk="1" fontAlgn="b" latinLnBrk="0" hangingPunct="1">
                        <a:lnSpc>
                          <a:spcPct val="100000"/>
                        </a:lnSpc>
                        <a:spcBef>
                          <a:spcPts val="0"/>
                        </a:spcBef>
                        <a:spcAft>
                          <a:spcPts val="0"/>
                        </a:spcAft>
                        <a:buClrTx/>
                        <a:buSzTx/>
                        <a:buFontTx/>
                        <a:buNone/>
                        <a:tabLst/>
                        <a:defRPr/>
                      </a:pPr>
                      <a:endParaRPr lang="en-US" sz="2000" b="1" i="0" u="none" strike="noStrike">
                        <a:solidFill>
                          <a:srgbClr val="000000"/>
                        </a:solidFill>
                        <a:effectLst/>
                        <a:latin typeface="Cambria"/>
                      </a:endParaRPr>
                    </a:p>
                    <a:p>
                      <a:pPr marL="0" marR="0" lvl="0" indent="0" algn="r" defTabSz="685800" rtl="0" eaLnBrk="1" fontAlgn="b" latinLnBrk="0" hangingPunct="1">
                        <a:lnSpc>
                          <a:spcPct val="100000"/>
                        </a:lnSpc>
                        <a:spcBef>
                          <a:spcPts val="0"/>
                        </a:spcBef>
                        <a:spcAft>
                          <a:spcPts val="0"/>
                        </a:spcAft>
                        <a:buClrTx/>
                        <a:buSzTx/>
                        <a:buFontTx/>
                        <a:buNone/>
                        <a:tabLst/>
                        <a:defRPr/>
                      </a:pPr>
                      <a:r>
                        <a:rPr lang="en-US" sz="2000" b="1" i="0" u="none" strike="noStrike" dirty="0">
                          <a:solidFill>
                            <a:srgbClr val="000000"/>
                          </a:solidFill>
                          <a:effectLst/>
                          <a:latin typeface="Cambria"/>
                        </a:rPr>
                        <a:t>$7,064,488 </a:t>
                      </a:r>
                    </a:p>
                    <a:p>
                      <a:pPr algn="r" fontAlgn="b"/>
                      <a:endParaRPr lang="en-US" sz="2000" b="1" i="0" u="none" strike="noStrike" dirty="0">
                        <a:solidFill>
                          <a:srgbClr val="000000"/>
                        </a:solidFill>
                        <a:effectLst/>
                        <a:latin typeface="Cambri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2000" b="1" i="0" u="none" strike="noStrike">
                        <a:solidFill>
                          <a:srgbClr val="000000"/>
                        </a:solidFill>
                        <a:effectLst/>
                        <a:latin typeface="Cambria"/>
                      </a:endParaRPr>
                    </a:p>
                    <a:p>
                      <a:pPr algn="r" fontAlgn="b"/>
                      <a:endParaRPr lang="en-US" sz="2000" b="1" i="0" u="none" strike="noStrike">
                        <a:solidFill>
                          <a:srgbClr val="000000"/>
                        </a:solidFill>
                        <a:effectLst/>
                        <a:latin typeface="Cambria"/>
                      </a:endParaRPr>
                    </a:p>
                    <a:p>
                      <a:pPr algn="r" fontAlgn="b"/>
                      <a:endParaRPr lang="en-US" sz="2000" b="1" i="0" u="none" strike="noStrike">
                        <a:solidFill>
                          <a:srgbClr val="000000"/>
                        </a:solidFill>
                        <a:effectLst/>
                        <a:latin typeface="Cambria"/>
                      </a:endParaRPr>
                    </a:p>
                    <a:p>
                      <a:pPr algn="r" fontAlgn="b"/>
                      <a:r>
                        <a:rPr lang="en-US" sz="2000" b="1" i="0" u="none" strike="noStrike" dirty="0">
                          <a:solidFill>
                            <a:srgbClr val="000000"/>
                          </a:solidFill>
                          <a:effectLst/>
                          <a:latin typeface="Cambria"/>
                        </a:rPr>
                        <a:t>$7,942,746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2000" b="1" i="0" u="none" strike="noStrike" dirty="0">
                        <a:solidFill>
                          <a:schemeClr val="accent2">
                            <a:lumMod val="75000"/>
                          </a:schemeClr>
                        </a:solidFill>
                        <a:effectLst/>
                        <a:latin typeface="Cambria"/>
                      </a:endParaRPr>
                    </a:p>
                    <a:p>
                      <a:pPr algn="r" fontAlgn="b"/>
                      <a:endParaRPr lang="en-US" sz="2000" b="1" i="0" u="none" strike="noStrike" dirty="0">
                        <a:solidFill>
                          <a:schemeClr val="accent2">
                            <a:lumMod val="75000"/>
                          </a:schemeClr>
                        </a:solidFill>
                        <a:effectLst/>
                        <a:latin typeface="Cambria"/>
                      </a:endParaRPr>
                    </a:p>
                    <a:p>
                      <a:pPr algn="r" fontAlgn="b"/>
                      <a:endParaRPr lang="en-US" sz="2000" b="1" i="0" u="none" strike="noStrike" dirty="0">
                        <a:solidFill>
                          <a:schemeClr val="accent2">
                            <a:lumMod val="75000"/>
                          </a:schemeClr>
                        </a:solidFill>
                        <a:effectLst/>
                        <a:latin typeface="Cambria"/>
                      </a:endParaRPr>
                    </a:p>
                    <a:p>
                      <a:pPr algn="r" fontAlgn="b"/>
                      <a:r>
                        <a:rPr lang="en-US" sz="2000" b="1" i="0" u="none" strike="noStrike" dirty="0">
                          <a:solidFill>
                            <a:schemeClr val="accent2">
                              <a:lumMod val="75000"/>
                            </a:schemeClr>
                          </a:solidFill>
                          <a:effectLst/>
                          <a:latin typeface="Cambria"/>
                        </a:rPr>
                        <a:t>$7,310,841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2000" b="1" i="0" u="none" strike="noStrike" dirty="0">
                        <a:solidFill>
                          <a:srgbClr val="00B050"/>
                        </a:solidFill>
                        <a:effectLst/>
                        <a:latin typeface="Cambria"/>
                      </a:endParaRPr>
                    </a:p>
                    <a:p>
                      <a:pPr algn="r" fontAlgn="b"/>
                      <a:endParaRPr lang="en-US" sz="2000" b="1" i="0" u="none" strike="noStrike" dirty="0">
                        <a:solidFill>
                          <a:srgbClr val="00B050"/>
                        </a:solidFill>
                        <a:effectLst/>
                        <a:latin typeface="Cambria"/>
                      </a:endParaRPr>
                    </a:p>
                    <a:p>
                      <a:pPr algn="r" fontAlgn="b"/>
                      <a:endParaRPr lang="en-US" sz="2000" b="1" i="0" u="none" strike="noStrike" dirty="0">
                        <a:solidFill>
                          <a:srgbClr val="00B050"/>
                        </a:solidFill>
                        <a:effectLst/>
                        <a:latin typeface="Cambria"/>
                      </a:endParaRPr>
                    </a:p>
                    <a:p>
                      <a:pPr algn="r" fontAlgn="b"/>
                      <a:r>
                        <a:rPr lang="en-US" sz="2000" b="1" i="0" u="none" strike="noStrike" dirty="0">
                          <a:solidFill>
                            <a:srgbClr val="00B050"/>
                          </a:solidFill>
                          <a:effectLst/>
                          <a:latin typeface="Cambria"/>
                        </a:rPr>
                        <a:t>$3,404,336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2000" b="1" i="0" u="none" strike="noStrike" dirty="0">
                        <a:solidFill>
                          <a:srgbClr val="000000"/>
                        </a:solidFill>
                        <a:effectLst/>
                        <a:latin typeface="Cambria"/>
                      </a:endParaRPr>
                    </a:p>
                    <a:p>
                      <a:pPr algn="r" fontAlgn="b"/>
                      <a:endParaRPr lang="en-US" sz="2000" b="1" i="0" u="none" strike="noStrike" dirty="0">
                        <a:solidFill>
                          <a:srgbClr val="000000"/>
                        </a:solidFill>
                        <a:effectLst/>
                        <a:latin typeface="Cambria"/>
                      </a:endParaRPr>
                    </a:p>
                    <a:p>
                      <a:pPr algn="r" fontAlgn="b"/>
                      <a:endParaRPr lang="en-US" sz="2000" b="1" i="0" u="none" strike="noStrike" dirty="0">
                        <a:solidFill>
                          <a:srgbClr val="000000"/>
                        </a:solidFill>
                        <a:effectLst/>
                        <a:latin typeface="Cambria"/>
                      </a:endParaRPr>
                    </a:p>
                    <a:p>
                      <a:pPr algn="r" fontAlgn="b"/>
                      <a:endParaRPr lang="en-US" sz="2000" b="1" i="0" u="none" strike="noStrike" dirty="0">
                        <a:solidFill>
                          <a:srgbClr val="000000"/>
                        </a:solidFill>
                        <a:effectLst/>
                        <a:latin typeface="Cambria"/>
                      </a:endParaRPr>
                    </a:p>
                    <a:p>
                      <a:pPr lvl="0" algn="r">
                        <a:buNone/>
                      </a:pPr>
                      <a:r>
                        <a:rPr lang="en-US" sz="2000" b="1" i="0" u="none" strike="noStrike" dirty="0">
                          <a:solidFill>
                            <a:srgbClr val="000000"/>
                          </a:solidFill>
                          <a:effectLst/>
                          <a:latin typeface="Cambria"/>
                        </a:rPr>
                        <a:t>$7,467,347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4997077"/>
                  </a:ext>
                </a:extLst>
              </a:tr>
            </a:tbl>
          </a:graphicData>
        </a:graphic>
      </p:graphicFrame>
    </p:spTree>
    <p:extLst>
      <p:ext uri="{BB962C8B-B14F-4D97-AF65-F5344CB8AC3E}">
        <p14:creationId xmlns:p14="http://schemas.microsoft.com/office/powerpoint/2010/main" val="1857647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a:xfrm>
            <a:off x="-1275" y="2474420"/>
            <a:ext cx="8306445" cy="1468800"/>
          </a:xfrm>
        </p:spPr>
        <p:txBody>
          <a:bodyPr/>
          <a:lstStyle/>
          <a:p>
            <a:r>
              <a:rPr lang="en-US" dirty="0"/>
              <a:t>QUESTIONS</a:t>
            </a:r>
          </a:p>
        </p:txBody>
      </p:sp>
      <p:sp>
        <p:nvSpPr>
          <p:cNvPr id="10" name="Text Placeholder 9">
            <a:extLst>
              <a:ext uri="{FF2B5EF4-FFF2-40B4-BE49-F238E27FC236}">
                <a16:creationId xmlns:a16="http://schemas.microsoft.com/office/drawing/2014/main" id="{2972F17A-D965-40B9-8ABB-C634072DBCC0}"/>
              </a:ext>
            </a:extLst>
          </p:cNvPr>
          <p:cNvSpPr>
            <a:spLocks noGrp="1"/>
          </p:cNvSpPr>
          <p:nvPr>
            <p:ph type="body" sz="quarter" idx="13"/>
          </p:nvPr>
        </p:nvSpPr>
        <p:spPr>
          <a:xfrm>
            <a:off x="-1275" y="3940319"/>
            <a:ext cx="8305170" cy="1259833"/>
          </a:xfrm>
        </p:spPr>
        <p:txBody>
          <a:bodyPr/>
          <a:lstStyle/>
          <a:p>
            <a:r>
              <a:rPr lang="en-US" sz="3600" b="1" i="1" dirty="0"/>
              <a:t>End of Session</a:t>
            </a:r>
          </a:p>
        </p:txBody>
      </p:sp>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13</a:t>
            </a:fld>
            <a:endParaRPr lang="en-US" dirty="0"/>
          </a:p>
        </p:txBody>
      </p:sp>
      <p:pic>
        <p:nvPicPr>
          <p:cNvPr id="9" name="Picture 8"/>
          <p:cNvPicPr>
            <a:picLocks noChangeAspect="1"/>
          </p:cNvPicPr>
          <p:nvPr/>
        </p:nvPicPr>
        <p:blipFill>
          <a:blip r:embed="rId3"/>
          <a:stretch>
            <a:fillRect/>
          </a:stretch>
        </p:blipFill>
        <p:spPr>
          <a:xfrm>
            <a:off x="6710901" y="2561549"/>
            <a:ext cx="1361115" cy="1291642"/>
          </a:xfrm>
          <a:prstGeom prst="rect">
            <a:avLst/>
          </a:prstGeom>
        </p:spPr>
      </p:pic>
    </p:spTree>
    <p:extLst>
      <p:ext uri="{BB962C8B-B14F-4D97-AF65-F5344CB8AC3E}">
        <p14:creationId xmlns:p14="http://schemas.microsoft.com/office/powerpoint/2010/main" val="1915624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0" y="0"/>
            <a:ext cx="9144000" cy="1146594"/>
          </a:xfrm>
          <a:solidFill>
            <a:srgbClr val="002060"/>
          </a:solidFill>
          <a:ln w="19050">
            <a:solidFill>
              <a:srgbClr val="0070C0"/>
            </a:solidFill>
          </a:ln>
        </p:spPr>
        <p:txBody>
          <a:bodyPr/>
          <a:lstStyle/>
          <a:p>
            <a:pPr algn="ctr"/>
            <a:r>
              <a:rPr lang="en-US" sz="2800" dirty="0">
                <a:solidFill>
                  <a:srgbClr val="002060"/>
                </a:solidFill>
                <a:latin typeface="Bodoni MT Black" panose="02070A03080606020203" pitchFamily="18" charset="0"/>
              </a:rPr>
              <a:t>         </a:t>
            </a:r>
            <a:r>
              <a:rPr lang="en-US" sz="2800" dirty="0">
                <a:solidFill>
                  <a:schemeClr val="bg1"/>
                </a:solidFill>
                <a:latin typeface="Georgia" panose="02040502050405020303" pitchFamily="18" charset="0"/>
              </a:rPr>
              <a:t>MISSION STATEMENT</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2</a:t>
            </a:fld>
            <a:endParaRPr lang="en-US" dirty="0"/>
          </a:p>
        </p:txBody>
      </p:sp>
      <p:pic>
        <p:nvPicPr>
          <p:cNvPr id="7" name="Picture 6"/>
          <p:cNvPicPr>
            <a:picLocks noChangeAspect="1"/>
          </p:cNvPicPr>
          <p:nvPr/>
        </p:nvPicPr>
        <p:blipFill>
          <a:blip r:embed="rId3"/>
          <a:stretch>
            <a:fillRect/>
          </a:stretch>
        </p:blipFill>
        <p:spPr>
          <a:xfrm>
            <a:off x="173228" y="110130"/>
            <a:ext cx="1051010" cy="926334"/>
          </a:xfrm>
          <a:prstGeom prst="ellipse">
            <a:avLst/>
          </a:prstGeom>
          <a:ln w="190500" cap="rnd">
            <a:solidFill>
              <a:schemeClr val="accent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a:blip r:embed="rId4"/>
          <a:stretch>
            <a:fillRect/>
          </a:stretch>
        </p:blipFill>
        <p:spPr>
          <a:xfrm>
            <a:off x="0" y="1146594"/>
            <a:ext cx="9144793" cy="91448"/>
          </a:xfrm>
          <a:prstGeom prst="rect">
            <a:avLst/>
          </a:prstGeom>
        </p:spPr>
      </p:pic>
      <p:pic>
        <p:nvPicPr>
          <p:cNvPr id="8" name="Picture 7"/>
          <p:cNvPicPr>
            <a:picLocks noChangeAspect="1"/>
          </p:cNvPicPr>
          <p:nvPr/>
        </p:nvPicPr>
        <p:blipFill>
          <a:blip r:embed="rId5"/>
          <a:stretch>
            <a:fillRect/>
          </a:stretch>
        </p:blipFill>
        <p:spPr>
          <a:xfrm>
            <a:off x="698733" y="1313854"/>
            <a:ext cx="7742591" cy="5273497"/>
          </a:xfrm>
          <a:prstGeom prst="rect">
            <a:avLst/>
          </a:prstGeom>
        </p:spPr>
      </p:pic>
    </p:spTree>
    <p:extLst>
      <p:ext uri="{BB962C8B-B14F-4D97-AF65-F5344CB8AC3E}">
        <p14:creationId xmlns:p14="http://schemas.microsoft.com/office/powerpoint/2010/main" val="1238727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0" y="0"/>
            <a:ext cx="9144000" cy="1146594"/>
          </a:xfrm>
          <a:solidFill>
            <a:srgbClr val="002060"/>
          </a:solidFill>
          <a:ln w="19050">
            <a:solidFill>
              <a:srgbClr val="0070C0"/>
            </a:solidFill>
          </a:ln>
        </p:spPr>
        <p:txBody>
          <a:bodyPr/>
          <a:lstStyle/>
          <a:p>
            <a:pPr algn="ctr"/>
            <a:r>
              <a:rPr lang="en-US" sz="2800" dirty="0">
                <a:solidFill>
                  <a:srgbClr val="002060"/>
                </a:solidFill>
                <a:latin typeface="Bodoni MT Black" panose="02070A03080606020203" pitchFamily="18" charset="0"/>
              </a:rPr>
              <a:t>         </a:t>
            </a:r>
            <a:r>
              <a:rPr lang="en-US" sz="2800" dirty="0">
                <a:solidFill>
                  <a:schemeClr val="bg1"/>
                </a:solidFill>
                <a:latin typeface="Georgia" panose="02040502050405020303" pitchFamily="18" charset="0"/>
              </a:rPr>
              <a:t>DPNR COLLECTIONS</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3</a:t>
            </a:fld>
            <a:endParaRPr lang="en-US" dirty="0"/>
          </a:p>
        </p:txBody>
      </p:sp>
      <p:pic>
        <p:nvPicPr>
          <p:cNvPr id="7" name="Picture 6"/>
          <p:cNvPicPr>
            <a:picLocks noChangeAspect="1"/>
          </p:cNvPicPr>
          <p:nvPr/>
        </p:nvPicPr>
        <p:blipFill>
          <a:blip r:embed="rId3"/>
          <a:stretch>
            <a:fillRect/>
          </a:stretch>
        </p:blipFill>
        <p:spPr>
          <a:xfrm>
            <a:off x="173228" y="110130"/>
            <a:ext cx="1051010" cy="926334"/>
          </a:xfrm>
          <a:prstGeom prst="ellipse">
            <a:avLst/>
          </a:prstGeom>
          <a:ln w="190500" cap="rnd">
            <a:solidFill>
              <a:schemeClr val="accent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a:blip r:embed="rId4"/>
          <a:stretch>
            <a:fillRect/>
          </a:stretch>
        </p:blipFill>
        <p:spPr>
          <a:xfrm>
            <a:off x="0" y="1146594"/>
            <a:ext cx="9144793" cy="91448"/>
          </a:xfrm>
          <a:prstGeom prst="rect">
            <a:avLst/>
          </a:prstGeom>
        </p:spPr>
      </p:pic>
      <p:pic>
        <p:nvPicPr>
          <p:cNvPr id="4" name="Picture Placeholder 3" descr="A person standing in front of a large rock&#10;&#10;Description automatically generated">
            <a:extLst>
              <a:ext uri="{FF2B5EF4-FFF2-40B4-BE49-F238E27FC236}">
                <a16:creationId xmlns:a16="http://schemas.microsoft.com/office/drawing/2014/main" id="{F8B02104-403E-466C-B729-597FB9071165}"/>
              </a:ext>
            </a:extLst>
          </p:cNvPr>
          <p:cNvPicPr>
            <a:picLocks noChangeAspect="1"/>
          </p:cNvPicPr>
          <p:nvPr/>
        </p:nvPicPr>
        <p:blipFill>
          <a:blip r:embed="rId5"/>
          <a:srcRect t="13316" b="13316"/>
          <a:stretch>
            <a:fillRect/>
          </a:stretch>
        </p:blipFill>
        <p:spPr>
          <a:xfrm>
            <a:off x="4832942" y="1722832"/>
            <a:ext cx="3987057" cy="4373623"/>
          </a:xfrm>
          <a:prstGeom prst="rect">
            <a:avLst/>
          </a:prstGeom>
        </p:spPr>
      </p:pic>
      <p:sp>
        <p:nvSpPr>
          <p:cNvPr id="9" name="Text Placeholder 8">
            <a:extLst>
              <a:ext uri="{FF2B5EF4-FFF2-40B4-BE49-F238E27FC236}">
                <a16:creationId xmlns:a16="http://schemas.microsoft.com/office/drawing/2014/main" id="{7BB909B9-D989-4C54-8B81-1B00C36DC39C}"/>
              </a:ext>
            </a:extLst>
          </p:cNvPr>
          <p:cNvSpPr txBox="1">
            <a:spLocks/>
          </p:cNvSpPr>
          <p:nvPr/>
        </p:nvSpPr>
        <p:spPr>
          <a:xfrm>
            <a:off x="434169" y="1697324"/>
            <a:ext cx="4137831" cy="3811588"/>
          </a:xfrm>
          <a:prstGeom prst="rect">
            <a:avLst/>
          </a:prstGeom>
        </p:spPr>
        <p:txBody>
          <a:bodyPr vert="horz" lIns="0" tIns="0" rIns="0" bIns="0" rtlCol="0" anchor="t">
            <a:noAutofit/>
          </a:bodyPr>
          <a:lstStyle>
            <a:lvl1pPr marL="200025" indent="-200025" algn="l" defTabSz="685800" rtl="0" eaLnBrk="1" latinLnBrk="0" hangingPunct="1">
              <a:lnSpc>
                <a:spcPct val="90000"/>
              </a:lnSpc>
              <a:spcBef>
                <a:spcPts val="750"/>
              </a:spcBef>
              <a:buFont typeface="Arial" panose="020B0604020202020204" pitchFamily="34" charset="0"/>
              <a:buChar char="•"/>
              <a:defRPr sz="1350" kern="1200">
                <a:solidFill>
                  <a:schemeClr val="tx1">
                    <a:lumMod val="75000"/>
                    <a:lumOff val="25000"/>
                  </a:schemeClr>
                </a:solidFill>
                <a:latin typeface="+mn-lt"/>
                <a:ea typeface="+mn-ea"/>
                <a:cs typeface="+mn-cs"/>
              </a:defRPr>
            </a:lvl1pPr>
            <a:lvl2pPr marL="407194" indent="-207169"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607219"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3pPr>
            <a:lvl4pPr marL="807244"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4pPr>
            <a:lvl5pPr marL="1007269" indent="-200025" algn="l" defTabSz="685800"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Font typeface="Arial" panose="020B0604020202020204" pitchFamily="34" charset="0"/>
              <a:buNone/>
            </a:pPr>
            <a:r>
              <a:rPr lang="en-US" sz="2000" b="1" dirty="0"/>
              <a:t>DPNR collections are done primarily through the collection of fees for permitting, inspections, leasing and registrations</a:t>
            </a:r>
          </a:p>
          <a:p>
            <a:pPr marL="0" indent="0" algn="just">
              <a:buFont typeface="Arial" panose="020B0604020202020204" pitchFamily="34" charset="0"/>
              <a:buNone/>
            </a:pPr>
            <a:endParaRPr lang="en-US" sz="2000" b="1" dirty="0"/>
          </a:p>
          <a:p>
            <a:pPr marL="0" indent="0" algn="just">
              <a:buFont typeface="Arial" panose="020B0604020202020204" pitchFamily="34" charset="0"/>
              <a:buNone/>
            </a:pPr>
            <a:r>
              <a:rPr lang="en-US" sz="2000" b="1" dirty="0"/>
              <a:t>Collections are earmarked for both General Fund and number of Special Funds</a:t>
            </a:r>
          </a:p>
          <a:p>
            <a:pPr marL="0" indent="0" algn="just">
              <a:buFont typeface="Arial" panose="020B0604020202020204" pitchFamily="34" charset="0"/>
              <a:buNone/>
            </a:pPr>
            <a:endParaRPr lang="en-US" sz="2000" b="1" dirty="0"/>
          </a:p>
          <a:p>
            <a:pPr marL="0" indent="0" algn="just">
              <a:buFont typeface="Arial" panose="020B0604020202020204" pitchFamily="34" charset="0"/>
              <a:buNone/>
            </a:pPr>
            <a:r>
              <a:rPr lang="en-US" sz="2000" b="1" dirty="0"/>
              <a:t>Total Collections combined average between around $7M</a:t>
            </a:r>
          </a:p>
          <a:p>
            <a:pPr marL="0" indent="0" algn="just">
              <a:buFont typeface="Arial" panose="020B0604020202020204" pitchFamily="34" charset="0"/>
              <a:buNone/>
            </a:pPr>
            <a:r>
              <a:rPr lang="en-US" sz="2000" b="1" dirty="0"/>
              <a:t>($6.4M in FY 2021, $7M in FY 2022, and $7.9M in 2023; $7.3M estimated for FY 2024)</a:t>
            </a:r>
            <a:endParaRPr lang="en-US" sz="2000" dirty="0"/>
          </a:p>
        </p:txBody>
      </p:sp>
    </p:spTree>
    <p:extLst>
      <p:ext uri="{BB962C8B-B14F-4D97-AF65-F5344CB8AC3E}">
        <p14:creationId xmlns:p14="http://schemas.microsoft.com/office/powerpoint/2010/main" val="1284806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0" y="0"/>
            <a:ext cx="9144000" cy="1161100"/>
          </a:xfrm>
          <a:solidFill>
            <a:srgbClr val="002060"/>
          </a:solidFill>
          <a:ln w="19050">
            <a:solidFill>
              <a:srgbClr val="0070C0"/>
            </a:solidFill>
          </a:ln>
        </p:spPr>
        <p:txBody>
          <a:bodyPr/>
          <a:lstStyle/>
          <a:p>
            <a:pPr algn="ctr"/>
            <a:r>
              <a:rPr lang="en-US" sz="2800" dirty="0">
                <a:solidFill>
                  <a:srgbClr val="002060"/>
                </a:solidFill>
                <a:latin typeface="Bodoni MT Black"/>
              </a:rPr>
              <a:t>         </a:t>
            </a:r>
            <a:r>
              <a:rPr lang="en-US" sz="2800" dirty="0">
                <a:solidFill>
                  <a:schemeClr val="bg1"/>
                </a:solidFill>
                <a:latin typeface="Georgia"/>
              </a:rPr>
              <a:t>SESSION:  General Fund </a:t>
            </a:r>
            <a:br>
              <a:rPr lang="en-US" sz="2800" dirty="0">
                <a:latin typeface="Georgia" panose="02040502050405020303" pitchFamily="18" charset="0"/>
              </a:rPr>
            </a:br>
            <a:r>
              <a:rPr lang="en-US" sz="2800" dirty="0">
                <a:solidFill>
                  <a:schemeClr val="bg1"/>
                </a:solidFill>
                <a:latin typeface="Georgia"/>
              </a:rPr>
              <a:t>                Fiscal Years 2022 - 2025</a:t>
            </a:r>
            <a:endParaRPr lang="en-US" sz="2800" dirty="0">
              <a:solidFill>
                <a:schemeClr val="bg1"/>
              </a:solidFill>
              <a:latin typeface="Georgia" panose="02040502050405020303" pitchFamily="18" charset="0"/>
            </a:endParaRP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4</a:t>
            </a:fld>
            <a:endParaRPr lang="en-US" dirty="0"/>
          </a:p>
        </p:txBody>
      </p:sp>
      <p:pic>
        <p:nvPicPr>
          <p:cNvPr id="7" name="Picture 6"/>
          <p:cNvPicPr>
            <a:picLocks noChangeAspect="1"/>
          </p:cNvPicPr>
          <p:nvPr/>
        </p:nvPicPr>
        <p:blipFill>
          <a:blip r:embed="rId3"/>
          <a:stretch>
            <a:fillRect/>
          </a:stretch>
        </p:blipFill>
        <p:spPr>
          <a:xfrm>
            <a:off x="173228" y="110130"/>
            <a:ext cx="1051010" cy="926334"/>
          </a:xfrm>
          <a:prstGeom prst="ellipse">
            <a:avLst/>
          </a:prstGeom>
          <a:ln w="190500" cap="rnd">
            <a:solidFill>
              <a:schemeClr val="accent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a:blip r:embed="rId4"/>
          <a:stretch>
            <a:fillRect/>
          </a:stretch>
        </p:blipFill>
        <p:spPr>
          <a:xfrm>
            <a:off x="0" y="1146594"/>
            <a:ext cx="9144793" cy="91448"/>
          </a:xfrm>
          <a:prstGeom prst="rect">
            <a:avLst/>
          </a:prstGeom>
        </p:spPr>
      </p:pic>
      <p:graphicFrame>
        <p:nvGraphicFramePr>
          <p:cNvPr id="3" name="Table 2">
            <a:extLst>
              <a:ext uri="{FF2B5EF4-FFF2-40B4-BE49-F238E27FC236}">
                <a16:creationId xmlns:a16="http://schemas.microsoft.com/office/drawing/2014/main" id="{915ACBA8-2D86-432D-AF5E-3C3341B829C5}"/>
              </a:ext>
            </a:extLst>
          </p:cNvPr>
          <p:cNvGraphicFramePr>
            <a:graphicFrameLocks noGrp="1"/>
          </p:cNvGraphicFramePr>
          <p:nvPr>
            <p:extLst>
              <p:ext uri="{D42A27DB-BD31-4B8C-83A1-F6EECF244321}">
                <p14:modId xmlns:p14="http://schemas.microsoft.com/office/powerpoint/2010/main" val="1520846411"/>
              </p:ext>
            </p:extLst>
          </p:nvPr>
        </p:nvGraphicFramePr>
        <p:xfrm>
          <a:off x="319489" y="1430896"/>
          <a:ext cx="8500510" cy="4992938"/>
        </p:xfrm>
        <a:graphic>
          <a:graphicData uri="http://schemas.openxmlformats.org/drawingml/2006/table">
            <a:tbl>
              <a:tblPr/>
              <a:tblGrid>
                <a:gridCol w="1826800">
                  <a:extLst>
                    <a:ext uri="{9D8B030D-6E8A-4147-A177-3AD203B41FA5}">
                      <a16:colId xmlns:a16="http://schemas.microsoft.com/office/drawing/2014/main" val="1977596902"/>
                    </a:ext>
                  </a:extLst>
                </a:gridCol>
                <a:gridCol w="1334742">
                  <a:extLst>
                    <a:ext uri="{9D8B030D-6E8A-4147-A177-3AD203B41FA5}">
                      <a16:colId xmlns:a16="http://schemas.microsoft.com/office/drawing/2014/main" val="3926173566"/>
                    </a:ext>
                  </a:extLst>
                </a:gridCol>
                <a:gridCol w="1334742">
                  <a:extLst>
                    <a:ext uri="{9D8B030D-6E8A-4147-A177-3AD203B41FA5}">
                      <a16:colId xmlns:a16="http://schemas.microsoft.com/office/drawing/2014/main" val="2773296183"/>
                    </a:ext>
                  </a:extLst>
                </a:gridCol>
                <a:gridCol w="1334742">
                  <a:extLst>
                    <a:ext uri="{9D8B030D-6E8A-4147-A177-3AD203B41FA5}">
                      <a16:colId xmlns:a16="http://schemas.microsoft.com/office/drawing/2014/main" val="677376389"/>
                    </a:ext>
                  </a:extLst>
                </a:gridCol>
                <a:gridCol w="1334742">
                  <a:extLst>
                    <a:ext uri="{9D8B030D-6E8A-4147-A177-3AD203B41FA5}">
                      <a16:colId xmlns:a16="http://schemas.microsoft.com/office/drawing/2014/main" val="3047543872"/>
                    </a:ext>
                  </a:extLst>
                </a:gridCol>
                <a:gridCol w="1334742">
                  <a:extLst>
                    <a:ext uri="{9D8B030D-6E8A-4147-A177-3AD203B41FA5}">
                      <a16:colId xmlns:a16="http://schemas.microsoft.com/office/drawing/2014/main" val="2003982214"/>
                    </a:ext>
                  </a:extLst>
                </a:gridCol>
              </a:tblGrid>
              <a:tr h="528987">
                <a:tc>
                  <a:txBody>
                    <a:bodyPr/>
                    <a:lstStyle/>
                    <a:p>
                      <a:pPr algn="ctr" fontAlgn="b"/>
                      <a:r>
                        <a:rPr lang="en-US" sz="1200" b="0" i="0" u="none" strike="noStrike" dirty="0">
                          <a:solidFill>
                            <a:srgbClr val="FFFFFF"/>
                          </a:solidFill>
                          <a:effectLst/>
                          <a:latin typeface="Cambria"/>
                        </a:rPr>
                        <a:t>Categories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200" b="0" i="0" u="none" strike="noStrike" dirty="0">
                          <a:solidFill>
                            <a:srgbClr val="FFFFFF"/>
                          </a:solidFill>
                          <a:effectLst/>
                          <a:latin typeface="Cambria"/>
                        </a:rPr>
                        <a:t>FY2022 Actuals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200" b="0" i="0" u="none" strike="noStrike" dirty="0">
                          <a:solidFill>
                            <a:srgbClr val="FFFFFF"/>
                          </a:solidFill>
                          <a:effectLst/>
                          <a:latin typeface="Cambria"/>
                        </a:rPr>
                        <a:t>FY2023 Actuals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200" b="0" i="0" u="none" strike="noStrike" dirty="0">
                          <a:solidFill>
                            <a:srgbClr val="FFFFFF"/>
                          </a:solidFill>
                          <a:effectLst/>
                          <a:latin typeface="Cambria"/>
                        </a:rPr>
                        <a:t>FY 2024 Estimated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200" b="0" i="0" u="none" strike="noStrike" dirty="0">
                          <a:solidFill>
                            <a:srgbClr val="FFFFFF"/>
                          </a:solidFill>
                          <a:effectLst/>
                          <a:latin typeface="Cambria"/>
                        </a:rPr>
                        <a:t>FY2024 Actuals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200" b="0" i="0" u="none" strike="noStrike" dirty="0">
                          <a:solidFill>
                            <a:srgbClr val="FFFFFF"/>
                          </a:solidFill>
                          <a:effectLst/>
                          <a:latin typeface="Cambria"/>
                        </a:rPr>
                        <a:t>FY2025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918351238"/>
                  </a:ext>
                </a:extLst>
              </a:tr>
              <a:tr h="272675">
                <a:tc>
                  <a:txBody>
                    <a:bodyPr/>
                    <a:lstStyle/>
                    <a:p>
                      <a:pPr algn="l" fontAlgn="b"/>
                      <a:r>
                        <a:rPr lang="en-US" sz="1100" b="0" i="0" u="none" strike="noStrike" dirty="0">
                          <a:solidFill>
                            <a:srgbClr val="000000"/>
                          </a:solidFill>
                          <a:effectLst/>
                          <a:latin typeface="Cambria"/>
                        </a:rPr>
                        <a:t>Demolition Permits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59,127.81</a:t>
                      </a:r>
                      <a:endParaRPr lang="en-US"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52,318.86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solidFill>
                          <a:effectLst/>
                          <a:latin typeface="Cambria"/>
                        </a:rPr>
                        <a:t> $                   49,355.39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Cambria"/>
                        </a:rPr>
                        <a:t>$                    16,807.64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53,600.69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8207816"/>
                  </a:ext>
                </a:extLst>
              </a:tr>
              <a:tr h="382388">
                <a:tc>
                  <a:txBody>
                    <a:bodyPr/>
                    <a:lstStyle/>
                    <a:p>
                      <a:pPr algn="l" fontAlgn="b"/>
                      <a:r>
                        <a:rPr lang="en-US" sz="1100" b="0" i="0" u="none" strike="noStrike" dirty="0">
                          <a:solidFill>
                            <a:srgbClr val="000000"/>
                          </a:solidFill>
                          <a:effectLst/>
                          <a:latin typeface="Cambria"/>
                        </a:rPr>
                        <a:t>Building Permits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2,063,405.96</a:t>
                      </a:r>
                      <a:endParaRPr lang="en-US"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2,296,272.96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solidFill>
                          <a:effectLst/>
                          <a:latin typeface="Cambria"/>
                        </a:rPr>
                        <a:t> $             2,141,736.35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Cambria"/>
                        </a:rPr>
                        <a:t> $             1,195,374.37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2,167,138.42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699026"/>
                  </a:ext>
                </a:extLst>
              </a:tr>
              <a:tr h="272675">
                <a:tc>
                  <a:txBody>
                    <a:bodyPr/>
                    <a:lstStyle/>
                    <a:p>
                      <a:pPr algn="l" fontAlgn="b"/>
                      <a:r>
                        <a:rPr lang="en-US" sz="1100" b="0" i="0" u="none" strike="noStrike" dirty="0">
                          <a:solidFill>
                            <a:srgbClr val="000000"/>
                          </a:solidFill>
                          <a:effectLst/>
                          <a:latin typeface="Cambria"/>
                        </a:rPr>
                        <a:t>Sign Permits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a:t>
                      </a:r>
                      <a:endParaRPr lang="en-US"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200.65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solidFill>
                          <a:effectLst/>
                          <a:latin typeface="Cambria"/>
                        </a:rPr>
                        <a:t> $                     5,853.90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Cambria"/>
                        </a:rPr>
                        <a:t> $                         545.74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3027.27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6603816"/>
                  </a:ext>
                </a:extLst>
              </a:tr>
              <a:tr h="272675">
                <a:tc>
                  <a:txBody>
                    <a:bodyPr/>
                    <a:lstStyle/>
                    <a:p>
                      <a:pPr algn="l" fontAlgn="b"/>
                      <a:r>
                        <a:rPr lang="en-US" sz="1100" b="0" i="0" u="none" strike="noStrike" dirty="0">
                          <a:solidFill>
                            <a:srgbClr val="000000"/>
                          </a:solidFill>
                          <a:effectLst/>
                          <a:latin typeface="Cambria"/>
                        </a:rPr>
                        <a:t>Electrical Permits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231,409.37</a:t>
                      </a:r>
                      <a:endParaRPr lang="en-US"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241,328.07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solidFill>
                          <a:effectLst/>
                          <a:latin typeface="Cambria"/>
                        </a:rPr>
                        <a:t> $                237,506.34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Cambria"/>
                        </a:rPr>
                        <a:t> $                 121,232.60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236,747.93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7659207"/>
                  </a:ext>
                </a:extLst>
              </a:tr>
              <a:tr h="272675">
                <a:tc>
                  <a:txBody>
                    <a:bodyPr/>
                    <a:lstStyle/>
                    <a:p>
                      <a:pPr algn="l" fontAlgn="b"/>
                      <a:r>
                        <a:rPr lang="en-US" sz="1100" b="0" i="0" u="none" strike="noStrike" dirty="0">
                          <a:solidFill>
                            <a:srgbClr val="000000"/>
                          </a:solidFill>
                          <a:effectLst/>
                          <a:latin typeface="Cambria"/>
                        </a:rPr>
                        <a:t>Sanitary Permits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102,707.66</a:t>
                      </a:r>
                      <a:endParaRPr lang="en-US"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88,618.66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solidFill>
                          <a:effectLst/>
                          <a:latin typeface="Cambria"/>
                        </a:rPr>
                        <a:t> $                   64,841.66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Cambria"/>
                        </a:rPr>
                        <a:t> $                   50,658.97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85,389.33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8904365"/>
                  </a:ext>
                </a:extLst>
              </a:tr>
              <a:tr h="272675">
                <a:tc>
                  <a:txBody>
                    <a:bodyPr/>
                    <a:lstStyle/>
                    <a:p>
                      <a:pPr algn="l" fontAlgn="b"/>
                      <a:r>
                        <a:rPr lang="en-US" sz="1100" b="0" i="0" u="none" strike="noStrike" dirty="0">
                          <a:solidFill>
                            <a:srgbClr val="000000"/>
                          </a:solidFill>
                          <a:effectLst/>
                          <a:latin typeface="Cambria"/>
                        </a:rPr>
                        <a:t>Earth Change Permits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59,523.40</a:t>
                      </a:r>
                      <a:endParaRPr lang="en-US"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69,704.60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solidFill>
                          <a:effectLst/>
                          <a:latin typeface="Cambria"/>
                        </a:rPr>
                        <a:t> $                   66,718.11 </a:t>
                      </a:r>
                      <a:endParaRPr lang="en-US" dirty="0">
                        <a:solidFill>
                          <a:schemeClr val="accent2"/>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Cambria"/>
                        </a:rPr>
                        <a:t> $                   27,054.78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65,315.37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3702618"/>
                  </a:ext>
                </a:extLst>
              </a:tr>
              <a:tr h="272675">
                <a:tc>
                  <a:txBody>
                    <a:bodyPr/>
                    <a:lstStyle/>
                    <a:p>
                      <a:pPr algn="l" fontAlgn="b"/>
                      <a:r>
                        <a:rPr lang="en-US" sz="1100" b="0" i="0" u="none" strike="noStrike" dirty="0">
                          <a:solidFill>
                            <a:srgbClr val="000000"/>
                          </a:solidFill>
                          <a:effectLst/>
                          <a:latin typeface="Cambria"/>
                        </a:rPr>
                        <a:t>Occupancy Permits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18,174.00</a:t>
                      </a:r>
                      <a:endParaRPr lang="en-US"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17,983.25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solidFill>
                          <a:effectLst/>
                          <a:latin typeface="Cambria"/>
                        </a:rPr>
                        <a:t> $                   18,657.08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Cambria"/>
                        </a:rPr>
                        <a:t> $                     8,910.00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18,271.44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0942692"/>
                  </a:ext>
                </a:extLst>
              </a:tr>
              <a:tr h="272675">
                <a:tc>
                  <a:txBody>
                    <a:bodyPr/>
                    <a:lstStyle/>
                    <a:p>
                      <a:pPr algn="l" fontAlgn="b"/>
                      <a:r>
                        <a:rPr lang="en-US" sz="1100" b="0" i="0" u="none" strike="noStrike" dirty="0">
                          <a:solidFill>
                            <a:srgbClr val="000000"/>
                          </a:solidFill>
                          <a:effectLst/>
                          <a:latin typeface="Cambria"/>
                        </a:rPr>
                        <a:t>Flood Permits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14,645.65 </a:t>
                      </a:r>
                      <a:endParaRPr lang="en-US"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14,650.00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solidFill>
                          <a:effectLst/>
                          <a:latin typeface="Cambria"/>
                        </a:rPr>
                        <a:t> $                   15,774.27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Cambria"/>
                        </a:rPr>
                        <a:t> $                     6,455.80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15,023.31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4449697"/>
                  </a:ext>
                </a:extLst>
              </a:tr>
              <a:tr h="272675">
                <a:tc>
                  <a:txBody>
                    <a:bodyPr/>
                    <a:lstStyle/>
                    <a:p>
                      <a:pPr algn="l" fontAlgn="b"/>
                      <a:r>
                        <a:rPr lang="en-US" sz="1100" b="0" i="0" u="none" strike="noStrike" dirty="0">
                          <a:solidFill>
                            <a:srgbClr val="000000"/>
                          </a:solidFill>
                          <a:effectLst/>
                          <a:latin typeface="Cambria"/>
                        </a:rPr>
                        <a:t>Over Collection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94.50</a:t>
                      </a:r>
                      <a:endParaRPr lang="en-US"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15.00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solidFill>
                          <a:effectLst/>
                          <a:latin typeface="Cambria"/>
                        </a:rPr>
                        <a:t> $                           40.83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Cambria"/>
                        </a:rPr>
                        <a:t> $                              0 .82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50.11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9466783"/>
                  </a:ext>
                </a:extLst>
              </a:tr>
              <a:tr h="272675">
                <a:tc>
                  <a:txBody>
                    <a:bodyPr/>
                    <a:lstStyle/>
                    <a:p>
                      <a:pPr algn="l" fontAlgn="b"/>
                      <a:r>
                        <a:rPr lang="en-US" sz="1100" b="0" i="0" u="none" strike="noStrike" dirty="0">
                          <a:solidFill>
                            <a:srgbClr val="000000"/>
                          </a:solidFill>
                          <a:effectLst/>
                          <a:latin typeface="Cambria"/>
                        </a:rPr>
                        <a:t>Mechanical Fees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5,860.43  </a:t>
                      </a:r>
                      <a:endParaRPr lang="en-US"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solidFill>
                          <a:effectLst/>
                          <a:latin typeface="Cambria"/>
                        </a:rPr>
                        <a:t> $                     3,784.72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Cambria"/>
                        </a:rPr>
                        <a:t> $                      1,015.40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4,822.57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9123216"/>
                  </a:ext>
                </a:extLst>
              </a:tr>
              <a:tr h="272675">
                <a:tc>
                  <a:txBody>
                    <a:bodyPr/>
                    <a:lstStyle/>
                    <a:p>
                      <a:pPr algn="l" fontAlgn="b"/>
                      <a:r>
                        <a:rPr lang="en-US" sz="1100" b="0" i="0" u="none" strike="noStrike" dirty="0">
                          <a:solidFill>
                            <a:srgbClr val="000000"/>
                          </a:solidFill>
                          <a:effectLst/>
                          <a:latin typeface="Cambria"/>
                        </a:rPr>
                        <a:t>Penalty on Return Check </a:t>
                      </a:r>
                      <a:endParaRPr lang="en-US" sz="1100" b="0" i="0" u="none" strike="noStrike" dirty="0">
                        <a:solidFill>
                          <a:srgbClr val="000000"/>
                        </a:solidFill>
                        <a:effectLst/>
                        <a:latin typeface="Cambria" panose="020405030504060302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870.22</a:t>
                      </a:r>
                      <a:endParaRPr lang="en-US"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8,298.72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solidFill>
                          <a:effectLst/>
                          <a:latin typeface="Cambria"/>
                        </a:rPr>
                        <a:t> $                     3,113.60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Cambria"/>
                        </a:rPr>
                        <a:t>$                         427.82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a:solidFill>
                            <a:srgbClr val="000000"/>
                          </a:solidFill>
                          <a:effectLst/>
                          <a:latin typeface="Cambria"/>
                        </a:rPr>
                        <a:t> $                    4,094.18 </a:t>
                      </a:r>
                      <a:endParaRPr lang="en-US" sz="1100" b="0" i="0" u="none" strike="noStrike" dirty="0">
                        <a:solidFill>
                          <a:srgbClr val="000000"/>
                        </a:solidFill>
                        <a:effectLst/>
                        <a:latin typeface="Cambri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6559273"/>
                  </a:ext>
                </a:extLst>
              </a:tr>
              <a:tr h="272675">
                <a:tc>
                  <a:txBody>
                    <a:bodyPr/>
                    <a:lstStyle/>
                    <a:p>
                      <a:pPr algn="l" fontAlgn="b"/>
                      <a:r>
                        <a:rPr lang="en-US" sz="1100" b="0" i="0" u="none" strike="noStrike" dirty="0">
                          <a:solidFill>
                            <a:srgbClr val="000000"/>
                          </a:solidFill>
                          <a:effectLst/>
                          <a:latin typeface="Cambria"/>
                        </a:rPr>
                        <a:t>Violation Fines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8,180.00</a:t>
                      </a:r>
                      <a:endParaRPr lang="en-US"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1,116.00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solidFill>
                          <a:effectLst/>
                          <a:latin typeface="Cambria"/>
                        </a:rPr>
                        <a:t> $                     3,598.67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Cambria"/>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4,298.22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9169510"/>
                  </a:ext>
                </a:extLst>
              </a:tr>
              <a:tr h="235681">
                <a:tc>
                  <a:txBody>
                    <a:bodyPr/>
                    <a:lstStyle/>
                    <a:p>
                      <a:pPr algn="l" fontAlgn="b"/>
                      <a:r>
                        <a:rPr lang="en-US" sz="1100" b="0" i="0" u="none" strike="noStrike" dirty="0">
                          <a:solidFill>
                            <a:srgbClr val="000000"/>
                          </a:solidFill>
                          <a:effectLst/>
                          <a:latin typeface="Cambria"/>
                        </a:rPr>
                        <a:t>Permits Municity –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a:t>
                      </a:r>
                      <a:endParaRPr lang="en-US"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67,499.64</a:t>
                      </a:r>
                      <a:endParaRPr lang="en-US"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solidFill>
                          <a:effectLst/>
                          <a:latin typeface="Cambria"/>
                        </a:rPr>
                        <a:t> $                   67,499.64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Cambria"/>
                        </a:rPr>
                        <a:t> $                   41,072.17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67,499.64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3541235"/>
                  </a:ext>
                </a:extLst>
              </a:tr>
              <a:tr h="235681">
                <a:tc>
                  <a:txBody>
                    <a:bodyPr/>
                    <a:lstStyle/>
                    <a:p>
                      <a:pPr algn="l" fontAlgn="b"/>
                      <a:r>
                        <a:rPr lang="en-US" sz="1100" b="0" i="0" u="none" strike="noStrike" dirty="0">
                          <a:solidFill>
                            <a:srgbClr val="000000"/>
                          </a:solidFill>
                          <a:effectLst/>
                          <a:latin typeface="Cambria"/>
                        </a:rPr>
                        <a:t>Photocopies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35.00</a:t>
                      </a:r>
                      <a:endParaRPr lang="en-US"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18.00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solidFill>
                          <a:effectLst/>
                          <a:latin typeface="Cambria"/>
                        </a:rPr>
                        <a:t> $                           24.17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Cambria"/>
                        </a:rPr>
                        <a:t> $                            27.50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25.72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2495094"/>
                  </a:ext>
                </a:extLst>
              </a:tr>
              <a:tr h="272675">
                <a:tc>
                  <a:txBody>
                    <a:bodyPr/>
                    <a:lstStyle/>
                    <a:p>
                      <a:pPr algn="l" fontAlgn="b"/>
                      <a:r>
                        <a:rPr lang="en-US" sz="1100" b="0" i="0" u="none" strike="noStrike" dirty="0">
                          <a:solidFill>
                            <a:srgbClr val="000000"/>
                          </a:solidFill>
                          <a:effectLst/>
                          <a:latin typeface="Cambria"/>
                        </a:rPr>
                        <a:t>Placard Fees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3,005.09</a:t>
                      </a:r>
                      <a:endParaRPr lang="en-US"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625.00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solidFill>
                          <a:effectLst/>
                          <a:latin typeface="Cambria"/>
                        </a:rPr>
                        <a:t> $                     2,290.36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Cambria"/>
                        </a:rPr>
                        <a:t> $                     1,483.00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Cambria"/>
                        </a:rPr>
                        <a:t> $                     1,973.48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0257147"/>
                  </a:ext>
                </a:extLst>
              </a:tr>
              <a:tr h="338101">
                <a:tc>
                  <a:txBody>
                    <a:bodyPr/>
                    <a:lstStyle/>
                    <a:p>
                      <a:pPr algn="l" fontAlgn="b"/>
                      <a:r>
                        <a:rPr lang="en-US" sz="1100" b="1" i="0" u="none" strike="noStrike" dirty="0">
                          <a:solidFill>
                            <a:srgbClr val="000000"/>
                          </a:solidFill>
                          <a:effectLst/>
                          <a:latin typeface="Cambria"/>
                        </a:rPr>
                        <a:t>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1" i="0" u="none" strike="noStrike" dirty="0">
                          <a:solidFill>
                            <a:srgbClr val="000000"/>
                          </a:solidFill>
                          <a:effectLst/>
                          <a:latin typeface="Cambria"/>
                        </a:rPr>
                        <a:t> $          2,567,039.09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1" i="0" u="none" strike="noStrike">
                          <a:solidFill>
                            <a:srgbClr val="000000"/>
                          </a:solidFill>
                          <a:effectLst/>
                          <a:latin typeface="Cambria"/>
                        </a:rPr>
                        <a:t> $         2,843,999.41 </a:t>
                      </a:r>
                      <a:endParaRPr lang="en-US" sz="1100" b="1" i="0" u="none" strike="noStrike" dirty="0">
                        <a:solidFill>
                          <a:srgbClr val="000000"/>
                        </a:solidFill>
                        <a:effectLst/>
                        <a:latin typeface="Cambri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1" i="0" u="none" strike="noStrike" dirty="0">
                          <a:solidFill>
                            <a:schemeClr val="accent2"/>
                          </a:solidFill>
                          <a:effectLst/>
                          <a:latin typeface="Cambria"/>
                        </a:rPr>
                        <a:t> $           2,783,584.30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1" i="0" u="none" strike="noStrike" dirty="0">
                          <a:solidFill>
                            <a:srgbClr val="00B050"/>
                          </a:solidFill>
                          <a:effectLst/>
                          <a:latin typeface="Cambria"/>
                        </a:rPr>
                        <a:t> $            1,471,066.61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1" i="0" u="none" strike="noStrike" dirty="0">
                          <a:solidFill>
                            <a:srgbClr val="000000"/>
                          </a:solidFill>
                          <a:effectLst/>
                          <a:latin typeface="Cambria"/>
                        </a:rPr>
                        <a:t> $           2,687,357.06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4997077"/>
                  </a:ext>
                </a:extLst>
              </a:tr>
            </a:tbl>
          </a:graphicData>
        </a:graphic>
      </p:graphicFrame>
    </p:spTree>
    <p:extLst>
      <p:ext uri="{BB962C8B-B14F-4D97-AF65-F5344CB8AC3E}">
        <p14:creationId xmlns:p14="http://schemas.microsoft.com/office/powerpoint/2010/main" val="4025258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0B3D2B-613A-41BE-987D-E6A1324B456D}"/>
              </a:ext>
            </a:extLst>
          </p:cNvPr>
          <p:cNvSpPr>
            <a:spLocks noGrp="1"/>
          </p:cNvSpPr>
          <p:nvPr>
            <p:ph type="title"/>
          </p:nvPr>
        </p:nvSpPr>
        <p:spPr>
          <a:xfrm>
            <a:off x="-1275" y="2474420"/>
            <a:ext cx="8306445" cy="1468800"/>
          </a:xfrm>
        </p:spPr>
        <p:txBody>
          <a:bodyPr/>
          <a:lstStyle/>
          <a:p>
            <a:r>
              <a:rPr lang="en-US" dirty="0"/>
              <a:t>SPECIAL FUNDS</a:t>
            </a:r>
          </a:p>
        </p:txBody>
      </p:sp>
      <p:sp>
        <p:nvSpPr>
          <p:cNvPr id="10" name="Text Placeholder 9">
            <a:extLst>
              <a:ext uri="{FF2B5EF4-FFF2-40B4-BE49-F238E27FC236}">
                <a16:creationId xmlns:a16="http://schemas.microsoft.com/office/drawing/2014/main" id="{2972F17A-D965-40B9-8ABB-C634072DBCC0}"/>
              </a:ext>
            </a:extLst>
          </p:cNvPr>
          <p:cNvSpPr>
            <a:spLocks noGrp="1"/>
          </p:cNvSpPr>
          <p:nvPr>
            <p:ph type="body" sz="quarter" idx="13"/>
          </p:nvPr>
        </p:nvSpPr>
        <p:spPr>
          <a:xfrm>
            <a:off x="-1275" y="3940319"/>
            <a:ext cx="8305170" cy="1259833"/>
          </a:xfrm>
        </p:spPr>
        <p:txBody>
          <a:bodyPr vert="horz" lIns="252000" tIns="180000" rIns="180000" bIns="180000" rtlCol="0" anchor="t">
            <a:noAutofit/>
          </a:bodyPr>
          <a:lstStyle/>
          <a:p>
            <a:r>
              <a:rPr lang="en-US" sz="3600" b="1" i="1" dirty="0"/>
              <a:t>Fiscal  Years 2022 - 2025</a:t>
            </a:r>
          </a:p>
        </p:txBody>
      </p:sp>
      <p:sp>
        <p:nvSpPr>
          <p:cNvPr id="5" name="Slide Number Placeholder 4">
            <a:extLst>
              <a:ext uri="{FF2B5EF4-FFF2-40B4-BE49-F238E27FC236}">
                <a16:creationId xmlns:a16="http://schemas.microsoft.com/office/drawing/2014/main" id="{F6964141-6F81-4947-A236-746D94ED3F6F}"/>
              </a:ext>
            </a:extLst>
          </p:cNvPr>
          <p:cNvSpPr>
            <a:spLocks noGrp="1"/>
          </p:cNvSpPr>
          <p:nvPr>
            <p:ph type="sldNum" sz="quarter" idx="12"/>
          </p:nvPr>
        </p:nvSpPr>
        <p:spPr>
          <a:solidFill>
            <a:schemeClr val="tx1">
              <a:lumMod val="95000"/>
              <a:lumOff val="5000"/>
            </a:schemeClr>
          </a:solidFill>
        </p:spPr>
        <p:txBody>
          <a:bodyPr/>
          <a:lstStyle/>
          <a:p>
            <a:fld id="{19B51A1E-902D-48AF-9020-955120F399B6}" type="slidenum">
              <a:rPr lang="en-US" smtClean="0"/>
              <a:pPr/>
              <a:t>5</a:t>
            </a:fld>
            <a:endParaRPr lang="en-US" dirty="0"/>
          </a:p>
        </p:txBody>
      </p:sp>
      <p:pic>
        <p:nvPicPr>
          <p:cNvPr id="9" name="Picture 8"/>
          <p:cNvPicPr>
            <a:picLocks noChangeAspect="1"/>
          </p:cNvPicPr>
          <p:nvPr/>
        </p:nvPicPr>
        <p:blipFill>
          <a:blip r:embed="rId3"/>
          <a:stretch>
            <a:fillRect/>
          </a:stretch>
        </p:blipFill>
        <p:spPr>
          <a:xfrm>
            <a:off x="6710901" y="2561549"/>
            <a:ext cx="1361115" cy="1291642"/>
          </a:xfrm>
          <a:prstGeom prst="rect">
            <a:avLst/>
          </a:prstGeom>
        </p:spPr>
      </p:pic>
    </p:spTree>
    <p:extLst>
      <p:ext uri="{BB962C8B-B14F-4D97-AF65-F5344CB8AC3E}">
        <p14:creationId xmlns:p14="http://schemas.microsoft.com/office/powerpoint/2010/main" val="566701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0" y="12989"/>
            <a:ext cx="9144000" cy="1161100"/>
          </a:xfrm>
          <a:solidFill>
            <a:srgbClr val="002060"/>
          </a:solidFill>
          <a:ln w="19050">
            <a:solidFill>
              <a:srgbClr val="0070C0"/>
            </a:solidFill>
          </a:ln>
        </p:spPr>
        <p:txBody>
          <a:bodyPr/>
          <a:lstStyle/>
          <a:p>
            <a:pPr algn="ctr"/>
            <a:r>
              <a:rPr lang="en-US" sz="2800" dirty="0">
                <a:solidFill>
                  <a:schemeClr val="bg1"/>
                </a:solidFill>
                <a:latin typeface="Georgia" panose="02040502050405020303" pitchFamily="18" charset="0"/>
              </a:rPr>
              <a:t>        Special Funds  Categories </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6</a:t>
            </a:fld>
            <a:endParaRPr lang="en-US" dirty="0"/>
          </a:p>
        </p:txBody>
      </p:sp>
      <p:pic>
        <p:nvPicPr>
          <p:cNvPr id="7" name="Picture 6"/>
          <p:cNvPicPr>
            <a:picLocks noChangeAspect="1"/>
          </p:cNvPicPr>
          <p:nvPr/>
        </p:nvPicPr>
        <p:blipFill>
          <a:blip r:embed="rId3"/>
          <a:stretch>
            <a:fillRect/>
          </a:stretch>
        </p:blipFill>
        <p:spPr>
          <a:xfrm>
            <a:off x="173228" y="110130"/>
            <a:ext cx="1051010" cy="926334"/>
          </a:xfrm>
          <a:prstGeom prst="ellipse">
            <a:avLst/>
          </a:prstGeom>
          <a:ln w="190500" cap="rnd">
            <a:solidFill>
              <a:schemeClr val="accent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a:blip r:embed="rId4"/>
          <a:stretch>
            <a:fillRect/>
          </a:stretch>
        </p:blipFill>
        <p:spPr>
          <a:xfrm>
            <a:off x="0" y="1146594"/>
            <a:ext cx="9144793" cy="91448"/>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4047009948"/>
              </p:ext>
            </p:extLst>
          </p:nvPr>
        </p:nvGraphicFramePr>
        <p:xfrm>
          <a:off x="173228" y="1284219"/>
          <a:ext cx="8622386" cy="5165682"/>
        </p:xfrm>
        <a:graphic>
          <a:graphicData uri="http://schemas.openxmlformats.org/drawingml/2006/table">
            <a:tbl>
              <a:tblPr/>
              <a:tblGrid>
                <a:gridCol w="1818328">
                  <a:extLst>
                    <a:ext uri="{9D8B030D-6E8A-4147-A177-3AD203B41FA5}">
                      <a16:colId xmlns:a16="http://schemas.microsoft.com/office/drawing/2014/main" val="1205904553"/>
                    </a:ext>
                  </a:extLst>
                </a:gridCol>
                <a:gridCol w="1374360">
                  <a:extLst>
                    <a:ext uri="{9D8B030D-6E8A-4147-A177-3AD203B41FA5}">
                      <a16:colId xmlns:a16="http://schemas.microsoft.com/office/drawing/2014/main" val="2312419009"/>
                    </a:ext>
                  </a:extLst>
                </a:gridCol>
                <a:gridCol w="1347263">
                  <a:extLst>
                    <a:ext uri="{9D8B030D-6E8A-4147-A177-3AD203B41FA5}">
                      <a16:colId xmlns:a16="http://schemas.microsoft.com/office/drawing/2014/main" val="609582468"/>
                    </a:ext>
                  </a:extLst>
                </a:gridCol>
                <a:gridCol w="1360811">
                  <a:extLst>
                    <a:ext uri="{9D8B030D-6E8A-4147-A177-3AD203B41FA5}">
                      <a16:colId xmlns:a16="http://schemas.microsoft.com/office/drawing/2014/main" val="116126756"/>
                    </a:ext>
                  </a:extLst>
                </a:gridCol>
                <a:gridCol w="1385047">
                  <a:extLst>
                    <a:ext uri="{9D8B030D-6E8A-4147-A177-3AD203B41FA5}">
                      <a16:colId xmlns:a16="http://schemas.microsoft.com/office/drawing/2014/main" val="659748437"/>
                    </a:ext>
                  </a:extLst>
                </a:gridCol>
                <a:gridCol w="1336577">
                  <a:extLst>
                    <a:ext uri="{9D8B030D-6E8A-4147-A177-3AD203B41FA5}">
                      <a16:colId xmlns:a16="http://schemas.microsoft.com/office/drawing/2014/main" val="2425135609"/>
                    </a:ext>
                  </a:extLst>
                </a:gridCol>
              </a:tblGrid>
              <a:tr h="422344">
                <a:tc>
                  <a:txBody>
                    <a:bodyPr/>
                    <a:lstStyle/>
                    <a:p>
                      <a:pPr algn="ctr" fontAlgn="b"/>
                      <a:r>
                        <a:rPr lang="en-US" sz="1200" b="1" i="0" u="none" strike="noStrike" dirty="0">
                          <a:solidFill>
                            <a:srgbClr val="FFFFFF"/>
                          </a:solidFill>
                          <a:effectLst/>
                          <a:latin typeface="Arial"/>
                        </a:rPr>
                        <a:t>FUND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200" b="0" i="0" u="none" strike="noStrike" dirty="0">
                          <a:solidFill>
                            <a:srgbClr val="FFFFFF"/>
                          </a:solidFill>
                          <a:effectLst/>
                          <a:latin typeface="Cambria"/>
                        </a:rPr>
                        <a:t>FY 2022 Actuals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200" b="0" i="0" u="none" strike="noStrike" dirty="0">
                          <a:solidFill>
                            <a:srgbClr val="FFFFFF"/>
                          </a:solidFill>
                          <a:effectLst/>
                          <a:latin typeface="Cambria"/>
                        </a:rPr>
                        <a:t>FY2023 Actuals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200" b="0" i="0" u="none" strike="noStrike" dirty="0">
                          <a:solidFill>
                            <a:srgbClr val="FFFFFF"/>
                          </a:solidFill>
                          <a:effectLst/>
                          <a:latin typeface="Cambria"/>
                        </a:rPr>
                        <a:t>FY2024 Estimated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200" b="0" i="0" u="none" strike="noStrike" dirty="0">
                          <a:solidFill>
                            <a:srgbClr val="FFFFFF"/>
                          </a:solidFill>
                          <a:effectLst/>
                          <a:latin typeface="Cambria"/>
                        </a:rPr>
                        <a:t>FY 2024 Actuals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200" b="0" i="0" u="none" strike="noStrike" dirty="0">
                          <a:solidFill>
                            <a:srgbClr val="FFFFFF"/>
                          </a:solidFill>
                          <a:effectLst/>
                          <a:latin typeface="Cambria"/>
                        </a:rPr>
                        <a:t>FY2025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2224893334"/>
                  </a:ext>
                </a:extLst>
              </a:tr>
              <a:tr h="525344">
                <a:tc>
                  <a:txBody>
                    <a:bodyPr/>
                    <a:lstStyle/>
                    <a:p>
                      <a:pPr algn="l" fontAlgn="b"/>
                      <a:r>
                        <a:rPr lang="en-US" sz="1100" b="0" i="0" u="none" strike="noStrike" dirty="0">
                          <a:solidFill>
                            <a:srgbClr val="000000"/>
                          </a:solidFill>
                          <a:effectLst/>
                          <a:latin typeface="Arial"/>
                        </a:rPr>
                        <a:t>Air Pollution Control (Title V)</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Arial"/>
                        </a:rPr>
                        <a:t> $            330,191.35 </a:t>
                      </a:r>
                      <a:endParaRPr lang="en-US" sz="11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Arial"/>
                        </a:rPr>
                        <a:t> </a:t>
                      </a:r>
                    </a:p>
                    <a:p>
                      <a:pPr algn="r" fontAlgn="b"/>
                      <a:r>
                        <a:rPr lang="en-US" sz="1100" b="0" i="0" u="none" strike="noStrike" dirty="0">
                          <a:solidFill>
                            <a:srgbClr val="000000"/>
                          </a:solidFill>
                          <a:effectLst/>
                          <a:latin typeface="Arial"/>
                        </a:rPr>
                        <a:t>$             119,013.00 </a:t>
                      </a:r>
                      <a:endParaRPr lang="en-US" sz="11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100" b="0" i="0" u="none" strike="noStrike" dirty="0">
                        <a:solidFill>
                          <a:schemeClr val="accent2">
                            <a:lumMod val="75000"/>
                          </a:schemeClr>
                        </a:solidFill>
                        <a:effectLst/>
                        <a:latin typeface="Arial"/>
                      </a:endParaRPr>
                    </a:p>
                    <a:p>
                      <a:pPr algn="r" fontAlgn="b"/>
                      <a:r>
                        <a:rPr lang="en-US" sz="1100" b="0" i="0" u="none" strike="noStrike" dirty="0">
                          <a:solidFill>
                            <a:schemeClr val="accent2">
                              <a:lumMod val="75000"/>
                            </a:schemeClr>
                          </a:solidFill>
                          <a:effectLst/>
                          <a:latin typeface="Arial"/>
                        </a:rPr>
                        <a:t>$             200,657.45 </a:t>
                      </a:r>
                      <a:endParaRPr lang="en-US" sz="1100" b="0" i="0" u="none" strike="noStrike" dirty="0">
                        <a:solidFill>
                          <a:schemeClr val="accent2">
                            <a:lumMod val="75000"/>
                          </a:schemeClr>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B050"/>
                          </a:solidFill>
                          <a:effectLst/>
                          <a:latin typeface="Arial"/>
                        </a:rPr>
                        <a:t>$                          1.00</a:t>
                      </a:r>
                      <a:endParaRPr lang="en-US" sz="1100" b="0" i="0" u="none" strike="noStrike" dirty="0">
                        <a:solidFill>
                          <a:srgbClr val="00B05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100" b="0" i="0" u="none" strike="noStrike">
                        <a:solidFill>
                          <a:srgbClr val="000000"/>
                        </a:solidFill>
                        <a:effectLst/>
                        <a:latin typeface="Arial"/>
                      </a:endParaRPr>
                    </a:p>
                    <a:p>
                      <a:pPr algn="r" fontAlgn="b"/>
                      <a:endParaRPr lang="en-US" sz="1100" b="0" i="0" u="none" strike="noStrike">
                        <a:solidFill>
                          <a:srgbClr val="000000"/>
                        </a:solidFill>
                        <a:effectLst/>
                        <a:latin typeface="Arial"/>
                      </a:endParaRPr>
                    </a:p>
                    <a:p>
                      <a:pPr algn="r" fontAlgn="b"/>
                      <a:r>
                        <a:rPr lang="en-US" sz="1100" b="0" i="0" u="none" strike="noStrike" dirty="0">
                          <a:solidFill>
                            <a:srgbClr val="000000"/>
                          </a:solidFill>
                          <a:effectLst/>
                          <a:latin typeface="Arial"/>
                        </a:rPr>
                        <a:t>$             216,620.60 </a:t>
                      </a:r>
                      <a:endParaRPr lang="en-US" sz="11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6804182"/>
                  </a:ext>
                </a:extLst>
              </a:tr>
              <a:tr h="525344">
                <a:tc>
                  <a:txBody>
                    <a:bodyPr/>
                    <a:lstStyle/>
                    <a:p>
                      <a:pPr algn="l" fontAlgn="b"/>
                      <a:r>
                        <a:rPr lang="en-US" sz="1100" b="0" i="0" u="none" strike="noStrike" dirty="0">
                          <a:solidFill>
                            <a:srgbClr val="000000"/>
                          </a:solidFill>
                          <a:effectLst/>
                          <a:latin typeface="Arial"/>
                        </a:rPr>
                        <a:t>VI Coastal Protection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Arial"/>
                        </a:rPr>
                        <a:t>$             134,276.56 </a:t>
                      </a:r>
                      <a:endParaRPr lang="en-US" sz="11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Arial"/>
                        </a:rPr>
                        <a:t> </a:t>
                      </a:r>
                    </a:p>
                    <a:p>
                      <a:pPr algn="r" fontAlgn="b"/>
                      <a:r>
                        <a:rPr lang="en-US" sz="1100" b="0" i="0" u="none" strike="noStrike" dirty="0">
                          <a:solidFill>
                            <a:srgbClr val="000000"/>
                          </a:solidFill>
                          <a:effectLst/>
                          <a:latin typeface="Arial"/>
                        </a:rPr>
                        <a:t>$             160,938.37 </a:t>
                      </a:r>
                      <a:endParaRPr lang="en-US" sz="11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100" b="0" i="0" u="none" strike="noStrike" dirty="0">
                        <a:solidFill>
                          <a:schemeClr val="accent2">
                            <a:lumMod val="75000"/>
                          </a:schemeClr>
                        </a:solidFill>
                        <a:effectLst/>
                        <a:latin typeface="Arial"/>
                      </a:endParaRPr>
                    </a:p>
                    <a:p>
                      <a:pPr algn="r" fontAlgn="b"/>
                      <a:r>
                        <a:rPr lang="en-US" sz="1100" b="0" i="0" u="none" strike="noStrike" dirty="0">
                          <a:solidFill>
                            <a:schemeClr val="accent2">
                              <a:lumMod val="75000"/>
                            </a:schemeClr>
                          </a:solidFill>
                          <a:effectLst/>
                          <a:latin typeface="Arial"/>
                        </a:rPr>
                        <a:t>$            206,405.79 </a:t>
                      </a:r>
                      <a:endParaRPr lang="en-US" sz="1100" b="0" i="0" u="none" strike="noStrike" dirty="0">
                        <a:solidFill>
                          <a:schemeClr val="accent2">
                            <a:lumMod val="75000"/>
                          </a:schemeClr>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B050"/>
                          </a:solidFill>
                          <a:effectLst/>
                          <a:latin typeface="Arial"/>
                        </a:rPr>
                        <a:t>$               215,980.00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100" b="0" i="0" u="none" strike="noStrike">
                        <a:solidFill>
                          <a:srgbClr val="000000"/>
                        </a:solidFill>
                        <a:effectLst/>
                        <a:latin typeface="Arial"/>
                      </a:endParaRPr>
                    </a:p>
                    <a:p>
                      <a:pPr algn="r" fontAlgn="b"/>
                      <a:r>
                        <a:rPr lang="en-US" sz="1100" b="0" i="0" u="none" strike="noStrike" dirty="0">
                          <a:solidFill>
                            <a:srgbClr val="000000"/>
                          </a:solidFill>
                          <a:effectLst/>
                          <a:latin typeface="Arial"/>
                        </a:rPr>
                        <a:t>$            222,290.92 </a:t>
                      </a:r>
                      <a:endParaRPr lang="en-US" sz="11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5986379"/>
                  </a:ext>
                </a:extLst>
              </a:tr>
              <a:tr h="525344">
                <a:tc>
                  <a:txBody>
                    <a:bodyPr/>
                    <a:lstStyle/>
                    <a:p>
                      <a:pPr algn="l" fontAlgn="b"/>
                      <a:r>
                        <a:rPr lang="en-US" sz="1100" b="0" i="0" u="none" strike="noStrike" dirty="0">
                          <a:solidFill>
                            <a:srgbClr val="000000"/>
                          </a:solidFill>
                          <a:effectLst/>
                          <a:latin typeface="Arial"/>
                        </a:rPr>
                        <a:t>Underground Storage Tank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Arial"/>
                        </a:rPr>
                        <a:t>$               12,750.00 </a:t>
                      </a:r>
                      <a:endParaRPr lang="en-US" sz="11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Arial"/>
                        </a:rPr>
                        <a:t> </a:t>
                      </a:r>
                    </a:p>
                    <a:p>
                      <a:pPr algn="r" fontAlgn="b"/>
                      <a:r>
                        <a:rPr lang="en-US" sz="1100" b="0" i="0" u="none" strike="noStrike" dirty="0">
                          <a:solidFill>
                            <a:srgbClr val="000000"/>
                          </a:solidFill>
                          <a:effectLst/>
                          <a:latin typeface="Arial"/>
                        </a:rPr>
                        <a:t>$                 9,250.00 </a:t>
                      </a:r>
                      <a:endParaRPr lang="en-US" sz="11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100" b="0" i="0" u="none" strike="noStrike" dirty="0">
                        <a:solidFill>
                          <a:schemeClr val="accent2">
                            <a:lumMod val="75000"/>
                          </a:schemeClr>
                        </a:solidFill>
                        <a:effectLst/>
                        <a:latin typeface="Arial"/>
                      </a:endParaRPr>
                    </a:p>
                    <a:p>
                      <a:pPr algn="r" fontAlgn="b"/>
                      <a:r>
                        <a:rPr lang="en-US" sz="1100" b="0" i="0" u="none" strike="noStrike" dirty="0">
                          <a:solidFill>
                            <a:schemeClr val="accent2">
                              <a:lumMod val="75000"/>
                            </a:schemeClr>
                          </a:solidFill>
                          <a:effectLst/>
                          <a:latin typeface="Arial"/>
                        </a:rPr>
                        <a:t>$               15,333.33 </a:t>
                      </a:r>
                      <a:endParaRPr lang="en-US" sz="1100" b="0" i="0" u="none" strike="noStrike" dirty="0">
                        <a:solidFill>
                          <a:schemeClr val="accent2">
                            <a:lumMod val="75000"/>
                          </a:schemeClr>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B050"/>
                          </a:solidFill>
                          <a:effectLst/>
                          <a:latin typeface="Arial"/>
                        </a:rPr>
                        <a:t>$                   6,500.00</a:t>
                      </a:r>
                      <a:endParaRPr lang="en-US" sz="1100" b="0" i="0" u="none" strike="noStrike" dirty="0">
                        <a:solidFill>
                          <a:srgbClr val="00B05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100" b="0" i="0" u="none" strike="noStrike">
                        <a:solidFill>
                          <a:srgbClr val="000000"/>
                        </a:solidFill>
                        <a:effectLst/>
                        <a:latin typeface="Arial"/>
                      </a:endParaRPr>
                    </a:p>
                    <a:p>
                      <a:pPr algn="r" fontAlgn="b"/>
                      <a:r>
                        <a:rPr lang="en-US" sz="1100" b="0" i="0" u="none" strike="noStrike" dirty="0">
                          <a:solidFill>
                            <a:srgbClr val="000000"/>
                          </a:solidFill>
                          <a:effectLst/>
                          <a:latin typeface="Arial"/>
                        </a:rPr>
                        <a:t>$               12,444.44 </a:t>
                      </a:r>
                      <a:endParaRPr lang="en-US" sz="11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6301876"/>
                  </a:ext>
                </a:extLst>
              </a:tr>
              <a:tr h="540586">
                <a:tc>
                  <a:txBody>
                    <a:bodyPr/>
                    <a:lstStyle/>
                    <a:p>
                      <a:pPr algn="l" fontAlgn="b"/>
                      <a:r>
                        <a:rPr lang="en-US" sz="1100" b="0" i="0" u="none" strike="noStrike" dirty="0">
                          <a:solidFill>
                            <a:srgbClr val="000000"/>
                          </a:solidFill>
                          <a:effectLst/>
                          <a:latin typeface="Arial"/>
                        </a:rPr>
                        <a:t>Fish and Game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Arial"/>
                        </a:rPr>
                        <a:t> $            405,849.82 </a:t>
                      </a:r>
                      <a:endParaRPr lang="en-US" sz="11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Arial"/>
                        </a:rPr>
                        <a:t> </a:t>
                      </a:r>
                    </a:p>
                    <a:p>
                      <a:pPr algn="r" fontAlgn="b"/>
                      <a:r>
                        <a:rPr lang="en-US" sz="1100" b="0" i="0" u="none" strike="noStrike" dirty="0">
                          <a:solidFill>
                            <a:srgbClr val="000000"/>
                          </a:solidFill>
                          <a:effectLst/>
                          <a:latin typeface="Arial"/>
                        </a:rPr>
                        <a:t>$             393,899.89 </a:t>
                      </a:r>
                      <a:endParaRPr lang="en-US" sz="11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100" b="0" i="0" u="none" strike="noStrike" dirty="0">
                        <a:solidFill>
                          <a:schemeClr val="accent2">
                            <a:lumMod val="75000"/>
                          </a:schemeClr>
                        </a:solidFill>
                        <a:effectLst/>
                        <a:latin typeface="Arial"/>
                      </a:endParaRPr>
                    </a:p>
                    <a:p>
                      <a:pPr algn="r" fontAlgn="b"/>
                      <a:r>
                        <a:rPr lang="en-US" sz="1100" b="0" i="0" u="none" strike="noStrike" dirty="0">
                          <a:solidFill>
                            <a:schemeClr val="accent2">
                              <a:lumMod val="75000"/>
                            </a:schemeClr>
                          </a:solidFill>
                          <a:effectLst/>
                          <a:latin typeface="Arial"/>
                        </a:rPr>
                        <a:t>$             387,162.60 </a:t>
                      </a:r>
                      <a:endParaRPr lang="en-US" sz="1100" b="0" i="0" u="none" strike="noStrike" dirty="0">
                        <a:solidFill>
                          <a:schemeClr val="accent2">
                            <a:lumMod val="75000"/>
                          </a:schemeClr>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noProof="0" dirty="0">
                          <a:solidFill>
                            <a:srgbClr val="00B050"/>
                          </a:solidFill>
                          <a:effectLst/>
                        </a:rPr>
                        <a:t> </a:t>
                      </a:r>
                      <a:br>
                        <a:rPr lang="en-US" sz="1100" b="0" i="0" u="none" strike="noStrike" noProof="0" dirty="0">
                          <a:solidFill>
                            <a:srgbClr val="00B050"/>
                          </a:solidFill>
                          <a:effectLst/>
                        </a:rPr>
                      </a:br>
                      <a:r>
                        <a:rPr lang="en-US" sz="1100" b="0" i="0" u="none" strike="noStrike" noProof="0" dirty="0">
                          <a:solidFill>
                            <a:srgbClr val="00B050"/>
                          </a:solidFill>
                          <a:effectLst/>
                          <a:latin typeface="Arial" panose="020B0604020202020204" pitchFamily="34" charset="0"/>
                          <a:cs typeface="Arial" panose="020B0604020202020204" pitchFamily="34" charset="0"/>
                        </a:rPr>
                        <a:t>$                 64,173.74</a:t>
                      </a:r>
                      <a:endParaRPr lang="en-US" dirty="0">
                        <a:solidFill>
                          <a:srgbClr val="00B050"/>
                        </a:solidFill>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100" b="0" i="0" u="none" strike="noStrike">
                        <a:solidFill>
                          <a:srgbClr val="000000"/>
                        </a:solidFill>
                        <a:effectLst/>
                        <a:latin typeface="Arial"/>
                      </a:endParaRPr>
                    </a:p>
                    <a:p>
                      <a:pPr algn="r" fontAlgn="b"/>
                      <a:r>
                        <a:rPr lang="en-US" sz="1100" b="0" i="0" u="none" strike="noStrike" dirty="0">
                          <a:solidFill>
                            <a:srgbClr val="000000"/>
                          </a:solidFill>
                          <a:effectLst/>
                          <a:latin typeface="Arial"/>
                        </a:rPr>
                        <a:t>$             395,637.44 </a:t>
                      </a:r>
                      <a:endParaRPr lang="en-US" sz="11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6089749"/>
                  </a:ext>
                </a:extLst>
              </a:tr>
              <a:tr h="525344">
                <a:tc>
                  <a:txBody>
                    <a:bodyPr/>
                    <a:lstStyle/>
                    <a:p>
                      <a:pPr algn="l" fontAlgn="b"/>
                      <a:r>
                        <a:rPr lang="en-US" sz="1100" b="0" i="0" u="none" strike="noStrike" dirty="0">
                          <a:solidFill>
                            <a:srgbClr val="000000"/>
                          </a:solidFill>
                          <a:effectLst/>
                          <a:latin typeface="Arial" panose="020B0604020202020204" pitchFamily="34" charset="0"/>
                        </a:rPr>
                        <a:t>Legal Publications Revolving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Arial"/>
                        </a:rPr>
                        <a:t> $                8,166.00 </a:t>
                      </a:r>
                      <a:endParaRPr lang="en-US" sz="11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Arial"/>
                        </a:rPr>
                        <a:t> </a:t>
                      </a:r>
                    </a:p>
                    <a:p>
                      <a:pPr algn="r" fontAlgn="b"/>
                      <a:r>
                        <a:rPr lang="en-US" sz="1100" b="0" i="0" u="none" strike="noStrike" dirty="0">
                          <a:solidFill>
                            <a:srgbClr val="000000"/>
                          </a:solidFill>
                          <a:effectLst/>
                          <a:latin typeface="Arial"/>
                        </a:rPr>
                        <a:t>$                 5,468.00 </a:t>
                      </a:r>
                      <a:endParaRPr lang="en-US" sz="11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100" b="0" i="0" u="none" strike="noStrike" dirty="0">
                        <a:solidFill>
                          <a:schemeClr val="accent2">
                            <a:lumMod val="75000"/>
                          </a:schemeClr>
                        </a:solidFill>
                        <a:effectLst/>
                        <a:latin typeface="Arial"/>
                      </a:endParaRPr>
                    </a:p>
                    <a:p>
                      <a:pPr algn="r" fontAlgn="b"/>
                      <a:r>
                        <a:rPr lang="en-US" sz="1100" b="0" i="0" u="none" strike="noStrike" dirty="0">
                          <a:solidFill>
                            <a:schemeClr val="accent2">
                              <a:lumMod val="75000"/>
                            </a:schemeClr>
                          </a:solidFill>
                          <a:effectLst/>
                          <a:latin typeface="Arial"/>
                        </a:rPr>
                        <a:t>$                 6,618.66 </a:t>
                      </a:r>
                      <a:endParaRPr lang="en-US" sz="1100" b="0" i="0" u="none" strike="noStrike" dirty="0">
                        <a:solidFill>
                          <a:schemeClr val="accent2">
                            <a:lumMod val="75000"/>
                          </a:schemeClr>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r">
                        <a:buNone/>
                      </a:pPr>
                      <a:endParaRPr lang="en-US" sz="1100" b="0" i="0" u="none" strike="noStrike" noProof="0" dirty="0">
                        <a:solidFill>
                          <a:srgbClr val="00B050"/>
                        </a:solidFill>
                        <a:effectLst/>
                        <a:latin typeface="Arial"/>
                      </a:endParaRPr>
                    </a:p>
                    <a:p>
                      <a:pPr lvl="0" algn="r">
                        <a:buNone/>
                      </a:pPr>
                      <a:r>
                        <a:rPr lang="en-US" sz="1100" b="0" i="0" u="none" strike="noStrike" noProof="0" dirty="0">
                          <a:solidFill>
                            <a:srgbClr val="00B050"/>
                          </a:solidFill>
                          <a:effectLst/>
                          <a:latin typeface="Arial"/>
                        </a:rPr>
                        <a:t>$                  2,570.00</a:t>
                      </a:r>
                      <a:r>
                        <a:rPr lang="en-US" sz="1100" b="0" i="0" u="none" strike="noStrike" dirty="0">
                          <a:solidFill>
                            <a:srgbClr val="00B050"/>
                          </a:solidFill>
                          <a:effectLst/>
                          <a:latin typeface="Arial"/>
                        </a:rPr>
                        <a:t> </a:t>
                      </a:r>
                      <a:endParaRPr lang="en-US" dirty="0">
                        <a:solidFill>
                          <a:srgbClr val="00B050"/>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100" b="0" i="0" u="none" strike="noStrike">
                        <a:solidFill>
                          <a:srgbClr val="000000"/>
                        </a:solidFill>
                        <a:effectLst/>
                        <a:latin typeface="Arial"/>
                      </a:endParaRPr>
                    </a:p>
                    <a:p>
                      <a:pPr algn="r" fontAlgn="b"/>
                      <a:r>
                        <a:rPr lang="en-US" sz="1100" b="0" i="0" u="none" strike="noStrike" dirty="0">
                          <a:solidFill>
                            <a:srgbClr val="000000"/>
                          </a:solidFill>
                          <a:effectLst/>
                          <a:latin typeface="Arial"/>
                        </a:rPr>
                        <a:t>$                 6,756.22 </a:t>
                      </a:r>
                      <a:endParaRPr lang="en-US" sz="11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5713504"/>
                  </a:ext>
                </a:extLst>
              </a:tr>
              <a:tr h="525344">
                <a:tc>
                  <a:txBody>
                    <a:bodyPr/>
                    <a:lstStyle/>
                    <a:p>
                      <a:pPr algn="l" fontAlgn="b"/>
                      <a:r>
                        <a:rPr lang="en-US" sz="1100" b="0" i="0" u="none" strike="noStrike" dirty="0">
                          <a:solidFill>
                            <a:srgbClr val="000000"/>
                          </a:solidFill>
                          <a:effectLst/>
                          <a:latin typeface="Arial"/>
                        </a:rPr>
                        <a:t>Libraries &amp; Museum Revolving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Arial"/>
                        </a:rPr>
                        <a:t> $              81,399.04 </a:t>
                      </a:r>
                      <a:endParaRPr lang="en-US" sz="11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Arial"/>
                        </a:rPr>
                        <a:t> </a:t>
                      </a:r>
                    </a:p>
                    <a:p>
                      <a:pPr algn="r" fontAlgn="b"/>
                      <a:r>
                        <a:rPr lang="en-US" sz="1100" b="0" i="0" u="none" strike="noStrike" dirty="0">
                          <a:solidFill>
                            <a:srgbClr val="000000"/>
                          </a:solidFill>
                          <a:effectLst/>
                          <a:latin typeface="Arial"/>
                        </a:rPr>
                        <a:t>$             113,128.00 </a:t>
                      </a:r>
                      <a:endParaRPr lang="en-US" sz="11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100" b="0" i="0" u="none" strike="noStrike" dirty="0">
                        <a:solidFill>
                          <a:schemeClr val="accent2">
                            <a:lumMod val="75000"/>
                          </a:schemeClr>
                        </a:solidFill>
                        <a:effectLst/>
                        <a:latin typeface="Arial"/>
                      </a:endParaRPr>
                    </a:p>
                    <a:p>
                      <a:pPr algn="r" fontAlgn="b"/>
                      <a:r>
                        <a:rPr lang="en-US" sz="1100" b="0" i="0" u="none" strike="noStrike" dirty="0">
                          <a:solidFill>
                            <a:schemeClr val="accent2">
                              <a:lumMod val="75000"/>
                            </a:schemeClr>
                          </a:solidFill>
                          <a:effectLst/>
                          <a:latin typeface="Arial"/>
                        </a:rPr>
                        <a:t>$               77,945.68 </a:t>
                      </a:r>
                      <a:endParaRPr lang="en-US" sz="1100" b="0" i="0" u="none" strike="noStrike" dirty="0">
                        <a:solidFill>
                          <a:schemeClr val="accent2">
                            <a:lumMod val="75000"/>
                          </a:schemeClr>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B050"/>
                          </a:solidFill>
                          <a:effectLst/>
                          <a:latin typeface="Arial"/>
                        </a:rPr>
                        <a:t>$                 83,493.98</a:t>
                      </a:r>
                      <a:endParaRPr lang="en-US" sz="1100" b="0" i="0" u="none" strike="noStrike" dirty="0">
                        <a:solidFill>
                          <a:srgbClr val="00B05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100" b="0" i="0" u="none" strike="noStrike">
                        <a:solidFill>
                          <a:srgbClr val="000000"/>
                        </a:solidFill>
                        <a:effectLst/>
                        <a:latin typeface="Arial"/>
                      </a:endParaRPr>
                    </a:p>
                    <a:p>
                      <a:pPr algn="r" fontAlgn="b"/>
                      <a:r>
                        <a:rPr lang="en-US" sz="1100" b="0" i="0" u="none" strike="noStrike" dirty="0">
                          <a:solidFill>
                            <a:srgbClr val="000000"/>
                          </a:solidFill>
                          <a:effectLst/>
                          <a:latin typeface="Arial"/>
                        </a:rPr>
                        <a:t>$               90,824.24 </a:t>
                      </a:r>
                      <a:endParaRPr lang="en-US" sz="11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6382174"/>
                  </a:ext>
                </a:extLst>
              </a:tr>
              <a:tr h="525344">
                <a:tc>
                  <a:txBody>
                    <a:bodyPr/>
                    <a:lstStyle/>
                    <a:p>
                      <a:pPr algn="l" fontAlgn="b"/>
                      <a:r>
                        <a:rPr lang="en-US" sz="1100" b="0" i="0" u="none" strike="noStrike" dirty="0">
                          <a:solidFill>
                            <a:srgbClr val="000000"/>
                          </a:solidFill>
                          <a:effectLst/>
                          <a:latin typeface="Arial"/>
                        </a:rPr>
                        <a:t>Program Income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0000"/>
                          </a:solidFill>
                          <a:effectLst/>
                          <a:latin typeface="Arial"/>
                        </a:rPr>
                        <a:t>$              138,365.00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100" b="0" i="0" u="none" strike="noStrike">
                        <a:solidFill>
                          <a:srgbClr val="000000"/>
                        </a:solidFill>
                        <a:effectLst/>
                        <a:latin typeface="Arial"/>
                      </a:endParaRPr>
                    </a:p>
                    <a:p>
                      <a:pPr algn="r" fontAlgn="b"/>
                      <a:r>
                        <a:rPr lang="en-US" sz="1100" b="0" i="0" u="none" strike="noStrike" dirty="0">
                          <a:solidFill>
                            <a:srgbClr val="000000"/>
                          </a:solidFill>
                          <a:effectLst/>
                          <a:latin typeface="Arial"/>
                        </a:rPr>
                        <a:t>$          1,950,526.78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100" b="0" i="0" u="none" strike="noStrike" dirty="0">
                        <a:solidFill>
                          <a:schemeClr val="accent2">
                            <a:lumMod val="75000"/>
                          </a:schemeClr>
                        </a:solidFill>
                        <a:effectLst/>
                        <a:latin typeface="Arial"/>
                      </a:endParaRPr>
                    </a:p>
                    <a:p>
                      <a:pPr algn="r" fontAlgn="b"/>
                      <a:r>
                        <a:rPr lang="en-US" sz="1100" b="0" i="0" u="none" strike="noStrike" dirty="0">
                          <a:solidFill>
                            <a:schemeClr val="accent2">
                              <a:lumMod val="75000"/>
                            </a:schemeClr>
                          </a:solidFill>
                          <a:effectLst/>
                          <a:latin typeface="Arial"/>
                        </a:rPr>
                        <a:t>$             711,468.59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B050"/>
                          </a:solidFill>
                          <a:effectLst/>
                          <a:latin typeface="Arial"/>
                        </a:rPr>
                        <a:t>$              212,363.62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100" b="0" i="0" u="none" strike="noStrike">
                        <a:solidFill>
                          <a:srgbClr val="000000"/>
                        </a:solidFill>
                        <a:effectLst/>
                        <a:latin typeface="Arial"/>
                      </a:endParaRPr>
                    </a:p>
                    <a:p>
                      <a:pPr algn="r" fontAlgn="b"/>
                      <a:r>
                        <a:rPr lang="en-US" sz="1100" b="0" i="0" u="none" strike="noStrike" dirty="0">
                          <a:solidFill>
                            <a:srgbClr val="000000"/>
                          </a:solidFill>
                          <a:effectLst/>
                          <a:latin typeface="Arial"/>
                        </a:rPr>
                        <a:t>$             933,453.46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7889831"/>
                  </a:ext>
                </a:extLst>
              </a:tr>
              <a:tr h="525344">
                <a:tc>
                  <a:txBody>
                    <a:bodyPr/>
                    <a:lstStyle/>
                    <a:p>
                      <a:pPr algn="l" fontAlgn="b"/>
                      <a:r>
                        <a:rPr lang="en-US" sz="1100" b="0" i="0" u="none" strike="noStrike" dirty="0">
                          <a:solidFill>
                            <a:srgbClr val="000000"/>
                          </a:solidFill>
                          <a:effectLst/>
                          <a:latin typeface="Arial"/>
                        </a:rPr>
                        <a:t>Natural Resources Reclamation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Arial"/>
                        </a:rPr>
                        <a:t>$           3,386,451.57</a:t>
                      </a:r>
                      <a:endParaRPr lang="en-US" sz="11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Arial"/>
                        </a:rPr>
                        <a:t> </a:t>
                      </a:r>
                    </a:p>
                    <a:p>
                      <a:pPr algn="r" fontAlgn="b"/>
                      <a:r>
                        <a:rPr lang="en-US" sz="1100" b="0" i="0" u="none" strike="noStrike" dirty="0">
                          <a:solidFill>
                            <a:srgbClr val="000000"/>
                          </a:solidFill>
                          <a:effectLst/>
                          <a:latin typeface="Arial"/>
                        </a:rPr>
                        <a:t>$          2,346,523.15 </a:t>
                      </a:r>
                      <a:endParaRPr lang="en-US" sz="11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chemeClr val="accent2">
                              <a:lumMod val="75000"/>
                            </a:schemeClr>
                          </a:solidFill>
                          <a:effectLst/>
                          <a:latin typeface="Arial"/>
                        </a:rPr>
                        <a:t>$          2,921,664.52</a:t>
                      </a:r>
                      <a:endParaRPr lang="en-US" sz="1100" b="0" i="0" u="none" strike="noStrike" dirty="0">
                        <a:solidFill>
                          <a:schemeClr val="accent2">
                            <a:lumMod val="75000"/>
                          </a:schemeClr>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dirty="0">
                          <a:solidFill>
                            <a:srgbClr val="00B050"/>
                          </a:solidFill>
                          <a:effectLst/>
                          <a:latin typeface="Arial"/>
                        </a:rPr>
                        <a:t> $           1,557,231.40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100" b="0" i="0" u="none" strike="noStrike">
                        <a:solidFill>
                          <a:srgbClr val="000000"/>
                        </a:solidFill>
                        <a:effectLst/>
                        <a:latin typeface="Arial"/>
                      </a:endParaRPr>
                    </a:p>
                    <a:p>
                      <a:pPr algn="r" fontAlgn="b"/>
                      <a:r>
                        <a:rPr lang="en-US" sz="1100" b="0" i="0" u="none" strike="noStrike" dirty="0">
                          <a:solidFill>
                            <a:srgbClr val="000000"/>
                          </a:solidFill>
                          <a:effectLst/>
                          <a:latin typeface="Arial"/>
                        </a:rPr>
                        <a:t>$          2,862,041.58 </a:t>
                      </a:r>
                      <a:endParaRPr lang="en-US" sz="11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0443999"/>
                  </a:ext>
                </a:extLst>
              </a:tr>
              <a:tr h="525344">
                <a:tc>
                  <a:txBody>
                    <a:bodyPr/>
                    <a:lstStyle/>
                    <a:p>
                      <a:pPr algn="l" fontAlgn="b"/>
                      <a:r>
                        <a:rPr lang="en-US" sz="1100" b="1" i="0" u="none" strike="noStrike" dirty="0">
                          <a:solidFill>
                            <a:srgbClr val="000000"/>
                          </a:solidFill>
                          <a:effectLst/>
                          <a:latin typeface="Arial"/>
                        </a:rPr>
                        <a:t>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100" b="1" i="0" u="none" strike="noStrike">
                        <a:solidFill>
                          <a:srgbClr val="000000"/>
                        </a:solidFill>
                        <a:effectLst/>
                        <a:latin typeface="Arial"/>
                      </a:endParaRPr>
                    </a:p>
                    <a:p>
                      <a:pPr algn="r" fontAlgn="b"/>
                      <a:r>
                        <a:rPr lang="en-US" sz="1100" b="1" i="0" u="none" strike="noStrike" dirty="0">
                          <a:solidFill>
                            <a:srgbClr val="000000"/>
                          </a:solidFill>
                          <a:effectLst/>
                          <a:latin typeface="Arial"/>
                        </a:rPr>
                        <a:t>$         4,497,449.34 </a:t>
                      </a:r>
                      <a:endParaRPr lang="en-US" sz="1100" b="1"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Arial"/>
                        </a:rPr>
                        <a:t> </a:t>
                      </a:r>
                    </a:p>
                    <a:p>
                      <a:pPr algn="r" fontAlgn="b"/>
                      <a:r>
                        <a:rPr lang="en-US" sz="1100" b="1" i="0" u="none" strike="noStrike" dirty="0">
                          <a:solidFill>
                            <a:srgbClr val="000000"/>
                          </a:solidFill>
                          <a:effectLst/>
                          <a:latin typeface="Arial"/>
                        </a:rPr>
                        <a:t>$          5,098,747.19 </a:t>
                      </a:r>
                      <a:endParaRPr lang="en-US" sz="1100" b="1"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chemeClr val="accent2">
                              <a:lumMod val="75000"/>
                            </a:schemeClr>
                          </a:solidFill>
                          <a:effectLst/>
                          <a:latin typeface="Arial"/>
                        </a:rPr>
                        <a:t> $         4,527,256.62</a:t>
                      </a:r>
                      <a:endParaRPr lang="en-US" sz="1100" b="1" i="0" u="none" strike="noStrike" dirty="0">
                        <a:solidFill>
                          <a:schemeClr val="accent2">
                            <a:lumMod val="75000"/>
                          </a:schemeClr>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B050"/>
                          </a:solidFill>
                          <a:effectLst/>
                          <a:latin typeface="Arial"/>
                        </a:rPr>
                        <a:t>$           1,933,269.72</a:t>
                      </a:r>
                      <a:endParaRPr lang="en-US" sz="1100" b="1" i="0" u="none" strike="noStrike" dirty="0">
                        <a:solidFill>
                          <a:srgbClr val="00B05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100" b="1" i="0" u="none" strike="noStrike" dirty="0">
                        <a:solidFill>
                          <a:srgbClr val="000000"/>
                        </a:solidFill>
                        <a:effectLst/>
                        <a:latin typeface="Arial"/>
                      </a:endParaRPr>
                    </a:p>
                    <a:p>
                      <a:pPr algn="r" fontAlgn="b"/>
                      <a:r>
                        <a:rPr lang="en-US" sz="1100" b="1" i="0" u="none" strike="noStrike" dirty="0">
                          <a:solidFill>
                            <a:srgbClr val="000000"/>
                          </a:solidFill>
                          <a:effectLst/>
                          <a:latin typeface="Arial"/>
                        </a:rPr>
                        <a:t>$          4,740,068.90 </a:t>
                      </a:r>
                      <a:endParaRPr lang="en-US" sz="1100" b="1"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5395956"/>
                  </a:ext>
                </a:extLst>
              </a:tr>
            </a:tbl>
          </a:graphicData>
        </a:graphic>
      </p:graphicFrame>
    </p:spTree>
    <p:extLst>
      <p:ext uri="{BB962C8B-B14F-4D97-AF65-F5344CB8AC3E}">
        <p14:creationId xmlns:p14="http://schemas.microsoft.com/office/powerpoint/2010/main" val="2369855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0" y="0"/>
            <a:ext cx="9144000" cy="1161100"/>
          </a:xfrm>
          <a:solidFill>
            <a:srgbClr val="002060"/>
          </a:solidFill>
          <a:ln w="19050">
            <a:solidFill>
              <a:srgbClr val="0070C0"/>
            </a:solidFill>
          </a:ln>
        </p:spPr>
        <p:txBody>
          <a:bodyPr/>
          <a:lstStyle/>
          <a:p>
            <a:pPr algn="ctr"/>
            <a:r>
              <a:rPr lang="en-US" sz="2800" dirty="0">
                <a:solidFill>
                  <a:srgbClr val="002060"/>
                </a:solidFill>
                <a:latin typeface="Bodoni MT Black" panose="02070A03080606020203" pitchFamily="18" charset="0"/>
              </a:rPr>
              <a:t>         </a:t>
            </a:r>
            <a:r>
              <a:rPr lang="en-US" sz="2800" dirty="0">
                <a:solidFill>
                  <a:schemeClr val="bg1"/>
                </a:solidFill>
                <a:latin typeface="Georgia" panose="02040502050405020303" pitchFamily="18" charset="0"/>
              </a:rPr>
              <a:t>Virgin Islands Coastal Protection Fund</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7</a:t>
            </a:fld>
            <a:endParaRPr lang="en-US" dirty="0"/>
          </a:p>
        </p:txBody>
      </p:sp>
      <p:pic>
        <p:nvPicPr>
          <p:cNvPr id="7" name="Picture 6"/>
          <p:cNvPicPr>
            <a:picLocks noChangeAspect="1"/>
          </p:cNvPicPr>
          <p:nvPr/>
        </p:nvPicPr>
        <p:blipFill>
          <a:blip r:embed="rId3"/>
          <a:stretch>
            <a:fillRect/>
          </a:stretch>
        </p:blipFill>
        <p:spPr>
          <a:xfrm>
            <a:off x="173228" y="110130"/>
            <a:ext cx="1051010" cy="926334"/>
          </a:xfrm>
          <a:prstGeom prst="ellipse">
            <a:avLst/>
          </a:prstGeom>
          <a:ln w="190500" cap="rnd">
            <a:solidFill>
              <a:schemeClr val="accent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a:blip r:embed="rId4"/>
          <a:stretch>
            <a:fillRect/>
          </a:stretch>
        </p:blipFill>
        <p:spPr>
          <a:xfrm>
            <a:off x="0" y="1146594"/>
            <a:ext cx="9144793" cy="91448"/>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702151180"/>
              </p:ext>
            </p:extLst>
          </p:nvPr>
        </p:nvGraphicFramePr>
        <p:xfrm>
          <a:off x="278296" y="1460174"/>
          <a:ext cx="8651126" cy="4323012"/>
        </p:xfrm>
        <a:graphic>
          <a:graphicData uri="http://schemas.openxmlformats.org/drawingml/2006/table">
            <a:tbl>
              <a:tblPr/>
              <a:tblGrid>
                <a:gridCol w="1834521">
                  <a:extLst>
                    <a:ext uri="{9D8B030D-6E8A-4147-A177-3AD203B41FA5}">
                      <a16:colId xmlns:a16="http://schemas.microsoft.com/office/drawing/2014/main" val="923218951"/>
                    </a:ext>
                  </a:extLst>
                </a:gridCol>
                <a:gridCol w="1363321">
                  <a:extLst>
                    <a:ext uri="{9D8B030D-6E8A-4147-A177-3AD203B41FA5}">
                      <a16:colId xmlns:a16="http://schemas.microsoft.com/office/drawing/2014/main" val="3814071900"/>
                    </a:ext>
                  </a:extLst>
                </a:gridCol>
                <a:gridCol w="1363321">
                  <a:extLst>
                    <a:ext uri="{9D8B030D-6E8A-4147-A177-3AD203B41FA5}">
                      <a16:colId xmlns:a16="http://schemas.microsoft.com/office/drawing/2014/main" val="2036931755"/>
                    </a:ext>
                  </a:extLst>
                </a:gridCol>
                <a:gridCol w="1363321">
                  <a:extLst>
                    <a:ext uri="{9D8B030D-6E8A-4147-A177-3AD203B41FA5}">
                      <a16:colId xmlns:a16="http://schemas.microsoft.com/office/drawing/2014/main" val="964718186"/>
                    </a:ext>
                  </a:extLst>
                </a:gridCol>
                <a:gridCol w="1363321">
                  <a:extLst>
                    <a:ext uri="{9D8B030D-6E8A-4147-A177-3AD203B41FA5}">
                      <a16:colId xmlns:a16="http://schemas.microsoft.com/office/drawing/2014/main" val="999081634"/>
                    </a:ext>
                  </a:extLst>
                </a:gridCol>
                <a:gridCol w="1363321">
                  <a:extLst>
                    <a:ext uri="{9D8B030D-6E8A-4147-A177-3AD203B41FA5}">
                      <a16:colId xmlns:a16="http://schemas.microsoft.com/office/drawing/2014/main" val="3554439845"/>
                    </a:ext>
                  </a:extLst>
                </a:gridCol>
              </a:tblGrid>
              <a:tr h="321502">
                <a:tc>
                  <a:txBody>
                    <a:bodyPr/>
                    <a:lstStyle/>
                    <a:p>
                      <a:pPr algn="ctr" fontAlgn="b"/>
                      <a:r>
                        <a:rPr lang="en-US" sz="1200" b="1" i="0" u="none" strike="noStrike" dirty="0">
                          <a:solidFill>
                            <a:srgbClr val="FFFFFF"/>
                          </a:solidFill>
                          <a:effectLst/>
                          <a:latin typeface="Arial"/>
                        </a:rPr>
                        <a:t>Categories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200" b="0" i="0" u="none" strike="noStrike">
                          <a:solidFill>
                            <a:srgbClr val="FFFFFF"/>
                          </a:solidFill>
                          <a:effectLst/>
                          <a:latin typeface="Cambria"/>
                        </a:rPr>
                        <a:t>FY2022 Actuals</a:t>
                      </a:r>
                      <a:endParaRPr lang="en-US" sz="1200" b="0" i="0" u="none" strike="noStrike" dirty="0">
                        <a:solidFill>
                          <a:srgbClr val="FFFFFF"/>
                        </a:solidFill>
                        <a:effectLst/>
                        <a:latin typeface="Cambri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200" b="0" i="0" u="none" strike="noStrike">
                          <a:solidFill>
                            <a:srgbClr val="FFFFFF"/>
                          </a:solidFill>
                          <a:effectLst/>
                          <a:latin typeface="Cambria"/>
                        </a:rPr>
                        <a:t>FY2023 Actuals</a:t>
                      </a:r>
                      <a:endParaRPr lang="en-US" sz="1200" b="0" i="0" u="none" strike="noStrike" dirty="0">
                        <a:solidFill>
                          <a:srgbClr val="FFFFFF"/>
                        </a:solidFill>
                        <a:effectLst/>
                        <a:latin typeface="Cambri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200" b="0" i="0" u="none" strike="noStrike">
                          <a:solidFill>
                            <a:srgbClr val="FFFFFF"/>
                          </a:solidFill>
                          <a:effectLst/>
                          <a:latin typeface="Cambria"/>
                        </a:rPr>
                        <a:t>FY 2024 Estimated</a:t>
                      </a:r>
                      <a:endParaRPr lang="en-US" sz="1200" b="0" i="0" u="none" strike="noStrike" dirty="0">
                        <a:solidFill>
                          <a:srgbClr val="FFFFFF"/>
                        </a:solidFill>
                        <a:effectLst/>
                        <a:latin typeface="Cambri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200" b="0" i="0" u="none" strike="noStrike">
                          <a:solidFill>
                            <a:srgbClr val="FFFFFF"/>
                          </a:solidFill>
                          <a:effectLst/>
                          <a:latin typeface="Cambria"/>
                        </a:rPr>
                        <a:t>FY2024 Actuals</a:t>
                      </a:r>
                      <a:endParaRPr lang="en-US" sz="1200" b="0" i="0" u="none" strike="noStrike" dirty="0">
                        <a:solidFill>
                          <a:srgbClr val="FFFFFF"/>
                        </a:solidFill>
                        <a:effectLst/>
                        <a:latin typeface="Cambri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200" b="0" i="0" u="none" strike="noStrike">
                          <a:solidFill>
                            <a:srgbClr val="FFFFFF"/>
                          </a:solidFill>
                          <a:effectLst/>
                          <a:latin typeface="Cambria"/>
                        </a:rPr>
                        <a:t>FY2025</a:t>
                      </a:r>
                      <a:endParaRPr lang="en-US" sz="1200" b="0" i="0" u="none" strike="noStrike" dirty="0">
                        <a:solidFill>
                          <a:srgbClr val="FFFFFF"/>
                        </a:solidFill>
                        <a:effectLst/>
                        <a:latin typeface="Cambri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807535933"/>
                  </a:ext>
                </a:extLst>
              </a:tr>
              <a:tr h="306193">
                <a:tc>
                  <a:txBody>
                    <a:bodyPr/>
                    <a:lstStyle/>
                    <a:p>
                      <a:pPr algn="l" fontAlgn="b"/>
                      <a:r>
                        <a:rPr lang="en-US" sz="1100" b="0" i="0" u="none" strike="noStrike" dirty="0">
                          <a:solidFill>
                            <a:srgbClr val="000000"/>
                          </a:solidFill>
                          <a:effectLst/>
                          <a:latin typeface="Arial"/>
                        </a:rPr>
                        <a:t>Pesticide Applications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a:rPr>
                        <a:t> $                   150.00 </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a:solidFill>
                            <a:srgbClr val="000000"/>
                          </a:solidFill>
                          <a:effectLst/>
                          <a:latin typeface="Arial"/>
                        </a:rPr>
                        <a:t> $              40,620.00 </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lumMod val="75000"/>
                            </a:schemeClr>
                          </a:solidFill>
                          <a:effectLst/>
                          <a:latin typeface="Arial"/>
                        </a:rPr>
                        <a:t> $               13,655.00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Arial"/>
                        </a:rPr>
                        <a:t>$              153,765.00</a:t>
                      </a:r>
                      <a:endParaRPr lang="en-US" dirty="0">
                        <a:solidFill>
                          <a:srgbClr val="00B050"/>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a:solidFill>
                            <a:srgbClr val="000000"/>
                          </a:solidFill>
                          <a:effectLst/>
                          <a:latin typeface="Arial"/>
                        </a:rPr>
                        <a:t> $               18,141.67</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9220907"/>
                  </a:ext>
                </a:extLst>
              </a:tr>
              <a:tr h="306193">
                <a:tc>
                  <a:txBody>
                    <a:bodyPr/>
                    <a:lstStyle/>
                    <a:p>
                      <a:pPr algn="l" fontAlgn="b"/>
                      <a:r>
                        <a:rPr lang="en-US" sz="1100" b="0" i="0" u="none" strike="noStrike" dirty="0">
                          <a:solidFill>
                            <a:srgbClr val="000000"/>
                          </a:solidFill>
                          <a:effectLst/>
                          <a:latin typeface="Arial"/>
                        </a:rPr>
                        <a:t>Air Pollution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a:rPr>
                        <a:t> $              27,492.00 </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a:solidFill>
                            <a:srgbClr val="000000"/>
                          </a:solidFill>
                          <a:effectLst/>
                          <a:latin typeface="Arial"/>
                        </a:rPr>
                        <a:t> $              16,447.70 </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lumMod val="75000"/>
                            </a:schemeClr>
                          </a:solidFill>
                          <a:effectLst/>
                          <a:latin typeface="Arial"/>
                        </a:rPr>
                        <a:t> $               17,470.23</a:t>
                      </a:r>
                      <a:endParaRPr lang="en-US" dirty="0">
                        <a:solidFill>
                          <a:schemeClr val="accent2">
                            <a:lumMod val="75000"/>
                          </a:schemeClr>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Arial"/>
                        </a:rPr>
                        <a:t>$                  6,890.00</a:t>
                      </a:r>
                      <a:endParaRPr lang="en-US" dirty="0">
                        <a:solidFill>
                          <a:srgbClr val="00B050"/>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a:solidFill>
                            <a:srgbClr val="000000"/>
                          </a:solidFill>
                          <a:effectLst/>
                          <a:latin typeface="Arial"/>
                        </a:rPr>
                        <a:t> $               20,469.98</a:t>
                      </a:r>
                      <a:endParaRPr lang="en-US"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6103065"/>
                  </a:ext>
                </a:extLst>
              </a:tr>
              <a:tr h="306193">
                <a:tc>
                  <a:txBody>
                    <a:bodyPr/>
                    <a:lstStyle/>
                    <a:p>
                      <a:pPr algn="l" fontAlgn="b"/>
                      <a:r>
                        <a:rPr lang="en-US" sz="1100" b="0" i="0" u="none" strike="noStrike" dirty="0">
                          <a:solidFill>
                            <a:srgbClr val="000000"/>
                          </a:solidFill>
                          <a:effectLst/>
                          <a:latin typeface="Arial"/>
                        </a:rPr>
                        <a:t>Well Permits/License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a:rPr>
                        <a:t> $                 1,795.00</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a:solidFill>
                            <a:srgbClr val="000000"/>
                          </a:solidFill>
                          <a:effectLst/>
                          <a:latin typeface="Arial"/>
                        </a:rPr>
                        <a:t> $                   480.00 </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lumMod val="75000"/>
                            </a:schemeClr>
                          </a:solidFill>
                          <a:effectLst/>
                          <a:latin typeface="Arial"/>
                        </a:rPr>
                        <a:t> $                 1,148.33</a:t>
                      </a:r>
                      <a:endParaRPr lang="en-US" sz="1100" b="0" i="0" u="none" strike="noStrike" dirty="0">
                        <a:solidFill>
                          <a:schemeClr val="accent2">
                            <a:lumMod val="75000"/>
                          </a:schemeClr>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Arial"/>
                        </a:rPr>
                        <a:t>$                     500.00</a:t>
                      </a:r>
                      <a:endParaRPr lang="en-US" dirty="0">
                        <a:solidFill>
                          <a:srgbClr val="00B050"/>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a:solidFill>
                            <a:srgbClr val="000000"/>
                          </a:solidFill>
                          <a:effectLst/>
                          <a:latin typeface="Arial"/>
                        </a:rPr>
                        <a:t> $                 1,141.11</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4194752"/>
                  </a:ext>
                </a:extLst>
              </a:tr>
              <a:tr h="306193">
                <a:tc>
                  <a:txBody>
                    <a:bodyPr/>
                    <a:lstStyle/>
                    <a:p>
                      <a:pPr algn="l" fontAlgn="b"/>
                      <a:r>
                        <a:rPr lang="en-US" sz="1100" b="0" i="0" u="none" strike="noStrike" dirty="0">
                          <a:solidFill>
                            <a:srgbClr val="000000"/>
                          </a:solidFill>
                          <a:effectLst/>
                          <a:latin typeface="Arial"/>
                        </a:rPr>
                        <a:t>Terminal Facilities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a:rPr>
                        <a:t> $             44,505.00</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a:solidFill>
                            <a:srgbClr val="000000"/>
                          </a:solidFill>
                          <a:effectLst/>
                          <a:latin typeface="Arial"/>
                        </a:rPr>
                        <a:t> $              49,910.00 </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lumMod val="75000"/>
                            </a:schemeClr>
                          </a:solidFill>
                          <a:effectLst/>
                          <a:latin typeface="Arial"/>
                        </a:rPr>
                        <a:t> $               49,605.00</a:t>
                      </a:r>
                      <a:endParaRPr lang="en-US" dirty="0">
                        <a:solidFill>
                          <a:schemeClr val="accent2">
                            <a:lumMod val="75000"/>
                          </a:schemeClr>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Arial"/>
                        </a:rPr>
                        <a:t>$                25,620.00</a:t>
                      </a:r>
                      <a:endParaRPr lang="en-US" dirty="0">
                        <a:solidFill>
                          <a:srgbClr val="00B050"/>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a:solidFill>
                            <a:srgbClr val="000000"/>
                          </a:solidFill>
                          <a:effectLst/>
                          <a:latin typeface="Arial"/>
                        </a:rPr>
                        <a:t> $              48,006.67 </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1563112"/>
                  </a:ext>
                </a:extLst>
              </a:tr>
              <a:tr h="306193">
                <a:tc>
                  <a:txBody>
                    <a:bodyPr/>
                    <a:lstStyle/>
                    <a:p>
                      <a:pPr algn="l" fontAlgn="b"/>
                      <a:r>
                        <a:rPr lang="en-US" sz="1100" b="0" i="0" u="none" strike="noStrike" dirty="0">
                          <a:solidFill>
                            <a:srgbClr val="000000"/>
                          </a:solidFill>
                          <a:effectLst/>
                          <a:latin typeface="Arial"/>
                        </a:rPr>
                        <a:t>Photocopies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a:rPr>
                        <a:t> $                   707.00 </a:t>
                      </a:r>
                      <a:endParaRPr lang="en-US"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a:solidFill>
                            <a:srgbClr val="000000"/>
                          </a:solidFill>
                          <a:effectLst/>
                          <a:latin typeface="Arial"/>
                        </a:rPr>
                        <a:t> $                       0.00 </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lumMod val="75000"/>
                            </a:schemeClr>
                          </a:solidFill>
                          <a:effectLst/>
                          <a:latin typeface="Arial"/>
                        </a:rPr>
                        <a:t> $                    361.83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Arial"/>
                        </a:rPr>
                        <a:t>$                       30.00</a:t>
                      </a:r>
                      <a:endParaRPr lang="en-US" dirty="0">
                        <a:solidFill>
                          <a:srgbClr val="00B050"/>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a:solidFill>
                            <a:srgbClr val="000000"/>
                          </a:solidFill>
                          <a:effectLst/>
                          <a:latin typeface="Arial"/>
                        </a:rPr>
                        <a:t> $                    356.28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9165505"/>
                  </a:ext>
                </a:extLst>
              </a:tr>
              <a:tr h="306193">
                <a:tc>
                  <a:txBody>
                    <a:bodyPr/>
                    <a:lstStyle/>
                    <a:p>
                      <a:pPr algn="l" fontAlgn="b"/>
                      <a:r>
                        <a:rPr lang="en-US" sz="1100" b="0" i="0" u="none" strike="noStrike" dirty="0">
                          <a:solidFill>
                            <a:srgbClr val="000000"/>
                          </a:solidFill>
                          <a:effectLst/>
                          <a:latin typeface="Arial"/>
                        </a:rPr>
                        <a:t>Notice of Violations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a:rPr>
                        <a:t> $               10,600.00</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a:solidFill>
                            <a:srgbClr val="000000"/>
                          </a:solidFill>
                          <a:effectLst/>
                          <a:latin typeface="Arial"/>
                        </a:rPr>
                        <a:t> $                 7,000.00</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lumMod val="75000"/>
                            </a:schemeClr>
                          </a:solidFill>
                          <a:effectLst/>
                          <a:latin typeface="Arial"/>
                        </a:rPr>
                        <a:t> $                 5,900.00</a:t>
                      </a:r>
                      <a:endParaRPr lang="en-US" sz="1100" b="0" i="0" u="none" strike="noStrike" dirty="0">
                        <a:solidFill>
                          <a:schemeClr val="accent2">
                            <a:lumMod val="75000"/>
                          </a:schemeClr>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Arial"/>
                        </a:rPr>
                        <a:t>$                  1,000.00</a:t>
                      </a:r>
                      <a:endParaRPr lang="en-US" dirty="0">
                        <a:solidFill>
                          <a:srgbClr val="00B050"/>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a:solidFill>
                            <a:srgbClr val="000000"/>
                          </a:solidFill>
                          <a:effectLst/>
                          <a:latin typeface="Arial"/>
                        </a:rPr>
                        <a:t> $                 7,833.33</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2957559"/>
                  </a:ext>
                </a:extLst>
              </a:tr>
              <a:tr h="306193">
                <a:tc>
                  <a:txBody>
                    <a:bodyPr/>
                    <a:lstStyle/>
                    <a:p>
                      <a:pPr algn="l" fontAlgn="b"/>
                      <a:r>
                        <a:rPr lang="en-US" sz="1100" b="0" i="0" u="none" strike="noStrike" dirty="0">
                          <a:solidFill>
                            <a:srgbClr val="000000"/>
                          </a:solidFill>
                          <a:effectLst/>
                          <a:latin typeface="Arial"/>
                        </a:rPr>
                        <a:t>Soil Boring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a:rPr>
                        <a:t> $                1,570.00 </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a:solidFill>
                            <a:srgbClr val="000000"/>
                          </a:solidFill>
                          <a:effectLst/>
                          <a:latin typeface="Arial"/>
                        </a:rPr>
                        <a:t> $                   250.00 </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lumMod val="75000"/>
                            </a:schemeClr>
                          </a:solidFill>
                          <a:effectLst/>
                          <a:latin typeface="Arial"/>
                        </a:rPr>
                        <a:t> $                 1,156.67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Arial"/>
                        </a:rPr>
                        <a:t>$                     740.00</a:t>
                      </a:r>
                      <a:endParaRPr lang="en-US" dirty="0">
                        <a:solidFill>
                          <a:srgbClr val="00B050"/>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a:solidFill>
                            <a:srgbClr val="000000"/>
                          </a:solidFill>
                          <a:effectLst/>
                          <a:latin typeface="Arial"/>
                        </a:rPr>
                        <a:t> $                   992.22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3577561"/>
                  </a:ext>
                </a:extLst>
              </a:tr>
              <a:tr h="306193">
                <a:tc>
                  <a:txBody>
                    <a:bodyPr/>
                    <a:lstStyle/>
                    <a:p>
                      <a:pPr algn="l" fontAlgn="b"/>
                      <a:r>
                        <a:rPr lang="en-US" sz="1100" b="0" i="0" u="none" strike="noStrike" dirty="0">
                          <a:solidFill>
                            <a:srgbClr val="000000"/>
                          </a:solidFill>
                          <a:effectLst/>
                          <a:latin typeface="Arial"/>
                        </a:rPr>
                        <a:t>Ground Water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a:rPr>
                        <a:t> $                1,170.00 </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a:solidFill>
                            <a:srgbClr val="000000"/>
                          </a:solidFill>
                          <a:effectLst/>
                          <a:latin typeface="Arial"/>
                        </a:rPr>
                        <a:t> $                1,030.00 </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lumMod val="75000"/>
                            </a:schemeClr>
                          </a:solidFill>
                          <a:effectLst/>
                          <a:latin typeface="Arial"/>
                        </a:rPr>
                        <a:t> $                 1,163.33</a:t>
                      </a:r>
                      <a:endParaRPr lang="en-US" dirty="0">
                        <a:solidFill>
                          <a:schemeClr val="accent2">
                            <a:lumMod val="75000"/>
                          </a:schemeClr>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Arial"/>
                        </a:rPr>
                        <a:t>$                     400.00</a:t>
                      </a:r>
                      <a:endParaRPr lang="en-US" dirty="0">
                        <a:solidFill>
                          <a:srgbClr val="00B050"/>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a:solidFill>
                            <a:srgbClr val="000000"/>
                          </a:solidFill>
                          <a:effectLst/>
                          <a:latin typeface="Arial"/>
                        </a:rPr>
                        <a:t> $                 1,121.11</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5083790"/>
                  </a:ext>
                </a:extLst>
              </a:tr>
              <a:tr h="306193">
                <a:tc>
                  <a:txBody>
                    <a:bodyPr/>
                    <a:lstStyle/>
                    <a:p>
                      <a:pPr algn="l" fontAlgn="b"/>
                      <a:r>
                        <a:rPr lang="en-US" sz="1100" b="0" i="0" u="none" strike="noStrike" dirty="0">
                          <a:solidFill>
                            <a:srgbClr val="000000"/>
                          </a:solidFill>
                          <a:effectLst/>
                          <a:latin typeface="Arial"/>
                        </a:rPr>
                        <a:t>Solid Waste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a:rPr>
                        <a:t> $                4,010.00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a:solidFill>
                            <a:srgbClr val="000000"/>
                          </a:solidFill>
                          <a:effectLst/>
                          <a:latin typeface="Arial"/>
                        </a:rPr>
                        <a:t> $                6,928.00 </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lumMod val="75000"/>
                            </a:schemeClr>
                          </a:solidFill>
                          <a:effectLst/>
                          <a:latin typeface="Arial"/>
                        </a:rPr>
                        <a:t> $                 5,999.33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Arial"/>
                        </a:rPr>
                        <a:t>$                  3,810.00</a:t>
                      </a:r>
                      <a:endParaRPr lang="en-US" dirty="0">
                        <a:solidFill>
                          <a:srgbClr val="00B050"/>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a:solidFill>
                            <a:srgbClr val="000000"/>
                          </a:solidFill>
                          <a:effectLst/>
                          <a:latin typeface="Arial"/>
                        </a:rPr>
                        <a:t> $                5,645.78 </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5276542"/>
                  </a:ext>
                </a:extLst>
              </a:tr>
              <a:tr h="306193">
                <a:tc>
                  <a:txBody>
                    <a:bodyPr/>
                    <a:lstStyle/>
                    <a:p>
                      <a:pPr algn="l" fontAlgn="b"/>
                      <a:r>
                        <a:rPr lang="en-US" sz="1100" b="0" i="0" u="none" strike="noStrike" dirty="0">
                          <a:solidFill>
                            <a:srgbClr val="000000"/>
                          </a:solidFill>
                          <a:effectLst/>
                          <a:latin typeface="Arial"/>
                        </a:rPr>
                        <a:t>Medical Waste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a:rPr>
                        <a:t> $                2,230.00 </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a:solidFill>
                            <a:srgbClr val="000000"/>
                          </a:solidFill>
                          <a:effectLst/>
                          <a:latin typeface="Arial"/>
                        </a:rPr>
                        <a:t> $                1,110.00 </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lumMod val="75000"/>
                            </a:schemeClr>
                          </a:solidFill>
                          <a:effectLst/>
                          <a:latin typeface="Arial"/>
                        </a:rPr>
                        <a:t> $                 1,583.33</a:t>
                      </a:r>
                      <a:endParaRPr lang="en-US" sz="1100" b="0" i="0" u="none" strike="noStrike" dirty="0">
                        <a:solidFill>
                          <a:schemeClr val="accent2">
                            <a:lumMod val="75000"/>
                          </a:schemeClr>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Arial"/>
                        </a:rPr>
                        <a:t>$                     300.00</a:t>
                      </a:r>
                      <a:endParaRPr lang="en-US" dirty="0">
                        <a:solidFill>
                          <a:srgbClr val="00B050"/>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a:solidFill>
                            <a:srgbClr val="000000"/>
                          </a:solidFill>
                          <a:effectLst/>
                          <a:latin typeface="Arial"/>
                        </a:rPr>
                        <a:t> $                1,641.11</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2848710"/>
                  </a:ext>
                </a:extLst>
              </a:tr>
              <a:tr h="306193">
                <a:tc>
                  <a:txBody>
                    <a:bodyPr/>
                    <a:lstStyle/>
                    <a:p>
                      <a:pPr algn="l" fontAlgn="b"/>
                      <a:r>
                        <a:rPr lang="en-US" sz="1100" b="0" i="0" u="none" strike="noStrike" dirty="0">
                          <a:solidFill>
                            <a:srgbClr val="000000"/>
                          </a:solidFill>
                          <a:effectLst/>
                          <a:latin typeface="Arial"/>
                        </a:rPr>
                        <a:t>Water Pollution/TPDES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a:rPr>
                        <a:t> $              40,047.56 </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a:solidFill>
                            <a:srgbClr val="000000"/>
                          </a:solidFill>
                          <a:effectLst/>
                          <a:latin typeface="Arial"/>
                        </a:rPr>
                        <a:t> $              37,162.67 </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lumMod val="75000"/>
                            </a:schemeClr>
                          </a:solidFill>
                          <a:effectLst/>
                          <a:latin typeface="Arial"/>
                        </a:rPr>
                        <a:t> $               25,736.74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Arial"/>
                        </a:rPr>
                        <a:t>$                22,925.00</a:t>
                      </a:r>
                      <a:endParaRPr lang="en-US" dirty="0">
                        <a:solidFill>
                          <a:srgbClr val="00B050"/>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a:solidFill>
                            <a:srgbClr val="000000"/>
                          </a:solidFill>
                          <a:effectLst/>
                          <a:latin typeface="Arial"/>
                        </a:rPr>
                        <a:t> $              34,315.66</a:t>
                      </a:r>
                      <a:endParaRPr lang="en-US"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820734"/>
                  </a:ext>
                </a:extLst>
              </a:tr>
              <a:tr h="306193">
                <a:tc>
                  <a:txBody>
                    <a:bodyPr/>
                    <a:lstStyle/>
                    <a:p>
                      <a:pPr algn="l" fontAlgn="b"/>
                      <a:r>
                        <a:rPr lang="en-US" sz="1100" b="0" i="0" u="none" strike="noStrike" dirty="0">
                          <a:solidFill>
                            <a:srgbClr val="000000"/>
                          </a:solidFill>
                          <a:effectLst/>
                          <a:latin typeface="Arial"/>
                        </a:rPr>
                        <a:t>Laboratory Certificate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a:rPr>
                        <a:t> $                               </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a:solidFill>
                            <a:srgbClr val="000000"/>
                          </a:solidFill>
                          <a:effectLst/>
                          <a:latin typeface="Arial"/>
                        </a:rPr>
                        <a:t> $                               </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lumMod val="75000"/>
                            </a:schemeClr>
                          </a:solidFill>
                          <a:effectLst/>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Arial"/>
                        </a:rPr>
                        <a:t>$                           </a:t>
                      </a:r>
                      <a:endParaRPr lang="en-US" dirty="0">
                        <a:solidFill>
                          <a:srgbClr val="00B050"/>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0000"/>
                          </a:solidFill>
                          <a:effectLst/>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373939"/>
                  </a:ext>
                </a:extLst>
              </a:tr>
              <a:tr h="327194">
                <a:tc>
                  <a:txBody>
                    <a:bodyPr/>
                    <a:lstStyle/>
                    <a:p>
                      <a:pPr algn="l" fontAlgn="b"/>
                      <a:r>
                        <a:rPr lang="en-US" sz="1100" b="1" i="0" u="none" strike="noStrike" dirty="0">
                          <a:solidFill>
                            <a:srgbClr val="000000"/>
                          </a:solidFill>
                          <a:effectLst/>
                          <a:latin typeface="Arial"/>
                        </a:rPr>
                        <a:t>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dirty="0">
                          <a:solidFill>
                            <a:srgbClr val="000000"/>
                          </a:solidFill>
                          <a:effectLst/>
                          <a:latin typeface="Arial"/>
                        </a:rPr>
                        <a:t> $            134,276.56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1" i="0" u="none" strike="noStrike">
                          <a:solidFill>
                            <a:srgbClr val="000000"/>
                          </a:solidFill>
                          <a:effectLst/>
                          <a:latin typeface="Arial"/>
                        </a:rPr>
                        <a:t> $            160,938.37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1" i="0" u="none" strike="noStrike" dirty="0">
                          <a:solidFill>
                            <a:schemeClr val="accent2">
                              <a:lumMod val="75000"/>
                            </a:schemeClr>
                          </a:solidFill>
                          <a:effectLst/>
                          <a:latin typeface="Arial"/>
                        </a:rPr>
                        <a:t> $            206,405.79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1" i="0" u="none" strike="noStrike" dirty="0">
                          <a:solidFill>
                            <a:srgbClr val="00B050"/>
                          </a:solidFill>
                          <a:effectLst/>
                          <a:latin typeface="Arial"/>
                        </a:rPr>
                        <a:t>$              215,980.00</a:t>
                      </a:r>
                      <a:endParaRPr lang="en-US" dirty="0">
                        <a:solidFill>
                          <a:srgbClr val="00B050"/>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1" i="0" u="none" strike="noStrike" dirty="0">
                          <a:solidFill>
                            <a:srgbClr val="000000"/>
                          </a:solidFill>
                          <a:effectLst/>
                          <a:latin typeface="Arial"/>
                        </a:rPr>
                        <a:t> $           222,290.92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4174576"/>
                  </a:ext>
                </a:extLst>
              </a:tr>
            </a:tbl>
          </a:graphicData>
        </a:graphic>
      </p:graphicFrame>
    </p:spTree>
    <p:extLst>
      <p:ext uri="{BB962C8B-B14F-4D97-AF65-F5344CB8AC3E}">
        <p14:creationId xmlns:p14="http://schemas.microsoft.com/office/powerpoint/2010/main" val="1723778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0" y="0"/>
            <a:ext cx="9144000" cy="1161100"/>
          </a:xfrm>
          <a:solidFill>
            <a:srgbClr val="002060"/>
          </a:solidFill>
          <a:ln w="19050">
            <a:solidFill>
              <a:srgbClr val="0070C0"/>
            </a:solidFill>
          </a:ln>
        </p:spPr>
        <p:txBody>
          <a:bodyPr/>
          <a:lstStyle/>
          <a:p>
            <a:pPr algn="ctr"/>
            <a:r>
              <a:rPr lang="en-US" sz="2800" dirty="0">
                <a:solidFill>
                  <a:srgbClr val="002060"/>
                </a:solidFill>
                <a:latin typeface="Bodoni MT Black" panose="02070A03080606020203" pitchFamily="18" charset="0"/>
              </a:rPr>
              <a:t>         </a:t>
            </a:r>
            <a:r>
              <a:rPr lang="en-US" sz="2800" dirty="0">
                <a:solidFill>
                  <a:schemeClr val="bg1"/>
                </a:solidFill>
                <a:latin typeface="Georgia" panose="02040502050405020303" pitchFamily="18" charset="0"/>
              </a:rPr>
              <a:t>Legal Publication  Revolving Fund</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8</a:t>
            </a:fld>
            <a:endParaRPr lang="en-US" dirty="0"/>
          </a:p>
        </p:txBody>
      </p:sp>
      <p:pic>
        <p:nvPicPr>
          <p:cNvPr id="7" name="Picture 6"/>
          <p:cNvPicPr>
            <a:picLocks noChangeAspect="1"/>
          </p:cNvPicPr>
          <p:nvPr/>
        </p:nvPicPr>
        <p:blipFill>
          <a:blip r:embed="rId3"/>
          <a:stretch>
            <a:fillRect/>
          </a:stretch>
        </p:blipFill>
        <p:spPr>
          <a:xfrm>
            <a:off x="173228" y="110130"/>
            <a:ext cx="1051010" cy="926334"/>
          </a:xfrm>
          <a:prstGeom prst="ellipse">
            <a:avLst/>
          </a:prstGeom>
          <a:ln w="190500" cap="rnd">
            <a:solidFill>
              <a:schemeClr val="accent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a:blip r:embed="rId4"/>
          <a:stretch>
            <a:fillRect/>
          </a:stretch>
        </p:blipFill>
        <p:spPr>
          <a:xfrm>
            <a:off x="0" y="1146594"/>
            <a:ext cx="9144793" cy="91448"/>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827752149"/>
              </p:ext>
            </p:extLst>
          </p:nvPr>
        </p:nvGraphicFramePr>
        <p:xfrm>
          <a:off x="259774" y="1797295"/>
          <a:ext cx="8560226" cy="3671216"/>
        </p:xfrm>
        <a:graphic>
          <a:graphicData uri="http://schemas.openxmlformats.org/drawingml/2006/table">
            <a:tbl>
              <a:tblPr/>
              <a:tblGrid>
                <a:gridCol w="1841961">
                  <a:extLst>
                    <a:ext uri="{9D8B030D-6E8A-4147-A177-3AD203B41FA5}">
                      <a16:colId xmlns:a16="http://schemas.microsoft.com/office/drawing/2014/main" val="4003788226"/>
                    </a:ext>
                  </a:extLst>
                </a:gridCol>
                <a:gridCol w="1343653">
                  <a:extLst>
                    <a:ext uri="{9D8B030D-6E8A-4147-A177-3AD203B41FA5}">
                      <a16:colId xmlns:a16="http://schemas.microsoft.com/office/drawing/2014/main" val="33390392"/>
                    </a:ext>
                  </a:extLst>
                </a:gridCol>
                <a:gridCol w="1343653">
                  <a:extLst>
                    <a:ext uri="{9D8B030D-6E8A-4147-A177-3AD203B41FA5}">
                      <a16:colId xmlns:a16="http://schemas.microsoft.com/office/drawing/2014/main" val="1576660354"/>
                    </a:ext>
                  </a:extLst>
                </a:gridCol>
                <a:gridCol w="1343653">
                  <a:extLst>
                    <a:ext uri="{9D8B030D-6E8A-4147-A177-3AD203B41FA5}">
                      <a16:colId xmlns:a16="http://schemas.microsoft.com/office/drawing/2014/main" val="3038879879"/>
                    </a:ext>
                  </a:extLst>
                </a:gridCol>
                <a:gridCol w="1343653">
                  <a:extLst>
                    <a:ext uri="{9D8B030D-6E8A-4147-A177-3AD203B41FA5}">
                      <a16:colId xmlns:a16="http://schemas.microsoft.com/office/drawing/2014/main" val="56872416"/>
                    </a:ext>
                  </a:extLst>
                </a:gridCol>
                <a:gridCol w="1343653">
                  <a:extLst>
                    <a:ext uri="{9D8B030D-6E8A-4147-A177-3AD203B41FA5}">
                      <a16:colId xmlns:a16="http://schemas.microsoft.com/office/drawing/2014/main" val="1487898443"/>
                    </a:ext>
                  </a:extLst>
                </a:gridCol>
              </a:tblGrid>
              <a:tr h="762347">
                <a:tc>
                  <a:txBody>
                    <a:bodyPr/>
                    <a:lstStyle/>
                    <a:p>
                      <a:pPr algn="ctr" fontAlgn="b"/>
                      <a:r>
                        <a:rPr lang="en-US" sz="1200" b="1" i="0" u="none" strike="noStrike" dirty="0">
                          <a:solidFill>
                            <a:srgbClr val="FFFFFF"/>
                          </a:solidFill>
                          <a:effectLst/>
                          <a:latin typeface="Arial"/>
                        </a:rPr>
                        <a:t>Categories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200" b="0" i="0" u="none" strike="noStrike">
                          <a:solidFill>
                            <a:srgbClr val="FFFFFF"/>
                          </a:solidFill>
                          <a:effectLst/>
                          <a:latin typeface="Cambria"/>
                        </a:rPr>
                        <a:t>FY2022 Actuals</a:t>
                      </a:r>
                      <a:endParaRPr lang="en-US" sz="1200" b="0" i="0" u="none" strike="noStrike" dirty="0">
                        <a:solidFill>
                          <a:srgbClr val="FFFFFF"/>
                        </a:solidFill>
                        <a:effectLst/>
                        <a:latin typeface="Cambri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200" b="0" i="0" u="none" strike="noStrike">
                          <a:solidFill>
                            <a:srgbClr val="FFFFFF"/>
                          </a:solidFill>
                          <a:effectLst/>
                          <a:latin typeface="Cambria"/>
                        </a:rPr>
                        <a:t>FY2023 Actuals</a:t>
                      </a:r>
                      <a:endParaRPr lang="en-US" sz="1200" b="0" i="0" u="none" strike="noStrike" dirty="0">
                        <a:solidFill>
                          <a:srgbClr val="FFFFFF"/>
                        </a:solidFill>
                        <a:effectLst/>
                        <a:latin typeface="Cambri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200" b="0" i="0" u="none" strike="noStrike">
                          <a:solidFill>
                            <a:srgbClr val="FFFFFF"/>
                          </a:solidFill>
                          <a:effectLst/>
                          <a:latin typeface="Cambria"/>
                        </a:rPr>
                        <a:t>FY 2024 Estimated</a:t>
                      </a:r>
                      <a:endParaRPr lang="en-US" sz="1200" b="0" i="0" u="none" strike="noStrike" dirty="0">
                        <a:solidFill>
                          <a:srgbClr val="FFFFFF"/>
                        </a:solidFill>
                        <a:effectLst/>
                        <a:latin typeface="Cambri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200" b="0" i="0" u="none" strike="noStrike">
                          <a:solidFill>
                            <a:srgbClr val="FFFFFF"/>
                          </a:solidFill>
                          <a:effectLst/>
                          <a:latin typeface="Cambria"/>
                        </a:rPr>
                        <a:t>FY2024 Actuals</a:t>
                      </a:r>
                      <a:endParaRPr lang="en-US" sz="1200" b="0" i="0" u="none" strike="noStrike" dirty="0">
                        <a:solidFill>
                          <a:srgbClr val="FFFFFF"/>
                        </a:solidFill>
                        <a:effectLst/>
                        <a:latin typeface="Cambri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200" b="0" i="0" u="none" strike="noStrike">
                          <a:solidFill>
                            <a:srgbClr val="FFFFFF"/>
                          </a:solidFill>
                          <a:effectLst/>
                          <a:latin typeface="Cambria"/>
                        </a:rPr>
                        <a:t>FY2025</a:t>
                      </a:r>
                      <a:endParaRPr lang="en-US" sz="1200" b="0" i="0" u="none" strike="noStrike" dirty="0">
                        <a:solidFill>
                          <a:srgbClr val="FFFFFF"/>
                        </a:solidFill>
                        <a:effectLst/>
                        <a:latin typeface="Cambri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511709761"/>
                  </a:ext>
                </a:extLst>
              </a:tr>
              <a:tr h="726045">
                <a:tc>
                  <a:txBody>
                    <a:bodyPr/>
                    <a:lstStyle/>
                    <a:p>
                      <a:pPr algn="l" fontAlgn="b"/>
                      <a:r>
                        <a:rPr lang="en-US" sz="1100" b="0" i="0" u="none" strike="noStrike" dirty="0">
                          <a:solidFill>
                            <a:srgbClr val="000000"/>
                          </a:solidFill>
                          <a:effectLst/>
                          <a:latin typeface="Arial"/>
                        </a:rPr>
                        <a:t>Zoning Amendment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a:rPr>
                        <a:t> $                6,955.00</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lgn="l">
                        <a:buNone/>
                      </a:pPr>
                      <a:r>
                        <a:rPr lang="en-US" sz="1100" b="0" i="0" u="none" strike="noStrike">
                          <a:solidFill>
                            <a:srgbClr val="000000"/>
                          </a:solidFill>
                          <a:effectLst/>
                          <a:latin typeface="Arial"/>
                        </a:rPr>
                        <a:t> $                4,755.00</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lumMod val="75000"/>
                            </a:schemeClr>
                          </a:solidFill>
                          <a:effectLst/>
                          <a:latin typeface="Arial"/>
                        </a:rPr>
                        <a:t> $               5698.33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Arial"/>
                        </a:rPr>
                        <a:t>$                  2,560.00</a:t>
                      </a:r>
                      <a:endParaRPr lang="en-US" dirty="0">
                        <a:solidFill>
                          <a:srgbClr val="00B050"/>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a:solidFill>
                            <a:srgbClr val="000000"/>
                          </a:solidFill>
                          <a:effectLst/>
                          <a:latin typeface="Arial"/>
                        </a:rPr>
                        <a:t> $                5,802.78 </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9364940"/>
                  </a:ext>
                </a:extLst>
              </a:tr>
              <a:tr h="726045">
                <a:tc>
                  <a:txBody>
                    <a:bodyPr/>
                    <a:lstStyle/>
                    <a:p>
                      <a:pPr algn="l" fontAlgn="b"/>
                      <a:r>
                        <a:rPr lang="en-US" sz="1100" b="0" i="0" u="none" strike="noStrike" dirty="0">
                          <a:solidFill>
                            <a:srgbClr val="000000"/>
                          </a:solidFill>
                          <a:effectLst/>
                          <a:latin typeface="Arial"/>
                        </a:rPr>
                        <a:t>Sub-Division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a:rPr>
                        <a:t> $                1,211.00</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lgn="l">
                        <a:buNone/>
                      </a:pPr>
                      <a:r>
                        <a:rPr lang="en-US" sz="1100" b="0" i="0" u="none" strike="noStrike">
                          <a:solidFill>
                            <a:srgbClr val="000000"/>
                          </a:solidFill>
                          <a:effectLst/>
                          <a:latin typeface="Arial"/>
                        </a:rPr>
                        <a:t> $                713.00 </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lumMod val="75000"/>
                            </a:schemeClr>
                          </a:solidFill>
                          <a:effectLst/>
                          <a:latin typeface="Arial"/>
                        </a:rPr>
                        <a:t> $                   912.33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Arial"/>
                        </a:rPr>
                        <a:t>$                       10.00</a:t>
                      </a:r>
                      <a:endParaRPr lang="en-US" dirty="0">
                        <a:solidFill>
                          <a:srgbClr val="00B050"/>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a:solidFill>
                            <a:srgbClr val="000000"/>
                          </a:solidFill>
                          <a:effectLst/>
                          <a:latin typeface="Arial"/>
                        </a:rPr>
                        <a:t> $                945.44 </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7665545"/>
                  </a:ext>
                </a:extLst>
              </a:tr>
              <a:tr h="726045">
                <a:tc>
                  <a:txBody>
                    <a:bodyPr/>
                    <a:lstStyle/>
                    <a:p>
                      <a:pPr algn="l" fontAlgn="b"/>
                      <a:r>
                        <a:rPr lang="en-US" sz="1100" b="0" i="0" u="none" strike="noStrike" dirty="0">
                          <a:solidFill>
                            <a:srgbClr val="000000"/>
                          </a:solidFill>
                          <a:effectLst/>
                          <a:latin typeface="Arial"/>
                        </a:rPr>
                        <a:t>Copies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a:rPr>
                        <a:t>$                        </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lgn="l">
                        <a:buNone/>
                      </a:pPr>
                      <a:r>
                        <a:rPr lang="en-US" sz="1100" b="0" i="0" u="none" strike="noStrike">
                          <a:solidFill>
                            <a:srgbClr val="000000"/>
                          </a:solidFill>
                          <a:effectLst/>
                          <a:latin typeface="Arial"/>
                        </a:rPr>
                        <a:t>$                         </a:t>
                      </a:r>
                      <a:endParaRPr lang="en-US" sz="11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lumMod val="75000"/>
                            </a:schemeClr>
                          </a:solidFill>
                          <a:effectLst/>
                          <a:latin typeface="Arial"/>
                        </a:rPr>
                        <a:t>$                        8.00</a:t>
                      </a:r>
                      <a:endParaRPr lang="en-US" sz="1100" b="0" i="0" u="none" strike="noStrike" dirty="0">
                        <a:solidFill>
                          <a:schemeClr val="accent2">
                            <a:lumMod val="75000"/>
                          </a:schemeClr>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Arial"/>
                        </a:rPr>
                        <a:t>$                            -</a:t>
                      </a:r>
                      <a:endParaRPr lang="en-US" sz="1100" b="0" i="0" u="none" strike="noStrike" dirty="0">
                        <a:solidFill>
                          <a:srgbClr val="00B05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a:solidFill>
                            <a:srgbClr val="000000"/>
                          </a:solidFill>
                          <a:effectLst/>
                          <a:latin typeface="Arial"/>
                        </a:rPr>
                        <a:t>$                        8.00</a:t>
                      </a:r>
                      <a:endParaRPr lang="en-US" dirty="0"/>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3491742"/>
                  </a:ext>
                </a:extLst>
              </a:tr>
              <a:tr h="730734">
                <a:tc>
                  <a:txBody>
                    <a:bodyPr/>
                    <a:lstStyle/>
                    <a:p>
                      <a:pPr algn="l" fontAlgn="b"/>
                      <a:r>
                        <a:rPr lang="en-US" sz="1100" b="1" i="0" u="none" strike="noStrike" dirty="0">
                          <a:solidFill>
                            <a:srgbClr val="000000"/>
                          </a:solidFill>
                          <a:effectLst/>
                          <a:latin typeface="Arial"/>
                        </a:rPr>
                        <a:t>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Arial"/>
                        </a:rPr>
                        <a:t> $                8,166.00</a:t>
                      </a:r>
                      <a:endParaRPr lang="en-US" sz="1100" b="1"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lgn="l">
                        <a:buNone/>
                      </a:pPr>
                      <a:r>
                        <a:rPr lang="en-US" sz="1100" b="1" i="0" u="none" strike="noStrike">
                          <a:solidFill>
                            <a:srgbClr val="000000"/>
                          </a:solidFill>
                          <a:effectLst/>
                          <a:latin typeface="Arial"/>
                        </a:rPr>
                        <a:t> $                5,468.00 </a:t>
                      </a:r>
                      <a:endParaRPr lang="en-US" sz="1100" b="1"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1" i="0" u="none" strike="noStrike" dirty="0">
                          <a:solidFill>
                            <a:schemeClr val="accent2">
                              <a:lumMod val="75000"/>
                            </a:schemeClr>
                          </a:solidFill>
                          <a:effectLst/>
                          <a:latin typeface="Arial"/>
                        </a:rPr>
                        <a:t> $               6,618.66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1" i="0" u="none" strike="noStrike" dirty="0">
                          <a:solidFill>
                            <a:srgbClr val="00B050"/>
                          </a:solidFill>
                          <a:effectLst/>
                          <a:latin typeface="Arial"/>
                        </a:rPr>
                        <a:t>$                 2,570.00</a:t>
                      </a:r>
                      <a:endParaRPr lang="en-US" dirty="0">
                        <a:solidFill>
                          <a:srgbClr val="00B050"/>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1" i="0" u="none" strike="noStrike" dirty="0">
                          <a:solidFill>
                            <a:srgbClr val="000000"/>
                          </a:solidFill>
                          <a:effectLst/>
                          <a:latin typeface="Arial"/>
                        </a:rPr>
                        <a:t> $               6,756.22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6880862"/>
                  </a:ext>
                </a:extLst>
              </a:tr>
            </a:tbl>
          </a:graphicData>
        </a:graphic>
      </p:graphicFrame>
    </p:spTree>
    <p:extLst>
      <p:ext uri="{BB962C8B-B14F-4D97-AF65-F5344CB8AC3E}">
        <p14:creationId xmlns:p14="http://schemas.microsoft.com/office/powerpoint/2010/main" val="350771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0" y="0"/>
            <a:ext cx="9144000" cy="1161100"/>
          </a:xfrm>
          <a:solidFill>
            <a:srgbClr val="002060"/>
          </a:solidFill>
          <a:ln w="19050">
            <a:solidFill>
              <a:srgbClr val="0070C0"/>
            </a:solidFill>
          </a:ln>
        </p:spPr>
        <p:txBody>
          <a:bodyPr/>
          <a:lstStyle/>
          <a:p>
            <a:pPr algn="ctr"/>
            <a:r>
              <a:rPr lang="en-US" sz="2800" dirty="0">
                <a:solidFill>
                  <a:srgbClr val="002060"/>
                </a:solidFill>
                <a:latin typeface="Bodoni MT Black" panose="02070A03080606020203" pitchFamily="18" charset="0"/>
              </a:rPr>
              <a:t>         </a:t>
            </a:r>
            <a:r>
              <a:rPr lang="en-US" sz="2800" dirty="0">
                <a:solidFill>
                  <a:schemeClr val="bg1"/>
                </a:solidFill>
                <a:latin typeface="Georgia" panose="02040502050405020303" pitchFamily="18" charset="0"/>
              </a:rPr>
              <a:t>Fish and Game Fund</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9</a:t>
            </a:fld>
            <a:endParaRPr lang="en-US" dirty="0"/>
          </a:p>
        </p:txBody>
      </p:sp>
      <p:pic>
        <p:nvPicPr>
          <p:cNvPr id="7" name="Picture 6"/>
          <p:cNvPicPr>
            <a:picLocks noChangeAspect="1"/>
          </p:cNvPicPr>
          <p:nvPr/>
        </p:nvPicPr>
        <p:blipFill>
          <a:blip r:embed="rId3"/>
          <a:stretch>
            <a:fillRect/>
          </a:stretch>
        </p:blipFill>
        <p:spPr>
          <a:xfrm>
            <a:off x="173228" y="110130"/>
            <a:ext cx="1051010" cy="926334"/>
          </a:xfrm>
          <a:prstGeom prst="ellipse">
            <a:avLst/>
          </a:prstGeom>
          <a:ln w="190500" cap="rnd">
            <a:solidFill>
              <a:schemeClr val="accent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noChangeAspect="1"/>
          </p:cNvPicPr>
          <p:nvPr/>
        </p:nvPicPr>
        <p:blipFill>
          <a:blip r:embed="rId4"/>
          <a:stretch>
            <a:fillRect/>
          </a:stretch>
        </p:blipFill>
        <p:spPr>
          <a:xfrm>
            <a:off x="0" y="1146594"/>
            <a:ext cx="9144793" cy="9144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014880318"/>
              </p:ext>
            </p:extLst>
          </p:nvPr>
        </p:nvGraphicFramePr>
        <p:xfrm>
          <a:off x="405244" y="1636181"/>
          <a:ext cx="8510155" cy="3745524"/>
        </p:xfrm>
        <a:graphic>
          <a:graphicData uri="http://schemas.openxmlformats.org/drawingml/2006/table">
            <a:tbl>
              <a:tblPr/>
              <a:tblGrid>
                <a:gridCol w="1724280">
                  <a:extLst>
                    <a:ext uri="{9D8B030D-6E8A-4147-A177-3AD203B41FA5}">
                      <a16:colId xmlns:a16="http://schemas.microsoft.com/office/drawing/2014/main" val="2778730569"/>
                    </a:ext>
                  </a:extLst>
                </a:gridCol>
                <a:gridCol w="1357175">
                  <a:extLst>
                    <a:ext uri="{9D8B030D-6E8A-4147-A177-3AD203B41FA5}">
                      <a16:colId xmlns:a16="http://schemas.microsoft.com/office/drawing/2014/main" val="2736540143"/>
                    </a:ext>
                  </a:extLst>
                </a:gridCol>
                <a:gridCol w="1357175">
                  <a:extLst>
                    <a:ext uri="{9D8B030D-6E8A-4147-A177-3AD203B41FA5}">
                      <a16:colId xmlns:a16="http://schemas.microsoft.com/office/drawing/2014/main" val="1620395403"/>
                    </a:ext>
                  </a:extLst>
                </a:gridCol>
                <a:gridCol w="1357175">
                  <a:extLst>
                    <a:ext uri="{9D8B030D-6E8A-4147-A177-3AD203B41FA5}">
                      <a16:colId xmlns:a16="http://schemas.microsoft.com/office/drawing/2014/main" val="2640833798"/>
                    </a:ext>
                  </a:extLst>
                </a:gridCol>
                <a:gridCol w="1357175">
                  <a:extLst>
                    <a:ext uri="{9D8B030D-6E8A-4147-A177-3AD203B41FA5}">
                      <a16:colId xmlns:a16="http://schemas.microsoft.com/office/drawing/2014/main" val="980793341"/>
                    </a:ext>
                  </a:extLst>
                </a:gridCol>
                <a:gridCol w="1357175">
                  <a:extLst>
                    <a:ext uri="{9D8B030D-6E8A-4147-A177-3AD203B41FA5}">
                      <a16:colId xmlns:a16="http://schemas.microsoft.com/office/drawing/2014/main" val="3631327862"/>
                    </a:ext>
                  </a:extLst>
                </a:gridCol>
              </a:tblGrid>
              <a:tr h="649515">
                <a:tc>
                  <a:txBody>
                    <a:bodyPr/>
                    <a:lstStyle/>
                    <a:p>
                      <a:pPr algn="ctr" fontAlgn="b"/>
                      <a:r>
                        <a:rPr lang="en-US" sz="1200" b="1" i="0" u="none" strike="noStrike" dirty="0">
                          <a:solidFill>
                            <a:srgbClr val="FFFFFF"/>
                          </a:solidFill>
                          <a:effectLst/>
                          <a:latin typeface="Arial"/>
                        </a:rPr>
                        <a:t>Categories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200" b="0" i="0" u="none" strike="noStrike">
                          <a:solidFill>
                            <a:srgbClr val="FFFFFF"/>
                          </a:solidFill>
                          <a:effectLst/>
                          <a:latin typeface="Cambria"/>
                        </a:rPr>
                        <a:t>FY2022 Actuals</a:t>
                      </a:r>
                      <a:endParaRPr lang="en-US" sz="1200" b="0" i="0" u="none" strike="noStrike" dirty="0">
                        <a:solidFill>
                          <a:srgbClr val="FFFFFF"/>
                        </a:solidFill>
                        <a:effectLst/>
                        <a:latin typeface="Cambri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200" b="0" i="0" u="none" strike="noStrike">
                          <a:solidFill>
                            <a:srgbClr val="FFFFFF"/>
                          </a:solidFill>
                          <a:effectLst/>
                          <a:latin typeface="Cambria"/>
                        </a:rPr>
                        <a:t>FY2023 Actuals</a:t>
                      </a:r>
                      <a:endParaRPr lang="en-US" sz="1200" b="0" i="0" u="none" strike="noStrike" dirty="0">
                        <a:solidFill>
                          <a:srgbClr val="FFFFFF"/>
                        </a:solidFill>
                        <a:effectLst/>
                        <a:latin typeface="Cambri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200" b="0" i="0" u="none" strike="noStrike">
                          <a:solidFill>
                            <a:srgbClr val="FFFFFF"/>
                          </a:solidFill>
                          <a:effectLst/>
                          <a:latin typeface="Cambria"/>
                        </a:rPr>
                        <a:t>FY 2024 Estimated</a:t>
                      </a:r>
                      <a:endParaRPr lang="en-US" sz="1200" b="0" i="0" u="none" strike="noStrike" dirty="0">
                        <a:solidFill>
                          <a:srgbClr val="FFFFFF"/>
                        </a:solidFill>
                        <a:effectLst/>
                        <a:latin typeface="Cambri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200" b="0" i="0" u="none" strike="noStrike">
                          <a:solidFill>
                            <a:srgbClr val="FFFFFF"/>
                          </a:solidFill>
                          <a:effectLst/>
                          <a:latin typeface="Cambria"/>
                        </a:rPr>
                        <a:t>FY2024 Actuals</a:t>
                      </a:r>
                      <a:endParaRPr lang="en-US" sz="1200" b="0" i="0" u="none" strike="noStrike" dirty="0">
                        <a:solidFill>
                          <a:srgbClr val="FFFFFF"/>
                        </a:solidFill>
                        <a:effectLst/>
                        <a:latin typeface="Cambri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b"/>
                      <a:r>
                        <a:rPr lang="en-US" sz="1200" b="0" i="0" u="none" strike="noStrike">
                          <a:solidFill>
                            <a:srgbClr val="FFFFFF"/>
                          </a:solidFill>
                          <a:effectLst/>
                          <a:latin typeface="Cambria"/>
                        </a:rPr>
                        <a:t>FY2025</a:t>
                      </a:r>
                      <a:endParaRPr lang="en-US" sz="1200" b="0" i="0" u="none" strike="noStrike" dirty="0">
                        <a:solidFill>
                          <a:srgbClr val="FFFFFF"/>
                        </a:solidFill>
                        <a:effectLst/>
                        <a:latin typeface="Cambri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89144182"/>
                  </a:ext>
                </a:extLst>
              </a:tr>
              <a:tr h="618585">
                <a:tc>
                  <a:txBody>
                    <a:bodyPr/>
                    <a:lstStyle/>
                    <a:p>
                      <a:pPr algn="l" fontAlgn="b"/>
                      <a:r>
                        <a:rPr lang="en-US" sz="1100" b="0" i="0" u="none" strike="noStrike" dirty="0">
                          <a:solidFill>
                            <a:srgbClr val="000000"/>
                          </a:solidFill>
                          <a:effectLst/>
                          <a:latin typeface="Arial"/>
                        </a:rPr>
                        <a:t>Boat Registration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a:rPr>
                        <a:t> $            360,925.82 </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a:solidFill>
                            <a:srgbClr val="000000"/>
                          </a:solidFill>
                          <a:effectLst/>
                          <a:latin typeface="Arial"/>
                        </a:rPr>
                        <a:t> $            353,682.39 </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lumMod val="75000"/>
                            </a:schemeClr>
                          </a:solidFill>
                          <a:effectLst/>
                          <a:latin typeface="Arial"/>
                        </a:rPr>
                        <a:t> $            346,967.27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Arial"/>
                        </a:rPr>
                        <a:t>$                59,472.74</a:t>
                      </a:r>
                      <a:endParaRPr lang="en-US" dirty="0">
                        <a:solidFill>
                          <a:srgbClr val="00B050"/>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a:solidFill>
                            <a:srgbClr val="000000"/>
                          </a:solidFill>
                          <a:effectLst/>
                          <a:latin typeface="Arial"/>
                        </a:rPr>
                        <a:t> $            353,858.49</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6547195"/>
                  </a:ext>
                </a:extLst>
              </a:tr>
              <a:tr h="618585">
                <a:tc>
                  <a:txBody>
                    <a:bodyPr/>
                    <a:lstStyle/>
                    <a:p>
                      <a:pPr algn="l" fontAlgn="b"/>
                      <a:r>
                        <a:rPr lang="en-US" sz="1100" b="0" i="0" u="none" strike="noStrike">
                          <a:solidFill>
                            <a:srgbClr val="000000"/>
                          </a:solidFill>
                          <a:effectLst/>
                          <a:latin typeface="Arial"/>
                        </a:rPr>
                        <a:t>Fishing License (Tags)</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a:rPr>
                        <a:t> $              13,972.00 </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a:solidFill>
                            <a:srgbClr val="000000"/>
                          </a:solidFill>
                          <a:effectLst/>
                          <a:latin typeface="Arial"/>
                        </a:rPr>
                        <a:t> $              14,971.50 </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lumMod val="75000"/>
                            </a:schemeClr>
                          </a:solidFill>
                          <a:effectLst/>
                          <a:latin typeface="Arial"/>
                        </a:rPr>
                        <a:t> $              14,027.33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Arial"/>
                        </a:rPr>
                        <a:t>$                  1,676.00</a:t>
                      </a:r>
                      <a:endParaRPr lang="en-US" dirty="0">
                        <a:solidFill>
                          <a:srgbClr val="00B050"/>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a:solidFill>
                            <a:srgbClr val="000000"/>
                          </a:solidFill>
                          <a:effectLst/>
                          <a:latin typeface="Arial"/>
                        </a:rPr>
                        <a:t> $              14,323.61</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2610250"/>
                  </a:ext>
                </a:extLst>
              </a:tr>
              <a:tr h="618585">
                <a:tc>
                  <a:txBody>
                    <a:bodyPr/>
                    <a:lstStyle/>
                    <a:p>
                      <a:pPr algn="l" fontAlgn="b"/>
                      <a:r>
                        <a:rPr lang="en-US" sz="1100" b="0" i="0" u="none" strike="noStrike" dirty="0">
                          <a:solidFill>
                            <a:srgbClr val="000000"/>
                          </a:solidFill>
                          <a:effectLst/>
                          <a:latin typeface="Arial"/>
                        </a:rPr>
                        <a:t>Fish House Rental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a:rPr>
                        <a:t> $              30,785.00 </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a:solidFill>
                            <a:srgbClr val="000000"/>
                          </a:solidFill>
                          <a:effectLst/>
                          <a:latin typeface="Arial"/>
                        </a:rPr>
                        <a:t> $              22,677.00 </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lumMod val="75000"/>
                            </a:schemeClr>
                          </a:solidFill>
                          <a:effectLst/>
                          <a:latin typeface="Arial"/>
                        </a:rPr>
                        <a:t> $              25,065.33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Arial"/>
                        </a:rPr>
                        <a:t>$                  2,825.00</a:t>
                      </a:r>
                      <a:endParaRPr lang="en-US" dirty="0">
                        <a:solidFill>
                          <a:srgbClr val="00B050"/>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a:solidFill>
                            <a:srgbClr val="000000"/>
                          </a:solidFill>
                          <a:effectLst/>
                          <a:latin typeface="Arial"/>
                        </a:rPr>
                        <a:t> $             26,175.78 </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123538"/>
                  </a:ext>
                </a:extLst>
              </a:tr>
              <a:tr h="618585">
                <a:tc>
                  <a:txBody>
                    <a:bodyPr/>
                    <a:lstStyle/>
                    <a:p>
                      <a:pPr algn="l" fontAlgn="b"/>
                      <a:r>
                        <a:rPr lang="en-US" sz="1100" b="0" i="0" u="none" strike="noStrike" dirty="0">
                          <a:solidFill>
                            <a:srgbClr val="000000"/>
                          </a:solidFill>
                          <a:effectLst/>
                          <a:latin typeface="Arial"/>
                        </a:rPr>
                        <a:t>Miscellaneous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Arial"/>
                        </a:rPr>
                        <a:t> $                   167.00 </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a:solidFill>
                            <a:srgbClr val="000000"/>
                          </a:solidFill>
                          <a:effectLst/>
                          <a:latin typeface="Arial"/>
                        </a:rPr>
                        <a:t> $                2,569.00 </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chemeClr val="accent2">
                              <a:lumMod val="75000"/>
                            </a:schemeClr>
                          </a:solidFill>
                          <a:effectLst/>
                          <a:latin typeface="Arial"/>
                        </a:rPr>
                        <a:t> $                1,102.67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dirty="0">
                          <a:solidFill>
                            <a:srgbClr val="00B050"/>
                          </a:solidFill>
                          <a:effectLst/>
                          <a:latin typeface="Arial"/>
                        </a:rPr>
                        <a:t>$                     200.00</a:t>
                      </a:r>
                      <a:endParaRPr lang="en-US" dirty="0">
                        <a:solidFill>
                          <a:srgbClr val="00B050"/>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0" i="0" u="none" strike="noStrike">
                          <a:solidFill>
                            <a:srgbClr val="000000"/>
                          </a:solidFill>
                          <a:effectLst/>
                          <a:latin typeface="Arial"/>
                        </a:rPr>
                        <a:t> $                 1,279.56</a:t>
                      </a:r>
                      <a:endParaRPr lang="en-US" sz="1100" b="0"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0019020"/>
                  </a:ext>
                </a:extLst>
              </a:tr>
              <a:tr h="621669">
                <a:tc>
                  <a:txBody>
                    <a:bodyPr/>
                    <a:lstStyle/>
                    <a:p>
                      <a:pPr algn="l" fontAlgn="b"/>
                      <a:r>
                        <a:rPr lang="en-US" sz="1100" b="1" i="0" u="none" strike="noStrike" dirty="0">
                          <a:solidFill>
                            <a:srgbClr val="000000"/>
                          </a:solidFill>
                          <a:effectLst/>
                          <a:latin typeface="Arial"/>
                        </a:rPr>
                        <a:t>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1" i="0" u="none" strike="noStrike">
                          <a:solidFill>
                            <a:srgbClr val="000000"/>
                          </a:solidFill>
                          <a:effectLst/>
                          <a:latin typeface="Arial"/>
                        </a:rPr>
                        <a:t> $            405,849.82 </a:t>
                      </a:r>
                      <a:endParaRPr lang="en-US" sz="1100" b="1"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1" i="0" u="none" strike="noStrike">
                          <a:solidFill>
                            <a:srgbClr val="000000"/>
                          </a:solidFill>
                          <a:effectLst/>
                          <a:latin typeface="Arial"/>
                        </a:rPr>
                        <a:t> $            393,899.89 </a:t>
                      </a:r>
                      <a:endParaRPr lang="en-US" sz="1100" b="1" i="0" u="none" strike="noStrike" dirty="0">
                        <a:solidFill>
                          <a:srgbClr val="000000"/>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1" i="0" u="none" strike="noStrike" dirty="0">
                          <a:solidFill>
                            <a:schemeClr val="accent2">
                              <a:lumMod val="75000"/>
                            </a:schemeClr>
                          </a:solidFill>
                          <a:effectLst/>
                          <a:latin typeface="Arial"/>
                        </a:rPr>
                        <a:t> $            387,162.60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1" i="0" u="none" strike="noStrike">
                          <a:solidFill>
                            <a:srgbClr val="00B050"/>
                          </a:solidFill>
                          <a:effectLst/>
                          <a:latin typeface="Arial"/>
                        </a:rPr>
                        <a:t>$               </a:t>
                      </a:r>
                      <a:r>
                        <a:rPr lang="en-US" sz="1100" b="1" i="0" u="none" strike="noStrike" dirty="0">
                          <a:solidFill>
                            <a:srgbClr val="00B050"/>
                          </a:solidFill>
                          <a:effectLst/>
                          <a:latin typeface="Arial"/>
                        </a:rPr>
                        <a:t>37,700.54 </a:t>
                      </a:r>
                      <a:endParaRPr lang="en-US" dirty="0">
                        <a:solidFill>
                          <a:srgbClr val="00B050"/>
                        </a:solidFil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US" sz="1100" b="1" i="0" u="none" strike="noStrike" dirty="0">
                          <a:solidFill>
                            <a:srgbClr val="000000"/>
                          </a:solidFill>
                          <a:effectLst/>
                          <a:latin typeface="Arial"/>
                        </a:rPr>
                        <a:t> $            395,637.44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2830841"/>
                  </a:ext>
                </a:extLst>
              </a:tr>
            </a:tbl>
          </a:graphicData>
        </a:graphic>
      </p:graphicFrame>
    </p:spTree>
    <p:extLst>
      <p:ext uri="{BB962C8B-B14F-4D97-AF65-F5344CB8AC3E}">
        <p14:creationId xmlns:p14="http://schemas.microsoft.com/office/powerpoint/2010/main" val="1625474120"/>
      </p:ext>
    </p:extLst>
  </p:cSld>
  <p:clrMapOvr>
    <a:masterClrMapping/>
  </p:clrMapOvr>
</p:sld>
</file>

<file path=ppt/theme/theme1.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57D58BC9-3F05-45D4-81CD-7BA898B4CAAD}" vid="{0F92AA19-00D6-4C71-B13F-219D7994A0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50f9653a-ed11-4182-89fd-307e6c2450b1" xsi:nil="true"/>
    <TaxCatchAll xmlns="9bdccc73-dd04-4247-b42e-1edc645e3687" xsi:nil="true"/>
    <lcf76f155ced4ddcb4097134ff3c332f xmlns="50f9653a-ed11-4182-89fd-307e6c2450b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AFD6DA261F584EABF1486FA8957779" ma:contentTypeVersion="15" ma:contentTypeDescription="Create a new document." ma:contentTypeScope="" ma:versionID="b24addc5a73149de0e7893f4db8dd27a">
  <xsd:schema xmlns:xsd="http://www.w3.org/2001/XMLSchema" xmlns:xs="http://www.w3.org/2001/XMLSchema" xmlns:p="http://schemas.microsoft.com/office/2006/metadata/properties" xmlns:ns2="50f9653a-ed11-4182-89fd-307e6c2450b1" xmlns:ns3="9bdccc73-dd04-4247-b42e-1edc645e3687" targetNamespace="http://schemas.microsoft.com/office/2006/metadata/properties" ma:root="true" ma:fieldsID="6ff9b6797c5698de767830a962df2eb9" ns2:_="" ns3:_="">
    <xsd:import namespace="50f9653a-ed11-4182-89fd-307e6c2450b1"/>
    <xsd:import namespace="9bdccc73-dd04-4247-b42e-1edc645e36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DateTake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f9653a-ed11-4182-89fd-307e6c2450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16ce7a5-80b3-467b-b812-4570f4befe1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dccc73-dd04-4247-b42e-1edc645e368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2b3ac3e-2764-436d-b9dc-d0fbd02b1df1}" ma:internalName="TaxCatchAll" ma:showField="CatchAllData" ma:web="9bdccc73-dd04-4247-b42e-1edc645e3687">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90D0D0-7C1D-47FF-A2F0-9937AA567A3D}">
  <ds:schemaRefs>
    <ds:schemaRef ds:uri="http://purl.org/dc/terms/"/>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http://purl.org/dc/dcmitype/"/>
    <ds:schemaRef ds:uri="http://schemas.microsoft.com/office/infopath/2007/PartnerControls"/>
    <ds:schemaRef ds:uri="f889b4a3-3c2e-4713-85cf-7bc414914016"/>
    <ds:schemaRef ds:uri="f38a9e62-092b-44e2-893f-c794f427bb0d"/>
    <ds:schemaRef ds:uri="http://purl.org/dc/elements/1.1/"/>
  </ds:schemaRefs>
</ds:datastoreItem>
</file>

<file path=customXml/itemProps2.xml><?xml version="1.0" encoding="utf-8"?>
<ds:datastoreItem xmlns:ds="http://schemas.openxmlformats.org/officeDocument/2006/customXml" ds:itemID="{B8E15EA0-2F38-456B-B156-038699A5D17F}">
  <ds:schemaRefs>
    <ds:schemaRef ds:uri="http://schemas.microsoft.com/sharepoint/v3/contenttype/forms"/>
  </ds:schemaRefs>
</ds:datastoreItem>
</file>

<file path=customXml/itemProps3.xml><?xml version="1.0" encoding="utf-8"?>
<ds:datastoreItem xmlns:ds="http://schemas.openxmlformats.org/officeDocument/2006/customXml" ds:itemID="{3405AB2F-4477-466C-9A99-D0F068700355}"/>
</file>

<file path=docProps/app.xml><?xml version="1.0" encoding="utf-8"?>
<Properties xmlns="http://schemas.openxmlformats.org/officeDocument/2006/extended-properties" xmlns:vt="http://schemas.openxmlformats.org/officeDocument/2006/docPropsVTypes">
  <Template>Bright business presentation</Template>
  <TotalTime>0</TotalTime>
  <Words>1634</Words>
  <Application>Microsoft Office PowerPoint</Application>
  <PresentationFormat>On-screen Show (4:3)</PresentationFormat>
  <Paragraphs>541</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Bodoni MT Black</vt:lpstr>
      <vt:lpstr>Calibri</vt:lpstr>
      <vt:lpstr>Cambria</vt:lpstr>
      <vt:lpstr>Candara</vt:lpstr>
      <vt:lpstr>Corbel</vt:lpstr>
      <vt:lpstr>Georgia</vt:lpstr>
      <vt:lpstr>Times New Roman</vt:lpstr>
      <vt:lpstr>Office Theme</vt:lpstr>
      <vt:lpstr>Government of  the Virgin Islands  Spring Revenue Estimating  Conference Tuesday, May 7, 2024</vt:lpstr>
      <vt:lpstr>         MISSION STATEMENT</vt:lpstr>
      <vt:lpstr>         DPNR COLLECTIONS</vt:lpstr>
      <vt:lpstr>         SESSION:  General Fund                  Fiscal Years 2022 - 2025</vt:lpstr>
      <vt:lpstr>SPECIAL FUNDS</vt:lpstr>
      <vt:lpstr>        Special Funds  Categories </vt:lpstr>
      <vt:lpstr>         Virgin Islands Coastal Protection Fund</vt:lpstr>
      <vt:lpstr>         Legal Publication  Revolving Fund</vt:lpstr>
      <vt:lpstr>         Fish and Game Fund</vt:lpstr>
      <vt:lpstr>         Natural Resources Reclamation Fund</vt:lpstr>
      <vt:lpstr>         SESSION:  Upcoming Initiatives</vt:lpstr>
      <vt:lpstr>         FUNDING TOTALS  Fiscal Years 2023-2025</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 Islands Bureau of Internal  Revenue’s  Revenue Estimating  Conference Tuesday, October 17, 2020</dc:title>
  <dc:creator/>
  <cp:lastModifiedBy/>
  <cp:revision>1611</cp:revision>
  <dcterms:created xsi:type="dcterms:W3CDTF">2019-10-16T16:54:16Z</dcterms:created>
  <dcterms:modified xsi:type="dcterms:W3CDTF">2024-05-01T14:58:24Z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0x010100EFAFD6DA261F584EABF1486FA8957779</vt:lpwstr>
  </property>
</Properties>
</file>