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6" r:id="rId4"/>
    <p:sldMasterId id="2147483698" r:id="rId5"/>
    <p:sldMasterId id="2147483704" r:id="rId6"/>
  </p:sldMasterIdLst>
  <p:notesMasterIdLst>
    <p:notesMasterId r:id="rId118"/>
  </p:notesMasterIdLst>
  <p:sldIdLst>
    <p:sldId id="389" r:id="rId7"/>
    <p:sldId id="258" r:id="rId8"/>
    <p:sldId id="266" r:id="rId9"/>
    <p:sldId id="283" r:id="rId10"/>
    <p:sldId id="284" r:id="rId11"/>
    <p:sldId id="285" r:id="rId12"/>
    <p:sldId id="286" r:id="rId13"/>
    <p:sldId id="274" r:id="rId14"/>
    <p:sldId id="256" r:id="rId15"/>
    <p:sldId id="257" r:id="rId16"/>
    <p:sldId id="259" r:id="rId17"/>
    <p:sldId id="449" r:id="rId18"/>
    <p:sldId id="260" r:id="rId19"/>
    <p:sldId id="261" r:id="rId20"/>
    <p:sldId id="390" r:id="rId21"/>
    <p:sldId id="372" r:id="rId22"/>
    <p:sldId id="406" r:id="rId23"/>
    <p:sldId id="407" r:id="rId24"/>
    <p:sldId id="270" r:id="rId25"/>
    <p:sldId id="408" r:id="rId26"/>
    <p:sldId id="409" r:id="rId27"/>
    <p:sldId id="410" r:id="rId28"/>
    <p:sldId id="411" r:id="rId29"/>
    <p:sldId id="412" r:id="rId30"/>
    <p:sldId id="413" r:id="rId31"/>
    <p:sldId id="414" r:id="rId32"/>
    <p:sldId id="288" r:id="rId33"/>
    <p:sldId id="360" r:id="rId34"/>
    <p:sldId id="263" r:id="rId35"/>
    <p:sldId id="391" r:id="rId36"/>
    <p:sldId id="264" r:id="rId37"/>
    <p:sldId id="262" r:id="rId38"/>
    <p:sldId id="265" r:id="rId39"/>
    <p:sldId id="267" r:id="rId40"/>
    <p:sldId id="268" r:id="rId41"/>
    <p:sldId id="269" r:id="rId42"/>
    <p:sldId id="361" r:id="rId43"/>
    <p:sldId id="362" r:id="rId44"/>
    <p:sldId id="432" r:id="rId45"/>
    <p:sldId id="433" r:id="rId46"/>
    <p:sldId id="450" r:id="rId47"/>
    <p:sldId id="451" r:id="rId48"/>
    <p:sldId id="452" r:id="rId49"/>
    <p:sldId id="453" r:id="rId50"/>
    <p:sldId id="454" r:id="rId51"/>
    <p:sldId id="455" r:id="rId52"/>
    <p:sldId id="456" r:id="rId53"/>
    <p:sldId id="457" r:id="rId54"/>
    <p:sldId id="458" r:id="rId55"/>
    <p:sldId id="303" r:id="rId56"/>
    <p:sldId id="304" r:id="rId57"/>
    <p:sldId id="415" r:id="rId58"/>
    <p:sldId id="416" r:id="rId59"/>
    <p:sldId id="417" r:id="rId60"/>
    <p:sldId id="271" r:id="rId61"/>
    <p:sldId id="275" r:id="rId62"/>
    <p:sldId id="279" r:id="rId63"/>
    <p:sldId id="281" r:id="rId64"/>
    <p:sldId id="282" r:id="rId65"/>
    <p:sldId id="418" r:id="rId66"/>
    <p:sldId id="419" r:id="rId67"/>
    <p:sldId id="420" r:id="rId68"/>
    <p:sldId id="421" r:id="rId69"/>
    <p:sldId id="289" r:id="rId70"/>
    <p:sldId id="291" r:id="rId71"/>
    <p:sldId id="292" r:id="rId72"/>
    <p:sldId id="293" r:id="rId73"/>
    <p:sldId id="422" r:id="rId74"/>
    <p:sldId id="336" r:id="rId75"/>
    <p:sldId id="423" r:id="rId76"/>
    <p:sldId id="424" r:id="rId77"/>
    <p:sldId id="425" r:id="rId78"/>
    <p:sldId id="426" r:id="rId79"/>
    <p:sldId id="431" r:id="rId80"/>
    <p:sldId id="428" r:id="rId81"/>
    <p:sldId id="429" r:id="rId82"/>
    <p:sldId id="430" r:id="rId83"/>
    <p:sldId id="327" r:id="rId84"/>
    <p:sldId id="328" r:id="rId85"/>
    <p:sldId id="392" r:id="rId86"/>
    <p:sldId id="393" r:id="rId87"/>
    <p:sldId id="394" r:id="rId88"/>
    <p:sldId id="395" r:id="rId89"/>
    <p:sldId id="396" r:id="rId90"/>
    <p:sldId id="337" r:id="rId91"/>
    <p:sldId id="338" r:id="rId92"/>
    <p:sldId id="397" r:id="rId93"/>
    <p:sldId id="398" r:id="rId94"/>
    <p:sldId id="399" r:id="rId95"/>
    <p:sldId id="400" r:id="rId96"/>
    <p:sldId id="401" r:id="rId97"/>
    <p:sldId id="402" r:id="rId98"/>
    <p:sldId id="403" r:id="rId99"/>
    <p:sldId id="404" r:id="rId100"/>
    <p:sldId id="405" r:id="rId101"/>
    <p:sldId id="348" r:id="rId102"/>
    <p:sldId id="363" r:id="rId103"/>
    <p:sldId id="364" r:id="rId104"/>
    <p:sldId id="365" r:id="rId105"/>
    <p:sldId id="366" r:id="rId106"/>
    <p:sldId id="367" r:id="rId107"/>
    <p:sldId id="368" r:id="rId108"/>
    <p:sldId id="369" r:id="rId109"/>
    <p:sldId id="370" r:id="rId110"/>
    <p:sldId id="382" r:id="rId111"/>
    <p:sldId id="383" r:id="rId112"/>
    <p:sldId id="444" r:id="rId113"/>
    <p:sldId id="445" r:id="rId114"/>
    <p:sldId id="446" r:id="rId115"/>
    <p:sldId id="447" r:id="rId116"/>
    <p:sldId id="448" r:id="rId1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2FB734-459A-4F4B-8F16-C88962A4125F}" v="15" dt="2026-03-23T16:21:42.6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3" d="100"/>
          <a:sy n="93" d="100"/>
        </p:scale>
        <p:origin x="1188"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microsoft.com/office/2016/11/relationships/changesInfo" Target="changesInfos/changesInfo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notesMaster" Target="notesMasters/notesMaster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microsoft.com/office/2015/10/relationships/revisionInfo" Target="revisionInfo.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presProps" Target="presProps.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nii Jackson" userId="7bbabc68-bd29-4a01-b054-04db2bb95c4b" providerId="ADAL" clId="{D97CEE45-EA25-4180-97B9-5166A13AEA61}"/>
    <pc:docChg chg="undo custSel addSld delSld modSld">
      <pc:chgData name="Onii Jackson" userId="7bbabc68-bd29-4a01-b054-04db2bb95c4b" providerId="ADAL" clId="{D97CEE45-EA25-4180-97B9-5166A13AEA61}" dt="2026-03-20T15:27:37.564" v="70"/>
      <pc:docMkLst>
        <pc:docMk/>
      </pc:docMkLst>
      <pc:sldChg chg="add del">
        <pc:chgData name="Onii Jackson" userId="7bbabc68-bd29-4a01-b054-04db2bb95c4b" providerId="ADAL" clId="{D97CEE45-EA25-4180-97B9-5166A13AEA61}" dt="2026-03-19T22:54:15.478" v="1"/>
        <pc:sldMkLst>
          <pc:docMk/>
          <pc:sldMk cId="0" sldId="259"/>
        </pc:sldMkLst>
      </pc:sldChg>
      <pc:sldChg chg="add del">
        <pc:chgData name="Onii Jackson" userId="7bbabc68-bd29-4a01-b054-04db2bb95c4b" providerId="ADAL" clId="{D97CEE45-EA25-4180-97B9-5166A13AEA61}" dt="2026-03-19T22:54:15.478" v="1"/>
        <pc:sldMkLst>
          <pc:docMk/>
          <pc:sldMk cId="0" sldId="260"/>
        </pc:sldMkLst>
      </pc:sldChg>
      <pc:sldChg chg="add del">
        <pc:chgData name="Onii Jackson" userId="7bbabc68-bd29-4a01-b054-04db2bb95c4b" providerId="ADAL" clId="{D97CEE45-EA25-4180-97B9-5166A13AEA61}" dt="2026-03-19T22:54:15.478" v="1"/>
        <pc:sldMkLst>
          <pc:docMk/>
          <pc:sldMk cId="0" sldId="261"/>
        </pc:sldMkLst>
      </pc:sldChg>
      <pc:sldChg chg="modSp mod">
        <pc:chgData name="Onii Jackson" userId="7bbabc68-bd29-4a01-b054-04db2bb95c4b" providerId="ADAL" clId="{D97CEE45-EA25-4180-97B9-5166A13AEA61}" dt="2026-03-19T23:10:07.025" v="44" actId="1035"/>
        <pc:sldMkLst>
          <pc:docMk/>
          <pc:sldMk cId="1967215816" sldId="274"/>
        </pc:sldMkLst>
        <pc:spChg chg="mod">
          <ac:chgData name="Onii Jackson" userId="7bbabc68-bd29-4a01-b054-04db2bb95c4b" providerId="ADAL" clId="{D97CEE45-EA25-4180-97B9-5166A13AEA61}" dt="2026-03-19T23:09:38.042" v="38" actId="1076"/>
          <ac:spMkLst>
            <pc:docMk/>
            <pc:sldMk cId="1967215816" sldId="274"/>
            <ac:spMk id="5" creationId="{F180B2FF-FD2C-8E39-C304-F2CC0771A1B7}"/>
          </ac:spMkLst>
        </pc:spChg>
        <pc:spChg chg="mod">
          <ac:chgData name="Onii Jackson" userId="7bbabc68-bd29-4a01-b054-04db2bb95c4b" providerId="ADAL" clId="{D97CEE45-EA25-4180-97B9-5166A13AEA61}" dt="2026-03-19T23:09:29.799" v="37" actId="1076"/>
          <ac:spMkLst>
            <pc:docMk/>
            <pc:sldMk cId="1967215816" sldId="274"/>
            <ac:spMk id="12" creationId="{8AAF7154-FD0F-8ED9-B24B-711DF6BB5841}"/>
          </ac:spMkLst>
        </pc:spChg>
        <pc:spChg chg="mod">
          <ac:chgData name="Onii Jackson" userId="7bbabc68-bd29-4a01-b054-04db2bb95c4b" providerId="ADAL" clId="{D97CEE45-EA25-4180-97B9-5166A13AEA61}" dt="2026-03-19T23:10:07.025" v="44" actId="1035"/>
          <ac:spMkLst>
            <pc:docMk/>
            <pc:sldMk cId="1967215816" sldId="274"/>
            <ac:spMk id="14" creationId="{69288E48-A0B0-0143-532E-4D3871E0D563}"/>
          </ac:spMkLst>
        </pc:spChg>
        <pc:spChg chg="mod">
          <ac:chgData name="Onii Jackson" userId="7bbabc68-bd29-4a01-b054-04db2bb95c4b" providerId="ADAL" clId="{D97CEE45-EA25-4180-97B9-5166A13AEA61}" dt="2026-03-19T23:09:14.485" v="35" actId="1076"/>
          <ac:spMkLst>
            <pc:docMk/>
            <pc:sldMk cId="1967215816" sldId="274"/>
            <ac:spMk id="33" creationId="{FA3855DD-D355-3C3A-0223-F95484271F9B}"/>
          </ac:spMkLst>
        </pc:spChg>
        <pc:graphicFrameChg chg="mod">
          <ac:chgData name="Onii Jackson" userId="7bbabc68-bd29-4a01-b054-04db2bb95c4b" providerId="ADAL" clId="{D97CEE45-EA25-4180-97B9-5166A13AEA61}" dt="2026-03-19T23:08:46.382" v="31" actId="1076"/>
          <ac:graphicFrameMkLst>
            <pc:docMk/>
            <pc:sldMk cId="1967215816" sldId="274"/>
            <ac:graphicFrameMk id="3" creationId="{37C61685-EA00-81D0-BAB3-E9718ECCBAA0}"/>
          </ac:graphicFrameMkLst>
        </pc:graphicFrameChg>
        <pc:picChg chg="mod">
          <ac:chgData name="Onii Jackson" userId="7bbabc68-bd29-4a01-b054-04db2bb95c4b" providerId="ADAL" clId="{D97CEE45-EA25-4180-97B9-5166A13AEA61}" dt="2026-03-19T23:09:56.998" v="40" actId="14100"/>
          <ac:picMkLst>
            <pc:docMk/>
            <pc:sldMk cId="1967215816" sldId="274"/>
            <ac:picMk id="32" creationId="{0200BBB1-FFF3-8BDB-F3B6-C68BC27CEA33}"/>
          </ac:picMkLst>
        </pc:picChg>
      </pc:sldChg>
      <pc:sldChg chg="add">
        <pc:chgData name="Onii Jackson" userId="7bbabc68-bd29-4a01-b054-04db2bb95c4b" providerId="ADAL" clId="{D97CEE45-EA25-4180-97B9-5166A13AEA61}" dt="2026-03-19T22:54:15.478" v="1"/>
        <pc:sldMkLst>
          <pc:docMk/>
          <pc:sldMk cId="0" sldId="449"/>
        </pc:sldMkLst>
      </pc:sldChg>
      <pc:sldChg chg="modSp add del mod">
        <pc:chgData name="Onii Jackson" userId="7bbabc68-bd29-4a01-b054-04db2bb95c4b" providerId="ADAL" clId="{D97CEE45-EA25-4180-97B9-5166A13AEA61}" dt="2026-03-19T22:58:23.218" v="11" actId="255"/>
        <pc:sldMkLst>
          <pc:docMk/>
          <pc:sldMk cId="0" sldId="450"/>
        </pc:sldMkLst>
        <pc:graphicFrameChg chg="modGraphic">
          <ac:chgData name="Onii Jackson" userId="7bbabc68-bd29-4a01-b054-04db2bb95c4b" providerId="ADAL" clId="{D97CEE45-EA25-4180-97B9-5166A13AEA61}" dt="2026-03-19T22:58:23.218" v="11" actId="255"/>
          <ac:graphicFrameMkLst>
            <pc:docMk/>
            <pc:sldMk cId="0" sldId="450"/>
            <ac:graphicFrameMk id="11" creationId="{1F0CBA32-2081-741B-B120-F36869D4FD77}"/>
          </ac:graphicFrameMkLst>
        </pc:graphicFrameChg>
      </pc:sldChg>
      <pc:sldChg chg="addSp modSp add del mod">
        <pc:chgData name="Onii Jackson" userId="7bbabc68-bd29-4a01-b054-04db2bb95c4b" providerId="ADAL" clId="{D97CEE45-EA25-4180-97B9-5166A13AEA61}" dt="2026-03-19T23:02:37.311" v="30" actId="1076"/>
        <pc:sldMkLst>
          <pc:docMk/>
          <pc:sldMk cId="0" sldId="451"/>
        </pc:sldMkLst>
        <pc:spChg chg="mod">
          <ac:chgData name="Onii Jackson" userId="7bbabc68-bd29-4a01-b054-04db2bb95c4b" providerId="ADAL" clId="{D97CEE45-EA25-4180-97B9-5166A13AEA61}" dt="2026-03-19T23:01:00.842" v="18" actId="1076"/>
          <ac:spMkLst>
            <pc:docMk/>
            <pc:sldMk cId="0" sldId="451"/>
            <ac:spMk id="2" creationId="{00000000-0000-0000-0000-000000000000}"/>
          </ac:spMkLst>
        </pc:spChg>
        <pc:spChg chg="mod">
          <ac:chgData name="Onii Jackson" userId="7bbabc68-bd29-4a01-b054-04db2bb95c4b" providerId="ADAL" clId="{D97CEE45-EA25-4180-97B9-5166A13AEA61}" dt="2026-03-19T23:01:22.694" v="22" actId="1076"/>
          <ac:spMkLst>
            <pc:docMk/>
            <pc:sldMk cId="0" sldId="451"/>
            <ac:spMk id="3" creationId="{00000000-0000-0000-0000-000000000000}"/>
          </ac:spMkLst>
        </pc:spChg>
        <pc:spChg chg="mod">
          <ac:chgData name="Onii Jackson" userId="7bbabc68-bd29-4a01-b054-04db2bb95c4b" providerId="ADAL" clId="{D97CEE45-EA25-4180-97B9-5166A13AEA61}" dt="2026-03-19T23:00:50.659" v="14" actId="164"/>
          <ac:spMkLst>
            <pc:docMk/>
            <pc:sldMk cId="0" sldId="451"/>
            <ac:spMk id="4" creationId="{00000000-0000-0000-0000-000000000000}"/>
          </ac:spMkLst>
        </pc:spChg>
        <pc:spChg chg="mod">
          <ac:chgData name="Onii Jackson" userId="7bbabc68-bd29-4a01-b054-04db2bb95c4b" providerId="ADAL" clId="{D97CEE45-EA25-4180-97B9-5166A13AEA61}" dt="2026-03-19T23:01:06.612" v="20" actId="1076"/>
          <ac:spMkLst>
            <pc:docMk/>
            <pc:sldMk cId="0" sldId="451"/>
            <ac:spMk id="5" creationId="{C0CBD73E-F779-6C86-7C56-234EDEBFF4EE}"/>
          </ac:spMkLst>
        </pc:spChg>
        <pc:spChg chg="mod">
          <ac:chgData name="Onii Jackson" userId="7bbabc68-bd29-4a01-b054-04db2bb95c4b" providerId="ADAL" clId="{D97CEE45-EA25-4180-97B9-5166A13AEA61}" dt="2026-03-19T23:00:50.659" v="14" actId="164"/>
          <ac:spMkLst>
            <pc:docMk/>
            <pc:sldMk cId="0" sldId="451"/>
            <ac:spMk id="6" creationId="{00000000-0000-0000-0000-000000000000}"/>
          </ac:spMkLst>
        </pc:spChg>
        <pc:spChg chg="mod">
          <ac:chgData name="Onii Jackson" userId="7bbabc68-bd29-4a01-b054-04db2bb95c4b" providerId="ADAL" clId="{D97CEE45-EA25-4180-97B9-5166A13AEA61}" dt="2026-03-19T23:01:58.351" v="26" actId="14100"/>
          <ac:spMkLst>
            <pc:docMk/>
            <pc:sldMk cId="0" sldId="451"/>
            <ac:spMk id="7" creationId="{00000000-0000-0000-0000-000000000000}"/>
          </ac:spMkLst>
        </pc:spChg>
        <pc:spChg chg="mod">
          <ac:chgData name="Onii Jackson" userId="7bbabc68-bd29-4a01-b054-04db2bb95c4b" providerId="ADAL" clId="{D97CEE45-EA25-4180-97B9-5166A13AEA61}" dt="2026-03-19T23:01:58.351" v="26" actId="14100"/>
          <ac:spMkLst>
            <pc:docMk/>
            <pc:sldMk cId="0" sldId="451"/>
            <ac:spMk id="9" creationId="{00000000-0000-0000-0000-000000000000}"/>
          </ac:spMkLst>
        </pc:spChg>
        <pc:spChg chg="mod">
          <ac:chgData name="Onii Jackson" userId="7bbabc68-bd29-4a01-b054-04db2bb95c4b" providerId="ADAL" clId="{D97CEE45-EA25-4180-97B9-5166A13AEA61}" dt="2026-03-19T23:02:37.311" v="30" actId="1076"/>
          <ac:spMkLst>
            <pc:docMk/>
            <pc:sldMk cId="0" sldId="451"/>
            <ac:spMk id="10" creationId="{00000000-0000-0000-0000-000000000000}"/>
          </ac:spMkLst>
        </pc:spChg>
        <pc:spChg chg="mod">
          <ac:chgData name="Onii Jackson" userId="7bbabc68-bd29-4a01-b054-04db2bb95c4b" providerId="ADAL" clId="{D97CEE45-EA25-4180-97B9-5166A13AEA61}" dt="2026-03-19T23:02:37.311" v="30" actId="1076"/>
          <ac:spMkLst>
            <pc:docMk/>
            <pc:sldMk cId="0" sldId="451"/>
            <ac:spMk id="12" creationId="{00000000-0000-0000-0000-000000000000}"/>
          </ac:spMkLst>
        </pc:spChg>
        <pc:spChg chg="mod">
          <ac:chgData name="Onii Jackson" userId="7bbabc68-bd29-4a01-b054-04db2bb95c4b" providerId="ADAL" clId="{D97CEE45-EA25-4180-97B9-5166A13AEA61}" dt="2026-03-19T23:02:14.394" v="27" actId="1076"/>
          <ac:spMkLst>
            <pc:docMk/>
            <pc:sldMk cId="0" sldId="451"/>
            <ac:spMk id="13" creationId="{00000000-0000-0000-0000-000000000000}"/>
          </ac:spMkLst>
        </pc:spChg>
        <pc:spChg chg="mod">
          <ac:chgData name="Onii Jackson" userId="7bbabc68-bd29-4a01-b054-04db2bb95c4b" providerId="ADAL" clId="{D97CEE45-EA25-4180-97B9-5166A13AEA61}" dt="2026-03-19T23:02:14.394" v="27" actId="1076"/>
          <ac:spMkLst>
            <pc:docMk/>
            <pc:sldMk cId="0" sldId="451"/>
            <ac:spMk id="15" creationId="{00000000-0000-0000-0000-000000000000}"/>
          </ac:spMkLst>
        </pc:spChg>
        <pc:spChg chg="mod">
          <ac:chgData name="Onii Jackson" userId="7bbabc68-bd29-4a01-b054-04db2bb95c4b" providerId="ADAL" clId="{D97CEE45-EA25-4180-97B9-5166A13AEA61}" dt="2026-03-19T23:02:37.311" v="30" actId="1076"/>
          <ac:spMkLst>
            <pc:docMk/>
            <pc:sldMk cId="0" sldId="451"/>
            <ac:spMk id="17" creationId="{2CA40492-1184-6474-A10D-5BC91532D25A}"/>
          </ac:spMkLst>
        </pc:spChg>
        <pc:spChg chg="mod">
          <ac:chgData name="Onii Jackson" userId="7bbabc68-bd29-4a01-b054-04db2bb95c4b" providerId="ADAL" clId="{D97CEE45-EA25-4180-97B9-5166A13AEA61}" dt="2026-03-19T23:02:14.394" v="27" actId="1076"/>
          <ac:spMkLst>
            <pc:docMk/>
            <pc:sldMk cId="0" sldId="451"/>
            <ac:spMk id="21" creationId="{297CB643-312C-249D-3736-2C75E0CAC023}"/>
          </ac:spMkLst>
        </pc:spChg>
        <pc:graphicFrameChg chg="mod modGraphic">
          <ac:chgData name="Onii Jackson" userId="7bbabc68-bd29-4a01-b054-04db2bb95c4b" providerId="ADAL" clId="{D97CEE45-EA25-4180-97B9-5166A13AEA61}" dt="2026-03-19T23:01:58.351" v="26" actId="14100"/>
          <ac:graphicFrameMkLst>
            <pc:docMk/>
            <pc:sldMk cId="0" sldId="451"/>
            <ac:graphicFrameMk id="11" creationId="{7FB94720-7AB8-EE1C-8DF2-79681F24B326}"/>
          </ac:graphicFrameMkLst>
        </pc:graphicFrameChg>
        <pc:picChg chg="mod">
          <ac:chgData name="Onii Jackson" userId="7bbabc68-bd29-4a01-b054-04db2bb95c4b" providerId="ADAL" clId="{D97CEE45-EA25-4180-97B9-5166A13AEA61}" dt="2026-03-19T23:01:27.522" v="23" actId="1076"/>
          <ac:picMkLst>
            <pc:docMk/>
            <pc:sldMk cId="0" sldId="451"/>
            <ac:picMk id="16" creationId="{0D5075B0-A6D1-DBAC-E4B8-174479011FF3}"/>
          </ac:picMkLst>
        </pc:picChg>
      </pc:sldChg>
      <pc:sldChg chg="modSp add del mod">
        <pc:chgData name="Onii Jackson" userId="7bbabc68-bd29-4a01-b054-04db2bb95c4b" providerId="ADAL" clId="{D97CEE45-EA25-4180-97B9-5166A13AEA61}" dt="2026-03-20T15:25:44.435" v="55" actId="1076"/>
        <pc:sldMkLst>
          <pc:docMk/>
          <pc:sldMk cId="0" sldId="452"/>
        </pc:sldMkLst>
        <pc:spChg chg="mod">
          <ac:chgData name="Onii Jackson" userId="7bbabc68-bd29-4a01-b054-04db2bb95c4b" providerId="ADAL" clId="{D97CEE45-EA25-4180-97B9-5166A13AEA61}" dt="2026-03-20T15:25:40.259" v="54" actId="1076"/>
          <ac:spMkLst>
            <pc:docMk/>
            <pc:sldMk cId="0" sldId="452"/>
            <ac:spMk id="16" creationId="{00000000-0000-0000-0000-000000000000}"/>
          </ac:spMkLst>
        </pc:spChg>
        <pc:graphicFrameChg chg="mod">
          <ac:chgData name="Onii Jackson" userId="7bbabc68-bd29-4a01-b054-04db2bb95c4b" providerId="ADAL" clId="{D97CEE45-EA25-4180-97B9-5166A13AEA61}" dt="2026-03-20T15:25:25.850" v="53"/>
          <ac:graphicFrameMkLst>
            <pc:docMk/>
            <pc:sldMk cId="0" sldId="452"/>
            <ac:graphicFrameMk id="9" creationId="{27AE11F6-F6DE-4DB4-EE0E-6E8312EE2082}"/>
          </ac:graphicFrameMkLst>
        </pc:graphicFrameChg>
        <pc:picChg chg="mod">
          <ac:chgData name="Onii Jackson" userId="7bbabc68-bd29-4a01-b054-04db2bb95c4b" providerId="ADAL" clId="{D97CEE45-EA25-4180-97B9-5166A13AEA61}" dt="2026-03-20T15:25:44.435" v="55" actId="1076"/>
          <ac:picMkLst>
            <pc:docMk/>
            <pc:sldMk cId="0" sldId="452"/>
            <ac:picMk id="21" creationId="{69B03748-1197-FA9C-68EA-AFD16E754B31}"/>
          </ac:picMkLst>
        </pc:picChg>
      </pc:sldChg>
      <pc:sldChg chg="modSp add del mod">
        <pc:chgData name="Onii Jackson" userId="7bbabc68-bd29-4a01-b054-04db2bb95c4b" providerId="ADAL" clId="{D97CEE45-EA25-4180-97B9-5166A13AEA61}" dt="2026-03-20T15:27:37.564" v="70"/>
        <pc:sldMkLst>
          <pc:docMk/>
          <pc:sldMk cId="3379467920" sldId="453"/>
        </pc:sldMkLst>
      </pc:sldChg>
      <pc:sldChg chg="add del">
        <pc:chgData name="Onii Jackson" userId="7bbabc68-bd29-4a01-b054-04db2bb95c4b" providerId="ADAL" clId="{D97CEE45-EA25-4180-97B9-5166A13AEA61}" dt="2026-03-19T22:58:04.149" v="9"/>
        <pc:sldMkLst>
          <pc:docMk/>
          <pc:sldMk cId="2680021144" sldId="454"/>
        </pc:sldMkLst>
      </pc:sldChg>
      <pc:sldChg chg="add del">
        <pc:chgData name="Onii Jackson" userId="7bbabc68-bd29-4a01-b054-04db2bb95c4b" providerId="ADAL" clId="{D97CEE45-EA25-4180-97B9-5166A13AEA61}" dt="2026-03-19T22:58:04.149" v="9"/>
        <pc:sldMkLst>
          <pc:docMk/>
          <pc:sldMk cId="2596919613" sldId="455"/>
        </pc:sldMkLst>
      </pc:sldChg>
      <pc:sldChg chg="add del">
        <pc:chgData name="Onii Jackson" userId="7bbabc68-bd29-4a01-b054-04db2bb95c4b" providerId="ADAL" clId="{D97CEE45-EA25-4180-97B9-5166A13AEA61}" dt="2026-03-19T22:58:04.149" v="9"/>
        <pc:sldMkLst>
          <pc:docMk/>
          <pc:sldMk cId="3934820586" sldId="456"/>
        </pc:sldMkLst>
      </pc:sldChg>
      <pc:sldChg chg="add del">
        <pc:chgData name="Onii Jackson" userId="7bbabc68-bd29-4a01-b054-04db2bb95c4b" providerId="ADAL" clId="{D97CEE45-EA25-4180-97B9-5166A13AEA61}" dt="2026-03-19T22:58:04.149" v="9"/>
        <pc:sldMkLst>
          <pc:docMk/>
          <pc:sldMk cId="854821379" sldId="457"/>
        </pc:sldMkLst>
      </pc:sldChg>
      <pc:sldChg chg="add del">
        <pc:chgData name="Onii Jackson" userId="7bbabc68-bd29-4a01-b054-04db2bb95c4b" providerId="ADAL" clId="{D97CEE45-EA25-4180-97B9-5166A13AEA61}" dt="2026-03-19T22:58:04.149" v="9"/>
        <pc:sldMkLst>
          <pc:docMk/>
          <pc:sldMk cId="0" sldId="458"/>
        </pc:sldMkLst>
      </pc:sldChg>
    </pc:docChg>
  </pc:docChgLst>
  <pc:docChgLst>
    <pc:chgData name="Onii Jackson" userId="7bbabc68-bd29-4a01-b054-04db2bb95c4b" providerId="ADAL" clId="{D06753DC-6918-4D9C-8C68-D927D14A3C2A}"/>
    <pc:docChg chg="undo custSel addSld delSld modSld delMainMaster">
      <pc:chgData name="Onii Jackson" userId="7bbabc68-bd29-4a01-b054-04db2bb95c4b" providerId="ADAL" clId="{D06753DC-6918-4D9C-8C68-D927D14A3C2A}" dt="2026-03-23T16:22:48.605" v="213" actId="255"/>
      <pc:docMkLst>
        <pc:docMk/>
      </pc:docMkLst>
      <pc:sldChg chg="modSp mod">
        <pc:chgData name="Onii Jackson" userId="7bbabc68-bd29-4a01-b054-04db2bb95c4b" providerId="ADAL" clId="{D06753DC-6918-4D9C-8C68-D927D14A3C2A}" dt="2026-03-18T17:54:12.865" v="121" actId="20577"/>
        <pc:sldMkLst>
          <pc:docMk/>
          <pc:sldMk cId="0" sldId="389"/>
        </pc:sldMkLst>
        <pc:spChg chg="mod">
          <ac:chgData name="Onii Jackson" userId="7bbabc68-bd29-4a01-b054-04db2bb95c4b" providerId="ADAL" clId="{D06753DC-6918-4D9C-8C68-D927D14A3C2A}" dt="2026-03-18T17:54:12.865" v="121" actId="20577"/>
          <ac:spMkLst>
            <pc:docMk/>
            <pc:sldMk cId="0" sldId="389"/>
            <ac:spMk id="9" creationId="{00000000-0000-0000-0000-000000000000}"/>
          </ac:spMkLst>
        </pc:spChg>
        <pc:spChg chg="mod">
          <ac:chgData name="Onii Jackson" userId="7bbabc68-bd29-4a01-b054-04db2bb95c4b" providerId="ADAL" clId="{D06753DC-6918-4D9C-8C68-D927D14A3C2A}" dt="2026-03-18T17:54:08.883" v="117" actId="20577"/>
          <ac:spMkLst>
            <pc:docMk/>
            <pc:sldMk cId="0" sldId="389"/>
            <ac:spMk id="18" creationId="{00000000-0000-0000-0000-000000000000}"/>
          </ac:spMkLst>
        </pc:spChg>
      </pc:sldChg>
      <pc:sldChg chg="modSp add del mod">
        <pc:chgData name="Onii Jackson" userId="7bbabc68-bd29-4a01-b054-04db2bb95c4b" providerId="ADAL" clId="{D06753DC-6918-4D9C-8C68-D927D14A3C2A}" dt="2026-03-18T14:38:13.114" v="67" actId="1076"/>
        <pc:sldMkLst>
          <pc:docMk/>
          <pc:sldMk cId="0" sldId="423"/>
        </pc:sldMkLst>
        <pc:spChg chg="mod">
          <ac:chgData name="Onii Jackson" userId="7bbabc68-bd29-4a01-b054-04db2bb95c4b" providerId="ADAL" clId="{D06753DC-6918-4D9C-8C68-D927D14A3C2A}" dt="2026-03-18T14:38:13.114" v="67" actId="1076"/>
          <ac:spMkLst>
            <pc:docMk/>
            <pc:sldMk cId="0" sldId="423"/>
            <ac:spMk id="5" creationId="{00000000-0000-0000-0000-000000000000}"/>
          </ac:spMkLst>
        </pc:spChg>
      </pc:sldChg>
      <pc:sldChg chg="add del">
        <pc:chgData name="Onii Jackson" userId="7bbabc68-bd29-4a01-b054-04db2bb95c4b" providerId="ADAL" clId="{D06753DC-6918-4D9C-8C68-D927D14A3C2A}" dt="2026-03-18T14:31:41.257" v="5"/>
        <pc:sldMkLst>
          <pc:docMk/>
          <pc:sldMk cId="0" sldId="424"/>
        </pc:sldMkLst>
      </pc:sldChg>
      <pc:sldChg chg="addSp delSp modSp add del mod">
        <pc:chgData name="Onii Jackson" userId="7bbabc68-bd29-4a01-b054-04db2bb95c4b" providerId="ADAL" clId="{D06753DC-6918-4D9C-8C68-D927D14A3C2A}" dt="2026-03-18T14:39:08.233" v="77" actId="1076"/>
        <pc:sldMkLst>
          <pc:docMk/>
          <pc:sldMk cId="0" sldId="425"/>
        </pc:sldMkLst>
        <pc:spChg chg="mod">
          <ac:chgData name="Onii Jackson" userId="7bbabc68-bd29-4a01-b054-04db2bb95c4b" providerId="ADAL" clId="{D06753DC-6918-4D9C-8C68-D927D14A3C2A}" dt="2026-03-18T14:37:29.192" v="64" actId="1076"/>
          <ac:spMkLst>
            <pc:docMk/>
            <pc:sldMk cId="0" sldId="425"/>
            <ac:spMk id="2" creationId="{00000000-0000-0000-0000-000000000000}"/>
          </ac:spMkLst>
        </pc:spChg>
        <pc:picChg chg="add mod">
          <ac:chgData name="Onii Jackson" userId="7bbabc68-bd29-4a01-b054-04db2bb95c4b" providerId="ADAL" clId="{D06753DC-6918-4D9C-8C68-D927D14A3C2A}" dt="2026-03-18T14:39:08.233" v="77" actId="1076"/>
          <ac:picMkLst>
            <pc:docMk/>
            <pc:sldMk cId="0" sldId="425"/>
            <ac:picMk id="9" creationId="{DCCA0781-1F62-6A68-0377-747CB527E7E5}"/>
          </ac:picMkLst>
        </pc:picChg>
      </pc:sldChg>
      <pc:sldChg chg="add del">
        <pc:chgData name="Onii Jackson" userId="7bbabc68-bd29-4a01-b054-04db2bb95c4b" providerId="ADAL" clId="{D06753DC-6918-4D9C-8C68-D927D14A3C2A}" dt="2026-03-18T14:31:41.257" v="5"/>
        <pc:sldMkLst>
          <pc:docMk/>
          <pc:sldMk cId="0" sldId="426"/>
        </pc:sldMkLst>
      </pc:sldChg>
      <pc:sldChg chg="modSp add del mod">
        <pc:chgData name="Onii Jackson" userId="7bbabc68-bd29-4a01-b054-04db2bb95c4b" providerId="ADAL" clId="{D06753DC-6918-4D9C-8C68-D927D14A3C2A}" dt="2026-03-18T14:31:55.518" v="6" actId="14100"/>
        <pc:sldMkLst>
          <pc:docMk/>
          <pc:sldMk cId="0" sldId="428"/>
        </pc:sldMkLst>
        <pc:spChg chg="mod">
          <ac:chgData name="Onii Jackson" userId="7bbabc68-bd29-4a01-b054-04db2bb95c4b" providerId="ADAL" clId="{D06753DC-6918-4D9C-8C68-D927D14A3C2A}" dt="2026-03-18T14:31:55.518" v="6" actId="14100"/>
          <ac:spMkLst>
            <pc:docMk/>
            <pc:sldMk cId="0" sldId="428"/>
            <ac:spMk id="3" creationId="{00000000-0000-0000-0000-000000000000}"/>
          </ac:spMkLst>
        </pc:spChg>
      </pc:sldChg>
      <pc:sldChg chg="add del">
        <pc:chgData name="Onii Jackson" userId="7bbabc68-bd29-4a01-b054-04db2bb95c4b" providerId="ADAL" clId="{D06753DC-6918-4D9C-8C68-D927D14A3C2A}" dt="2026-03-18T14:31:41.257" v="5"/>
        <pc:sldMkLst>
          <pc:docMk/>
          <pc:sldMk cId="0" sldId="429"/>
        </pc:sldMkLst>
      </pc:sldChg>
      <pc:sldChg chg="addSp delSp modSp add del mod">
        <pc:chgData name="Onii Jackson" userId="7bbabc68-bd29-4a01-b054-04db2bb95c4b" providerId="ADAL" clId="{D06753DC-6918-4D9C-8C68-D927D14A3C2A}" dt="2026-03-18T14:39:56.358" v="99" actId="1076"/>
        <pc:sldMkLst>
          <pc:docMk/>
          <pc:sldMk cId="0" sldId="430"/>
        </pc:sldMkLst>
        <pc:spChg chg="mod">
          <ac:chgData name="Onii Jackson" userId="7bbabc68-bd29-4a01-b054-04db2bb95c4b" providerId="ADAL" clId="{D06753DC-6918-4D9C-8C68-D927D14A3C2A}" dt="2026-03-18T14:39:56.358" v="99" actId="1076"/>
          <ac:spMkLst>
            <pc:docMk/>
            <pc:sldMk cId="0" sldId="430"/>
            <ac:spMk id="2" creationId="{00000000-0000-0000-0000-000000000000}"/>
          </ac:spMkLst>
        </pc:spChg>
        <pc:spChg chg="mod">
          <ac:chgData name="Onii Jackson" userId="7bbabc68-bd29-4a01-b054-04db2bb95c4b" providerId="ADAL" clId="{D06753DC-6918-4D9C-8C68-D927D14A3C2A}" dt="2026-03-18T14:39:40.707" v="95" actId="1076"/>
          <ac:spMkLst>
            <pc:docMk/>
            <pc:sldMk cId="0" sldId="430"/>
            <ac:spMk id="5" creationId="{00000000-0000-0000-0000-000000000000}"/>
          </ac:spMkLst>
        </pc:spChg>
        <pc:picChg chg="add del mod">
          <ac:chgData name="Onii Jackson" userId="7bbabc68-bd29-4a01-b054-04db2bb95c4b" providerId="ADAL" clId="{D06753DC-6918-4D9C-8C68-D927D14A3C2A}" dt="2026-03-18T14:39:49.910" v="97" actId="1076"/>
          <ac:picMkLst>
            <pc:docMk/>
            <pc:sldMk cId="0" sldId="430"/>
            <ac:picMk id="20" creationId="{00000000-0000-0000-0000-000000000000}"/>
          </ac:picMkLst>
        </pc:picChg>
      </pc:sldChg>
      <pc:sldChg chg="addSp delSp modSp add del mod">
        <pc:chgData name="Onii Jackson" userId="7bbabc68-bd29-4a01-b054-04db2bb95c4b" providerId="ADAL" clId="{D06753DC-6918-4D9C-8C68-D927D14A3C2A}" dt="2026-03-18T14:38:47.317" v="72" actId="1076"/>
        <pc:sldMkLst>
          <pc:docMk/>
          <pc:sldMk cId="0" sldId="431"/>
        </pc:sldMkLst>
        <pc:spChg chg="mod">
          <ac:chgData name="Onii Jackson" userId="7bbabc68-bd29-4a01-b054-04db2bb95c4b" providerId="ADAL" clId="{D06753DC-6918-4D9C-8C68-D927D14A3C2A}" dt="2026-03-18T14:35:44.342" v="43" actId="14100"/>
          <ac:spMkLst>
            <pc:docMk/>
            <pc:sldMk cId="0" sldId="431"/>
            <ac:spMk id="7" creationId="{00000000-0000-0000-0000-000000000000}"/>
          </ac:spMkLst>
        </pc:spChg>
        <pc:grpChg chg="mod ord">
          <ac:chgData name="Onii Jackson" userId="7bbabc68-bd29-4a01-b054-04db2bb95c4b" providerId="ADAL" clId="{D06753DC-6918-4D9C-8C68-D927D14A3C2A}" dt="2026-03-18T14:36:58.453" v="61" actId="171"/>
          <ac:grpSpMkLst>
            <pc:docMk/>
            <pc:sldMk cId="0" sldId="431"/>
            <ac:grpSpMk id="6" creationId="{00000000-0000-0000-0000-000000000000}"/>
          </ac:grpSpMkLst>
        </pc:grpChg>
        <pc:graphicFrameChg chg="mod">
          <ac:chgData name="Onii Jackson" userId="7bbabc68-bd29-4a01-b054-04db2bb95c4b" providerId="ADAL" clId="{D06753DC-6918-4D9C-8C68-D927D14A3C2A}" dt="2026-03-18T14:34:27.228" v="30" actId="1076"/>
          <ac:graphicFrameMkLst>
            <pc:docMk/>
            <pc:sldMk cId="0" sldId="431"/>
            <ac:graphicFrameMk id="10" creationId="{00000000-0000-0000-0000-000000000000}"/>
          </ac:graphicFrameMkLst>
        </pc:graphicFrameChg>
        <pc:picChg chg="mod">
          <ac:chgData name="Onii Jackson" userId="7bbabc68-bd29-4a01-b054-04db2bb95c4b" providerId="ADAL" clId="{D06753DC-6918-4D9C-8C68-D927D14A3C2A}" dt="2026-03-18T14:35:19.202" v="39" actId="1076"/>
          <ac:picMkLst>
            <pc:docMk/>
            <pc:sldMk cId="0" sldId="431"/>
            <ac:picMk id="8" creationId="{00000000-0000-0000-0000-000000000000}"/>
          </ac:picMkLst>
        </pc:picChg>
        <pc:picChg chg="mod ord">
          <ac:chgData name="Onii Jackson" userId="7bbabc68-bd29-4a01-b054-04db2bb95c4b" providerId="ADAL" clId="{D06753DC-6918-4D9C-8C68-D927D14A3C2A}" dt="2026-03-18T14:36:50.840" v="59" actId="1036"/>
          <ac:picMkLst>
            <pc:docMk/>
            <pc:sldMk cId="0" sldId="431"/>
            <ac:picMk id="9" creationId="{00000000-0000-0000-0000-000000000000}"/>
          </ac:picMkLst>
        </pc:picChg>
        <pc:picChg chg="add mod">
          <ac:chgData name="Onii Jackson" userId="7bbabc68-bd29-4a01-b054-04db2bb95c4b" providerId="ADAL" clId="{D06753DC-6918-4D9C-8C68-D927D14A3C2A}" dt="2026-03-18T14:38:47.317" v="72" actId="1076"/>
          <ac:picMkLst>
            <pc:docMk/>
            <pc:sldMk cId="0" sldId="431"/>
            <ac:picMk id="12" creationId="{51E9F15E-3B58-ED08-2BC5-F067DA85C889}"/>
          </ac:picMkLst>
        </pc:picChg>
      </pc:sldChg>
      <pc:sldChg chg="add del setBg">
        <pc:chgData name="Onii Jackson" userId="7bbabc68-bd29-4a01-b054-04db2bb95c4b" providerId="ADAL" clId="{D06753DC-6918-4D9C-8C68-D927D14A3C2A}" dt="2026-03-19T18:46:08.478" v="125"/>
        <pc:sldMkLst>
          <pc:docMk/>
          <pc:sldMk cId="0" sldId="432"/>
        </pc:sldMkLst>
      </pc:sldChg>
      <pc:sldChg chg="modSp add del mod">
        <pc:chgData name="Onii Jackson" userId="7bbabc68-bd29-4a01-b054-04db2bb95c4b" providerId="ADAL" clId="{D06753DC-6918-4D9C-8C68-D927D14A3C2A}" dt="2026-03-19T18:46:27.442" v="126" actId="1076"/>
        <pc:sldMkLst>
          <pc:docMk/>
          <pc:sldMk cId="0" sldId="433"/>
        </pc:sldMkLst>
        <pc:picChg chg="mod">
          <ac:chgData name="Onii Jackson" userId="7bbabc68-bd29-4a01-b054-04db2bb95c4b" providerId="ADAL" clId="{D06753DC-6918-4D9C-8C68-D927D14A3C2A}" dt="2026-03-19T18:46:27.442" v="126" actId="1076"/>
          <ac:picMkLst>
            <pc:docMk/>
            <pc:sldMk cId="0" sldId="433"/>
            <ac:picMk id="13" creationId="{F6B049FE-FFF1-E644-7D2F-1F36F3E838FB}"/>
          </ac:picMkLst>
        </pc:picChg>
      </pc:sldChg>
      <pc:sldChg chg="add del">
        <pc:chgData name="Onii Jackson" userId="7bbabc68-bd29-4a01-b054-04db2bb95c4b" providerId="ADAL" clId="{D06753DC-6918-4D9C-8C68-D927D14A3C2A}" dt="2026-03-19T20:26:42.486" v="139"/>
        <pc:sldMkLst>
          <pc:docMk/>
          <pc:sldMk cId="0" sldId="444"/>
        </pc:sldMkLst>
      </pc:sldChg>
      <pc:sldChg chg="add del">
        <pc:chgData name="Onii Jackson" userId="7bbabc68-bd29-4a01-b054-04db2bb95c4b" providerId="ADAL" clId="{D06753DC-6918-4D9C-8C68-D927D14A3C2A}" dt="2026-03-19T20:26:42.486" v="139"/>
        <pc:sldMkLst>
          <pc:docMk/>
          <pc:sldMk cId="0" sldId="445"/>
        </pc:sldMkLst>
      </pc:sldChg>
      <pc:sldChg chg="add del">
        <pc:chgData name="Onii Jackson" userId="7bbabc68-bd29-4a01-b054-04db2bb95c4b" providerId="ADAL" clId="{D06753DC-6918-4D9C-8C68-D927D14A3C2A}" dt="2026-03-19T20:26:42.486" v="139"/>
        <pc:sldMkLst>
          <pc:docMk/>
          <pc:sldMk cId="0" sldId="446"/>
        </pc:sldMkLst>
      </pc:sldChg>
      <pc:sldChg chg="add del">
        <pc:chgData name="Onii Jackson" userId="7bbabc68-bd29-4a01-b054-04db2bb95c4b" providerId="ADAL" clId="{D06753DC-6918-4D9C-8C68-D927D14A3C2A}" dt="2026-03-19T20:26:42.486" v="139"/>
        <pc:sldMkLst>
          <pc:docMk/>
          <pc:sldMk cId="3823185301" sldId="447"/>
        </pc:sldMkLst>
      </pc:sldChg>
      <pc:sldChg chg="add del">
        <pc:chgData name="Onii Jackson" userId="7bbabc68-bd29-4a01-b054-04db2bb95c4b" providerId="ADAL" clId="{D06753DC-6918-4D9C-8C68-D927D14A3C2A}" dt="2026-03-19T20:26:42.486" v="139"/>
        <pc:sldMkLst>
          <pc:docMk/>
          <pc:sldMk cId="0" sldId="448"/>
        </pc:sldMkLst>
      </pc:sldChg>
      <pc:sldChg chg="modSp add del mod">
        <pc:chgData name="Onii Jackson" userId="7bbabc68-bd29-4a01-b054-04db2bb95c4b" providerId="ADAL" clId="{D06753DC-6918-4D9C-8C68-D927D14A3C2A}" dt="2026-03-23T16:22:48.605" v="213" actId="255"/>
        <pc:sldMkLst>
          <pc:docMk/>
          <pc:sldMk cId="0" sldId="450"/>
        </pc:sldMkLst>
        <pc:graphicFrameChg chg="modGraphic">
          <ac:chgData name="Onii Jackson" userId="7bbabc68-bd29-4a01-b054-04db2bb95c4b" providerId="ADAL" clId="{D06753DC-6918-4D9C-8C68-D927D14A3C2A}" dt="2026-03-23T16:22:48.605" v="213" actId="255"/>
          <ac:graphicFrameMkLst>
            <pc:docMk/>
            <pc:sldMk cId="0" sldId="450"/>
            <ac:graphicFrameMk id="11" creationId="{1F0CBA32-2081-741B-B120-F36869D4FD77}"/>
          </ac:graphicFrameMkLst>
        </pc:graphicFrameChg>
      </pc:sldChg>
      <pc:sldChg chg="modSp add del mod">
        <pc:chgData name="Onii Jackson" userId="7bbabc68-bd29-4a01-b054-04db2bb95c4b" providerId="ADAL" clId="{D06753DC-6918-4D9C-8C68-D927D14A3C2A}" dt="2026-03-23T16:22:22.759" v="212" actId="123"/>
        <pc:sldMkLst>
          <pc:docMk/>
          <pc:sldMk cId="0" sldId="451"/>
        </pc:sldMkLst>
        <pc:spChg chg="mod">
          <ac:chgData name="Onii Jackson" userId="7bbabc68-bd29-4a01-b054-04db2bb95c4b" providerId="ADAL" clId="{D06753DC-6918-4D9C-8C68-D927D14A3C2A}" dt="2026-03-23T16:22:17.241" v="209" actId="123"/>
          <ac:spMkLst>
            <pc:docMk/>
            <pc:sldMk cId="0" sldId="451"/>
            <ac:spMk id="5" creationId="{C0CBD73E-F779-6C86-7C56-234EDEBFF4EE}"/>
          </ac:spMkLst>
        </pc:spChg>
        <pc:spChg chg="mod">
          <ac:chgData name="Onii Jackson" userId="7bbabc68-bd29-4a01-b054-04db2bb95c4b" providerId="ADAL" clId="{D06753DC-6918-4D9C-8C68-D927D14A3C2A}" dt="2026-03-23T16:22:21.329" v="211" actId="123"/>
          <ac:spMkLst>
            <pc:docMk/>
            <pc:sldMk cId="0" sldId="451"/>
            <ac:spMk id="17" creationId="{2CA40492-1184-6474-A10D-5BC91532D25A}"/>
          </ac:spMkLst>
        </pc:spChg>
        <pc:spChg chg="mod">
          <ac:chgData name="Onii Jackson" userId="7bbabc68-bd29-4a01-b054-04db2bb95c4b" providerId="ADAL" clId="{D06753DC-6918-4D9C-8C68-D927D14A3C2A}" dt="2026-03-23T16:22:22.759" v="212" actId="123"/>
          <ac:spMkLst>
            <pc:docMk/>
            <pc:sldMk cId="0" sldId="451"/>
            <ac:spMk id="21" creationId="{297CB643-312C-249D-3736-2C75E0CAC023}"/>
          </ac:spMkLst>
        </pc:spChg>
        <pc:graphicFrameChg chg="modGraphic">
          <ac:chgData name="Onii Jackson" userId="7bbabc68-bd29-4a01-b054-04db2bb95c4b" providerId="ADAL" clId="{D06753DC-6918-4D9C-8C68-D927D14A3C2A}" dt="2026-03-23T16:22:19.276" v="210" actId="123"/>
          <ac:graphicFrameMkLst>
            <pc:docMk/>
            <pc:sldMk cId="0" sldId="451"/>
            <ac:graphicFrameMk id="11" creationId="{7FB94720-7AB8-EE1C-8DF2-79681F24B326}"/>
          </ac:graphicFrameMkLst>
        </pc:graphicFrameChg>
      </pc:sldChg>
      <pc:sldChg chg="addSp delSp modSp add del mod">
        <pc:chgData name="Onii Jackson" userId="7bbabc68-bd29-4a01-b054-04db2bb95c4b" providerId="ADAL" clId="{D06753DC-6918-4D9C-8C68-D927D14A3C2A}" dt="2026-03-23T16:22:13.529" v="208" actId="123"/>
        <pc:sldMkLst>
          <pc:docMk/>
          <pc:sldMk cId="0" sldId="452"/>
        </pc:sldMkLst>
        <pc:spChg chg="mod">
          <ac:chgData name="Onii Jackson" userId="7bbabc68-bd29-4a01-b054-04db2bb95c4b" providerId="ADAL" clId="{D06753DC-6918-4D9C-8C68-D927D14A3C2A}" dt="2026-03-23T16:22:13.529" v="208" actId="123"/>
          <ac:spMkLst>
            <pc:docMk/>
            <pc:sldMk cId="0" sldId="452"/>
            <ac:spMk id="26" creationId="{FFA246A6-B62D-6012-31AF-038C4570AF7D}"/>
          </ac:spMkLst>
        </pc:spChg>
        <pc:graphicFrameChg chg="del">
          <ac:chgData name="Onii Jackson" userId="7bbabc68-bd29-4a01-b054-04db2bb95c4b" providerId="ADAL" clId="{D06753DC-6918-4D9C-8C68-D927D14A3C2A}" dt="2026-03-23T16:21:30.836" v="199" actId="478"/>
          <ac:graphicFrameMkLst>
            <pc:docMk/>
            <pc:sldMk cId="0" sldId="452"/>
            <ac:graphicFrameMk id="9" creationId="{27AE11F6-F6DE-4DB4-EE0E-6E8312EE2082}"/>
          </ac:graphicFrameMkLst>
        </pc:graphicFrameChg>
        <pc:picChg chg="add mod">
          <ac:chgData name="Onii Jackson" userId="7bbabc68-bd29-4a01-b054-04db2bb95c4b" providerId="ADAL" clId="{D06753DC-6918-4D9C-8C68-D927D14A3C2A}" dt="2026-03-23T16:21:57.416" v="207" actId="14100"/>
          <ac:picMkLst>
            <pc:docMk/>
            <pc:sldMk cId="0" sldId="452"/>
            <ac:picMk id="18" creationId="{D67478C5-C2B7-9F0B-D2C1-3EB91AB13E3F}"/>
          </ac:picMkLst>
        </pc:picChg>
      </pc:sldChg>
      <pc:sldChg chg="addSp delSp modSp add del mod">
        <pc:chgData name="Onii Jackson" userId="7bbabc68-bd29-4a01-b054-04db2bb95c4b" providerId="ADAL" clId="{D06753DC-6918-4D9C-8C68-D927D14A3C2A}" dt="2026-03-23T16:21:12.545" v="198" actId="123"/>
        <pc:sldMkLst>
          <pc:docMk/>
          <pc:sldMk cId="3379467920" sldId="453"/>
        </pc:sldMkLst>
        <pc:spChg chg="add mod">
          <ac:chgData name="Onii Jackson" userId="7bbabc68-bd29-4a01-b054-04db2bb95c4b" providerId="ADAL" clId="{D06753DC-6918-4D9C-8C68-D927D14A3C2A}" dt="2026-03-23T16:21:06.989" v="196" actId="1076"/>
          <ac:spMkLst>
            <pc:docMk/>
            <pc:sldMk cId="3379467920" sldId="453"/>
            <ac:spMk id="18" creationId="{1039DB77-7370-1146-4F05-8088CE30FD22}"/>
          </ac:spMkLst>
        </pc:spChg>
        <pc:spChg chg="del">
          <ac:chgData name="Onii Jackson" userId="7bbabc68-bd29-4a01-b054-04db2bb95c4b" providerId="ADAL" clId="{D06753DC-6918-4D9C-8C68-D927D14A3C2A}" dt="2026-03-23T16:20:36.889" v="192" actId="478"/>
          <ac:spMkLst>
            <pc:docMk/>
            <pc:sldMk cId="3379467920" sldId="453"/>
            <ac:spMk id="24" creationId="{463B4B5C-7789-71F3-901B-565984EC39B2}"/>
          </ac:spMkLst>
        </pc:spChg>
        <pc:spChg chg="mod">
          <ac:chgData name="Onii Jackson" userId="7bbabc68-bd29-4a01-b054-04db2bb95c4b" providerId="ADAL" clId="{D06753DC-6918-4D9C-8C68-D927D14A3C2A}" dt="2026-03-23T16:21:12.545" v="198" actId="123"/>
          <ac:spMkLst>
            <pc:docMk/>
            <pc:sldMk cId="3379467920" sldId="453"/>
            <ac:spMk id="26" creationId="{994727E8-000A-79BA-46C8-08B68BB00E62}"/>
          </ac:spMkLst>
        </pc:spChg>
        <pc:graphicFrameChg chg="del">
          <ac:chgData name="Onii Jackson" userId="7bbabc68-bd29-4a01-b054-04db2bb95c4b" providerId="ADAL" clId="{D06753DC-6918-4D9C-8C68-D927D14A3C2A}" dt="2026-03-23T16:20:06.512" v="185" actId="478"/>
          <ac:graphicFrameMkLst>
            <pc:docMk/>
            <pc:sldMk cId="3379467920" sldId="453"/>
            <ac:graphicFrameMk id="22" creationId="{06232CA9-FFEA-9025-348C-6DF00BCA6C15}"/>
          </ac:graphicFrameMkLst>
        </pc:graphicFrameChg>
        <pc:picChg chg="add mod">
          <ac:chgData name="Onii Jackson" userId="7bbabc68-bd29-4a01-b054-04db2bb95c4b" providerId="ADAL" clId="{D06753DC-6918-4D9C-8C68-D927D14A3C2A}" dt="2026-03-23T16:20:33.176" v="191" actId="1035"/>
          <ac:picMkLst>
            <pc:docMk/>
            <pc:sldMk cId="3379467920" sldId="453"/>
            <ac:picMk id="9" creationId="{AD902841-F293-8B43-F79D-5587F93B6826}"/>
          </ac:picMkLst>
        </pc:picChg>
      </pc:sldChg>
      <pc:sldChg chg="addSp delSp modSp add del mod">
        <pc:chgData name="Onii Jackson" userId="7bbabc68-bd29-4a01-b054-04db2bb95c4b" providerId="ADAL" clId="{D06753DC-6918-4D9C-8C68-D927D14A3C2A}" dt="2026-03-23T16:19:52.140" v="184" actId="123"/>
        <pc:sldMkLst>
          <pc:docMk/>
          <pc:sldMk cId="2680021144" sldId="454"/>
        </pc:sldMkLst>
        <pc:spChg chg="mod">
          <ac:chgData name="Onii Jackson" userId="7bbabc68-bd29-4a01-b054-04db2bb95c4b" providerId="ADAL" clId="{D06753DC-6918-4D9C-8C68-D927D14A3C2A}" dt="2026-03-23T16:19:52.140" v="184" actId="123"/>
          <ac:spMkLst>
            <pc:docMk/>
            <pc:sldMk cId="2680021144" sldId="454"/>
            <ac:spMk id="26" creationId="{68A8010A-5A15-3D21-BCA1-0F9259BFC354}"/>
          </ac:spMkLst>
        </pc:spChg>
        <pc:graphicFrameChg chg="del">
          <ac:chgData name="Onii Jackson" userId="7bbabc68-bd29-4a01-b054-04db2bb95c4b" providerId="ADAL" clId="{D06753DC-6918-4D9C-8C68-D927D14A3C2A}" dt="2026-03-23T16:19:38.238" v="180" actId="478"/>
          <ac:graphicFrameMkLst>
            <pc:docMk/>
            <pc:sldMk cId="2680021144" sldId="454"/>
            <ac:graphicFrameMk id="30" creationId="{4771016F-6A15-E5FF-6E13-A927EEB57B61}"/>
          </ac:graphicFrameMkLst>
        </pc:graphicFrameChg>
        <pc:picChg chg="add mod">
          <ac:chgData name="Onii Jackson" userId="7bbabc68-bd29-4a01-b054-04db2bb95c4b" providerId="ADAL" clId="{D06753DC-6918-4D9C-8C68-D927D14A3C2A}" dt="2026-03-23T16:19:46.816" v="183" actId="1076"/>
          <ac:picMkLst>
            <pc:docMk/>
            <pc:sldMk cId="2680021144" sldId="454"/>
            <ac:picMk id="18" creationId="{9E938D45-2882-2390-B071-F07AB9D59F60}"/>
          </ac:picMkLst>
        </pc:picChg>
      </pc:sldChg>
      <pc:sldChg chg="addSp delSp modSp add del mod">
        <pc:chgData name="Onii Jackson" userId="7bbabc68-bd29-4a01-b054-04db2bb95c4b" providerId="ADAL" clId="{D06753DC-6918-4D9C-8C68-D927D14A3C2A}" dt="2026-03-23T16:19:16.687" v="179" actId="1035"/>
        <pc:sldMkLst>
          <pc:docMk/>
          <pc:sldMk cId="2596919613" sldId="455"/>
        </pc:sldMkLst>
        <pc:spChg chg="mod">
          <ac:chgData name="Onii Jackson" userId="7bbabc68-bd29-4a01-b054-04db2bb95c4b" providerId="ADAL" clId="{D06753DC-6918-4D9C-8C68-D927D14A3C2A}" dt="2026-03-23T16:18:49.849" v="173" actId="123"/>
          <ac:spMkLst>
            <pc:docMk/>
            <pc:sldMk cId="2596919613" sldId="455"/>
            <ac:spMk id="26" creationId="{02BF4E68-90A6-2385-E114-28F463824BB0}"/>
          </ac:spMkLst>
        </pc:spChg>
        <pc:graphicFrameChg chg="del">
          <ac:chgData name="Onii Jackson" userId="7bbabc68-bd29-4a01-b054-04db2bb95c4b" providerId="ADAL" clId="{D06753DC-6918-4D9C-8C68-D927D14A3C2A}" dt="2026-03-23T16:18:30.501" v="167" actId="478"/>
          <ac:graphicFrameMkLst>
            <pc:docMk/>
            <pc:sldMk cId="2596919613" sldId="455"/>
            <ac:graphicFrameMk id="24" creationId="{9B818C97-C339-44EA-A80E-59F1E1DC8D5E}"/>
          </ac:graphicFrameMkLst>
        </pc:graphicFrameChg>
        <pc:picChg chg="add mod">
          <ac:chgData name="Onii Jackson" userId="7bbabc68-bd29-4a01-b054-04db2bb95c4b" providerId="ADAL" clId="{D06753DC-6918-4D9C-8C68-D927D14A3C2A}" dt="2026-03-23T16:19:16.687" v="179" actId="1035"/>
          <ac:picMkLst>
            <pc:docMk/>
            <pc:sldMk cId="2596919613" sldId="455"/>
            <ac:picMk id="19" creationId="{A8A92D19-0B20-946F-2049-620B86D05779}"/>
          </ac:picMkLst>
        </pc:picChg>
      </pc:sldChg>
      <pc:sldChg chg="addSp delSp modSp add del mod">
        <pc:chgData name="Onii Jackson" userId="7bbabc68-bd29-4a01-b054-04db2bb95c4b" providerId="ADAL" clId="{D06753DC-6918-4D9C-8C68-D927D14A3C2A}" dt="2026-03-23T16:18:59.257" v="175" actId="123"/>
        <pc:sldMkLst>
          <pc:docMk/>
          <pc:sldMk cId="3934820586" sldId="456"/>
        </pc:sldMkLst>
        <pc:spChg chg="mod">
          <ac:chgData name="Onii Jackson" userId="7bbabc68-bd29-4a01-b054-04db2bb95c4b" providerId="ADAL" clId="{D06753DC-6918-4D9C-8C68-D927D14A3C2A}" dt="2026-03-23T16:18:59.257" v="175" actId="123"/>
          <ac:spMkLst>
            <pc:docMk/>
            <pc:sldMk cId="3934820586" sldId="456"/>
            <ac:spMk id="18" creationId="{56B8CD53-B916-C519-C64A-BD57C4955DF5}"/>
          </ac:spMkLst>
        </pc:spChg>
        <pc:spChg chg="mod">
          <ac:chgData name="Onii Jackson" userId="7bbabc68-bd29-4a01-b054-04db2bb95c4b" providerId="ADAL" clId="{D06753DC-6918-4D9C-8C68-D927D14A3C2A}" dt="2026-03-23T16:18:57.525" v="174" actId="123"/>
          <ac:spMkLst>
            <pc:docMk/>
            <pc:sldMk cId="3934820586" sldId="456"/>
            <ac:spMk id="26" creationId="{DC9F8777-E5BF-12A1-59BE-C04AA1B179C2}"/>
          </ac:spMkLst>
        </pc:spChg>
        <pc:graphicFrameChg chg="add mod">
          <ac:chgData name="Onii Jackson" userId="7bbabc68-bd29-4a01-b054-04db2bb95c4b" providerId="ADAL" clId="{D06753DC-6918-4D9C-8C68-D927D14A3C2A}" dt="2026-03-23T16:16:49.208" v="148" actId="14100"/>
          <ac:graphicFrameMkLst>
            <pc:docMk/>
            <pc:sldMk cId="3934820586" sldId="456"/>
            <ac:graphicFrameMk id="20" creationId="{4EE1F160-6383-33A2-B48E-998020E265F7}"/>
          </ac:graphicFrameMkLst>
        </pc:graphicFrameChg>
        <pc:graphicFrameChg chg="del">
          <ac:chgData name="Onii Jackson" userId="7bbabc68-bd29-4a01-b054-04db2bb95c4b" providerId="ADAL" clId="{D06753DC-6918-4D9C-8C68-D927D14A3C2A}" dt="2026-03-23T16:16:18.887" v="145" actId="478"/>
          <ac:graphicFrameMkLst>
            <pc:docMk/>
            <pc:sldMk cId="3934820586" sldId="456"/>
            <ac:graphicFrameMk id="22" creationId="{E87E7EB4-B2FB-4391-890D-DC1B9D9E13C2}"/>
          </ac:graphicFrameMkLst>
        </pc:graphicFrameChg>
        <pc:picChg chg="add mod">
          <ac:chgData name="Onii Jackson" userId="7bbabc68-bd29-4a01-b054-04db2bb95c4b" providerId="ADAL" clId="{D06753DC-6918-4D9C-8C68-D927D14A3C2A}" dt="2026-03-23T16:17:04.357" v="153" actId="1076"/>
          <ac:picMkLst>
            <pc:docMk/>
            <pc:sldMk cId="3934820586" sldId="456"/>
            <ac:picMk id="21" creationId="{EF443F04-1764-5DBD-F50C-8F610C9B077C}"/>
          </ac:picMkLst>
        </pc:picChg>
      </pc:sldChg>
      <pc:sldChg chg="addSp delSp modSp add del mod">
        <pc:chgData name="Onii Jackson" userId="7bbabc68-bd29-4a01-b054-04db2bb95c4b" providerId="ADAL" clId="{D06753DC-6918-4D9C-8C68-D927D14A3C2A}" dt="2026-03-23T16:19:02.729" v="176" actId="123"/>
        <pc:sldMkLst>
          <pc:docMk/>
          <pc:sldMk cId="854821379" sldId="457"/>
        </pc:sldMkLst>
        <pc:spChg chg="mod">
          <ac:chgData name="Onii Jackson" userId="7bbabc68-bd29-4a01-b054-04db2bb95c4b" providerId="ADAL" clId="{D06753DC-6918-4D9C-8C68-D927D14A3C2A}" dt="2026-03-23T16:19:02.729" v="176" actId="123"/>
          <ac:spMkLst>
            <pc:docMk/>
            <pc:sldMk cId="854821379" sldId="457"/>
            <ac:spMk id="26" creationId="{2E78795B-E5C5-D2F7-6278-DF2B51A08A61}"/>
          </ac:spMkLst>
        </pc:spChg>
        <pc:graphicFrameChg chg="del">
          <ac:chgData name="Onii Jackson" userId="7bbabc68-bd29-4a01-b054-04db2bb95c4b" providerId="ADAL" clId="{D06753DC-6918-4D9C-8C68-D927D14A3C2A}" dt="2026-03-23T16:17:45.442" v="154" actId="478"/>
          <ac:graphicFrameMkLst>
            <pc:docMk/>
            <pc:sldMk cId="854821379" sldId="457"/>
            <ac:graphicFrameMk id="19" creationId="{ED9981B3-F017-58C1-C66D-D83A199D4B2C}"/>
          </ac:graphicFrameMkLst>
        </pc:graphicFrameChg>
        <pc:picChg chg="add mod">
          <ac:chgData name="Onii Jackson" userId="7bbabc68-bd29-4a01-b054-04db2bb95c4b" providerId="ADAL" clId="{D06753DC-6918-4D9C-8C68-D927D14A3C2A}" dt="2026-03-23T16:18:18.393" v="166" actId="14100"/>
          <ac:picMkLst>
            <pc:docMk/>
            <pc:sldMk cId="854821379" sldId="457"/>
            <ac:picMk id="18" creationId="{97E99EF7-C3E5-2B16-1CE5-DC5208922CC9}"/>
          </ac:picMkLst>
        </pc:picChg>
      </pc:sldChg>
      <pc:sldChg chg="add del">
        <pc:chgData name="Onii Jackson" userId="7bbabc68-bd29-4a01-b054-04db2bb95c4b" providerId="ADAL" clId="{D06753DC-6918-4D9C-8C68-D927D14A3C2A}" dt="2026-03-23T16:16:06.006" v="144"/>
        <pc:sldMkLst>
          <pc:docMk/>
          <pc:sldMk cId="0" sldId="458"/>
        </pc:sldMkLst>
      </pc:sldChg>
      <pc:sldChg chg="del">
        <pc:chgData name="Onii Jackson" userId="7bbabc68-bd29-4a01-b054-04db2bb95c4b" providerId="ADAL" clId="{D06753DC-6918-4D9C-8C68-D927D14A3C2A}" dt="2026-03-23T16:15:16.967" v="140" actId="47"/>
        <pc:sldMkLst>
          <pc:docMk/>
          <pc:sldMk cId="4157052348" sldId="45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package" Target="../embeddings/Microsoft_Excel_Worksheet.xlsx"/><Relationship Id="rId4" Type="http://schemas.openxmlformats.org/officeDocument/2006/relationships/image" Target="../media/image27.jpeg"/></Relationships>
</file>

<file path=ppt/charts/_rels/chart2.xml.rels><?xml version="1.0" encoding="UTF-8" standalone="yes"?>
<Relationships xmlns="http://schemas.openxmlformats.org/package/2006/relationships"><Relationship Id="rId3" Type="http://schemas.openxmlformats.org/officeDocument/2006/relationships/oleObject" Target="https://usvipfa-my.sharepoint.com/personal/awatlington-francis_usvipfa_com/Documents/AWF/Reports/Economic%20Impact%2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688802575092424"/>
          <c:y val="5.540621183600896E-2"/>
          <c:w val="0.83739630753604577"/>
          <c:h val="0.86415061167761276"/>
        </c:manualLayout>
      </c:layout>
      <c:barChart>
        <c:barDir val="col"/>
        <c:grouping val="clustered"/>
        <c:varyColors val="0"/>
        <c:ser>
          <c:idx val="0"/>
          <c:order val="0"/>
          <c:tx>
            <c:strRef>
              <c:f>Sheet1!$B$1</c:f>
              <c:strCache>
                <c:ptCount val="1"/>
                <c:pt idx="0">
                  <c:v>Series 1</c:v>
                </c:pt>
              </c:strCache>
            </c:strRef>
          </c:tx>
          <c:spPr>
            <a:blipFill>
              <a:blip xmlns:r="http://schemas.openxmlformats.org/officeDocument/2006/relationships" r:embed="rId4">
                <a:duotone>
                  <a:schemeClr val="accent4">
                    <a:shade val="74000"/>
                    <a:satMod val="130000"/>
                    <a:lumMod val="90000"/>
                  </a:schemeClr>
                  <a:schemeClr val="accent4">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c:spPr>
          <c:invertIfNegative val="0"/>
          <c:dLbls>
            <c:dLbl>
              <c:idx val="3"/>
              <c:tx>
                <c:rich>
                  <a:bodyPr/>
                  <a:lstStyle/>
                  <a:p>
                    <a:r>
                      <a:rPr lang="en-US" b="1" dirty="0"/>
                      <a:t>$96,692,284.31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67E-4899-83C4-547FEEE14625}"/>
                </c:ext>
              </c:extLst>
            </c:dLbl>
            <c:dLbl>
              <c:idx val="4"/>
              <c:tx>
                <c:rich>
                  <a:bodyPr/>
                  <a:lstStyle/>
                  <a:p>
                    <a:r>
                      <a:rPr lang="en-US" b="1" dirty="0"/>
                      <a:t>$12,328,590.68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67E-4899-83C4-547FEEE14625}"/>
                </c:ext>
              </c:extLst>
            </c:dLbl>
            <c:numFmt formatCode="&quot;$&quot;#,##0.00_);[Red]\(&quot;$&quot;#,##0.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V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CY 2019</c:v>
                </c:pt>
                <c:pt idx="1">
                  <c:v>CY 2020</c:v>
                </c:pt>
                <c:pt idx="2">
                  <c:v>CY 2021</c:v>
                </c:pt>
                <c:pt idx="3">
                  <c:v>CY 2022</c:v>
                </c:pt>
                <c:pt idx="4">
                  <c:v>CY 2023</c:v>
                </c:pt>
                <c:pt idx="5">
                  <c:v>CY 2024</c:v>
                </c:pt>
                <c:pt idx="6">
                  <c:v>CY 2025</c:v>
                </c:pt>
              </c:strCache>
            </c:strRef>
          </c:cat>
          <c:val>
            <c:numRef>
              <c:f>Sheet1!$B$2:$B$8</c:f>
              <c:numCache>
                <c:formatCode>"$"#,##0.00_);[Red]\("$"#,##0.00\)</c:formatCode>
                <c:ptCount val="7"/>
                <c:pt idx="0">
                  <c:v>63889250.979999997</c:v>
                </c:pt>
                <c:pt idx="1">
                  <c:v>49078464.450000003</c:v>
                </c:pt>
                <c:pt idx="2">
                  <c:v>91164846.019999996</c:v>
                </c:pt>
                <c:pt idx="3">
                  <c:v>96692284.310000002</c:v>
                </c:pt>
                <c:pt idx="4">
                  <c:v>12328590.68</c:v>
                </c:pt>
                <c:pt idx="5">
                  <c:v>67831351.189999998</c:v>
                </c:pt>
                <c:pt idx="6" formatCode="_(&quot;$&quot;* #,##0.00_);_(&quot;$&quot;* \(#,##0.00\);_(&quot;$&quot;* &quot;-&quot;??_);_(@_)">
                  <c:v>30494885.989999998</c:v>
                </c:pt>
              </c:numCache>
            </c:numRef>
          </c:val>
          <c:extLst>
            <c:ext xmlns:c16="http://schemas.microsoft.com/office/drawing/2014/chart" uri="{C3380CC4-5D6E-409C-BE32-E72D297353CC}">
              <c16:uniqueId val="{00000006-F67E-4899-83C4-547FEEE14625}"/>
            </c:ext>
          </c:extLst>
        </c:ser>
        <c:dLbls>
          <c:dLblPos val="inEnd"/>
          <c:showLegendKey val="0"/>
          <c:showVal val="1"/>
          <c:showCatName val="0"/>
          <c:showSerName val="0"/>
          <c:showPercent val="0"/>
          <c:showBubbleSize val="0"/>
        </c:dLbls>
        <c:gapWidth val="100"/>
        <c:overlap val="-24"/>
        <c:axId val="695097064"/>
        <c:axId val="695099360"/>
      </c:barChart>
      <c:catAx>
        <c:axId val="69509706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VI"/>
          </a:p>
        </c:txPr>
        <c:crossAx val="695099360"/>
        <c:crosses val="autoZero"/>
        <c:auto val="1"/>
        <c:lblAlgn val="ctr"/>
        <c:lblOffset val="100"/>
        <c:noMultiLvlLbl val="0"/>
      </c:catAx>
      <c:valAx>
        <c:axId val="69509936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VI"/>
          </a:p>
        </c:txPr>
        <c:crossAx val="6950970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VI"/>
    </a:p>
  </c:txPr>
  <c:externalData r:id="rId5">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800" b="1" dirty="0">
                <a:latin typeface="Times New Roman" panose="02020603050405020304" pitchFamily="18" charset="0"/>
                <a:cs typeface="Times New Roman" panose="02020603050405020304" pitchFamily="18" charset="0"/>
              </a:rPr>
              <a:t>Recovery</a:t>
            </a:r>
            <a:r>
              <a:rPr lang="en-US" sz="1800" b="1" baseline="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Expenditures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Sheet1!$F$46</c:f>
              <c:strCache>
                <c:ptCount val="1"/>
                <c:pt idx="0">
                  <c:v>Expenditures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Sheet1!$E$47:$E$50</c:f>
              <c:strCache>
                <c:ptCount val="4"/>
                <c:pt idx="0">
                  <c:v>FY 2024</c:v>
                </c:pt>
                <c:pt idx="1">
                  <c:v>FY 2025</c:v>
                </c:pt>
                <c:pt idx="2">
                  <c:v>FY 2026</c:v>
                </c:pt>
                <c:pt idx="3">
                  <c:v>FY 2027</c:v>
                </c:pt>
              </c:strCache>
            </c:strRef>
          </c:cat>
          <c:val>
            <c:numRef>
              <c:f>Sheet1!$F$47:$F$50</c:f>
              <c:numCache>
                <c:formatCode>"$"#,##0_);[Red]\("$"#,##0\)</c:formatCode>
                <c:ptCount val="4"/>
                <c:pt idx="0">
                  <c:v>355472945.56</c:v>
                </c:pt>
                <c:pt idx="1">
                  <c:v>467173934.08999997</c:v>
                </c:pt>
                <c:pt idx="2">
                  <c:v>643586069.83000004</c:v>
                </c:pt>
                <c:pt idx="3">
                  <c:v>733978187.29600024</c:v>
                </c:pt>
              </c:numCache>
            </c:numRef>
          </c:val>
          <c:extLst>
            <c:ext xmlns:c16="http://schemas.microsoft.com/office/drawing/2014/chart" uri="{C3380CC4-5D6E-409C-BE32-E72D297353CC}">
              <c16:uniqueId val="{00000000-2E5E-4F72-8089-55DA84AEA9E7}"/>
            </c:ext>
          </c:extLst>
        </c:ser>
        <c:dLbls>
          <c:dLblPos val="outEnd"/>
          <c:showLegendKey val="0"/>
          <c:showVal val="1"/>
          <c:showCatName val="0"/>
          <c:showSerName val="0"/>
          <c:showPercent val="0"/>
          <c:showBubbleSize val="0"/>
        </c:dLbls>
        <c:gapWidth val="219"/>
        <c:overlap val="-27"/>
        <c:axId val="1745679936"/>
        <c:axId val="1745680416"/>
      </c:barChart>
      <c:catAx>
        <c:axId val="1745679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5680416"/>
        <c:crosses val="autoZero"/>
        <c:auto val="1"/>
        <c:lblAlgn val="ctr"/>
        <c:lblOffset val="100"/>
        <c:noMultiLvlLbl val="0"/>
      </c:catAx>
      <c:valAx>
        <c:axId val="174568041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56799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A1F94B-AA09-4A73-A648-B7714B0AF8EB}" type="doc">
      <dgm:prSet loTypeId="urn:microsoft.com/office/officeart/2005/8/layout/chevronAccent+Icon" loCatId="officeonline" qsTypeId="urn:microsoft.com/office/officeart/2005/8/quickstyle/simple1" qsCatId="simple" csTypeId="urn:microsoft.com/office/officeart/2005/8/colors/accent6_2" csCatId="accent6" phldr="1"/>
      <dgm:spPr/>
    </dgm:pt>
    <dgm:pt modelId="{DC925235-9BC6-48FD-BDAC-35DCF247AF1D}">
      <dgm:prSet phldrT="[Text]" custT="1"/>
      <dgm:spPr/>
      <dgm:t>
        <a:bodyPr/>
        <a:lstStyle/>
        <a:p>
          <a:endParaRPr lang="en-US" sz="1600" dirty="0"/>
        </a:p>
        <a:p>
          <a:endParaRPr lang="en-US" sz="2400" dirty="0"/>
        </a:p>
        <a:p>
          <a:r>
            <a:rPr lang="en-US" sz="4000" dirty="0"/>
            <a:t>MITIGATION</a:t>
          </a:r>
        </a:p>
        <a:p>
          <a:r>
            <a:rPr lang="en-US" sz="4000" dirty="0"/>
            <a:t>$774.2M</a:t>
          </a:r>
        </a:p>
        <a:p>
          <a:endParaRPr lang="en-US" sz="1600" dirty="0"/>
        </a:p>
        <a:p>
          <a:endParaRPr lang="en-VI" sz="1600" dirty="0"/>
        </a:p>
      </dgm:t>
    </dgm:pt>
    <dgm:pt modelId="{7DF25A07-E116-45F9-8694-57BFB1846A69}" type="parTrans" cxnId="{3BFF26FF-B492-45F1-B333-FA08AEEB561A}">
      <dgm:prSet/>
      <dgm:spPr/>
      <dgm:t>
        <a:bodyPr/>
        <a:lstStyle/>
        <a:p>
          <a:endParaRPr lang="en-VI"/>
        </a:p>
      </dgm:t>
    </dgm:pt>
    <dgm:pt modelId="{608A5A92-C7C5-49D1-B142-22A46B77CBDC}" type="sibTrans" cxnId="{3BFF26FF-B492-45F1-B333-FA08AEEB561A}">
      <dgm:prSet/>
      <dgm:spPr/>
      <dgm:t>
        <a:bodyPr/>
        <a:lstStyle/>
        <a:p>
          <a:endParaRPr lang="en-VI"/>
        </a:p>
      </dgm:t>
    </dgm:pt>
    <dgm:pt modelId="{04DF0383-7905-4778-A446-27C0C5F8EF11}">
      <dgm:prSet phldrT="[Text]" custT="1"/>
      <dgm:spPr/>
      <dgm:t>
        <a:bodyPr/>
        <a:lstStyle/>
        <a:p>
          <a:r>
            <a:rPr lang="en-US" sz="4000" dirty="0"/>
            <a:t>ELECTRICAL GRID</a:t>
          </a:r>
        </a:p>
        <a:p>
          <a:r>
            <a:rPr lang="en-US" sz="4000" dirty="0"/>
            <a:t>$67.7M</a:t>
          </a:r>
          <a:endParaRPr lang="en-VI" sz="4000" dirty="0"/>
        </a:p>
      </dgm:t>
    </dgm:pt>
    <dgm:pt modelId="{BD6FEBFA-DB72-464E-BB79-7C1856090EED}" type="parTrans" cxnId="{1BDD4C21-4F9F-4424-9A5C-0AC20EE9B8F3}">
      <dgm:prSet/>
      <dgm:spPr/>
      <dgm:t>
        <a:bodyPr/>
        <a:lstStyle/>
        <a:p>
          <a:endParaRPr lang="en-VI"/>
        </a:p>
      </dgm:t>
    </dgm:pt>
    <dgm:pt modelId="{4FC9BEC3-2445-4F0E-BC8B-EA597B6A47E1}" type="sibTrans" cxnId="{1BDD4C21-4F9F-4424-9A5C-0AC20EE9B8F3}">
      <dgm:prSet/>
      <dgm:spPr/>
      <dgm:t>
        <a:bodyPr/>
        <a:lstStyle/>
        <a:p>
          <a:endParaRPr lang="en-VI"/>
        </a:p>
      </dgm:t>
    </dgm:pt>
    <dgm:pt modelId="{DB7B2A92-E448-486E-A355-ACD7335821C9}" type="pres">
      <dgm:prSet presAssocID="{64A1F94B-AA09-4A73-A648-B7714B0AF8EB}" presName="Name0" presStyleCnt="0">
        <dgm:presLayoutVars>
          <dgm:dir/>
          <dgm:resizeHandles val="exact"/>
        </dgm:presLayoutVars>
      </dgm:prSet>
      <dgm:spPr/>
    </dgm:pt>
    <dgm:pt modelId="{B1FFC996-71CD-4C81-BCC9-70A3A4F23EB5}" type="pres">
      <dgm:prSet presAssocID="{DC925235-9BC6-48FD-BDAC-35DCF247AF1D}" presName="composite" presStyleCnt="0"/>
      <dgm:spPr/>
    </dgm:pt>
    <dgm:pt modelId="{C2F9A804-A7D1-4181-8CD3-557A90624155}" type="pres">
      <dgm:prSet presAssocID="{DC925235-9BC6-48FD-BDAC-35DCF247AF1D}" presName="bgChev" presStyleLbl="node1" presStyleIdx="0" presStyleCnt="2"/>
      <dgm:spPr/>
    </dgm:pt>
    <dgm:pt modelId="{4FC6DB1A-6409-42EC-B40E-1656F59BF9D9}" type="pres">
      <dgm:prSet presAssocID="{DC925235-9BC6-48FD-BDAC-35DCF247AF1D}" presName="txNode" presStyleLbl="fgAcc1" presStyleIdx="0" presStyleCnt="2" custLinFactNeighborX="-2938" custLinFactNeighborY="-12638">
        <dgm:presLayoutVars>
          <dgm:bulletEnabled val="1"/>
        </dgm:presLayoutVars>
      </dgm:prSet>
      <dgm:spPr/>
    </dgm:pt>
    <dgm:pt modelId="{6DE19C71-13B6-46BD-88A0-D060D05C8AA0}" type="pres">
      <dgm:prSet presAssocID="{608A5A92-C7C5-49D1-B142-22A46B77CBDC}" presName="compositeSpace" presStyleCnt="0"/>
      <dgm:spPr/>
    </dgm:pt>
    <dgm:pt modelId="{16728576-12DA-47FD-8F01-C51CABBD51DB}" type="pres">
      <dgm:prSet presAssocID="{04DF0383-7905-4778-A446-27C0C5F8EF11}" presName="composite" presStyleCnt="0"/>
      <dgm:spPr/>
    </dgm:pt>
    <dgm:pt modelId="{3D9955E5-AF72-4940-8959-50E3BAD2054C}" type="pres">
      <dgm:prSet presAssocID="{04DF0383-7905-4778-A446-27C0C5F8EF11}" presName="bgChev" presStyleLbl="node1" presStyleIdx="1" presStyleCnt="2"/>
      <dgm:spPr/>
    </dgm:pt>
    <dgm:pt modelId="{7C645093-16FD-453E-8DED-D932850C4FCC}" type="pres">
      <dgm:prSet presAssocID="{04DF0383-7905-4778-A446-27C0C5F8EF11}" presName="txNode" presStyleLbl="fgAcc1" presStyleIdx="1" presStyleCnt="2" custLinFactNeighborX="-5770" custLinFactNeighborY="-16804">
        <dgm:presLayoutVars>
          <dgm:bulletEnabled val="1"/>
        </dgm:presLayoutVars>
      </dgm:prSet>
      <dgm:spPr/>
    </dgm:pt>
  </dgm:ptLst>
  <dgm:cxnLst>
    <dgm:cxn modelId="{1BDD4C21-4F9F-4424-9A5C-0AC20EE9B8F3}" srcId="{64A1F94B-AA09-4A73-A648-B7714B0AF8EB}" destId="{04DF0383-7905-4778-A446-27C0C5F8EF11}" srcOrd="1" destOrd="0" parTransId="{BD6FEBFA-DB72-464E-BB79-7C1856090EED}" sibTransId="{4FC9BEC3-2445-4F0E-BC8B-EA597B6A47E1}"/>
    <dgm:cxn modelId="{5CA16E39-8CB0-41A6-9BBF-8D2ED8A95B42}" type="presOf" srcId="{04DF0383-7905-4778-A446-27C0C5F8EF11}" destId="{7C645093-16FD-453E-8DED-D932850C4FCC}" srcOrd="0" destOrd="0" presId="urn:microsoft.com/office/officeart/2005/8/layout/chevronAccent+Icon"/>
    <dgm:cxn modelId="{0D4CCAB3-23D2-4178-B646-04A94D3179CE}" type="presOf" srcId="{DC925235-9BC6-48FD-BDAC-35DCF247AF1D}" destId="{4FC6DB1A-6409-42EC-B40E-1656F59BF9D9}" srcOrd="0" destOrd="0" presId="urn:microsoft.com/office/officeart/2005/8/layout/chevronAccent+Icon"/>
    <dgm:cxn modelId="{9A6569B4-1CE2-4391-A03D-8041B6ACFA1F}" type="presOf" srcId="{64A1F94B-AA09-4A73-A648-B7714B0AF8EB}" destId="{DB7B2A92-E448-486E-A355-ACD7335821C9}" srcOrd="0" destOrd="0" presId="urn:microsoft.com/office/officeart/2005/8/layout/chevronAccent+Icon"/>
    <dgm:cxn modelId="{3BFF26FF-B492-45F1-B333-FA08AEEB561A}" srcId="{64A1F94B-AA09-4A73-A648-B7714B0AF8EB}" destId="{DC925235-9BC6-48FD-BDAC-35DCF247AF1D}" srcOrd="0" destOrd="0" parTransId="{7DF25A07-E116-45F9-8694-57BFB1846A69}" sibTransId="{608A5A92-C7C5-49D1-B142-22A46B77CBDC}"/>
    <dgm:cxn modelId="{26E32437-730F-40E0-92CC-D8C7F89374A2}" type="presParOf" srcId="{DB7B2A92-E448-486E-A355-ACD7335821C9}" destId="{B1FFC996-71CD-4C81-BCC9-70A3A4F23EB5}" srcOrd="0" destOrd="0" presId="urn:microsoft.com/office/officeart/2005/8/layout/chevronAccent+Icon"/>
    <dgm:cxn modelId="{CDC6A20F-A51F-4246-BCFF-43E9F64B9F0E}" type="presParOf" srcId="{B1FFC996-71CD-4C81-BCC9-70A3A4F23EB5}" destId="{C2F9A804-A7D1-4181-8CD3-557A90624155}" srcOrd="0" destOrd="0" presId="urn:microsoft.com/office/officeart/2005/8/layout/chevronAccent+Icon"/>
    <dgm:cxn modelId="{AF35093E-5679-4131-B8B2-CA10E319E99E}" type="presParOf" srcId="{B1FFC996-71CD-4C81-BCC9-70A3A4F23EB5}" destId="{4FC6DB1A-6409-42EC-B40E-1656F59BF9D9}" srcOrd="1" destOrd="0" presId="urn:microsoft.com/office/officeart/2005/8/layout/chevronAccent+Icon"/>
    <dgm:cxn modelId="{71D3C1E3-2213-489E-981F-1C6E49E4FC9B}" type="presParOf" srcId="{DB7B2A92-E448-486E-A355-ACD7335821C9}" destId="{6DE19C71-13B6-46BD-88A0-D060D05C8AA0}" srcOrd="1" destOrd="0" presId="urn:microsoft.com/office/officeart/2005/8/layout/chevronAccent+Icon"/>
    <dgm:cxn modelId="{E23B78BF-48D3-400E-A4E6-AF6188874C01}" type="presParOf" srcId="{DB7B2A92-E448-486E-A355-ACD7335821C9}" destId="{16728576-12DA-47FD-8F01-C51CABBD51DB}" srcOrd="2" destOrd="0" presId="urn:microsoft.com/office/officeart/2005/8/layout/chevronAccent+Icon"/>
    <dgm:cxn modelId="{7FF7D72C-AFEA-4D0E-915F-D80D54D6522E}" type="presParOf" srcId="{16728576-12DA-47FD-8F01-C51CABBD51DB}" destId="{3D9955E5-AF72-4940-8959-50E3BAD2054C}" srcOrd="0" destOrd="0" presId="urn:microsoft.com/office/officeart/2005/8/layout/chevronAccent+Icon"/>
    <dgm:cxn modelId="{DD1B2876-6205-44F8-995F-DE91742BEE36}" type="presParOf" srcId="{16728576-12DA-47FD-8F01-C51CABBD51DB}" destId="{7C645093-16FD-453E-8DED-D932850C4FCC}"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9A804-A7D1-4181-8CD3-557A90624155}">
      <dsp:nvSpPr>
        <dsp:cNvPr id="0" name=""/>
        <dsp:cNvSpPr/>
      </dsp:nvSpPr>
      <dsp:spPr>
        <a:xfrm>
          <a:off x="4453" y="867633"/>
          <a:ext cx="4626855" cy="1785966"/>
        </a:xfrm>
        <a:prstGeom prst="chevron">
          <a:avLst>
            <a:gd name="adj" fmla="val 4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C6DB1A-6409-42EC-B40E-1656F59BF9D9}">
      <dsp:nvSpPr>
        <dsp:cNvPr id="0" name=""/>
        <dsp:cNvSpPr/>
      </dsp:nvSpPr>
      <dsp:spPr>
        <a:xfrm>
          <a:off x="1123489" y="1088414"/>
          <a:ext cx="3907122" cy="1785966"/>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2400" kern="1200" dirty="0"/>
        </a:p>
        <a:p>
          <a:pPr marL="0" lvl="0" indent="0" algn="ctr" defTabSz="711200">
            <a:lnSpc>
              <a:spcPct val="90000"/>
            </a:lnSpc>
            <a:spcBef>
              <a:spcPct val="0"/>
            </a:spcBef>
            <a:spcAft>
              <a:spcPct val="35000"/>
            </a:spcAft>
            <a:buNone/>
          </a:pPr>
          <a:r>
            <a:rPr lang="en-US" sz="4000" kern="1200" dirty="0"/>
            <a:t>MITIGATION</a:t>
          </a:r>
        </a:p>
        <a:p>
          <a:pPr marL="0" lvl="0" indent="0" algn="ctr" defTabSz="711200">
            <a:lnSpc>
              <a:spcPct val="90000"/>
            </a:lnSpc>
            <a:spcBef>
              <a:spcPct val="0"/>
            </a:spcBef>
            <a:spcAft>
              <a:spcPct val="35000"/>
            </a:spcAft>
            <a:buNone/>
          </a:pPr>
          <a:r>
            <a:rPr lang="en-US" sz="4000" kern="1200" dirty="0"/>
            <a:t>$774.2M</a:t>
          </a:r>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VI" sz="1600" kern="1200" dirty="0"/>
        </a:p>
      </dsp:txBody>
      <dsp:txXfrm>
        <a:off x="1175798" y="1140723"/>
        <a:ext cx="3802504" cy="1681348"/>
      </dsp:txXfrm>
    </dsp:sp>
    <dsp:sp modelId="{3D9955E5-AF72-4940-8959-50E3BAD2054C}">
      <dsp:nvSpPr>
        <dsp:cNvPr id="0" name=""/>
        <dsp:cNvSpPr/>
      </dsp:nvSpPr>
      <dsp:spPr>
        <a:xfrm>
          <a:off x="5289350" y="867633"/>
          <a:ext cx="4626855" cy="1785966"/>
        </a:xfrm>
        <a:prstGeom prst="chevron">
          <a:avLst>
            <a:gd name="adj" fmla="val 4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645093-16FD-453E-8DED-D932850C4FCC}">
      <dsp:nvSpPr>
        <dsp:cNvPr id="0" name=""/>
        <dsp:cNvSpPr/>
      </dsp:nvSpPr>
      <dsp:spPr>
        <a:xfrm>
          <a:off x="6297737" y="1014010"/>
          <a:ext cx="3907122" cy="1785966"/>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t>ELECTRICAL GRID</a:t>
          </a:r>
        </a:p>
        <a:p>
          <a:pPr marL="0" lvl="0" indent="0" algn="ctr" defTabSz="1778000">
            <a:lnSpc>
              <a:spcPct val="90000"/>
            </a:lnSpc>
            <a:spcBef>
              <a:spcPct val="0"/>
            </a:spcBef>
            <a:spcAft>
              <a:spcPct val="35000"/>
            </a:spcAft>
            <a:buNone/>
          </a:pPr>
          <a:r>
            <a:rPr lang="en-US" sz="4000" kern="1200" dirty="0"/>
            <a:t>$67.7M</a:t>
          </a:r>
          <a:endParaRPr lang="en-VI" sz="4000" kern="1200" dirty="0"/>
        </a:p>
      </dsp:txBody>
      <dsp:txXfrm>
        <a:off x="6350046" y="1066319"/>
        <a:ext cx="3802504" cy="1681348"/>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45177B-A5D6-4E28-AF85-B28D04158861}"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69847-2AE1-4176-912D-6A7381657A86}" type="slidenum">
              <a:rPr lang="en-US" smtClean="0"/>
              <a:t>‹#›</a:t>
            </a:fld>
            <a:endParaRPr lang="en-US"/>
          </a:p>
        </p:txBody>
      </p:sp>
    </p:spTree>
    <p:extLst>
      <p:ext uri="{BB962C8B-B14F-4D97-AF65-F5344CB8AC3E}">
        <p14:creationId xmlns:p14="http://schemas.microsoft.com/office/powerpoint/2010/main" val="67432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9692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9F2CE-4DF7-3859-FD82-3057879364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270BE3-5164-631E-ADDC-B7E0DD6EB2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87D9DF-1654-8AD6-08B4-07216937CB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CCC729-49D3-A4A6-C652-81546CEDA7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2937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9144C-5C04-9287-0B49-DCBCF0DC1D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96C607-99ED-26C2-F682-1C0703CD33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31753C-0F12-1773-AD59-6506D71F6B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FDD622-406E-4E76-30FE-7C72BC4B9D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018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3746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strike="noStrike">
                <a:effectLst/>
                <a:latin typeface="Times New Roman" panose="02020603050405020304" pitchFamily="18" charset="0"/>
                <a:cs typeface="Times New Roman" panose="02020603050405020304" pitchFamily="18" charset="0"/>
              </a:rPr>
              <a:t>Fiscal 2026 Total Estimated Revenue</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1" i="0" u="none" strike="noStrike">
                <a:solidFill>
                  <a:srgbClr val="000000"/>
                </a:solidFill>
                <a:effectLst/>
                <a:latin typeface="Times New Roman" panose="02020603050405020304" pitchFamily="18" charset="0"/>
                <a:cs typeface="Times New Roman" panose="02020603050405020304" pitchFamily="18" charset="0"/>
              </a:rPr>
            </a:br>
            <a:br>
              <a:rPr lang="en-US" sz="1200" b="1" i="0" u="none" strike="noStrike">
                <a:solidFill>
                  <a:srgbClr val="000000"/>
                </a:solidFill>
                <a:effectLst/>
                <a:latin typeface="Times New Roman" panose="02020603050405020304" pitchFamily="18" charset="0"/>
                <a:cs typeface="Times New Roman" panose="02020603050405020304" pitchFamily="18" charset="0"/>
              </a:rPr>
            </a:br>
            <a:br>
              <a:rPr lang="en-US" sz="1200" b="1" i="0" u="none" strike="noStrike">
                <a:solidFill>
                  <a:srgbClr val="000000"/>
                </a:solidFill>
                <a:effectLst/>
                <a:latin typeface="Times New Roman" panose="02020603050405020304" pitchFamily="18" charset="0"/>
                <a:cs typeface="Times New Roman" panose="02020603050405020304" pitchFamily="18" charset="0"/>
              </a:rPr>
            </a:br>
            <a:r>
              <a:rPr lang="en-US" sz="1200" b="1" i="0" u="none" strike="noStrike">
                <a:solidFill>
                  <a:srgbClr val="000000"/>
                </a:solidFill>
                <a:effectLst/>
                <a:latin typeface="Times New Roman" panose="02020603050405020304" pitchFamily="18" charset="0"/>
                <a:cs typeface="Times New Roman" panose="02020603050405020304" pitchFamily="18" charset="0"/>
              </a:rPr>
              <a:t>Key Revenue Drivers and Assumptions</a:t>
            </a:r>
          </a:p>
          <a:p>
            <a:r>
              <a:rPr lang="en-US"/>
              <a:t>1. Business Compliance and License Renewals</a:t>
            </a:r>
          </a:p>
          <a:p>
            <a:r>
              <a:rPr lang="en-US"/>
              <a:t>Driver:</a:t>
            </a:r>
          </a:p>
          <a:p>
            <a:r>
              <a:rPr lang="en-US"/>
              <a:t>•	A significant portion of revenue comes from business license fees, which depend on business renewals and new business registrations.</a:t>
            </a:r>
          </a:p>
          <a:p>
            <a:r>
              <a:rPr lang="en-US"/>
              <a:t>•	If businesses comply with renewal deadlines, licensing revenue remains stable or increases.</a:t>
            </a:r>
          </a:p>
          <a:p>
            <a:r>
              <a:rPr lang="en-US"/>
              <a:t>•	Declining renewal rates or economic downturns could result in lower revenue collection.</a:t>
            </a:r>
          </a:p>
          <a:p>
            <a:r>
              <a:rPr lang="en-US"/>
              <a:t>Assumption:</a:t>
            </a:r>
          </a:p>
          <a:p>
            <a:r>
              <a:rPr lang="en-US"/>
              <a:t>•	The projections assume consistent business activity and a stable number of license renewals over the next two years.</a:t>
            </a:r>
          </a:p>
          <a:p>
            <a:r>
              <a:rPr lang="en-US"/>
              <a:t>•	If more businesses fail to renew due to economic conditions, revenue could decrease.</a:t>
            </a:r>
          </a:p>
          <a:p>
            <a:r>
              <a:rPr lang="en-US"/>
              <a:t>2. Regulatory Enforcement and Penalty Fees</a:t>
            </a:r>
          </a:p>
          <a:p>
            <a:r>
              <a:rPr lang="en-US"/>
              <a:t>Driver:</a:t>
            </a:r>
          </a:p>
          <a:p>
            <a:r>
              <a:rPr lang="en-US"/>
              <a:t>•	Penalty fees for delinquencies and CPS, Weights and Measures and Enforcement actions contribute to total revenue, depending on the number of violations and enforcement actions.</a:t>
            </a:r>
          </a:p>
          <a:p>
            <a:r>
              <a:rPr lang="en-US"/>
              <a:t>•	The DLCA has engaged stricter enforcement practices including night-time initiatives that will yield increased citations for noncompliance.  For the foreseeable future we anticipate that these actions along with improved follow-through via our legal division will lead to increased collections. </a:t>
            </a:r>
          </a:p>
          <a:p>
            <a:r>
              <a:rPr lang="en-US"/>
              <a:t>Assumption:</a:t>
            </a:r>
          </a:p>
          <a:p>
            <a:r>
              <a:rPr lang="en-US"/>
              <a:t>•	The projections assume penalty fees will remain relatively stable, with no significant decline in enforcement practices.</a:t>
            </a:r>
          </a:p>
          <a:p>
            <a:r>
              <a:rPr lang="en-US"/>
              <a:t>•	If compliance improves, penalty revenues may decline. Conversely, more aggressive enforcement and tighter regulations should lead to higher collections.</a:t>
            </a:r>
          </a:p>
          <a:p>
            <a:r>
              <a:rPr lang="en-US"/>
              <a:t>3. Economic Growth and Business Expansion</a:t>
            </a:r>
          </a:p>
          <a:p>
            <a:r>
              <a:rPr lang="en-US"/>
              <a:t>Driver:</a:t>
            </a:r>
          </a:p>
          <a:p>
            <a:r>
              <a:rPr lang="en-US"/>
              <a:t>•	Economic conditions impact new business formation, affecting license revenue.</a:t>
            </a:r>
          </a:p>
          <a:p>
            <a:r>
              <a:rPr lang="en-US"/>
              <a:t>•	A growing economy leads to more business licenses, while a recession could reduce new applications.</a:t>
            </a:r>
          </a:p>
          <a:p>
            <a:r>
              <a:rPr lang="en-US"/>
              <a:t>Assumption:</a:t>
            </a:r>
          </a:p>
          <a:p>
            <a:r>
              <a:rPr lang="en-US"/>
              <a:t>•	The projections assume moderate economic stability, with a gradual increase in new business licenses at a 3.1% growth rate.</a:t>
            </a:r>
          </a:p>
          <a:p>
            <a:r>
              <a:rPr lang="en-US"/>
              <a:t>•	If economic conditions worsen, business growth could slow, affecting revenue collections.</a:t>
            </a:r>
          </a:p>
          <a:p>
            <a:r>
              <a:rPr lang="en-US"/>
              <a:t>4. Department Policy and Fee Adjustments</a:t>
            </a:r>
          </a:p>
          <a:p>
            <a:r>
              <a:rPr lang="en-US"/>
              <a:t>Driver:</a:t>
            </a:r>
          </a:p>
          <a:p>
            <a:r>
              <a:rPr lang="en-US"/>
              <a:t>•	For more than a decade the DLCA has resisted a wholesale increase in license fees, opting instead for a more targeted approach.  Increases in license fees for alcohol related businesses were implemented with no significant retraction of licenses. We anticipate that the time is ripe for some adjustment in license fees, penalties, and payment structures which can directly impact revenue.</a:t>
            </a:r>
          </a:p>
          <a:p>
            <a:r>
              <a:rPr lang="en-US"/>
              <a:t>•	An increase in fees, could lead to revenues exceeding current estimates.</a:t>
            </a:r>
          </a:p>
          <a:p>
            <a:r>
              <a:rPr lang="en-US"/>
              <a:t>Assumption:</a:t>
            </a:r>
          </a:p>
          <a:p>
            <a:r>
              <a:rPr lang="en-US"/>
              <a:t>•	The projections assume no major changes in licensing fees or penalties.</a:t>
            </a:r>
          </a:p>
          <a:p>
            <a:r>
              <a:rPr lang="en-US"/>
              <a:t>•	Any policy changes (such as higher license fees or increased enforcement measures) could increase revenue beyond projections.</a:t>
            </a:r>
          </a:p>
          <a:p>
            <a:r>
              <a:rPr lang="en-US"/>
              <a:t>Conclusion</a:t>
            </a:r>
          </a:p>
          <a:p>
            <a:r>
              <a:rPr lang="en-US"/>
              <a:t>The revenue projections rely on stable business activity, consistent enforcement, economic stability, and unchanged policies. Any unexpected shifts in these factors could lead to higher or lower revenues than forecasted.</a:t>
            </a:r>
          </a:p>
          <a:p>
            <a:endParaRPr lang="en-US"/>
          </a:p>
          <a:p>
            <a:endParaRPr lang="en-US"/>
          </a:p>
        </p:txBody>
      </p:sp>
      <p:sp>
        <p:nvSpPr>
          <p:cNvPr id="4" name="Slide Number Placeholder 3"/>
          <p:cNvSpPr>
            <a:spLocks noGrp="1"/>
          </p:cNvSpPr>
          <p:nvPr>
            <p:ph type="sldNum" sz="quarter" idx="5"/>
          </p:nvPr>
        </p:nvSpPr>
        <p:spPr/>
        <p:txBody>
          <a:bodyPr/>
          <a:lstStyle/>
          <a:p>
            <a:fld id="{32BEFC79-5155-401A-BF0F-8E0C9FB4B015}" type="slidenum">
              <a:rPr lang="en-US" smtClean="0"/>
              <a:t>37</a:t>
            </a:fld>
            <a:endParaRPr lang="en-US"/>
          </a:p>
        </p:txBody>
      </p:sp>
    </p:spTree>
    <p:extLst>
      <p:ext uri="{BB962C8B-B14F-4D97-AF65-F5344CB8AC3E}">
        <p14:creationId xmlns:p14="http://schemas.microsoft.com/office/powerpoint/2010/main" val="138986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b="1">
                <a:latin typeface="Times New Roman" panose="02020603050405020304" pitchFamily="18" charset="0"/>
                <a:cs typeface="Times New Roman" panose="02020603050405020304" pitchFamily="18" charset="0"/>
              </a:rPr>
              <a:t>Fiscal 2026 Total Estimated Revenue</a:t>
            </a:r>
            <a:endParaRPr lang="en-US" sz="1300" b="1">
              <a:solidFill>
                <a:srgbClr val="000000"/>
              </a:solidFill>
              <a:latin typeface="Times New Roman" panose="02020603050405020304" pitchFamily="18" charset="0"/>
              <a:cs typeface="Times New Roman" panose="02020603050405020304" pitchFamily="18" charset="0"/>
            </a:endParaRPr>
          </a:p>
          <a:p>
            <a:pPr defTabSz="966612">
              <a:defRPr/>
            </a:pPr>
            <a:br>
              <a:rPr lang="en-US" sz="1300" b="1">
                <a:solidFill>
                  <a:srgbClr val="000000"/>
                </a:solidFill>
                <a:latin typeface="Times New Roman" panose="02020603050405020304" pitchFamily="18" charset="0"/>
                <a:cs typeface="Times New Roman" panose="02020603050405020304" pitchFamily="18" charset="0"/>
              </a:rPr>
            </a:br>
            <a:br>
              <a:rPr lang="en-US" sz="1300" b="1">
                <a:solidFill>
                  <a:srgbClr val="000000"/>
                </a:solidFill>
                <a:latin typeface="Times New Roman" panose="02020603050405020304" pitchFamily="18" charset="0"/>
                <a:cs typeface="Times New Roman" panose="02020603050405020304" pitchFamily="18" charset="0"/>
              </a:rPr>
            </a:br>
            <a:br>
              <a:rPr lang="en-US" sz="1300" b="1">
                <a:solidFill>
                  <a:srgbClr val="000000"/>
                </a:solidFill>
                <a:latin typeface="Times New Roman" panose="02020603050405020304" pitchFamily="18" charset="0"/>
                <a:cs typeface="Times New Roman" panose="02020603050405020304" pitchFamily="18" charset="0"/>
              </a:rPr>
            </a:br>
            <a:r>
              <a:rPr lang="en-US" sz="1300" b="1">
                <a:solidFill>
                  <a:srgbClr val="000000"/>
                </a:solidFill>
                <a:latin typeface="Times New Roman" panose="02020603050405020304" pitchFamily="18" charset="0"/>
                <a:cs typeface="Times New Roman" panose="02020603050405020304" pitchFamily="18" charset="0"/>
              </a:rPr>
              <a:t>Key Revenue Drivers and Assumptions</a:t>
            </a:r>
          </a:p>
          <a:p>
            <a:r>
              <a:rPr lang="en-US"/>
              <a:t>1. Business Compliance and License Renewals</a:t>
            </a:r>
          </a:p>
          <a:p>
            <a:r>
              <a:rPr lang="en-US"/>
              <a:t>Driver:</a:t>
            </a:r>
          </a:p>
          <a:p>
            <a:r>
              <a:rPr lang="en-US"/>
              <a:t>•	A significant portion of revenue comes from business license fees, which depend on business renewals and new business registrations.</a:t>
            </a:r>
          </a:p>
          <a:p>
            <a:r>
              <a:rPr lang="en-US"/>
              <a:t>•	If businesses comply with renewal deadlines, licensing revenue remains stable or increases.</a:t>
            </a:r>
          </a:p>
          <a:p>
            <a:r>
              <a:rPr lang="en-US"/>
              <a:t>•	Declining renewal rates or economic downturns could result in lower revenue collection.</a:t>
            </a:r>
          </a:p>
          <a:p>
            <a:r>
              <a:rPr lang="en-US"/>
              <a:t>Assumption:</a:t>
            </a:r>
          </a:p>
          <a:p>
            <a:r>
              <a:rPr lang="en-US"/>
              <a:t>•	The projections assume consistent business activity and a stable number of license renewals over the next two years.</a:t>
            </a:r>
          </a:p>
          <a:p>
            <a:r>
              <a:rPr lang="en-US"/>
              <a:t>•	If more businesses fail to renew due to economic conditions, revenue could decrease.</a:t>
            </a:r>
          </a:p>
          <a:p>
            <a:r>
              <a:rPr lang="en-US"/>
              <a:t>2. Regulatory Enforcement and Penalty Fees</a:t>
            </a:r>
          </a:p>
          <a:p>
            <a:r>
              <a:rPr lang="en-US"/>
              <a:t>Driver:</a:t>
            </a:r>
          </a:p>
          <a:p>
            <a:r>
              <a:rPr lang="en-US"/>
              <a:t>•	Penalty fees for delinquencies and CPS, Weights and Measures and Enforcement actions contribute to total revenue, depending on the number of violations and enforcement actions.</a:t>
            </a:r>
          </a:p>
          <a:p>
            <a:r>
              <a:rPr lang="en-US"/>
              <a:t>•	The DLCA has engaged stricter enforcement practices including night-time initiatives that will yield increased citations for noncompliance.  For the foreseeable future we anticipate that these actions along with improved follow-through via our legal division will lead to increased collections. </a:t>
            </a:r>
          </a:p>
          <a:p>
            <a:r>
              <a:rPr lang="en-US"/>
              <a:t>Assumption:</a:t>
            </a:r>
          </a:p>
          <a:p>
            <a:r>
              <a:rPr lang="en-US"/>
              <a:t>•	The projections assume penalty fees will remain relatively stable, with no significant decline in enforcement practices.</a:t>
            </a:r>
          </a:p>
          <a:p>
            <a:r>
              <a:rPr lang="en-US"/>
              <a:t>•	If compliance improves, penalty revenues may decline. Conversely, more aggressive enforcement and tighter regulations should lead to higher collections.</a:t>
            </a:r>
          </a:p>
          <a:p>
            <a:r>
              <a:rPr lang="en-US"/>
              <a:t>3. Economic Growth and Business Expansion</a:t>
            </a:r>
          </a:p>
          <a:p>
            <a:r>
              <a:rPr lang="en-US"/>
              <a:t>Driver:</a:t>
            </a:r>
          </a:p>
          <a:p>
            <a:r>
              <a:rPr lang="en-US"/>
              <a:t>•	Economic conditions impact new business formation, affecting license revenue.</a:t>
            </a:r>
          </a:p>
          <a:p>
            <a:r>
              <a:rPr lang="en-US"/>
              <a:t>•	A growing economy leads to more business licenses, while a recession could reduce new applications.</a:t>
            </a:r>
          </a:p>
          <a:p>
            <a:r>
              <a:rPr lang="en-US"/>
              <a:t>Assumption:</a:t>
            </a:r>
          </a:p>
          <a:p>
            <a:r>
              <a:rPr lang="en-US"/>
              <a:t>•	The projections assume moderate economic stability, with a gradual increase in new business licenses at a 3.1% growth rate.</a:t>
            </a:r>
          </a:p>
          <a:p>
            <a:r>
              <a:rPr lang="en-US"/>
              <a:t>•	If economic conditions worsen, business growth could slow, affecting revenue collections.</a:t>
            </a:r>
          </a:p>
          <a:p>
            <a:r>
              <a:rPr lang="en-US"/>
              <a:t>4. Department Policy and Fee Adjustments</a:t>
            </a:r>
          </a:p>
          <a:p>
            <a:r>
              <a:rPr lang="en-US"/>
              <a:t>Driver:</a:t>
            </a:r>
          </a:p>
          <a:p>
            <a:r>
              <a:rPr lang="en-US"/>
              <a:t>•	For more than a decade the DLCA has resisted a wholesale increase in license fees, opting instead for a more targeted approach.  Increases in license fees for alcohol related businesses were implemented with no significant retraction of licenses. We anticipate that the time is ripe for some adjustment in license fees, penalties, and payment structures which can directly impact revenue.</a:t>
            </a:r>
          </a:p>
          <a:p>
            <a:r>
              <a:rPr lang="en-US"/>
              <a:t>•	An increase in fees, could lead to revenues exceeding current estimates.</a:t>
            </a:r>
          </a:p>
          <a:p>
            <a:r>
              <a:rPr lang="en-US"/>
              <a:t>Assumption:</a:t>
            </a:r>
          </a:p>
          <a:p>
            <a:r>
              <a:rPr lang="en-US"/>
              <a:t>•	The projections assume no major changes in licensing fees or penalties.</a:t>
            </a:r>
          </a:p>
          <a:p>
            <a:r>
              <a:rPr lang="en-US"/>
              <a:t>•	Any policy changes (such as higher license fees or increased enforcement measures) could increase revenue beyond projections.</a:t>
            </a:r>
          </a:p>
          <a:p>
            <a:r>
              <a:rPr lang="en-US"/>
              <a:t>Conclusion</a:t>
            </a:r>
          </a:p>
          <a:p>
            <a:r>
              <a:rPr lang="en-US"/>
              <a:t>The revenue projections rely on stable business activity, consistent enforcement, economic stability, and unchanged policies. Any unexpected shifts in these factors could lead to higher or lower revenues than forecasted.</a:t>
            </a:r>
          </a:p>
          <a:p>
            <a:endParaRPr lang="en-US"/>
          </a:p>
          <a:p>
            <a:endParaRPr lang="en-US"/>
          </a:p>
        </p:txBody>
      </p:sp>
      <p:sp>
        <p:nvSpPr>
          <p:cNvPr id="4" name="Slide Number Placeholder 3"/>
          <p:cNvSpPr>
            <a:spLocks noGrp="1"/>
          </p:cNvSpPr>
          <p:nvPr>
            <p:ph type="sldNum" sz="quarter" idx="5"/>
          </p:nvPr>
        </p:nvSpPr>
        <p:spPr/>
        <p:txBody>
          <a:bodyPr/>
          <a:lstStyle/>
          <a:p>
            <a:fld id="{32BEFC79-5155-401A-BF0F-8E0C9FB4B015}" type="slidenum">
              <a:rPr lang="en-US" smtClean="0"/>
              <a:t>41</a:t>
            </a:fld>
            <a:endParaRPr lang="en-US"/>
          </a:p>
        </p:txBody>
      </p:sp>
    </p:spTree>
    <p:extLst>
      <p:ext uri="{BB962C8B-B14F-4D97-AF65-F5344CB8AC3E}">
        <p14:creationId xmlns:p14="http://schemas.microsoft.com/office/powerpoint/2010/main" val="138986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EFC79-5155-401A-BF0F-8E0C9FB4B015}" type="slidenum">
              <a:rPr lang="en-US" smtClean="0"/>
              <a:t>42</a:t>
            </a:fld>
            <a:endParaRPr lang="en-US"/>
          </a:p>
        </p:txBody>
      </p:sp>
    </p:spTree>
    <p:extLst>
      <p:ext uri="{BB962C8B-B14F-4D97-AF65-F5344CB8AC3E}">
        <p14:creationId xmlns:p14="http://schemas.microsoft.com/office/powerpoint/2010/main" val="2709692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b="1" kern="100" dirty="0">
                <a:latin typeface="Aptos" panose="020B0004020202020204" pitchFamily="34" charset="0"/>
                <a:ea typeface="Aptos" panose="020B0004020202020204" pitchFamily="34" charset="0"/>
                <a:cs typeface="Times New Roman" panose="02020603050405020304" pitchFamily="18" charset="0"/>
              </a:rPr>
              <a:t>Key Observations </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lnSpc>
                <a:spcPct val="107000"/>
              </a:lnSpc>
              <a:spcAft>
                <a:spcPts val="846"/>
              </a:spcAft>
              <a:buFont typeface="+mj-lt"/>
              <a:buAutoNum type="arabicPeriod"/>
              <a:tabLst>
                <a:tab pos="483306" algn="l"/>
              </a:tabLst>
            </a:pPr>
            <a:r>
              <a:rPr lang="en-US" b="1" kern="100" dirty="0">
                <a:latin typeface="Aptos" panose="020B0004020202020204" pitchFamily="34" charset="0"/>
                <a:ea typeface="Aptos" panose="020B0004020202020204" pitchFamily="34" charset="0"/>
                <a:cs typeface="Times New Roman" panose="02020603050405020304" pitchFamily="18" charset="0"/>
              </a:rPr>
              <a:t>Steady Growth Trend</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a:t>
            </a:r>
            <a:r>
              <a:rPr lang="en-US" b="1" kern="100" dirty="0">
                <a:latin typeface="Aptos" panose="020B0004020202020204" pitchFamily="34" charset="0"/>
                <a:ea typeface="Aptos" panose="020B0004020202020204" pitchFamily="34" charset="0"/>
                <a:cs typeface="Times New Roman" panose="02020603050405020304" pitchFamily="18" charset="0"/>
              </a:rPr>
              <a:t>total revenue has increased each year</a:t>
            </a:r>
            <a:r>
              <a:rPr lang="en-US" kern="100" dirty="0">
                <a:latin typeface="Aptos" panose="020B0004020202020204" pitchFamily="34" charset="0"/>
                <a:ea typeface="Aptos" panose="020B0004020202020204" pitchFamily="34" charset="0"/>
                <a:cs typeface="Times New Roman" panose="02020603050405020304" pitchFamily="18" charset="0"/>
              </a:rPr>
              <a:t>, showing a consistent upward trend.</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most significant increase occurred from </a:t>
            </a:r>
            <a:r>
              <a:rPr lang="en-US" b="1" kern="100" dirty="0">
                <a:latin typeface="Aptos" panose="020B0004020202020204" pitchFamily="34" charset="0"/>
                <a:ea typeface="Aptos" panose="020B0004020202020204" pitchFamily="34" charset="0"/>
                <a:cs typeface="Times New Roman" panose="02020603050405020304" pitchFamily="18" charset="0"/>
              </a:rPr>
              <a:t>FY 2021 to FY 2022</a:t>
            </a:r>
            <a:r>
              <a:rPr lang="en-US" kern="100" dirty="0">
                <a:latin typeface="Aptos" panose="020B0004020202020204" pitchFamily="34" charset="0"/>
                <a:ea typeface="Aptos" panose="020B0004020202020204" pitchFamily="34" charset="0"/>
                <a:cs typeface="Times New Roman" panose="02020603050405020304" pitchFamily="18" charset="0"/>
              </a:rPr>
              <a:t>, where revenues rose from </a:t>
            </a:r>
            <a:r>
              <a:rPr lang="en-US" b="1" kern="100" dirty="0">
                <a:latin typeface="Aptos" panose="020B0004020202020204" pitchFamily="34" charset="0"/>
                <a:ea typeface="Aptos" panose="020B0004020202020204" pitchFamily="34" charset="0"/>
                <a:cs typeface="Times New Roman" panose="02020603050405020304" pitchFamily="18" charset="0"/>
              </a:rPr>
              <a:t>$3.85 million to $4.51 million</a:t>
            </a:r>
            <a:r>
              <a:rPr lang="en-US" kern="100" dirty="0">
                <a:latin typeface="Aptos" panose="020B0004020202020204" pitchFamily="34" charset="0"/>
                <a:ea typeface="Aptos" panose="020B0004020202020204" pitchFamily="34" charset="0"/>
                <a:cs typeface="Times New Roman" panose="02020603050405020304" pitchFamily="18" charset="0"/>
              </a:rPr>
              <a:t> (a </a:t>
            </a:r>
            <a:r>
              <a:rPr lang="en-US" b="1" kern="100" dirty="0">
                <a:latin typeface="Aptos" panose="020B0004020202020204" pitchFamily="34" charset="0"/>
                <a:ea typeface="Aptos" panose="020B0004020202020204" pitchFamily="34" charset="0"/>
                <a:cs typeface="Times New Roman" panose="02020603050405020304" pitchFamily="18" charset="0"/>
              </a:rPr>
              <a:t>17.4% increase</a:t>
            </a:r>
            <a:r>
              <a:rPr lang="en-US" kern="100" dirty="0">
                <a:latin typeface="Aptos" panose="020B0004020202020204" pitchFamily="34" charset="0"/>
                <a:ea typeface="Aptos" panose="020B0004020202020204" pitchFamily="34" charset="0"/>
                <a:cs typeface="Times New Roman" panose="02020603050405020304" pitchFamily="18" charset="0"/>
              </a:rPr>
              <a:t>).</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This growth suggests an expansion in business licensing activities, possibly due to economic recovery, increased enforcement, or new business registrations.</a:t>
            </a:r>
          </a:p>
          <a:p>
            <a:pPr marL="362480" indent="-362480">
              <a:lnSpc>
                <a:spcPct val="107000"/>
              </a:lnSpc>
              <a:spcAft>
                <a:spcPts val="846"/>
              </a:spcAft>
              <a:buFont typeface="+mj-lt"/>
              <a:buAutoNum type="arabicPeriod"/>
              <a:tabLst>
                <a:tab pos="483306" algn="l"/>
              </a:tabLst>
            </a:pPr>
            <a:r>
              <a:rPr lang="en-US" b="1" kern="100" dirty="0">
                <a:latin typeface="Aptos" panose="020B0004020202020204" pitchFamily="34" charset="0"/>
                <a:ea typeface="Aptos" panose="020B0004020202020204" pitchFamily="34" charset="0"/>
                <a:cs typeface="Times New Roman" panose="02020603050405020304" pitchFamily="18" charset="0"/>
              </a:rPr>
              <a:t>Stabilization After FY 2022</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revenue increase slowed after FY 2022, with </a:t>
            </a:r>
            <a:r>
              <a:rPr lang="en-US" b="1" kern="100" dirty="0">
                <a:latin typeface="Aptos" panose="020B0004020202020204" pitchFamily="34" charset="0"/>
                <a:ea typeface="Aptos" panose="020B0004020202020204" pitchFamily="34" charset="0"/>
                <a:cs typeface="Times New Roman" panose="02020603050405020304" pitchFamily="18" charset="0"/>
              </a:rPr>
              <a:t>marginal growth</a:t>
            </a:r>
            <a:r>
              <a:rPr lang="en-US" kern="100" dirty="0">
                <a:latin typeface="Aptos" panose="020B0004020202020204" pitchFamily="34" charset="0"/>
                <a:ea typeface="Aptos" panose="020B0004020202020204" pitchFamily="34" charset="0"/>
                <a:cs typeface="Times New Roman" panose="02020603050405020304" pitchFamily="18" charset="0"/>
              </a:rPr>
              <a:t> in FY 2023 (</a:t>
            </a:r>
            <a:r>
              <a:rPr lang="en-US" b="1" kern="100" dirty="0">
                <a:latin typeface="Aptos" panose="020B0004020202020204" pitchFamily="34" charset="0"/>
                <a:ea typeface="Aptos" panose="020B0004020202020204" pitchFamily="34" charset="0"/>
                <a:cs typeface="Times New Roman" panose="02020603050405020304" pitchFamily="18" charset="0"/>
              </a:rPr>
              <a:t>0.5%</a:t>
            </a:r>
            <a:r>
              <a:rPr lang="en-US" kern="100" dirty="0">
                <a:latin typeface="Aptos" panose="020B0004020202020204" pitchFamily="34" charset="0"/>
                <a:ea typeface="Aptos" panose="020B0004020202020204" pitchFamily="34" charset="0"/>
                <a:cs typeface="Times New Roman" panose="02020603050405020304" pitchFamily="18" charset="0"/>
              </a:rPr>
              <a:t>) and FY 2024 (</a:t>
            </a:r>
            <a:r>
              <a:rPr lang="en-US" b="1" kern="100" dirty="0">
                <a:latin typeface="Aptos" panose="020B0004020202020204" pitchFamily="34" charset="0"/>
                <a:ea typeface="Aptos" panose="020B0004020202020204" pitchFamily="34" charset="0"/>
                <a:cs typeface="Times New Roman" panose="02020603050405020304" pitchFamily="18" charset="0"/>
              </a:rPr>
              <a:t>0.8%</a:t>
            </a:r>
            <a:r>
              <a:rPr lang="en-US" kern="100" dirty="0">
                <a:latin typeface="Aptos" panose="020B0004020202020204" pitchFamily="34" charset="0"/>
                <a:ea typeface="Aptos" panose="020B0004020202020204" pitchFamily="34" charset="0"/>
                <a:cs typeface="Times New Roman" panose="02020603050405020304" pitchFamily="18" charset="0"/>
              </a:rPr>
              <a:t>).</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This indicates  that the licensing market has </a:t>
            </a:r>
            <a:r>
              <a:rPr lang="en-US" b="1" kern="100" dirty="0">
                <a:latin typeface="Aptos" panose="020B0004020202020204" pitchFamily="34" charset="0"/>
                <a:ea typeface="Aptos" panose="020B0004020202020204" pitchFamily="34" charset="0"/>
                <a:cs typeface="Times New Roman" panose="02020603050405020304" pitchFamily="18" charset="0"/>
              </a:rPr>
              <a:t>matured</a:t>
            </a:r>
            <a:r>
              <a:rPr lang="en-US" kern="100" dirty="0">
                <a:latin typeface="Aptos" panose="020B0004020202020204" pitchFamily="34" charset="0"/>
                <a:ea typeface="Aptos" panose="020B0004020202020204" pitchFamily="34" charset="0"/>
                <a:cs typeface="Times New Roman" panose="02020603050405020304" pitchFamily="18" charset="0"/>
              </a:rPr>
              <a:t>, with fewer new businesses entering and renewals stabilizing.</a:t>
            </a:r>
          </a:p>
          <a:p>
            <a:pPr marL="362480" indent="-362480">
              <a:lnSpc>
                <a:spcPct val="107000"/>
              </a:lnSpc>
              <a:spcAft>
                <a:spcPts val="846"/>
              </a:spcAft>
              <a:buFont typeface="+mj-lt"/>
              <a:buAutoNum type="arabicPeriod"/>
              <a:tabLst>
                <a:tab pos="483306" algn="l"/>
              </a:tabLst>
            </a:pPr>
            <a:r>
              <a:rPr lang="en-US" b="1" kern="100" dirty="0">
                <a:latin typeface="Aptos" panose="020B0004020202020204" pitchFamily="34" charset="0"/>
                <a:ea typeface="Aptos" panose="020B0004020202020204" pitchFamily="34" charset="0"/>
                <a:cs typeface="Times New Roman" panose="02020603050405020304" pitchFamily="18" charset="0"/>
              </a:rPr>
              <a:t>Impact of External Factors</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growth in FY 2022 may have been influenced by </a:t>
            </a:r>
            <a:r>
              <a:rPr lang="en-US" b="1" kern="100" dirty="0">
                <a:latin typeface="Aptos" panose="020B0004020202020204" pitchFamily="34" charset="0"/>
                <a:ea typeface="Aptos" panose="020B0004020202020204" pitchFamily="34" charset="0"/>
                <a:cs typeface="Times New Roman" panose="02020603050405020304" pitchFamily="18" charset="0"/>
              </a:rPr>
              <a:t>post-pandemic economic recovery</a:t>
            </a:r>
            <a:r>
              <a:rPr lang="en-US" kern="100" dirty="0">
                <a:latin typeface="Aptos" panose="020B0004020202020204" pitchFamily="34" charset="0"/>
                <a:ea typeface="Aptos" panose="020B0004020202020204" pitchFamily="34" charset="0"/>
                <a:cs typeface="Times New Roman" panose="02020603050405020304" pitchFamily="18" charset="0"/>
              </a:rPr>
              <a:t>, as businesses resumed normal operations.</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Regulatory changes or enforcement improvements may have contributed to better compliance and higher collections.</a:t>
            </a:r>
          </a:p>
          <a:p>
            <a:pPr marL="362480" indent="-362480">
              <a:lnSpc>
                <a:spcPct val="107000"/>
              </a:lnSpc>
              <a:spcAft>
                <a:spcPts val="846"/>
              </a:spcAft>
              <a:buFont typeface="+mj-lt"/>
              <a:buAutoNum type="arabicPeriod"/>
              <a:tabLst>
                <a:tab pos="483306" algn="l"/>
              </a:tabLst>
            </a:pPr>
            <a:r>
              <a:rPr lang="en-US" b="1" kern="100" dirty="0">
                <a:latin typeface="Aptos" panose="020B0004020202020204" pitchFamily="34" charset="0"/>
                <a:ea typeface="Aptos" panose="020B0004020202020204" pitchFamily="34" charset="0"/>
                <a:cs typeface="Times New Roman" panose="02020603050405020304" pitchFamily="18" charset="0"/>
              </a:rPr>
              <a:t>Projected Growth Moving Forward</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a:t>
            </a:r>
            <a:r>
              <a:rPr lang="en-US" b="1" kern="100" dirty="0">
                <a:latin typeface="Aptos" panose="020B0004020202020204" pitchFamily="34" charset="0"/>
                <a:ea typeface="Aptos" panose="020B0004020202020204" pitchFamily="34" charset="0"/>
                <a:cs typeface="Times New Roman" panose="02020603050405020304" pitchFamily="18" charset="0"/>
              </a:rPr>
              <a:t>average annual growth rate</a:t>
            </a:r>
            <a:r>
              <a:rPr lang="en-US" kern="100" dirty="0">
                <a:latin typeface="Aptos" panose="020B0004020202020204" pitchFamily="34" charset="0"/>
                <a:ea typeface="Aptos" panose="020B0004020202020204" pitchFamily="34" charset="0"/>
                <a:cs typeface="Times New Roman" panose="02020603050405020304" pitchFamily="18" charset="0"/>
              </a:rPr>
              <a:t> across these years is </a:t>
            </a:r>
            <a:r>
              <a:rPr lang="en-US" b="1" kern="100" dirty="0">
                <a:latin typeface="Aptos" panose="020B0004020202020204" pitchFamily="34" charset="0"/>
                <a:ea typeface="Aptos" panose="020B0004020202020204" pitchFamily="34" charset="0"/>
                <a:cs typeface="Times New Roman" panose="02020603050405020304" pitchFamily="18" charset="0"/>
              </a:rPr>
              <a:t>3.1%</a:t>
            </a:r>
            <a:r>
              <a:rPr lang="en-US" kern="100" dirty="0">
                <a:latin typeface="Aptos" panose="020B0004020202020204" pitchFamily="34" charset="0"/>
                <a:ea typeface="Aptos" panose="020B0004020202020204" pitchFamily="34" charset="0"/>
                <a:cs typeface="Times New Roman" panose="02020603050405020304" pitchFamily="18" charset="0"/>
              </a:rPr>
              <a:t>.</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If this trend continues, revenues are expected to </a:t>
            </a:r>
            <a:r>
              <a:rPr lang="en-US" b="1" kern="100" dirty="0">
                <a:latin typeface="Aptos" panose="020B0004020202020204" pitchFamily="34" charset="0"/>
                <a:ea typeface="Aptos" panose="020B0004020202020204" pitchFamily="34" charset="0"/>
                <a:cs typeface="Times New Roman" panose="02020603050405020304" pitchFamily="18" charset="0"/>
              </a:rPr>
              <a:t>increase gradually</a:t>
            </a:r>
            <a:r>
              <a:rPr lang="en-US" kern="100" dirty="0">
                <a:latin typeface="Aptos" panose="020B0004020202020204" pitchFamily="34" charset="0"/>
                <a:ea typeface="Aptos" panose="020B0004020202020204" pitchFamily="34" charset="0"/>
                <a:cs typeface="Times New Roman" panose="02020603050405020304" pitchFamily="18" charset="0"/>
              </a:rPr>
              <a:t> rather than exhibit sharp growth spikes.</a:t>
            </a:r>
          </a:p>
          <a:p>
            <a:endParaRPr lang="en-US" dirty="0"/>
          </a:p>
        </p:txBody>
      </p:sp>
      <p:sp>
        <p:nvSpPr>
          <p:cNvPr id="4" name="Slide Number Placeholder 3"/>
          <p:cNvSpPr>
            <a:spLocks noGrp="1"/>
          </p:cNvSpPr>
          <p:nvPr>
            <p:ph type="sldNum" sz="quarter" idx="5"/>
          </p:nvPr>
        </p:nvSpPr>
        <p:spPr/>
        <p:txBody>
          <a:bodyPr/>
          <a:lstStyle/>
          <a:p>
            <a:fld id="{32BEFC79-5155-401A-BF0F-8E0C9FB4B015}" type="slidenum">
              <a:rPr lang="en-US" smtClean="0"/>
              <a:t>43</a:t>
            </a:fld>
            <a:endParaRPr lang="en-US"/>
          </a:p>
        </p:txBody>
      </p:sp>
    </p:spTree>
    <p:extLst>
      <p:ext uri="{BB962C8B-B14F-4D97-AF65-F5344CB8AC3E}">
        <p14:creationId xmlns:p14="http://schemas.microsoft.com/office/powerpoint/2010/main" val="3913746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1F5BE-4B86-EBD5-3C0B-617493070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0A4744-7C89-0C1F-FD3A-0BEFCFF79A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850339-6610-D12D-D340-8DBBA9AF6A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C6095B-5EEA-CBE3-05A8-B48FB617127C}"/>
              </a:ext>
            </a:extLst>
          </p:cNvPr>
          <p:cNvSpPr>
            <a:spLocks noGrp="1"/>
          </p:cNvSpPr>
          <p:nvPr>
            <p:ph type="sldNum" sz="quarter" idx="5"/>
          </p:nvPr>
        </p:nvSpPr>
        <p:spPr/>
        <p:txBody>
          <a:bodyPr/>
          <a:lstStyle/>
          <a:p>
            <a:fld id="{32BEFC79-5155-401A-BF0F-8E0C9FB4B015}" type="slidenum">
              <a:rPr lang="en-US" smtClean="0"/>
              <a:t>44</a:t>
            </a:fld>
            <a:endParaRPr lang="en-US"/>
          </a:p>
        </p:txBody>
      </p:sp>
    </p:spTree>
    <p:extLst>
      <p:ext uri="{BB962C8B-B14F-4D97-AF65-F5344CB8AC3E}">
        <p14:creationId xmlns:p14="http://schemas.microsoft.com/office/powerpoint/2010/main" val="3459564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012A2-3380-8938-A229-4DEB1FF675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68A3F7-0A7D-4D8E-25AE-5E325EB45F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D22420-E58B-5F8F-CF94-A900FFAA581A}"/>
              </a:ext>
            </a:extLst>
          </p:cNvPr>
          <p:cNvSpPr>
            <a:spLocks noGrp="1"/>
          </p:cNvSpPr>
          <p:nvPr>
            <p:ph type="body" idx="1"/>
          </p:nvPr>
        </p:nvSpPr>
        <p:spPr/>
        <p:txBody>
          <a:bodyPr/>
          <a:lstStyle/>
          <a:p>
            <a:pPr>
              <a:lnSpc>
                <a:spcPct val="107000"/>
              </a:lnSpc>
              <a:spcAft>
                <a:spcPts val="846"/>
              </a:spcAft>
            </a:pPr>
            <a:r>
              <a:rPr lang="en-US" b="1" kern="100" dirty="0">
                <a:latin typeface="Aptos" panose="020B0004020202020204" pitchFamily="34" charset="0"/>
                <a:ea typeface="Aptos" panose="020B0004020202020204" pitchFamily="34" charset="0"/>
                <a:cs typeface="Times New Roman" panose="02020603050405020304" pitchFamily="18" charset="0"/>
              </a:rPr>
              <a:t>Key Observations </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lnSpc>
                <a:spcPct val="107000"/>
              </a:lnSpc>
              <a:spcAft>
                <a:spcPts val="846"/>
              </a:spcAft>
              <a:buFont typeface="+mj-lt"/>
              <a:buAutoNum type="arabicPeriod"/>
              <a:tabLst>
                <a:tab pos="483306" algn="l"/>
              </a:tabLst>
            </a:pPr>
            <a:r>
              <a:rPr lang="en-US" b="1" kern="100" dirty="0">
                <a:latin typeface="Aptos" panose="020B0004020202020204" pitchFamily="34" charset="0"/>
                <a:ea typeface="Aptos" panose="020B0004020202020204" pitchFamily="34" charset="0"/>
                <a:cs typeface="Times New Roman" panose="02020603050405020304" pitchFamily="18" charset="0"/>
              </a:rPr>
              <a:t>Steady Growth Trend</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a:t>
            </a:r>
            <a:r>
              <a:rPr lang="en-US" b="1" kern="100" dirty="0">
                <a:latin typeface="Aptos" panose="020B0004020202020204" pitchFamily="34" charset="0"/>
                <a:ea typeface="Aptos" panose="020B0004020202020204" pitchFamily="34" charset="0"/>
                <a:cs typeface="Times New Roman" panose="02020603050405020304" pitchFamily="18" charset="0"/>
              </a:rPr>
              <a:t>total revenue has increased each year</a:t>
            </a:r>
            <a:r>
              <a:rPr lang="en-US" kern="100" dirty="0">
                <a:latin typeface="Aptos" panose="020B0004020202020204" pitchFamily="34" charset="0"/>
                <a:ea typeface="Aptos" panose="020B0004020202020204" pitchFamily="34" charset="0"/>
                <a:cs typeface="Times New Roman" panose="02020603050405020304" pitchFamily="18" charset="0"/>
              </a:rPr>
              <a:t>, showing a consistent upward trend.</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most significant increase occurred from </a:t>
            </a:r>
            <a:r>
              <a:rPr lang="en-US" b="1" kern="100" dirty="0">
                <a:latin typeface="Aptos" panose="020B0004020202020204" pitchFamily="34" charset="0"/>
                <a:ea typeface="Aptos" panose="020B0004020202020204" pitchFamily="34" charset="0"/>
                <a:cs typeface="Times New Roman" panose="02020603050405020304" pitchFamily="18" charset="0"/>
              </a:rPr>
              <a:t>FY 2021 to FY 2022</a:t>
            </a:r>
            <a:r>
              <a:rPr lang="en-US" kern="100" dirty="0">
                <a:latin typeface="Aptos" panose="020B0004020202020204" pitchFamily="34" charset="0"/>
                <a:ea typeface="Aptos" panose="020B0004020202020204" pitchFamily="34" charset="0"/>
                <a:cs typeface="Times New Roman" panose="02020603050405020304" pitchFamily="18" charset="0"/>
              </a:rPr>
              <a:t>, where revenues rose from </a:t>
            </a:r>
            <a:r>
              <a:rPr lang="en-US" b="1" kern="100" dirty="0">
                <a:latin typeface="Aptos" panose="020B0004020202020204" pitchFamily="34" charset="0"/>
                <a:ea typeface="Aptos" panose="020B0004020202020204" pitchFamily="34" charset="0"/>
                <a:cs typeface="Times New Roman" panose="02020603050405020304" pitchFamily="18" charset="0"/>
              </a:rPr>
              <a:t>$3.85 million to $4.51 million</a:t>
            </a:r>
            <a:r>
              <a:rPr lang="en-US" kern="100" dirty="0">
                <a:latin typeface="Aptos" panose="020B0004020202020204" pitchFamily="34" charset="0"/>
                <a:ea typeface="Aptos" panose="020B0004020202020204" pitchFamily="34" charset="0"/>
                <a:cs typeface="Times New Roman" panose="02020603050405020304" pitchFamily="18" charset="0"/>
              </a:rPr>
              <a:t> (a </a:t>
            </a:r>
            <a:r>
              <a:rPr lang="en-US" b="1" kern="100" dirty="0">
                <a:latin typeface="Aptos" panose="020B0004020202020204" pitchFamily="34" charset="0"/>
                <a:ea typeface="Aptos" panose="020B0004020202020204" pitchFamily="34" charset="0"/>
                <a:cs typeface="Times New Roman" panose="02020603050405020304" pitchFamily="18" charset="0"/>
              </a:rPr>
              <a:t>17.4% increase</a:t>
            </a:r>
            <a:r>
              <a:rPr lang="en-US" kern="100" dirty="0">
                <a:latin typeface="Aptos" panose="020B0004020202020204" pitchFamily="34" charset="0"/>
                <a:ea typeface="Aptos" panose="020B0004020202020204" pitchFamily="34" charset="0"/>
                <a:cs typeface="Times New Roman" panose="02020603050405020304" pitchFamily="18" charset="0"/>
              </a:rPr>
              <a:t>).</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This growth suggests an expansion in business licensing activities, possibly due to economic recovery, increased enforcement, or new business registrations.</a:t>
            </a:r>
          </a:p>
          <a:p>
            <a:pPr marL="362480" indent="-362480">
              <a:lnSpc>
                <a:spcPct val="107000"/>
              </a:lnSpc>
              <a:spcAft>
                <a:spcPts val="846"/>
              </a:spcAft>
              <a:buFont typeface="+mj-lt"/>
              <a:buAutoNum type="arabicPeriod"/>
              <a:tabLst>
                <a:tab pos="483306" algn="l"/>
              </a:tabLst>
            </a:pPr>
            <a:r>
              <a:rPr lang="en-US" b="1" kern="100" dirty="0">
                <a:latin typeface="Aptos" panose="020B0004020202020204" pitchFamily="34" charset="0"/>
                <a:ea typeface="Aptos" panose="020B0004020202020204" pitchFamily="34" charset="0"/>
                <a:cs typeface="Times New Roman" panose="02020603050405020304" pitchFamily="18" charset="0"/>
              </a:rPr>
              <a:t>Stabilization After FY 2022</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revenue increase slowed after FY 2022, with </a:t>
            </a:r>
            <a:r>
              <a:rPr lang="en-US" b="1" kern="100" dirty="0">
                <a:latin typeface="Aptos" panose="020B0004020202020204" pitchFamily="34" charset="0"/>
                <a:ea typeface="Aptos" panose="020B0004020202020204" pitchFamily="34" charset="0"/>
                <a:cs typeface="Times New Roman" panose="02020603050405020304" pitchFamily="18" charset="0"/>
              </a:rPr>
              <a:t>marginal growth</a:t>
            </a:r>
            <a:r>
              <a:rPr lang="en-US" kern="100" dirty="0">
                <a:latin typeface="Aptos" panose="020B0004020202020204" pitchFamily="34" charset="0"/>
                <a:ea typeface="Aptos" panose="020B0004020202020204" pitchFamily="34" charset="0"/>
                <a:cs typeface="Times New Roman" panose="02020603050405020304" pitchFamily="18" charset="0"/>
              </a:rPr>
              <a:t> in FY 2023 (</a:t>
            </a:r>
            <a:r>
              <a:rPr lang="en-US" b="1" kern="100" dirty="0">
                <a:latin typeface="Aptos" panose="020B0004020202020204" pitchFamily="34" charset="0"/>
                <a:ea typeface="Aptos" panose="020B0004020202020204" pitchFamily="34" charset="0"/>
                <a:cs typeface="Times New Roman" panose="02020603050405020304" pitchFamily="18" charset="0"/>
              </a:rPr>
              <a:t>0.5%</a:t>
            </a:r>
            <a:r>
              <a:rPr lang="en-US" kern="100" dirty="0">
                <a:latin typeface="Aptos" panose="020B0004020202020204" pitchFamily="34" charset="0"/>
                <a:ea typeface="Aptos" panose="020B0004020202020204" pitchFamily="34" charset="0"/>
                <a:cs typeface="Times New Roman" panose="02020603050405020304" pitchFamily="18" charset="0"/>
              </a:rPr>
              <a:t>) and FY 2024 (</a:t>
            </a:r>
            <a:r>
              <a:rPr lang="en-US" b="1" kern="100" dirty="0">
                <a:latin typeface="Aptos" panose="020B0004020202020204" pitchFamily="34" charset="0"/>
                <a:ea typeface="Aptos" panose="020B0004020202020204" pitchFamily="34" charset="0"/>
                <a:cs typeface="Times New Roman" panose="02020603050405020304" pitchFamily="18" charset="0"/>
              </a:rPr>
              <a:t>0.8%</a:t>
            </a:r>
            <a:r>
              <a:rPr lang="en-US" kern="100" dirty="0">
                <a:latin typeface="Aptos" panose="020B0004020202020204" pitchFamily="34" charset="0"/>
                <a:ea typeface="Aptos" panose="020B0004020202020204" pitchFamily="34" charset="0"/>
                <a:cs typeface="Times New Roman" panose="02020603050405020304" pitchFamily="18" charset="0"/>
              </a:rPr>
              <a:t>).</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This indicates  that the licensing market has </a:t>
            </a:r>
            <a:r>
              <a:rPr lang="en-US" b="1" kern="100" dirty="0">
                <a:latin typeface="Aptos" panose="020B0004020202020204" pitchFamily="34" charset="0"/>
                <a:ea typeface="Aptos" panose="020B0004020202020204" pitchFamily="34" charset="0"/>
                <a:cs typeface="Times New Roman" panose="02020603050405020304" pitchFamily="18" charset="0"/>
              </a:rPr>
              <a:t>matured</a:t>
            </a:r>
            <a:r>
              <a:rPr lang="en-US" kern="100" dirty="0">
                <a:latin typeface="Aptos" panose="020B0004020202020204" pitchFamily="34" charset="0"/>
                <a:ea typeface="Aptos" panose="020B0004020202020204" pitchFamily="34" charset="0"/>
                <a:cs typeface="Times New Roman" panose="02020603050405020304" pitchFamily="18" charset="0"/>
              </a:rPr>
              <a:t>, with fewer new businesses entering and renewals stabilizing.</a:t>
            </a:r>
          </a:p>
          <a:p>
            <a:pPr marL="362480" indent="-362480">
              <a:lnSpc>
                <a:spcPct val="107000"/>
              </a:lnSpc>
              <a:spcAft>
                <a:spcPts val="846"/>
              </a:spcAft>
              <a:buFont typeface="+mj-lt"/>
              <a:buAutoNum type="arabicPeriod"/>
              <a:tabLst>
                <a:tab pos="483306" algn="l"/>
              </a:tabLst>
            </a:pPr>
            <a:r>
              <a:rPr lang="en-US" b="1" kern="100" dirty="0">
                <a:latin typeface="Aptos" panose="020B0004020202020204" pitchFamily="34" charset="0"/>
                <a:ea typeface="Aptos" panose="020B0004020202020204" pitchFamily="34" charset="0"/>
                <a:cs typeface="Times New Roman" panose="02020603050405020304" pitchFamily="18" charset="0"/>
              </a:rPr>
              <a:t>Impact of External Factors</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growth in FY 2022 may have been influenced by </a:t>
            </a:r>
            <a:r>
              <a:rPr lang="en-US" b="1" kern="100" dirty="0">
                <a:latin typeface="Aptos" panose="020B0004020202020204" pitchFamily="34" charset="0"/>
                <a:ea typeface="Aptos" panose="020B0004020202020204" pitchFamily="34" charset="0"/>
                <a:cs typeface="Times New Roman" panose="02020603050405020304" pitchFamily="18" charset="0"/>
              </a:rPr>
              <a:t>post-pandemic economic recovery</a:t>
            </a:r>
            <a:r>
              <a:rPr lang="en-US" kern="100" dirty="0">
                <a:latin typeface="Aptos" panose="020B0004020202020204" pitchFamily="34" charset="0"/>
                <a:ea typeface="Aptos" panose="020B0004020202020204" pitchFamily="34" charset="0"/>
                <a:cs typeface="Times New Roman" panose="02020603050405020304" pitchFamily="18" charset="0"/>
              </a:rPr>
              <a:t>, as businesses resumed normal operations.</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Regulatory changes or enforcement improvements may have contributed to better compliance and higher collections.</a:t>
            </a:r>
          </a:p>
          <a:p>
            <a:pPr marL="362480" indent="-362480">
              <a:lnSpc>
                <a:spcPct val="107000"/>
              </a:lnSpc>
              <a:spcAft>
                <a:spcPts val="846"/>
              </a:spcAft>
              <a:buFont typeface="+mj-lt"/>
              <a:buAutoNum type="arabicPeriod"/>
              <a:tabLst>
                <a:tab pos="483306" algn="l"/>
              </a:tabLst>
            </a:pPr>
            <a:r>
              <a:rPr lang="en-US" b="1" kern="100" dirty="0">
                <a:latin typeface="Aptos" panose="020B0004020202020204" pitchFamily="34" charset="0"/>
                <a:ea typeface="Aptos" panose="020B0004020202020204" pitchFamily="34" charset="0"/>
                <a:cs typeface="Times New Roman" panose="02020603050405020304" pitchFamily="18" charset="0"/>
              </a:rPr>
              <a:t>Projected Growth Moving Forward</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a:t>
            </a:r>
            <a:r>
              <a:rPr lang="en-US" b="1" kern="100" dirty="0">
                <a:latin typeface="Aptos" panose="020B0004020202020204" pitchFamily="34" charset="0"/>
                <a:ea typeface="Aptos" panose="020B0004020202020204" pitchFamily="34" charset="0"/>
                <a:cs typeface="Times New Roman" panose="02020603050405020304" pitchFamily="18" charset="0"/>
              </a:rPr>
              <a:t>average annual growth rate</a:t>
            </a:r>
            <a:r>
              <a:rPr lang="en-US" kern="100" dirty="0">
                <a:latin typeface="Aptos" panose="020B0004020202020204" pitchFamily="34" charset="0"/>
                <a:ea typeface="Aptos" panose="020B0004020202020204" pitchFamily="34" charset="0"/>
                <a:cs typeface="Times New Roman" panose="02020603050405020304" pitchFamily="18" charset="0"/>
              </a:rPr>
              <a:t> across these years is </a:t>
            </a:r>
            <a:r>
              <a:rPr lang="en-US" b="1" kern="100" dirty="0">
                <a:latin typeface="Aptos" panose="020B0004020202020204" pitchFamily="34" charset="0"/>
                <a:ea typeface="Aptos" panose="020B0004020202020204" pitchFamily="34" charset="0"/>
                <a:cs typeface="Times New Roman" panose="02020603050405020304" pitchFamily="18" charset="0"/>
              </a:rPr>
              <a:t>3.1%</a:t>
            </a:r>
            <a:r>
              <a:rPr lang="en-US" kern="100" dirty="0">
                <a:latin typeface="Aptos" panose="020B0004020202020204" pitchFamily="34" charset="0"/>
                <a:ea typeface="Aptos" panose="020B0004020202020204" pitchFamily="34" charset="0"/>
                <a:cs typeface="Times New Roman" panose="02020603050405020304" pitchFamily="18" charset="0"/>
              </a:rPr>
              <a:t>.</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If this trend continues, revenues are expected to </a:t>
            </a:r>
            <a:r>
              <a:rPr lang="en-US" b="1" kern="100" dirty="0">
                <a:latin typeface="Aptos" panose="020B0004020202020204" pitchFamily="34" charset="0"/>
                <a:ea typeface="Aptos" panose="020B0004020202020204" pitchFamily="34" charset="0"/>
                <a:cs typeface="Times New Roman" panose="02020603050405020304" pitchFamily="18" charset="0"/>
              </a:rPr>
              <a:t>increase gradually</a:t>
            </a:r>
            <a:r>
              <a:rPr lang="en-US" kern="100" dirty="0">
                <a:latin typeface="Aptos" panose="020B0004020202020204" pitchFamily="34" charset="0"/>
                <a:ea typeface="Aptos" panose="020B0004020202020204" pitchFamily="34" charset="0"/>
                <a:cs typeface="Times New Roman" panose="02020603050405020304" pitchFamily="18" charset="0"/>
              </a:rPr>
              <a:t> rather than exhibit sharp growth spikes.</a:t>
            </a:r>
          </a:p>
          <a:p>
            <a:endParaRPr lang="en-US" dirty="0"/>
          </a:p>
        </p:txBody>
      </p:sp>
      <p:sp>
        <p:nvSpPr>
          <p:cNvPr id="4" name="Slide Number Placeholder 3">
            <a:extLst>
              <a:ext uri="{FF2B5EF4-FFF2-40B4-BE49-F238E27FC236}">
                <a16:creationId xmlns:a16="http://schemas.microsoft.com/office/drawing/2014/main" id="{63AA1A17-D082-4BED-20B6-CF135C01C312}"/>
              </a:ext>
            </a:extLst>
          </p:cNvPr>
          <p:cNvSpPr>
            <a:spLocks noGrp="1"/>
          </p:cNvSpPr>
          <p:nvPr>
            <p:ph type="sldNum" sz="quarter" idx="5"/>
          </p:nvPr>
        </p:nvSpPr>
        <p:spPr/>
        <p:txBody>
          <a:bodyPr/>
          <a:lstStyle/>
          <a:p>
            <a:fld id="{32BEFC79-5155-401A-BF0F-8E0C9FB4B015}" type="slidenum">
              <a:rPr lang="en-US" smtClean="0"/>
              <a:t>45</a:t>
            </a:fld>
            <a:endParaRPr lang="en-US"/>
          </a:p>
        </p:txBody>
      </p:sp>
    </p:spTree>
    <p:extLst>
      <p:ext uri="{BB962C8B-B14F-4D97-AF65-F5344CB8AC3E}">
        <p14:creationId xmlns:p14="http://schemas.microsoft.com/office/powerpoint/2010/main" val="2180525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AB03C-7A79-586A-F0F4-65F188D399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226FB-EC5D-E38D-3799-82D0531DA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35AED-A718-01F1-C4E5-197F531FE9C6}"/>
              </a:ext>
            </a:extLst>
          </p:cNvPr>
          <p:cNvSpPr>
            <a:spLocks noGrp="1"/>
          </p:cNvSpPr>
          <p:nvPr>
            <p:ph type="body" idx="1"/>
          </p:nvPr>
        </p:nvSpPr>
        <p:spPr/>
        <p:txBody>
          <a:bodyPr/>
          <a:lstStyle/>
          <a:p>
            <a:pPr>
              <a:lnSpc>
                <a:spcPct val="107000"/>
              </a:lnSpc>
              <a:spcAft>
                <a:spcPts val="846"/>
              </a:spcAft>
            </a:pPr>
            <a:r>
              <a:rPr lang="en-US" b="1" kern="100" dirty="0">
                <a:latin typeface="Aptos" panose="020B0004020202020204" pitchFamily="34" charset="0"/>
                <a:ea typeface="Aptos" panose="020B0004020202020204" pitchFamily="34" charset="0"/>
                <a:cs typeface="Times New Roman" panose="02020603050405020304" pitchFamily="18" charset="0"/>
              </a:rPr>
              <a:t>Key Observations </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lnSpc>
                <a:spcPct val="107000"/>
              </a:lnSpc>
              <a:spcAft>
                <a:spcPts val="846"/>
              </a:spcAft>
              <a:buFont typeface="+mj-lt"/>
              <a:buAutoNum type="arabicPeriod"/>
              <a:tabLst>
                <a:tab pos="483306" algn="l"/>
              </a:tabLst>
            </a:pPr>
            <a:r>
              <a:rPr lang="en-US" b="1" kern="100" dirty="0">
                <a:latin typeface="Aptos" panose="020B0004020202020204" pitchFamily="34" charset="0"/>
                <a:ea typeface="Aptos" panose="020B0004020202020204" pitchFamily="34" charset="0"/>
                <a:cs typeface="Times New Roman" panose="02020603050405020304" pitchFamily="18" charset="0"/>
              </a:rPr>
              <a:t>Steady Growth Trend</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a:t>
            </a:r>
            <a:r>
              <a:rPr lang="en-US" b="1" kern="100" dirty="0">
                <a:latin typeface="Aptos" panose="020B0004020202020204" pitchFamily="34" charset="0"/>
                <a:ea typeface="Aptos" panose="020B0004020202020204" pitchFamily="34" charset="0"/>
                <a:cs typeface="Times New Roman" panose="02020603050405020304" pitchFamily="18" charset="0"/>
              </a:rPr>
              <a:t>total revenue has increased each year</a:t>
            </a:r>
            <a:r>
              <a:rPr lang="en-US" kern="100" dirty="0">
                <a:latin typeface="Aptos" panose="020B0004020202020204" pitchFamily="34" charset="0"/>
                <a:ea typeface="Aptos" panose="020B0004020202020204" pitchFamily="34" charset="0"/>
                <a:cs typeface="Times New Roman" panose="02020603050405020304" pitchFamily="18" charset="0"/>
              </a:rPr>
              <a:t>, showing a consistent upward trend.</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most significant increase occurred from </a:t>
            </a:r>
            <a:r>
              <a:rPr lang="en-US" b="1" kern="100" dirty="0">
                <a:latin typeface="Aptos" panose="020B0004020202020204" pitchFamily="34" charset="0"/>
                <a:ea typeface="Aptos" panose="020B0004020202020204" pitchFamily="34" charset="0"/>
                <a:cs typeface="Times New Roman" panose="02020603050405020304" pitchFamily="18" charset="0"/>
              </a:rPr>
              <a:t>FY 2021 to FY 2022</a:t>
            </a:r>
            <a:r>
              <a:rPr lang="en-US" kern="100" dirty="0">
                <a:latin typeface="Aptos" panose="020B0004020202020204" pitchFamily="34" charset="0"/>
                <a:ea typeface="Aptos" panose="020B0004020202020204" pitchFamily="34" charset="0"/>
                <a:cs typeface="Times New Roman" panose="02020603050405020304" pitchFamily="18" charset="0"/>
              </a:rPr>
              <a:t>, where revenues rose from </a:t>
            </a:r>
            <a:r>
              <a:rPr lang="en-US" b="1" kern="100" dirty="0">
                <a:latin typeface="Aptos" panose="020B0004020202020204" pitchFamily="34" charset="0"/>
                <a:ea typeface="Aptos" panose="020B0004020202020204" pitchFamily="34" charset="0"/>
                <a:cs typeface="Times New Roman" panose="02020603050405020304" pitchFamily="18" charset="0"/>
              </a:rPr>
              <a:t>$3.85 million to $4.51 million</a:t>
            </a:r>
            <a:r>
              <a:rPr lang="en-US" kern="100" dirty="0">
                <a:latin typeface="Aptos" panose="020B0004020202020204" pitchFamily="34" charset="0"/>
                <a:ea typeface="Aptos" panose="020B0004020202020204" pitchFamily="34" charset="0"/>
                <a:cs typeface="Times New Roman" panose="02020603050405020304" pitchFamily="18" charset="0"/>
              </a:rPr>
              <a:t> (a </a:t>
            </a:r>
            <a:r>
              <a:rPr lang="en-US" b="1" kern="100" dirty="0">
                <a:latin typeface="Aptos" panose="020B0004020202020204" pitchFamily="34" charset="0"/>
                <a:ea typeface="Aptos" panose="020B0004020202020204" pitchFamily="34" charset="0"/>
                <a:cs typeface="Times New Roman" panose="02020603050405020304" pitchFamily="18" charset="0"/>
              </a:rPr>
              <a:t>17.4% increase</a:t>
            </a:r>
            <a:r>
              <a:rPr lang="en-US" kern="100" dirty="0">
                <a:latin typeface="Aptos" panose="020B0004020202020204" pitchFamily="34" charset="0"/>
                <a:ea typeface="Aptos" panose="020B0004020202020204" pitchFamily="34" charset="0"/>
                <a:cs typeface="Times New Roman" panose="02020603050405020304" pitchFamily="18" charset="0"/>
              </a:rPr>
              <a:t>).</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This growth suggests an expansion in business licensing activities, possibly due to economic recovery, increased enforcement, or new business registrations.</a:t>
            </a:r>
          </a:p>
          <a:p>
            <a:pPr marL="362480" indent="-362480">
              <a:lnSpc>
                <a:spcPct val="107000"/>
              </a:lnSpc>
              <a:spcAft>
                <a:spcPts val="846"/>
              </a:spcAft>
              <a:buFont typeface="+mj-lt"/>
              <a:buAutoNum type="arabicPeriod"/>
              <a:tabLst>
                <a:tab pos="483306" algn="l"/>
              </a:tabLst>
            </a:pPr>
            <a:r>
              <a:rPr lang="en-US" b="1" kern="100" dirty="0">
                <a:latin typeface="Aptos" panose="020B0004020202020204" pitchFamily="34" charset="0"/>
                <a:ea typeface="Aptos" panose="020B0004020202020204" pitchFamily="34" charset="0"/>
                <a:cs typeface="Times New Roman" panose="02020603050405020304" pitchFamily="18" charset="0"/>
              </a:rPr>
              <a:t>Stabilization After FY 2022</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revenue increase slowed after FY 2022, with </a:t>
            </a:r>
            <a:r>
              <a:rPr lang="en-US" b="1" kern="100" dirty="0">
                <a:latin typeface="Aptos" panose="020B0004020202020204" pitchFamily="34" charset="0"/>
                <a:ea typeface="Aptos" panose="020B0004020202020204" pitchFamily="34" charset="0"/>
                <a:cs typeface="Times New Roman" panose="02020603050405020304" pitchFamily="18" charset="0"/>
              </a:rPr>
              <a:t>marginal growth</a:t>
            </a:r>
            <a:r>
              <a:rPr lang="en-US" kern="100" dirty="0">
                <a:latin typeface="Aptos" panose="020B0004020202020204" pitchFamily="34" charset="0"/>
                <a:ea typeface="Aptos" panose="020B0004020202020204" pitchFamily="34" charset="0"/>
                <a:cs typeface="Times New Roman" panose="02020603050405020304" pitchFamily="18" charset="0"/>
              </a:rPr>
              <a:t> in FY 2023 (</a:t>
            </a:r>
            <a:r>
              <a:rPr lang="en-US" b="1" kern="100" dirty="0">
                <a:latin typeface="Aptos" panose="020B0004020202020204" pitchFamily="34" charset="0"/>
                <a:ea typeface="Aptos" panose="020B0004020202020204" pitchFamily="34" charset="0"/>
                <a:cs typeface="Times New Roman" panose="02020603050405020304" pitchFamily="18" charset="0"/>
              </a:rPr>
              <a:t>0.5%</a:t>
            </a:r>
            <a:r>
              <a:rPr lang="en-US" kern="100" dirty="0">
                <a:latin typeface="Aptos" panose="020B0004020202020204" pitchFamily="34" charset="0"/>
                <a:ea typeface="Aptos" panose="020B0004020202020204" pitchFamily="34" charset="0"/>
                <a:cs typeface="Times New Roman" panose="02020603050405020304" pitchFamily="18" charset="0"/>
              </a:rPr>
              <a:t>) and FY 2024 (</a:t>
            </a:r>
            <a:r>
              <a:rPr lang="en-US" b="1" kern="100" dirty="0">
                <a:latin typeface="Aptos" panose="020B0004020202020204" pitchFamily="34" charset="0"/>
                <a:ea typeface="Aptos" panose="020B0004020202020204" pitchFamily="34" charset="0"/>
                <a:cs typeface="Times New Roman" panose="02020603050405020304" pitchFamily="18" charset="0"/>
              </a:rPr>
              <a:t>0.8%</a:t>
            </a:r>
            <a:r>
              <a:rPr lang="en-US" kern="100" dirty="0">
                <a:latin typeface="Aptos" panose="020B0004020202020204" pitchFamily="34" charset="0"/>
                <a:ea typeface="Aptos" panose="020B0004020202020204" pitchFamily="34" charset="0"/>
                <a:cs typeface="Times New Roman" panose="02020603050405020304" pitchFamily="18" charset="0"/>
              </a:rPr>
              <a:t>).</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This indicates  that the licensing market has </a:t>
            </a:r>
            <a:r>
              <a:rPr lang="en-US" b="1" kern="100" dirty="0">
                <a:latin typeface="Aptos" panose="020B0004020202020204" pitchFamily="34" charset="0"/>
                <a:ea typeface="Aptos" panose="020B0004020202020204" pitchFamily="34" charset="0"/>
                <a:cs typeface="Times New Roman" panose="02020603050405020304" pitchFamily="18" charset="0"/>
              </a:rPr>
              <a:t>matured</a:t>
            </a:r>
            <a:r>
              <a:rPr lang="en-US" kern="100" dirty="0">
                <a:latin typeface="Aptos" panose="020B0004020202020204" pitchFamily="34" charset="0"/>
                <a:ea typeface="Aptos" panose="020B0004020202020204" pitchFamily="34" charset="0"/>
                <a:cs typeface="Times New Roman" panose="02020603050405020304" pitchFamily="18" charset="0"/>
              </a:rPr>
              <a:t>, with fewer new businesses entering and renewals stabilizing.</a:t>
            </a:r>
          </a:p>
          <a:p>
            <a:pPr marL="362480" indent="-362480">
              <a:lnSpc>
                <a:spcPct val="107000"/>
              </a:lnSpc>
              <a:spcAft>
                <a:spcPts val="846"/>
              </a:spcAft>
              <a:buFont typeface="+mj-lt"/>
              <a:buAutoNum type="arabicPeriod"/>
              <a:tabLst>
                <a:tab pos="483306" algn="l"/>
              </a:tabLst>
            </a:pPr>
            <a:r>
              <a:rPr lang="en-US" b="1" kern="100" dirty="0">
                <a:latin typeface="Aptos" panose="020B0004020202020204" pitchFamily="34" charset="0"/>
                <a:ea typeface="Aptos" panose="020B0004020202020204" pitchFamily="34" charset="0"/>
                <a:cs typeface="Times New Roman" panose="02020603050405020304" pitchFamily="18" charset="0"/>
              </a:rPr>
              <a:t>Impact of External Factors</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growth in FY 2022 may have been influenced by </a:t>
            </a:r>
            <a:r>
              <a:rPr lang="en-US" b="1" kern="100" dirty="0">
                <a:latin typeface="Aptos" panose="020B0004020202020204" pitchFamily="34" charset="0"/>
                <a:ea typeface="Aptos" panose="020B0004020202020204" pitchFamily="34" charset="0"/>
                <a:cs typeface="Times New Roman" panose="02020603050405020304" pitchFamily="18" charset="0"/>
              </a:rPr>
              <a:t>post-pandemic economic recovery</a:t>
            </a:r>
            <a:r>
              <a:rPr lang="en-US" kern="100" dirty="0">
                <a:latin typeface="Aptos" panose="020B0004020202020204" pitchFamily="34" charset="0"/>
                <a:ea typeface="Aptos" panose="020B0004020202020204" pitchFamily="34" charset="0"/>
                <a:cs typeface="Times New Roman" panose="02020603050405020304" pitchFamily="18" charset="0"/>
              </a:rPr>
              <a:t>, as businesses resumed normal operations.</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Regulatory changes or enforcement improvements may have contributed to better compliance and higher collections.</a:t>
            </a:r>
          </a:p>
          <a:p>
            <a:pPr marL="362480" indent="-362480">
              <a:lnSpc>
                <a:spcPct val="107000"/>
              </a:lnSpc>
              <a:spcAft>
                <a:spcPts val="846"/>
              </a:spcAft>
              <a:buFont typeface="+mj-lt"/>
              <a:buAutoNum type="arabicPeriod"/>
              <a:tabLst>
                <a:tab pos="483306" algn="l"/>
              </a:tabLst>
            </a:pPr>
            <a:r>
              <a:rPr lang="en-US" b="1" kern="100" dirty="0">
                <a:latin typeface="Aptos" panose="020B0004020202020204" pitchFamily="34" charset="0"/>
                <a:ea typeface="Aptos" panose="020B0004020202020204" pitchFamily="34" charset="0"/>
                <a:cs typeface="Times New Roman" panose="02020603050405020304" pitchFamily="18" charset="0"/>
              </a:rPr>
              <a:t>Projected Growth Moving Forward</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a:t>
            </a:r>
            <a:r>
              <a:rPr lang="en-US" b="1" kern="100" dirty="0">
                <a:latin typeface="Aptos" panose="020B0004020202020204" pitchFamily="34" charset="0"/>
                <a:ea typeface="Aptos" panose="020B0004020202020204" pitchFamily="34" charset="0"/>
                <a:cs typeface="Times New Roman" panose="02020603050405020304" pitchFamily="18" charset="0"/>
              </a:rPr>
              <a:t>average annual growth rate</a:t>
            </a:r>
            <a:r>
              <a:rPr lang="en-US" kern="100" dirty="0">
                <a:latin typeface="Aptos" panose="020B0004020202020204" pitchFamily="34" charset="0"/>
                <a:ea typeface="Aptos" panose="020B0004020202020204" pitchFamily="34" charset="0"/>
                <a:cs typeface="Times New Roman" panose="02020603050405020304" pitchFamily="18" charset="0"/>
              </a:rPr>
              <a:t> across these years is </a:t>
            </a:r>
            <a:r>
              <a:rPr lang="en-US" b="1" kern="100" dirty="0">
                <a:latin typeface="Aptos" panose="020B0004020202020204" pitchFamily="34" charset="0"/>
                <a:ea typeface="Aptos" panose="020B0004020202020204" pitchFamily="34" charset="0"/>
                <a:cs typeface="Times New Roman" panose="02020603050405020304" pitchFamily="18" charset="0"/>
              </a:rPr>
              <a:t>3.1%</a:t>
            </a:r>
            <a:r>
              <a:rPr lang="en-US" kern="100" dirty="0">
                <a:latin typeface="Aptos" panose="020B0004020202020204" pitchFamily="34" charset="0"/>
                <a:ea typeface="Aptos" panose="020B0004020202020204" pitchFamily="34" charset="0"/>
                <a:cs typeface="Times New Roman" panose="02020603050405020304" pitchFamily="18" charset="0"/>
              </a:rPr>
              <a:t>.</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If this trend continues, revenues are expected to </a:t>
            </a:r>
            <a:r>
              <a:rPr lang="en-US" b="1" kern="100" dirty="0">
                <a:latin typeface="Aptos" panose="020B0004020202020204" pitchFamily="34" charset="0"/>
                <a:ea typeface="Aptos" panose="020B0004020202020204" pitchFamily="34" charset="0"/>
                <a:cs typeface="Times New Roman" panose="02020603050405020304" pitchFamily="18" charset="0"/>
              </a:rPr>
              <a:t>increase gradually</a:t>
            </a:r>
            <a:r>
              <a:rPr lang="en-US" kern="100" dirty="0">
                <a:latin typeface="Aptos" panose="020B0004020202020204" pitchFamily="34" charset="0"/>
                <a:ea typeface="Aptos" panose="020B0004020202020204" pitchFamily="34" charset="0"/>
                <a:cs typeface="Times New Roman" panose="02020603050405020304" pitchFamily="18" charset="0"/>
              </a:rPr>
              <a:t> rather than exhibit sharp growth spikes.</a:t>
            </a:r>
          </a:p>
          <a:p>
            <a:endParaRPr lang="en-US" dirty="0"/>
          </a:p>
        </p:txBody>
      </p:sp>
      <p:sp>
        <p:nvSpPr>
          <p:cNvPr id="4" name="Slide Number Placeholder 3">
            <a:extLst>
              <a:ext uri="{FF2B5EF4-FFF2-40B4-BE49-F238E27FC236}">
                <a16:creationId xmlns:a16="http://schemas.microsoft.com/office/drawing/2014/main" id="{9E03BEA7-4B7E-60D4-6684-F4FBC53E6BFA}"/>
              </a:ext>
            </a:extLst>
          </p:cNvPr>
          <p:cNvSpPr>
            <a:spLocks noGrp="1"/>
          </p:cNvSpPr>
          <p:nvPr>
            <p:ph type="sldNum" sz="quarter" idx="5"/>
          </p:nvPr>
        </p:nvSpPr>
        <p:spPr/>
        <p:txBody>
          <a:bodyPr/>
          <a:lstStyle/>
          <a:p>
            <a:fld id="{32BEFC79-5155-401A-BF0F-8E0C9FB4B015}" type="slidenum">
              <a:rPr lang="en-US" smtClean="0"/>
              <a:t>46</a:t>
            </a:fld>
            <a:endParaRPr lang="en-US"/>
          </a:p>
        </p:txBody>
      </p:sp>
    </p:spTree>
    <p:extLst>
      <p:ext uri="{BB962C8B-B14F-4D97-AF65-F5344CB8AC3E}">
        <p14:creationId xmlns:p14="http://schemas.microsoft.com/office/powerpoint/2010/main" val="1364432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1" i="0" u="none" strike="noStrike" dirty="0">
                <a:solidFill>
                  <a:srgbClr val="000000"/>
                </a:solidFill>
                <a:effectLst/>
                <a:latin typeface="Times New Roman" panose="02020603050405020304" pitchFamily="18" charset="0"/>
                <a:cs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986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A2393-9089-14CB-4469-728F82D7E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54609-D8BE-B1EE-0FA9-5B8FE7054A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FF3872-DBCE-5B1C-8535-6A21CF1FC375}"/>
              </a:ext>
            </a:extLst>
          </p:cNvPr>
          <p:cNvSpPr>
            <a:spLocks noGrp="1"/>
          </p:cNvSpPr>
          <p:nvPr>
            <p:ph type="body" idx="1"/>
          </p:nvPr>
        </p:nvSpPr>
        <p:spPr/>
        <p:txBody>
          <a:bodyPr/>
          <a:lstStyle/>
          <a:p>
            <a:pPr>
              <a:lnSpc>
                <a:spcPct val="107000"/>
              </a:lnSpc>
              <a:spcAft>
                <a:spcPts val="846"/>
              </a:spcAft>
            </a:pPr>
            <a:r>
              <a:rPr lang="en-US" b="1" kern="100" dirty="0">
                <a:latin typeface="Aptos" panose="020B0004020202020204" pitchFamily="34" charset="0"/>
                <a:ea typeface="Aptos" panose="020B0004020202020204" pitchFamily="34" charset="0"/>
                <a:cs typeface="Times New Roman" panose="02020603050405020304" pitchFamily="18" charset="0"/>
              </a:rPr>
              <a:t>Key Observations </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lnSpc>
                <a:spcPct val="107000"/>
              </a:lnSpc>
              <a:spcAft>
                <a:spcPts val="846"/>
              </a:spcAft>
              <a:buFont typeface="+mj-lt"/>
              <a:buAutoNum type="arabicPeriod"/>
              <a:tabLst>
                <a:tab pos="483306" algn="l"/>
              </a:tabLst>
            </a:pPr>
            <a:r>
              <a:rPr lang="en-US" b="1" kern="100" dirty="0">
                <a:latin typeface="Aptos" panose="020B0004020202020204" pitchFamily="34" charset="0"/>
                <a:ea typeface="Aptos" panose="020B0004020202020204" pitchFamily="34" charset="0"/>
                <a:cs typeface="Times New Roman" panose="02020603050405020304" pitchFamily="18" charset="0"/>
              </a:rPr>
              <a:t>Steady Growth Trend</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a:t>
            </a:r>
            <a:r>
              <a:rPr lang="en-US" b="1" kern="100" dirty="0">
                <a:latin typeface="Aptos" panose="020B0004020202020204" pitchFamily="34" charset="0"/>
                <a:ea typeface="Aptos" panose="020B0004020202020204" pitchFamily="34" charset="0"/>
                <a:cs typeface="Times New Roman" panose="02020603050405020304" pitchFamily="18" charset="0"/>
              </a:rPr>
              <a:t>total revenue has increased each year</a:t>
            </a:r>
            <a:r>
              <a:rPr lang="en-US" kern="100" dirty="0">
                <a:latin typeface="Aptos" panose="020B0004020202020204" pitchFamily="34" charset="0"/>
                <a:ea typeface="Aptos" panose="020B0004020202020204" pitchFamily="34" charset="0"/>
                <a:cs typeface="Times New Roman" panose="02020603050405020304" pitchFamily="18" charset="0"/>
              </a:rPr>
              <a:t>, showing a consistent upward trend.</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most significant increase occurred from </a:t>
            </a:r>
            <a:r>
              <a:rPr lang="en-US" b="1" kern="100" dirty="0">
                <a:latin typeface="Aptos" panose="020B0004020202020204" pitchFamily="34" charset="0"/>
                <a:ea typeface="Aptos" panose="020B0004020202020204" pitchFamily="34" charset="0"/>
                <a:cs typeface="Times New Roman" panose="02020603050405020304" pitchFamily="18" charset="0"/>
              </a:rPr>
              <a:t>FY 2021 to FY 2022</a:t>
            </a:r>
            <a:r>
              <a:rPr lang="en-US" kern="100" dirty="0">
                <a:latin typeface="Aptos" panose="020B0004020202020204" pitchFamily="34" charset="0"/>
                <a:ea typeface="Aptos" panose="020B0004020202020204" pitchFamily="34" charset="0"/>
                <a:cs typeface="Times New Roman" panose="02020603050405020304" pitchFamily="18" charset="0"/>
              </a:rPr>
              <a:t>, where revenues rose from </a:t>
            </a:r>
            <a:r>
              <a:rPr lang="en-US" b="1" kern="100" dirty="0">
                <a:latin typeface="Aptos" panose="020B0004020202020204" pitchFamily="34" charset="0"/>
                <a:ea typeface="Aptos" panose="020B0004020202020204" pitchFamily="34" charset="0"/>
                <a:cs typeface="Times New Roman" panose="02020603050405020304" pitchFamily="18" charset="0"/>
              </a:rPr>
              <a:t>$3.85 million to $4.51 million</a:t>
            </a:r>
            <a:r>
              <a:rPr lang="en-US" kern="100" dirty="0">
                <a:latin typeface="Aptos" panose="020B0004020202020204" pitchFamily="34" charset="0"/>
                <a:ea typeface="Aptos" panose="020B0004020202020204" pitchFamily="34" charset="0"/>
                <a:cs typeface="Times New Roman" panose="02020603050405020304" pitchFamily="18" charset="0"/>
              </a:rPr>
              <a:t> (a </a:t>
            </a:r>
            <a:r>
              <a:rPr lang="en-US" b="1" kern="100" dirty="0">
                <a:latin typeface="Aptos" panose="020B0004020202020204" pitchFamily="34" charset="0"/>
                <a:ea typeface="Aptos" panose="020B0004020202020204" pitchFamily="34" charset="0"/>
                <a:cs typeface="Times New Roman" panose="02020603050405020304" pitchFamily="18" charset="0"/>
              </a:rPr>
              <a:t>17.4% increase</a:t>
            </a:r>
            <a:r>
              <a:rPr lang="en-US" kern="100" dirty="0">
                <a:latin typeface="Aptos" panose="020B0004020202020204" pitchFamily="34" charset="0"/>
                <a:ea typeface="Aptos" panose="020B0004020202020204" pitchFamily="34" charset="0"/>
                <a:cs typeface="Times New Roman" panose="02020603050405020304" pitchFamily="18" charset="0"/>
              </a:rPr>
              <a:t>).</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This growth suggests an expansion in business licensing activities, possibly due to economic recovery, increased enforcement, or new business registrations.</a:t>
            </a:r>
          </a:p>
          <a:p>
            <a:pPr marL="362480" indent="-362480">
              <a:lnSpc>
                <a:spcPct val="107000"/>
              </a:lnSpc>
              <a:spcAft>
                <a:spcPts val="846"/>
              </a:spcAft>
              <a:buFont typeface="+mj-lt"/>
              <a:buAutoNum type="arabicPeriod"/>
              <a:tabLst>
                <a:tab pos="483306" algn="l"/>
              </a:tabLst>
            </a:pPr>
            <a:r>
              <a:rPr lang="en-US" b="1" kern="100" dirty="0">
                <a:latin typeface="Aptos" panose="020B0004020202020204" pitchFamily="34" charset="0"/>
                <a:ea typeface="Aptos" panose="020B0004020202020204" pitchFamily="34" charset="0"/>
                <a:cs typeface="Times New Roman" panose="02020603050405020304" pitchFamily="18" charset="0"/>
              </a:rPr>
              <a:t>Stabilization After FY 2022</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revenue increase slowed after FY 2022, with </a:t>
            </a:r>
            <a:r>
              <a:rPr lang="en-US" b="1" kern="100" dirty="0">
                <a:latin typeface="Aptos" panose="020B0004020202020204" pitchFamily="34" charset="0"/>
                <a:ea typeface="Aptos" panose="020B0004020202020204" pitchFamily="34" charset="0"/>
                <a:cs typeface="Times New Roman" panose="02020603050405020304" pitchFamily="18" charset="0"/>
              </a:rPr>
              <a:t>marginal growth</a:t>
            </a:r>
            <a:r>
              <a:rPr lang="en-US" kern="100" dirty="0">
                <a:latin typeface="Aptos" panose="020B0004020202020204" pitchFamily="34" charset="0"/>
                <a:ea typeface="Aptos" panose="020B0004020202020204" pitchFamily="34" charset="0"/>
                <a:cs typeface="Times New Roman" panose="02020603050405020304" pitchFamily="18" charset="0"/>
              </a:rPr>
              <a:t> in FY 2023 (</a:t>
            </a:r>
            <a:r>
              <a:rPr lang="en-US" b="1" kern="100" dirty="0">
                <a:latin typeface="Aptos" panose="020B0004020202020204" pitchFamily="34" charset="0"/>
                <a:ea typeface="Aptos" panose="020B0004020202020204" pitchFamily="34" charset="0"/>
                <a:cs typeface="Times New Roman" panose="02020603050405020304" pitchFamily="18" charset="0"/>
              </a:rPr>
              <a:t>0.5%</a:t>
            </a:r>
            <a:r>
              <a:rPr lang="en-US" kern="100" dirty="0">
                <a:latin typeface="Aptos" panose="020B0004020202020204" pitchFamily="34" charset="0"/>
                <a:ea typeface="Aptos" panose="020B0004020202020204" pitchFamily="34" charset="0"/>
                <a:cs typeface="Times New Roman" panose="02020603050405020304" pitchFamily="18" charset="0"/>
              </a:rPr>
              <a:t>) and FY 2024 (</a:t>
            </a:r>
            <a:r>
              <a:rPr lang="en-US" b="1" kern="100" dirty="0">
                <a:latin typeface="Aptos" panose="020B0004020202020204" pitchFamily="34" charset="0"/>
                <a:ea typeface="Aptos" panose="020B0004020202020204" pitchFamily="34" charset="0"/>
                <a:cs typeface="Times New Roman" panose="02020603050405020304" pitchFamily="18" charset="0"/>
              </a:rPr>
              <a:t>0.8%</a:t>
            </a:r>
            <a:r>
              <a:rPr lang="en-US" kern="100" dirty="0">
                <a:latin typeface="Aptos" panose="020B0004020202020204" pitchFamily="34" charset="0"/>
                <a:ea typeface="Aptos" panose="020B0004020202020204" pitchFamily="34" charset="0"/>
                <a:cs typeface="Times New Roman" panose="02020603050405020304" pitchFamily="18" charset="0"/>
              </a:rPr>
              <a:t>).</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This indicates  that the licensing market has </a:t>
            </a:r>
            <a:r>
              <a:rPr lang="en-US" b="1" kern="100" dirty="0">
                <a:latin typeface="Aptos" panose="020B0004020202020204" pitchFamily="34" charset="0"/>
                <a:ea typeface="Aptos" panose="020B0004020202020204" pitchFamily="34" charset="0"/>
                <a:cs typeface="Times New Roman" panose="02020603050405020304" pitchFamily="18" charset="0"/>
              </a:rPr>
              <a:t>matured</a:t>
            </a:r>
            <a:r>
              <a:rPr lang="en-US" kern="100" dirty="0">
                <a:latin typeface="Aptos" panose="020B0004020202020204" pitchFamily="34" charset="0"/>
                <a:ea typeface="Aptos" panose="020B0004020202020204" pitchFamily="34" charset="0"/>
                <a:cs typeface="Times New Roman" panose="02020603050405020304" pitchFamily="18" charset="0"/>
              </a:rPr>
              <a:t>, with fewer new businesses entering and renewals stabilizing.</a:t>
            </a:r>
          </a:p>
          <a:p>
            <a:pPr marL="362480" indent="-362480">
              <a:lnSpc>
                <a:spcPct val="107000"/>
              </a:lnSpc>
              <a:spcAft>
                <a:spcPts val="846"/>
              </a:spcAft>
              <a:buFont typeface="+mj-lt"/>
              <a:buAutoNum type="arabicPeriod"/>
              <a:tabLst>
                <a:tab pos="483306" algn="l"/>
              </a:tabLst>
            </a:pPr>
            <a:r>
              <a:rPr lang="en-US" b="1" kern="100" dirty="0">
                <a:latin typeface="Aptos" panose="020B0004020202020204" pitchFamily="34" charset="0"/>
                <a:ea typeface="Aptos" panose="020B0004020202020204" pitchFamily="34" charset="0"/>
                <a:cs typeface="Times New Roman" panose="02020603050405020304" pitchFamily="18" charset="0"/>
              </a:rPr>
              <a:t>Impact of External Factors</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growth in FY 2022 may have been influenced by </a:t>
            </a:r>
            <a:r>
              <a:rPr lang="en-US" b="1" kern="100" dirty="0">
                <a:latin typeface="Aptos" panose="020B0004020202020204" pitchFamily="34" charset="0"/>
                <a:ea typeface="Aptos" panose="020B0004020202020204" pitchFamily="34" charset="0"/>
                <a:cs typeface="Times New Roman" panose="02020603050405020304" pitchFamily="18" charset="0"/>
              </a:rPr>
              <a:t>post-pandemic economic recovery</a:t>
            </a:r>
            <a:r>
              <a:rPr lang="en-US" kern="100" dirty="0">
                <a:latin typeface="Aptos" panose="020B0004020202020204" pitchFamily="34" charset="0"/>
                <a:ea typeface="Aptos" panose="020B0004020202020204" pitchFamily="34" charset="0"/>
                <a:cs typeface="Times New Roman" panose="02020603050405020304" pitchFamily="18" charset="0"/>
              </a:rPr>
              <a:t>, as businesses resumed normal operations.</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Regulatory changes or enforcement improvements may have contributed to better compliance and higher collections.</a:t>
            </a:r>
          </a:p>
          <a:p>
            <a:pPr marL="362480" indent="-362480">
              <a:lnSpc>
                <a:spcPct val="107000"/>
              </a:lnSpc>
              <a:spcAft>
                <a:spcPts val="846"/>
              </a:spcAft>
              <a:buFont typeface="+mj-lt"/>
              <a:buAutoNum type="arabicPeriod"/>
              <a:tabLst>
                <a:tab pos="483306" algn="l"/>
              </a:tabLst>
            </a:pPr>
            <a:r>
              <a:rPr lang="en-US" b="1" kern="100" dirty="0">
                <a:latin typeface="Aptos" panose="020B0004020202020204" pitchFamily="34" charset="0"/>
                <a:ea typeface="Aptos" panose="020B0004020202020204" pitchFamily="34" charset="0"/>
                <a:cs typeface="Times New Roman" panose="02020603050405020304" pitchFamily="18" charset="0"/>
              </a:rPr>
              <a:t>Projected Growth Moving Forward</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a:t>
            </a:r>
            <a:r>
              <a:rPr lang="en-US" b="1" kern="100" dirty="0">
                <a:latin typeface="Aptos" panose="020B0004020202020204" pitchFamily="34" charset="0"/>
                <a:ea typeface="Aptos" panose="020B0004020202020204" pitchFamily="34" charset="0"/>
                <a:cs typeface="Times New Roman" panose="02020603050405020304" pitchFamily="18" charset="0"/>
              </a:rPr>
              <a:t>average annual growth rate</a:t>
            </a:r>
            <a:r>
              <a:rPr lang="en-US" kern="100" dirty="0">
                <a:latin typeface="Aptos" panose="020B0004020202020204" pitchFamily="34" charset="0"/>
                <a:ea typeface="Aptos" panose="020B0004020202020204" pitchFamily="34" charset="0"/>
                <a:cs typeface="Times New Roman" panose="02020603050405020304" pitchFamily="18" charset="0"/>
              </a:rPr>
              <a:t> across these years is </a:t>
            </a:r>
            <a:r>
              <a:rPr lang="en-US" b="1" kern="100" dirty="0">
                <a:latin typeface="Aptos" panose="020B0004020202020204" pitchFamily="34" charset="0"/>
                <a:ea typeface="Aptos" panose="020B0004020202020204" pitchFamily="34" charset="0"/>
                <a:cs typeface="Times New Roman" panose="02020603050405020304" pitchFamily="18" charset="0"/>
              </a:rPr>
              <a:t>3.1%</a:t>
            </a:r>
            <a:r>
              <a:rPr lang="en-US" kern="100" dirty="0">
                <a:latin typeface="Aptos" panose="020B0004020202020204" pitchFamily="34" charset="0"/>
                <a:ea typeface="Aptos" panose="020B0004020202020204" pitchFamily="34" charset="0"/>
                <a:cs typeface="Times New Roman" panose="02020603050405020304" pitchFamily="18" charset="0"/>
              </a:rPr>
              <a:t>.</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If this trend continues, revenues are expected to </a:t>
            </a:r>
            <a:r>
              <a:rPr lang="en-US" b="1" kern="100" dirty="0">
                <a:latin typeface="Aptos" panose="020B0004020202020204" pitchFamily="34" charset="0"/>
                <a:ea typeface="Aptos" panose="020B0004020202020204" pitchFamily="34" charset="0"/>
                <a:cs typeface="Times New Roman" panose="02020603050405020304" pitchFamily="18" charset="0"/>
              </a:rPr>
              <a:t>increase gradually</a:t>
            </a:r>
            <a:r>
              <a:rPr lang="en-US" kern="100" dirty="0">
                <a:latin typeface="Aptos" panose="020B0004020202020204" pitchFamily="34" charset="0"/>
                <a:ea typeface="Aptos" panose="020B0004020202020204" pitchFamily="34" charset="0"/>
                <a:cs typeface="Times New Roman" panose="02020603050405020304" pitchFamily="18" charset="0"/>
              </a:rPr>
              <a:t> rather than exhibit sharp growth spikes.</a:t>
            </a:r>
          </a:p>
          <a:p>
            <a:endParaRPr lang="en-US" dirty="0"/>
          </a:p>
        </p:txBody>
      </p:sp>
      <p:sp>
        <p:nvSpPr>
          <p:cNvPr id="4" name="Slide Number Placeholder 3">
            <a:extLst>
              <a:ext uri="{FF2B5EF4-FFF2-40B4-BE49-F238E27FC236}">
                <a16:creationId xmlns:a16="http://schemas.microsoft.com/office/drawing/2014/main" id="{C34DD87E-120D-82A9-634A-1CA7FBFAB5B6}"/>
              </a:ext>
            </a:extLst>
          </p:cNvPr>
          <p:cNvSpPr>
            <a:spLocks noGrp="1"/>
          </p:cNvSpPr>
          <p:nvPr>
            <p:ph type="sldNum" sz="quarter" idx="5"/>
          </p:nvPr>
        </p:nvSpPr>
        <p:spPr/>
        <p:txBody>
          <a:bodyPr/>
          <a:lstStyle/>
          <a:p>
            <a:fld id="{32BEFC79-5155-401A-BF0F-8E0C9FB4B015}" type="slidenum">
              <a:rPr lang="en-US" smtClean="0"/>
              <a:t>47</a:t>
            </a:fld>
            <a:endParaRPr lang="en-US"/>
          </a:p>
        </p:txBody>
      </p:sp>
    </p:spTree>
    <p:extLst>
      <p:ext uri="{BB962C8B-B14F-4D97-AF65-F5344CB8AC3E}">
        <p14:creationId xmlns:p14="http://schemas.microsoft.com/office/powerpoint/2010/main" val="3220021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105DC-F459-6682-FAD8-1AF03B538D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261843-9D9E-52BF-D67E-6D27A4706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AC41FE-4EC4-ADB7-74FA-8EB76FF9FCDE}"/>
              </a:ext>
            </a:extLst>
          </p:cNvPr>
          <p:cNvSpPr>
            <a:spLocks noGrp="1"/>
          </p:cNvSpPr>
          <p:nvPr>
            <p:ph type="body" idx="1"/>
          </p:nvPr>
        </p:nvSpPr>
        <p:spPr/>
        <p:txBody>
          <a:bodyPr/>
          <a:lstStyle/>
          <a:p>
            <a:pPr>
              <a:lnSpc>
                <a:spcPct val="107000"/>
              </a:lnSpc>
              <a:spcAft>
                <a:spcPts val="846"/>
              </a:spcAft>
            </a:pPr>
            <a:r>
              <a:rPr lang="en-US" b="1" kern="100" dirty="0">
                <a:latin typeface="Aptos" panose="020B0004020202020204" pitchFamily="34" charset="0"/>
                <a:ea typeface="Aptos" panose="020B0004020202020204" pitchFamily="34" charset="0"/>
                <a:cs typeface="Times New Roman" panose="02020603050405020304" pitchFamily="18" charset="0"/>
              </a:rPr>
              <a:t>Key Observations </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lnSpc>
                <a:spcPct val="107000"/>
              </a:lnSpc>
              <a:spcAft>
                <a:spcPts val="846"/>
              </a:spcAft>
              <a:buFont typeface="+mj-lt"/>
              <a:buAutoNum type="arabicPeriod"/>
              <a:tabLst>
                <a:tab pos="483306" algn="l"/>
              </a:tabLst>
            </a:pPr>
            <a:r>
              <a:rPr lang="en-US" b="1" kern="100" dirty="0">
                <a:latin typeface="Aptos" panose="020B0004020202020204" pitchFamily="34" charset="0"/>
                <a:ea typeface="Aptos" panose="020B0004020202020204" pitchFamily="34" charset="0"/>
                <a:cs typeface="Times New Roman" panose="02020603050405020304" pitchFamily="18" charset="0"/>
              </a:rPr>
              <a:t>Steady Growth Trend</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a:t>
            </a:r>
            <a:r>
              <a:rPr lang="en-US" b="1" kern="100" dirty="0">
                <a:latin typeface="Aptos" panose="020B0004020202020204" pitchFamily="34" charset="0"/>
                <a:ea typeface="Aptos" panose="020B0004020202020204" pitchFamily="34" charset="0"/>
                <a:cs typeface="Times New Roman" panose="02020603050405020304" pitchFamily="18" charset="0"/>
              </a:rPr>
              <a:t>total revenue has increased each year</a:t>
            </a:r>
            <a:r>
              <a:rPr lang="en-US" kern="100" dirty="0">
                <a:latin typeface="Aptos" panose="020B0004020202020204" pitchFamily="34" charset="0"/>
                <a:ea typeface="Aptos" panose="020B0004020202020204" pitchFamily="34" charset="0"/>
                <a:cs typeface="Times New Roman" panose="02020603050405020304" pitchFamily="18" charset="0"/>
              </a:rPr>
              <a:t>, showing a consistent upward trend.</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most significant increase occurred from </a:t>
            </a:r>
            <a:r>
              <a:rPr lang="en-US" b="1" kern="100" dirty="0">
                <a:latin typeface="Aptos" panose="020B0004020202020204" pitchFamily="34" charset="0"/>
                <a:ea typeface="Aptos" panose="020B0004020202020204" pitchFamily="34" charset="0"/>
                <a:cs typeface="Times New Roman" panose="02020603050405020304" pitchFamily="18" charset="0"/>
              </a:rPr>
              <a:t>FY 2021 to FY 2022</a:t>
            </a:r>
            <a:r>
              <a:rPr lang="en-US" kern="100" dirty="0">
                <a:latin typeface="Aptos" panose="020B0004020202020204" pitchFamily="34" charset="0"/>
                <a:ea typeface="Aptos" panose="020B0004020202020204" pitchFamily="34" charset="0"/>
                <a:cs typeface="Times New Roman" panose="02020603050405020304" pitchFamily="18" charset="0"/>
              </a:rPr>
              <a:t>, where revenues rose from </a:t>
            </a:r>
            <a:r>
              <a:rPr lang="en-US" b="1" kern="100" dirty="0">
                <a:latin typeface="Aptos" panose="020B0004020202020204" pitchFamily="34" charset="0"/>
                <a:ea typeface="Aptos" panose="020B0004020202020204" pitchFamily="34" charset="0"/>
                <a:cs typeface="Times New Roman" panose="02020603050405020304" pitchFamily="18" charset="0"/>
              </a:rPr>
              <a:t>$3.85 million to $4.51 million</a:t>
            </a:r>
            <a:r>
              <a:rPr lang="en-US" kern="100" dirty="0">
                <a:latin typeface="Aptos" panose="020B0004020202020204" pitchFamily="34" charset="0"/>
                <a:ea typeface="Aptos" panose="020B0004020202020204" pitchFamily="34" charset="0"/>
                <a:cs typeface="Times New Roman" panose="02020603050405020304" pitchFamily="18" charset="0"/>
              </a:rPr>
              <a:t> (a </a:t>
            </a:r>
            <a:r>
              <a:rPr lang="en-US" b="1" kern="100" dirty="0">
                <a:latin typeface="Aptos" panose="020B0004020202020204" pitchFamily="34" charset="0"/>
                <a:ea typeface="Aptos" panose="020B0004020202020204" pitchFamily="34" charset="0"/>
                <a:cs typeface="Times New Roman" panose="02020603050405020304" pitchFamily="18" charset="0"/>
              </a:rPr>
              <a:t>17.4% increase</a:t>
            </a:r>
            <a:r>
              <a:rPr lang="en-US" kern="100" dirty="0">
                <a:latin typeface="Aptos" panose="020B0004020202020204" pitchFamily="34" charset="0"/>
                <a:ea typeface="Aptos" panose="020B0004020202020204" pitchFamily="34" charset="0"/>
                <a:cs typeface="Times New Roman" panose="02020603050405020304" pitchFamily="18" charset="0"/>
              </a:rPr>
              <a:t>).</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This growth suggests an expansion in business licensing activities, possibly due to economic recovery, increased enforcement, or new business registrations.</a:t>
            </a:r>
          </a:p>
          <a:p>
            <a:pPr marL="362480" indent="-362480">
              <a:lnSpc>
                <a:spcPct val="107000"/>
              </a:lnSpc>
              <a:spcAft>
                <a:spcPts val="846"/>
              </a:spcAft>
              <a:buFont typeface="+mj-lt"/>
              <a:buAutoNum type="arabicPeriod"/>
              <a:tabLst>
                <a:tab pos="483306" algn="l"/>
              </a:tabLst>
            </a:pPr>
            <a:r>
              <a:rPr lang="en-US" b="1" kern="100" dirty="0">
                <a:latin typeface="Aptos" panose="020B0004020202020204" pitchFamily="34" charset="0"/>
                <a:ea typeface="Aptos" panose="020B0004020202020204" pitchFamily="34" charset="0"/>
                <a:cs typeface="Times New Roman" panose="02020603050405020304" pitchFamily="18" charset="0"/>
              </a:rPr>
              <a:t>Stabilization After FY 2022</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revenue increase slowed after FY 2022, with </a:t>
            </a:r>
            <a:r>
              <a:rPr lang="en-US" b="1" kern="100" dirty="0">
                <a:latin typeface="Aptos" panose="020B0004020202020204" pitchFamily="34" charset="0"/>
                <a:ea typeface="Aptos" panose="020B0004020202020204" pitchFamily="34" charset="0"/>
                <a:cs typeface="Times New Roman" panose="02020603050405020304" pitchFamily="18" charset="0"/>
              </a:rPr>
              <a:t>marginal growth</a:t>
            </a:r>
            <a:r>
              <a:rPr lang="en-US" kern="100" dirty="0">
                <a:latin typeface="Aptos" panose="020B0004020202020204" pitchFamily="34" charset="0"/>
                <a:ea typeface="Aptos" panose="020B0004020202020204" pitchFamily="34" charset="0"/>
                <a:cs typeface="Times New Roman" panose="02020603050405020304" pitchFamily="18" charset="0"/>
              </a:rPr>
              <a:t> in FY 2023 (</a:t>
            </a:r>
            <a:r>
              <a:rPr lang="en-US" b="1" kern="100" dirty="0">
                <a:latin typeface="Aptos" panose="020B0004020202020204" pitchFamily="34" charset="0"/>
                <a:ea typeface="Aptos" panose="020B0004020202020204" pitchFamily="34" charset="0"/>
                <a:cs typeface="Times New Roman" panose="02020603050405020304" pitchFamily="18" charset="0"/>
              </a:rPr>
              <a:t>0.5%</a:t>
            </a:r>
            <a:r>
              <a:rPr lang="en-US" kern="100" dirty="0">
                <a:latin typeface="Aptos" panose="020B0004020202020204" pitchFamily="34" charset="0"/>
                <a:ea typeface="Aptos" panose="020B0004020202020204" pitchFamily="34" charset="0"/>
                <a:cs typeface="Times New Roman" panose="02020603050405020304" pitchFamily="18" charset="0"/>
              </a:rPr>
              <a:t>) and FY 2024 (</a:t>
            </a:r>
            <a:r>
              <a:rPr lang="en-US" b="1" kern="100" dirty="0">
                <a:latin typeface="Aptos" panose="020B0004020202020204" pitchFamily="34" charset="0"/>
                <a:ea typeface="Aptos" panose="020B0004020202020204" pitchFamily="34" charset="0"/>
                <a:cs typeface="Times New Roman" panose="02020603050405020304" pitchFamily="18" charset="0"/>
              </a:rPr>
              <a:t>0.8%</a:t>
            </a:r>
            <a:r>
              <a:rPr lang="en-US" kern="100" dirty="0">
                <a:latin typeface="Aptos" panose="020B0004020202020204" pitchFamily="34" charset="0"/>
                <a:ea typeface="Aptos" panose="020B0004020202020204" pitchFamily="34" charset="0"/>
                <a:cs typeface="Times New Roman" panose="02020603050405020304" pitchFamily="18" charset="0"/>
              </a:rPr>
              <a:t>).</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This indicates  that the licensing market has </a:t>
            </a:r>
            <a:r>
              <a:rPr lang="en-US" b="1" kern="100" dirty="0">
                <a:latin typeface="Aptos" panose="020B0004020202020204" pitchFamily="34" charset="0"/>
                <a:ea typeface="Aptos" panose="020B0004020202020204" pitchFamily="34" charset="0"/>
                <a:cs typeface="Times New Roman" panose="02020603050405020304" pitchFamily="18" charset="0"/>
              </a:rPr>
              <a:t>matured</a:t>
            </a:r>
            <a:r>
              <a:rPr lang="en-US" kern="100" dirty="0">
                <a:latin typeface="Aptos" panose="020B0004020202020204" pitchFamily="34" charset="0"/>
                <a:ea typeface="Aptos" panose="020B0004020202020204" pitchFamily="34" charset="0"/>
                <a:cs typeface="Times New Roman" panose="02020603050405020304" pitchFamily="18" charset="0"/>
              </a:rPr>
              <a:t>, with fewer new businesses entering and renewals stabilizing.</a:t>
            </a:r>
          </a:p>
          <a:p>
            <a:pPr marL="362480" indent="-362480">
              <a:lnSpc>
                <a:spcPct val="107000"/>
              </a:lnSpc>
              <a:spcAft>
                <a:spcPts val="846"/>
              </a:spcAft>
              <a:buFont typeface="+mj-lt"/>
              <a:buAutoNum type="arabicPeriod"/>
              <a:tabLst>
                <a:tab pos="483306" algn="l"/>
              </a:tabLst>
            </a:pPr>
            <a:r>
              <a:rPr lang="en-US" b="1" kern="100" dirty="0">
                <a:latin typeface="Aptos" panose="020B0004020202020204" pitchFamily="34" charset="0"/>
                <a:ea typeface="Aptos" panose="020B0004020202020204" pitchFamily="34" charset="0"/>
                <a:cs typeface="Times New Roman" panose="02020603050405020304" pitchFamily="18" charset="0"/>
              </a:rPr>
              <a:t>Impact of External Factors</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growth in FY 2022 may have been influenced by </a:t>
            </a:r>
            <a:r>
              <a:rPr lang="en-US" b="1" kern="100" dirty="0">
                <a:latin typeface="Aptos" panose="020B0004020202020204" pitchFamily="34" charset="0"/>
                <a:ea typeface="Aptos" panose="020B0004020202020204" pitchFamily="34" charset="0"/>
                <a:cs typeface="Times New Roman" panose="02020603050405020304" pitchFamily="18" charset="0"/>
              </a:rPr>
              <a:t>post-pandemic economic recovery</a:t>
            </a:r>
            <a:r>
              <a:rPr lang="en-US" kern="100" dirty="0">
                <a:latin typeface="Aptos" panose="020B0004020202020204" pitchFamily="34" charset="0"/>
                <a:ea typeface="Aptos" panose="020B0004020202020204" pitchFamily="34" charset="0"/>
                <a:cs typeface="Times New Roman" panose="02020603050405020304" pitchFamily="18" charset="0"/>
              </a:rPr>
              <a:t>, as businesses resumed normal operations.</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Regulatory changes or enforcement improvements may have contributed to better compliance and higher collections.</a:t>
            </a:r>
          </a:p>
          <a:p>
            <a:pPr marL="362480" indent="-362480">
              <a:lnSpc>
                <a:spcPct val="107000"/>
              </a:lnSpc>
              <a:spcAft>
                <a:spcPts val="846"/>
              </a:spcAft>
              <a:buFont typeface="+mj-lt"/>
              <a:buAutoNum type="arabicPeriod"/>
              <a:tabLst>
                <a:tab pos="483306" algn="l"/>
              </a:tabLst>
            </a:pPr>
            <a:r>
              <a:rPr lang="en-US" b="1" kern="100" dirty="0">
                <a:latin typeface="Aptos" panose="020B0004020202020204" pitchFamily="34" charset="0"/>
                <a:ea typeface="Aptos" panose="020B0004020202020204" pitchFamily="34" charset="0"/>
                <a:cs typeface="Times New Roman" panose="02020603050405020304" pitchFamily="18" charset="0"/>
              </a:rPr>
              <a:t>Projected Growth Moving Forward</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The </a:t>
            </a:r>
            <a:r>
              <a:rPr lang="en-US" b="1" kern="100" dirty="0">
                <a:latin typeface="Aptos" panose="020B0004020202020204" pitchFamily="34" charset="0"/>
                <a:ea typeface="Aptos" panose="020B0004020202020204" pitchFamily="34" charset="0"/>
                <a:cs typeface="Times New Roman" panose="02020603050405020304" pitchFamily="18" charset="0"/>
              </a:rPr>
              <a:t>average annual growth rate</a:t>
            </a:r>
            <a:r>
              <a:rPr lang="en-US" kern="100" dirty="0">
                <a:latin typeface="Aptos" panose="020B0004020202020204" pitchFamily="34" charset="0"/>
                <a:ea typeface="Aptos" panose="020B0004020202020204" pitchFamily="34" charset="0"/>
                <a:cs typeface="Times New Roman" panose="02020603050405020304" pitchFamily="18" charset="0"/>
              </a:rPr>
              <a:t> across these years is </a:t>
            </a:r>
            <a:r>
              <a:rPr lang="en-US" b="1" kern="100" dirty="0">
                <a:latin typeface="Aptos" panose="020B0004020202020204" pitchFamily="34" charset="0"/>
                <a:ea typeface="Aptos" panose="020B0004020202020204" pitchFamily="34" charset="0"/>
                <a:cs typeface="Times New Roman" panose="02020603050405020304" pitchFamily="18" charset="0"/>
              </a:rPr>
              <a:t>3.1%</a:t>
            </a:r>
            <a:r>
              <a:rPr lang="en-US" kern="100" dirty="0">
                <a:latin typeface="Aptos" panose="020B0004020202020204" pitchFamily="34" charset="0"/>
                <a:ea typeface="Aptos" panose="020B0004020202020204" pitchFamily="34" charset="0"/>
                <a:cs typeface="Times New Roman" panose="02020603050405020304" pitchFamily="18" charset="0"/>
              </a:rPr>
              <a:t>.</a:t>
            </a:r>
          </a:p>
          <a:p>
            <a:pPr marL="785372" lvl="1" indent="-302066">
              <a:lnSpc>
                <a:spcPct val="107000"/>
              </a:lnSpc>
              <a:spcAft>
                <a:spcPts val="846"/>
              </a:spcAft>
              <a:buSzPts val="1000"/>
              <a:buFont typeface="Courier New" panose="02070309020205020404" pitchFamily="49" charset="0"/>
              <a:buChar char="o"/>
              <a:tabLst>
                <a:tab pos="966612" algn="l"/>
              </a:tabLst>
            </a:pPr>
            <a:r>
              <a:rPr lang="en-US" kern="100" dirty="0">
                <a:latin typeface="Aptos" panose="020B0004020202020204" pitchFamily="34" charset="0"/>
                <a:ea typeface="Aptos" panose="020B0004020202020204" pitchFamily="34" charset="0"/>
                <a:cs typeface="Times New Roman" panose="02020603050405020304" pitchFamily="18" charset="0"/>
              </a:rPr>
              <a:t>If this trend continues, revenues are expected to </a:t>
            </a:r>
            <a:r>
              <a:rPr lang="en-US" b="1" kern="100" dirty="0">
                <a:latin typeface="Aptos" panose="020B0004020202020204" pitchFamily="34" charset="0"/>
                <a:ea typeface="Aptos" panose="020B0004020202020204" pitchFamily="34" charset="0"/>
                <a:cs typeface="Times New Roman" panose="02020603050405020304" pitchFamily="18" charset="0"/>
              </a:rPr>
              <a:t>increase gradually</a:t>
            </a:r>
            <a:r>
              <a:rPr lang="en-US" kern="100" dirty="0">
                <a:latin typeface="Aptos" panose="020B0004020202020204" pitchFamily="34" charset="0"/>
                <a:ea typeface="Aptos" panose="020B0004020202020204" pitchFamily="34" charset="0"/>
                <a:cs typeface="Times New Roman" panose="02020603050405020304" pitchFamily="18" charset="0"/>
              </a:rPr>
              <a:t> rather than exhibit sharp growth spikes.</a:t>
            </a:r>
          </a:p>
          <a:p>
            <a:endParaRPr lang="en-US" dirty="0"/>
          </a:p>
        </p:txBody>
      </p:sp>
      <p:sp>
        <p:nvSpPr>
          <p:cNvPr id="4" name="Slide Number Placeholder 3">
            <a:extLst>
              <a:ext uri="{FF2B5EF4-FFF2-40B4-BE49-F238E27FC236}">
                <a16:creationId xmlns:a16="http://schemas.microsoft.com/office/drawing/2014/main" id="{97EF8AE4-2A8D-5DBA-D15C-EEFEF28A5C29}"/>
              </a:ext>
            </a:extLst>
          </p:cNvPr>
          <p:cNvSpPr>
            <a:spLocks noGrp="1"/>
          </p:cNvSpPr>
          <p:nvPr>
            <p:ph type="sldNum" sz="quarter" idx="5"/>
          </p:nvPr>
        </p:nvSpPr>
        <p:spPr/>
        <p:txBody>
          <a:bodyPr/>
          <a:lstStyle/>
          <a:p>
            <a:fld id="{32BEFC79-5155-401A-BF0F-8E0C9FB4B015}" type="slidenum">
              <a:rPr lang="en-US" smtClean="0"/>
              <a:t>48</a:t>
            </a:fld>
            <a:endParaRPr lang="en-US"/>
          </a:p>
        </p:txBody>
      </p:sp>
    </p:spTree>
    <p:extLst>
      <p:ext uri="{BB962C8B-B14F-4D97-AF65-F5344CB8AC3E}">
        <p14:creationId xmlns:p14="http://schemas.microsoft.com/office/powerpoint/2010/main" val="481890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5347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9247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002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15C1B-206B-71B7-2B74-6A51BAA283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01B0B-EEAD-DAC5-CFB9-88017DD652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10EB8A-B7BB-A6FD-9CC0-1786ECB28DB4}"/>
              </a:ext>
            </a:extLst>
          </p:cNvPr>
          <p:cNvSpPr>
            <a:spLocks noGrp="1"/>
          </p:cNvSpPr>
          <p:nvPr>
            <p:ph type="body" idx="1"/>
          </p:nvPr>
        </p:nvSpPr>
        <p:spPr/>
        <p:txBody>
          <a:bodyPr/>
          <a:lstStyle/>
          <a:p>
            <a:pPr defTabSz="933237">
              <a:defRPr/>
            </a:pPr>
            <a:r>
              <a:rPr lang="en-US" b="1">
                <a:latin typeface="Times New Roman" panose="02020603050405020304" pitchFamily="18" charset="0"/>
                <a:cs typeface="Times New Roman" panose="02020603050405020304" pitchFamily="18" charset="0"/>
              </a:rPr>
              <a:t>Fiscal 2026 Total Estimated Revenue</a:t>
            </a:r>
            <a:endParaRPr lang="en-US" b="1">
              <a:solidFill>
                <a:srgbClr val="000000"/>
              </a:solidFill>
              <a:latin typeface="Times New Roman" panose="02020603050405020304" pitchFamily="18" charset="0"/>
              <a:cs typeface="Times New Roman" panose="02020603050405020304" pitchFamily="18" charset="0"/>
            </a:endParaRPr>
          </a:p>
          <a:p>
            <a:pPr defTabSz="933237">
              <a:defRPr/>
            </a:pPr>
            <a:br>
              <a:rPr lang="en-US" b="1">
                <a:solidFill>
                  <a:srgbClr val="000000"/>
                </a:solidFill>
                <a:latin typeface="Times New Roman" panose="02020603050405020304" pitchFamily="18" charset="0"/>
                <a:cs typeface="Times New Roman" panose="02020603050405020304" pitchFamily="18" charset="0"/>
              </a:rPr>
            </a:br>
            <a:br>
              <a:rPr lang="en-US" b="1">
                <a:solidFill>
                  <a:srgbClr val="000000"/>
                </a:solidFill>
                <a:latin typeface="Times New Roman" panose="02020603050405020304" pitchFamily="18" charset="0"/>
                <a:cs typeface="Times New Roman" panose="02020603050405020304" pitchFamily="18" charset="0"/>
              </a:rPr>
            </a:br>
            <a:br>
              <a:rPr lang="en-US" b="1">
                <a:solidFill>
                  <a:srgbClr val="000000"/>
                </a:solidFill>
                <a:latin typeface="Times New Roman" panose="02020603050405020304" pitchFamily="18" charset="0"/>
                <a:cs typeface="Times New Roman" panose="02020603050405020304" pitchFamily="18" charset="0"/>
              </a:rPr>
            </a:br>
            <a:r>
              <a:rPr lang="en-US" b="1">
                <a:solidFill>
                  <a:srgbClr val="000000"/>
                </a:solidFill>
                <a:latin typeface="Times New Roman" panose="02020603050405020304" pitchFamily="18" charset="0"/>
                <a:cs typeface="Times New Roman" panose="02020603050405020304" pitchFamily="18" charset="0"/>
              </a:rPr>
              <a:t>Key Revenue Drivers and Assumptions</a:t>
            </a:r>
          </a:p>
          <a:p>
            <a:r>
              <a:rPr lang="en-US"/>
              <a:t>1. Business Compliance and License Renewals</a:t>
            </a:r>
          </a:p>
          <a:p>
            <a:r>
              <a:rPr lang="en-US"/>
              <a:t>Driver:</a:t>
            </a:r>
          </a:p>
          <a:p>
            <a:r>
              <a:rPr lang="en-US"/>
              <a:t>•	A significant portion of revenue comes from business license fees, which depend on business renewals and new business registrations.</a:t>
            </a:r>
          </a:p>
          <a:p>
            <a:r>
              <a:rPr lang="en-US"/>
              <a:t>•	If businesses comply with renewal deadlines, licensing revenue remains stable or increases.</a:t>
            </a:r>
          </a:p>
          <a:p>
            <a:r>
              <a:rPr lang="en-US"/>
              <a:t>•	Declining renewal rates or economic downturns could result in lower revenue collection.</a:t>
            </a:r>
          </a:p>
          <a:p>
            <a:r>
              <a:rPr lang="en-US"/>
              <a:t>Assumption:</a:t>
            </a:r>
          </a:p>
          <a:p>
            <a:r>
              <a:rPr lang="en-US"/>
              <a:t>•	The projections assume consistent business activity and a stable number of license renewals over the next two years.</a:t>
            </a:r>
          </a:p>
          <a:p>
            <a:r>
              <a:rPr lang="en-US"/>
              <a:t>•	If more businesses fail to renew due to economic conditions, revenue could decrease.</a:t>
            </a:r>
          </a:p>
          <a:p>
            <a:r>
              <a:rPr lang="en-US"/>
              <a:t>2. Regulatory Enforcement and Penalty Fees</a:t>
            </a:r>
          </a:p>
          <a:p>
            <a:r>
              <a:rPr lang="en-US"/>
              <a:t>Driver:</a:t>
            </a:r>
          </a:p>
          <a:p>
            <a:r>
              <a:rPr lang="en-US"/>
              <a:t>•	Penalty fees for delinquencies and CPS, Weights and Measures and Enforcement actions contribute to total revenue, depending on the number of violations and enforcement actions.</a:t>
            </a:r>
          </a:p>
          <a:p>
            <a:r>
              <a:rPr lang="en-US"/>
              <a:t>•	The DLCA has engaged stricter enforcement practices including night-time initiatives that will yield increased citations for noncompliance.  For the foreseeable future we anticipate that these actions along with improved follow-through via our legal division will lead to increased collections. </a:t>
            </a:r>
          </a:p>
          <a:p>
            <a:r>
              <a:rPr lang="en-US"/>
              <a:t>Assumption:</a:t>
            </a:r>
          </a:p>
          <a:p>
            <a:r>
              <a:rPr lang="en-US"/>
              <a:t>•	The projections assume penalty fees will remain relatively stable, with no significant decline in enforcement practices.</a:t>
            </a:r>
          </a:p>
          <a:p>
            <a:r>
              <a:rPr lang="en-US"/>
              <a:t>•	If compliance improves, penalty revenues may decline. Conversely, more aggressive enforcement and tighter regulations should lead to higher collections.</a:t>
            </a:r>
          </a:p>
          <a:p>
            <a:r>
              <a:rPr lang="en-US"/>
              <a:t>3. Economic Growth and Business Expansion</a:t>
            </a:r>
          </a:p>
          <a:p>
            <a:r>
              <a:rPr lang="en-US"/>
              <a:t>Driver:</a:t>
            </a:r>
          </a:p>
          <a:p>
            <a:r>
              <a:rPr lang="en-US"/>
              <a:t>•	Economic conditions impact new business formation, affecting license revenue.</a:t>
            </a:r>
          </a:p>
          <a:p>
            <a:r>
              <a:rPr lang="en-US"/>
              <a:t>•	A growing economy leads to more business licenses, while a recession could reduce new applications.</a:t>
            </a:r>
          </a:p>
          <a:p>
            <a:r>
              <a:rPr lang="en-US"/>
              <a:t>Assumption:</a:t>
            </a:r>
          </a:p>
          <a:p>
            <a:r>
              <a:rPr lang="en-US"/>
              <a:t>•	The projections assume moderate economic stability, with a gradual increase in new business licenses at a 3.1% growth rate.</a:t>
            </a:r>
          </a:p>
          <a:p>
            <a:r>
              <a:rPr lang="en-US"/>
              <a:t>•	If economic conditions worsen, business growth could slow, affecting revenue collections.</a:t>
            </a:r>
          </a:p>
          <a:p>
            <a:r>
              <a:rPr lang="en-US"/>
              <a:t>4. Department Policy and Fee Adjustments</a:t>
            </a:r>
          </a:p>
          <a:p>
            <a:r>
              <a:rPr lang="en-US"/>
              <a:t>Driver:</a:t>
            </a:r>
          </a:p>
          <a:p>
            <a:r>
              <a:rPr lang="en-US"/>
              <a:t>•	For more than a decade the DLCA has resisted a wholesale increase in license fees, opting instead for a more targeted approach.  Increases in license fees for alcohol related businesses were implemented with no significant retraction of licenses. We anticipate that the time is ripe for some adjustment in license fees, penalties, and payment structures which can directly impact revenue.</a:t>
            </a:r>
          </a:p>
          <a:p>
            <a:r>
              <a:rPr lang="en-US"/>
              <a:t>•	An increase in fees, could lead to revenues exceeding current estimates.</a:t>
            </a:r>
          </a:p>
          <a:p>
            <a:r>
              <a:rPr lang="en-US"/>
              <a:t>Assumption:</a:t>
            </a:r>
          </a:p>
          <a:p>
            <a:r>
              <a:rPr lang="en-US"/>
              <a:t>•	The projections assume no major changes in licensing fees or penalties.</a:t>
            </a:r>
          </a:p>
          <a:p>
            <a:r>
              <a:rPr lang="en-US"/>
              <a:t>•	Any policy changes (such as higher license fees or increased enforcement measures) could increase revenue beyond projections.</a:t>
            </a:r>
          </a:p>
          <a:p>
            <a:r>
              <a:rPr lang="en-US"/>
              <a:t>Conclusion</a:t>
            </a:r>
          </a:p>
          <a:p>
            <a:r>
              <a:rPr lang="en-US"/>
              <a:t>The revenue projections rely on stable business activity, consistent enforcement, economic stability, and unchanged policies. Any unexpected shifts in these factors could lead to higher or lower revenues than forecasted.</a:t>
            </a:r>
          </a:p>
          <a:p>
            <a:endParaRPr lang="en-US"/>
          </a:p>
          <a:p>
            <a:endParaRPr lang="en-US"/>
          </a:p>
        </p:txBody>
      </p:sp>
      <p:sp>
        <p:nvSpPr>
          <p:cNvPr id="4" name="Slide Number Placeholder 3">
            <a:extLst>
              <a:ext uri="{FF2B5EF4-FFF2-40B4-BE49-F238E27FC236}">
                <a16:creationId xmlns:a16="http://schemas.microsoft.com/office/drawing/2014/main" id="{E3187C98-673A-E42F-8D95-45CA12E82B6A}"/>
              </a:ext>
            </a:extLst>
          </p:cNvPr>
          <p:cNvSpPr>
            <a:spLocks noGrp="1"/>
          </p:cNvSpPr>
          <p:nvPr>
            <p:ph type="sldNum" sz="quarter" idx="5"/>
          </p:nvPr>
        </p:nvSpPr>
        <p:spPr/>
        <p:txBody>
          <a:bodyPr/>
          <a:lstStyle/>
          <a:p>
            <a:fld id="{32BEFC79-5155-401A-BF0F-8E0C9FB4B015}" type="slidenum">
              <a:rPr lang="en-US" smtClean="0"/>
              <a:t>81</a:t>
            </a:fld>
            <a:endParaRPr lang="en-US"/>
          </a:p>
        </p:txBody>
      </p:sp>
    </p:spTree>
    <p:extLst>
      <p:ext uri="{BB962C8B-B14F-4D97-AF65-F5344CB8AC3E}">
        <p14:creationId xmlns:p14="http://schemas.microsoft.com/office/powerpoint/2010/main" val="643499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6"/>
              </a:spcAft>
            </a:pPr>
            <a:r>
              <a:rPr lang="en-US" sz="1100" b="1" kern="100">
                <a:latin typeface="Aptos" panose="020B0004020202020204" pitchFamily="34" charset="0"/>
                <a:ea typeface="Aptos" panose="020B0004020202020204" pitchFamily="34" charset="0"/>
                <a:cs typeface="Times New Roman" panose="02020603050405020304" pitchFamily="18" charset="0"/>
              </a:rPr>
              <a:t>Key Observations </a:t>
            </a:r>
            <a:endParaRPr lang="en-US" sz="1100" kern="100">
              <a:latin typeface="Aptos" panose="020B0004020202020204" pitchFamily="34" charset="0"/>
              <a:ea typeface="Aptos" panose="020B0004020202020204" pitchFamily="34" charset="0"/>
              <a:cs typeface="Times New Roman" panose="02020603050405020304" pitchFamily="18" charset="0"/>
            </a:endParaRPr>
          </a:p>
          <a:p>
            <a:pPr marL="349964" indent="-349964">
              <a:lnSpc>
                <a:spcPct val="107000"/>
              </a:lnSpc>
              <a:spcAft>
                <a:spcPts val="816"/>
              </a:spcAft>
              <a:buFont typeface="+mj-lt"/>
              <a:buAutoNum type="arabicPeriod"/>
              <a:tabLst>
                <a:tab pos="466618" algn="l"/>
              </a:tabLst>
            </a:pPr>
            <a:r>
              <a:rPr lang="en-US" sz="1100" b="1" kern="100">
                <a:latin typeface="Aptos" panose="020B0004020202020204" pitchFamily="34" charset="0"/>
                <a:ea typeface="Aptos" panose="020B0004020202020204" pitchFamily="34" charset="0"/>
                <a:cs typeface="Times New Roman" panose="02020603050405020304" pitchFamily="18" charset="0"/>
              </a:rPr>
              <a:t>Steady Growth Trend</a:t>
            </a:r>
            <a:endParaRPr lang="en-US" sz="1100" kern="100">
              <a:latin typeface="Aptos" panose="020B0004020202020204" pitchFamily="34" charset="0"/>
              <a:ea typeface="Aptos" panose="020B0004020202020204" pitchFamily="34" charset="0"/>
              <a:cs typeface="Times New Roman" panose="02020603050405020304" pitchFamily="18" charset="0"/>
            </a:endParaRPr>
          </a:p>
          <a:p>
            <a:pPr marL="758255" lvl="1" indent="-291636">
              <a:lnSpc>
                <a:spcPct val="107000"/>
              </a:lnSpc>
              <a:spcAft>
                <a:spcPts val="816"/>
              </a:spcAft>
              <a:buSzPts val="1000"/>
              <a:buFont typeface="Courier New" panose="02070309020205020404" pitchFamily="49" charset="0"/>
              <a:buChar char="o"/>
              <a:tabLst>
                <a:tab pos="933237" algn="l"/>
              </a:tabLst>
            </a:pPr>
            <a:r>
              <a:rPr lang="en-US" sz="1100" kern="100">
                <a:latin typeface="Aptos" panose="020B0004020202020204" pitchFamily="34" charset="0"/>
                <a:ea typeface="Aptos" panose="020B0004020202020204" pitchFamily="34" charset="0"/>
                <a:cs typeface="Times New Roman" panose="02020603050405020304" pitchFamily="18" charset="0"/>
              </a:rPr>
              <a:t>The </a:t>
            </a:r>
            <a:r>
              <a:rPr lang="en-US" sz="1100" b="1" kern="100">
                <a:latin typeface="Aptos" panose="020B0004020202020204" pitchFamily="34" charset="0"/>
                <a:ea typeface="Aptos" panose="020B0004020202020204" pitchFamily="34" charset="0"/>
                <a:cs typeface="Times New Roman" panose="02020603050405020304" pitchFamily="18" charset="0"/>
              </a:rPr>
              <a:t>total revenue has increased each year</a:t>
            </a:r>
            <a:r>
              <a:rPr lang="en-US" sz="1100" kern="100">
                <a:latin typeface="Aptos" panose="020B0004020202020204" pitchFamily="34" charset="0"/>
                <a:ea typeface="Aptos" panose="020B0004020202020204" pitchFamily="34" charset="0"/>
                <a:cs typeface="Times New Roman" panose="02020603050405020304" pitchFamily="18" charset="0"/>
              </a:rPr>
              <a:t>, showing a consistent upward trend.</a:t>
            </a:r>
          </a:p>
          <a:p>
            <a:pPr marL="758255" lvl="1" indent="-291636">
              <a:lnSpc>
                <a:spcPct val="107000"/>
              </a:lnSpc>
              <a:spcAft>
                <a:spcPts val="816"/>
              </a:spcAft>
              <a:buSzPts val="1000"/>
              <a:buFont typeface="Courier New" panose="02070309020205020404" pitchFamily="49" charset="0"/>
              <a:buChar char="o"/>
              <a:tabLst>
                <a:tab pos="933237" algn="l"/>
              </a:tabLst>
            </a:pPr>
            <a:r>
              <a:rPr lang="en-US" sz="1100" kern="100">
                <a:latin typeface="Aptos" panose="020B0004020202020204" pitchFamily="34" charset="0"/>
                <a:ea typeface="Aptos" panose="020B0004020202020204" pitchFamily="34" charset="0"/>
                <a:cs typeface="Times New Roman" panose="02020603050405020304" pitchFamily="18" charset="0"/>
              </a:rPr>
              <a:t>The most significant increase occurred from </a:t>
            </a:r>
            <a:r>
              <a:rPr lang="en-US" sz="1100" b="1" kern="100">
                <a:latin typeface="Aptos" panose="020B0004020202020204" pitchFamily="34" charset="0"/>
                <a:ea typeface="Aptos" panose="020B0004020202020204" pitchFamily="34" charset="0"/>
                <a:cs typeface="Times New Roman" panose="02020603050405020304" pitchFamily="18" charset="0"/>
              </a:rPr>
              <a:t>FY 2021 to FY 2022</a:t>
            </a:r>
            <a:r>
              <a:rPr lang="en-US" sz="1100" kern="100">
                <a:latin typeface="Aptos" panose="020B0004020202020204" pitchFamily="34" charset="0"/>
                <a:ea typeface="Aptos" panose="020B0004020202020204" pitchFamily="34" charset="0"/>
                <a:cs typeface="Times New Roman" panose="02020603050405020304" pitchFamily="18" charset="0"/>
              </a:rPr>
              <a:t>, where revenues rose from </a:t>
            </a:r>
            <a:r>
              <a:rPr lang="en-US" sz="1100" b="1" kern="100">
                <a:latin typeface="Aptos" panose="020B0004020202020204" pitchFamily="34" charset="0"/>
                <a:ea typeface="Aptos" panose="020B0004020202020204" pitchFamily="34" charset="0"/>
                <a:cs typeface="Times New Roman" panose="02020603050405020304" pitchFamily="18" charset="0"/>
              </a:rPr>
              <a:t>$3.85 million to $4.51 million</a:t>
            </a:r>
            <a:r>
              <a:rPr lang="en-US" sz="1100" kern="100">
                <a:latin typeface="Aptos" panose="020B0004020202020204" pitchFamily="34" charset="0"/>
                <a:ea typeface="Aptos" panose="020B0004020202020204" pitchFamily="34" charset="0"/>
                <a:cs typeface="Times New Roman" panose="02020603050405020304" pitchFamily="18" charset="0"/>
              </a:rPr>
              <a:t> (a </a:t>
            </a:r>
            <a:r>
              <a:rPr lang="en-US" sz="1100" b="1" kern="100">
                <a:latin typeface="Aptos" panose="020B0004020202020204" pitchFamily="34" charset="0"/>
                <a:ea typeface="Aptos" panose="020B0004020202020204" pitchFamily="34" charset="0"/>
                <a:cs typeface="Times New Roman" panose="02020603050405020304" pitchFamily="18" charset="0"/>
              </a:rPr>
              <a:t>17.4% increase</a:t>
            </a:r>
            <a:r>
              <a:rPr lang="en-US" sz="1100" kern="100">
                <a:latin typeface="Aptos" panose="020B0004020202020204" pitchFamily="34" charset="0"/>
                <a:ea typeface="Aptos" panose="020B0004020202020204" pitchFamily="34" charset="0"/>
                <a:cs typeface="Times New Roman" panose="02020603050405020304" pitchFamily="18" charset="0"/>
              </a:rPr>
              <a:t>).</a:t>
            </a:r>
          </a:p>
          <a:p>
            <a:pPr marL="758255" lvl="1" indent="-291636">
              <a:lnSpc>
                <a:spcPct val="107000"/>
              </a:lnSpc>
              <a:spcAft>
                <a:spcPts val="816"/>
              </a:spcAft>
              <a:buSzPts val="1000"/>
              <a:buFont typeface="Courier New" panose="02070309020205020404" pitchFamily="49" charset="0"/>
              <a:buChar char="o"/>
              <a:tabLst>
                <a:tab pos="933237" algn="l"/>
              </a:tabLst>
            </a:pPr>
            <a:r>
              <a:rPr lang="en-US" sz="1100" kern="100">
                <a:latin typeface="Aptos" panose="020B0004020202020204" pitchFamily="34" charset="0"/>
                <a:ea typeface="Aptos" panose="020B0004020202020204" pitchFamily="34" charset="0"/>
                <a:cs typeface="Times New Roman" panose="02020603050405020304" pitchFamily="18" charset="0"/>
              </a:rPr>
              <a:t>This growth suggests an expansion in business licensing activities, possibly due to economic recovery, increased enforcement, or new business registrations.</a:t>
            </a:r>
          </a:p>
          <a:p>
            <a:pPr marL="349964" indent="-349964">
              <a:lnSpc>
                <a:spcPct val="107000"/>
              </a:lnSpc>
              <a:spcAft>
                <a:spcPts val="816"/>
              </a:spcAft>
              <a:buFont typeface="+mj-lt"/>
              <a:buAutoNum type="arabicPeriod"/>
              <a:tabLst>
                <a:tab pos="466618" algn="l"/>
              </a:tabLst>
            </a:pPr>
            <a:r>
              <a:rPr lang="en-US" sz="1100" b="1" kern="100">
                <a:latin typeface="Aptos" panose="020B0004020202020204" pitchFamily="34" charset="0"/>
                <a:ea typeface="Aptos" panose="020B0004020202020204" pitchFamily="34" charset="0"/>
                <a:cs typeface="Times New Roman" panose="02020603050405020304" pitchFamily="18" charset="0"/>
              </a:rPr>
              <a:t>Stabilization After FY 2022</a:t>
            </a:r>
            <a:endParaRPr lang="en-US" sz="1100" kern="100">
              <a:latin typeface="Aptos" panose="020B0004020202020204" pitchFamily="34" charset="0"/>
              <a:ea typeface="Aptos" panose="020B0004020202020204" pitchFamily="34" charset="0"/>
              <a:cs typeface="Times New Roman" panose="02020603050405020304" pitchFamily="18" charset="0"/>
            </a:endParaRPr>
          </a:p>
          <a:p>
            <a:pPr marL="758255" lvl="1" indent="-291636">
              <a:lnSpc>
                <a:spcPct val="107000"/>
              </a:lnSpc>
              <a:spcAft>
                <a:spcPts val="816"/>
              </a:spcAft>
              <a:buSzPts val="1000"/>
              <a:buFont typeface="Courier New" panose="02070309020205020404" pitchFamily="49" charset="0"/>
              <a:buChar char="o"/>
              <a:tabLst>
                <a:tab pos="933237" algn="l"/>
              </a:tabLst>
            </a:pPr>
            <a:r>
              <a:rPr lang="en-US" sz="1100" kern="100">
                <a:latin typeface="Aptos" panose="020B0004020202020204" pitchFamily="34" charset="0"/>
                <a:ea typeface="Aptos" panose="020B0004020202020204" pitchFamily="34" charset="0"/>
                <a:cs typeface="Times New Roman" panose="02020603050405020304" pitchFamily="18" charset="0"/>
              </a:rPr>
              <a:t>The revenue increase slowed after FY 2022, with </a:t>
            </a:r>
            <a:r>
              <a:rPr lang="en-US" sz="1100" b="1" kern="100">
                <a:latin typeface="Aptos" panose="020B0004020202020204" pitchFamily="34" charset="0"/>
                <a:ea typeface="Aptos" panose="020B0004020202020204" pitchFamily="34" charset="0"/>
                <a:cs typeface="Times New Roman" panose="02020603050405020304" pitchFamily="18" charset="0"/>
              </a:rPr>
              <a:t>marginal growth</a:t>
            </a:r>
            <a:r>
              <a:rPr lang="en-US" sz="1100" kern="100">
                <a:latin typeface="Aptos" panose="020B0004020202020204" pitchFamily="34" charset="0"/>
                <a:ea typeface="Aptos" panose="020B0004020202020204" pitchFamily="34" charset="0"/>
                <a:cs typeface="Times New Roman" panose="02020603050405020304" pitchFamily="18" charset="0"/>
              </a:rPr>
              <a:t> in FY 2023 (</a:t>
            </a:r>
            <a:r>
              <a:rPr lang="en-US" sz="1100" b="1" kern="100">
                <a:latin typeface="Aptos" panose="020B0004020202020204" pitchFamily="34" charset="0"/>
                <a:ea typeface="Aptos" panose="020B0004020202020204" pitchFamily="34" charset="0"/>
                <a:cs typeface="Times New Roman" panose="02020603050405020304" pitchFamily="18" charset="0"/>
              </a:rPr>
              <a:t>0.5%</a:t>
            </a:r>
            <a:r>
              <a:rPr lang="en-US" sz="1100" kern="100">
                <a:latin typeface="Aptos" panose="020B0004020202020204" pitchFamily="34" charset="0"/>
                <a:ea typeface="Aptos" panose="020B0004020202020204" pitchFamily="34" charset="0"/>
                <a:cs typeface="Times New Roman" panose="02020603050405020304" pitchFamily="18" charset="0"/>
              </a:rPr>
              <a:t>) and FY 2024 (</a:t>
            </a:r>
            <a:r>
              <a:rPr lang="en-US" sz="1100" b="1" kern="100">
                <a:latin typeface="Aptos" panose="020B0004020202020204" pitchFamily="34" charset="0"/>
                <a:ea typeface="Aptos" panose="020B0004020202020204" pitchFamily="34" charset="0"/>
                <a:cs typeface="Times New Roman" panose="02020603050405020304" pitchFamily="18" charset="0"/>
              </a:rPr>
              <a:t>0.8%</a:t>
            </a:r>
            <a:r>
              <a:rPr lang="en-US" sz="1100" kern="100">
                <a:latin typeface="Aptos" panose="020B0004020202020204" pitchFamily="34" charset="0"/>
                <a:ea typeface="Aptos" panose="020B0004020202020204" pitchFamily="34" charset="0"/>
                <a:cs typeface="Times New Roman" panose="02020603050405020304" pitchFamily="18" charset="0"/>
              </a:rPr>
              <a:t>).</a:t>
            </a:r>
          </a:p>
          <a:p>
            <a:pPr marL="758255" lvl="1" indent="-291636">
              <a:lnSpc>
                <a:spcPct val="107000"/>
              </a:lnSpc>
              <a:spcAft>
                <a:spcPts val="816"/>
              </a:spcAft>
              <a:buSzPts val="1000"/>
              <a:buFont typeface="Courier New" panose="02070309020205020404" pitchFamily="49" charset="0"/>
              <a:buChar char="o"/>
              <a:tabLst>
                <a:tab pos="933237" algn="l"/>
              </a:tabLst>
            </a:pPr>
            <a:r>
              <a:rPr lang="en-US" sz="1100" kern="100">
                <a:latin typeface="Aptos" panose="020B0004020202020204" pitchFamily="34" charset="0"/>
                <a:ea typeface="Aptos" panose="020B0004020202020204" pitchFamily="34" charset="0"/>
                <a:cs typeface="Times New Roman" panose="02020603050405020304" pitchFamily="18" charset="0"/>
              </a:rPr>
              <a:t>This indicates  that the licensing market has </a:t>
            </a:r>
            <a:r>
              <a:rPr lang="en-US" sz="1100" b="1" kern="100">
                <a:latin typeface="Aptos" panose="020B0004020202020204" pitchFamily="34" charset="0"/>
                <a:ea typeface="Aptos" panose="020B0004020202020204" pitchFamily="34" charset="0"/>
                <a:cs typeface="Times New Roman" panose="02020603050405020304" pitchFamily="18" charset="0"/>
              </a:rPr>
              <a:t>matured</a:t>
            </a:r>
            <a:r>
              <a:rPr lang="en-US" sz="1100" kern="100">
                <a:latin typeface="Aptos" panose="020B0004020202020204" pitchFamily="34" charset="0"/>
                <a:ea typeface="Aptos" panose="020B0004020202020204" pitchFamily="34" charset="0"/>
                <a:cs typeface="Times New Roman" panose="02020603050405020304" pitchFamily="18" charset="0"/>
              </a:rPr>
              <a:t>, with fewer new businesses entering and renewals stabilizing.</a:t>
            </a:r>
          </a:p>
          <a:p>
            <a:pPr marL="349964" indent="-349964">
              <a:lnSpc>
                <a:spcPct val="107000"/>
              </a:lnSpc>
              <a:spcAft>
                <a:spcPts val="816"/>
              </a:spcAft>
              <a:buFont typeface="+mj-lt"/>
              <a:buAutoNum type="arabicPeriod"/>
              <a:tabLst>
                <a:tab pos="466618" algn="l"/>
              </a:tabLst>
            </a:pPr>
            <a:r>
              <a:rPr lang="en-US" sz="1100" b="1" kern="100">
                <a:latin typeface="Aptos" panose="020B0004020202020204" pitchFamily="34" charset="0"/>
                <a:ea typeface="Aptos" panose="020B0004020202020204" pitchFamily="34" charset="0"/>
                <a:cs typeface="Times New Roman" panose="02020603050405020304" pitchFamily="18" charset="0"/>
              </a:rPr>
              <a:t>Impact of External Factors</a:t>
            </a:r>
            <a:endParaRPr lang="en-US" sz="1100" kern="100">
              <a:latin typeface="Aptos" panose="020B0004020202020204" pitchFamily="34" charset="0"/>
              <a:ea typeface="Aptos" panose="020B0004020202020204" pitchFamily="34" charset="0"/>
              <a:cs typeface="Times New Roman" panose="02020603050405020304" pitchFamily="18" charset="0"/>
            </a:endParaRPr>
          </a:p>
          <a:p>
            <a:pPr marL="758255" lvl="1" indent="-291636">
              <a:lnSpc>
                <a:spcPct val="107000"/>
              </a:lnSpc>
              <a:spcAft>
                <a:spcPts val="816"/>
              </a:spcAft>
              <a:buSzPts val="1000"/>
              <a:buFont typeface="Courier New" panose="02070309020205020404" pitchFamily="49" charset="0"/>
              <a:buChar char="o"/>
              <a:tabLst>
                <a:tab pos="933237" algn="l"/>
              </a:tabLst>
            </a:pPr>
            <a:r>
              <a:rPr lang="en-US" sz="1100" kern="100">
                <a:latin typeface="Aptos" panose="020B0004020202020204" pitchFamily="34" charset="0"/>
                <a:ea typeface="Aptos" panose="020B0004020202020204" pitchFamily="34" charset="0"/>
                <a:cs typeface="Times New Roman" panose="02020603050405020304" pitchFamily="18" charset="0"/>
              </a:rPr>
              <a:t>The growth in FY 2022 may have been influenced by </a:t>
            </a:r>
            <a:r>
              <a:rPr lang="en-US" sz="1100" b="1" kern="100">
                <a:latin typeface="Aptos" panose="020B0004020202020204" pitchFamily="34" charset="0"/>
                <a:ea typeface="Aptos" panose="020B0004020202020204" pitchFamily="34" charset="0"/>
                <a:cs typeface="Times New Roman" panose="02020603050405020304" pitchFamily="18" charset="0"/>
              </a:rPr>
              <a:t>post-pandemic economic recovery</a:t>
            </a:r>
            <a:r>
              <a:rPr lang="en-US" sz="1100" kern="100">
                <a:latin typeface="Aptos" panose="020B0004020202020204" pitchFamily="34" charset="0"/>
                <a:ea typeface="Aptos" panose="020B0004020202020204" pitchFamily="34" charset="0"/>
                <a:cs typeface="Times New Roman" panose="02020603050405020304" pitchFamily="18" charset="0"/>
              </a:rPr>
              <a:t>, as businesses resumed normal operations.</a:t>
            </a:r>
          </a:p>
          <a:p>
            <a:pPr marL="758255" lvl="1" indent="-291636">
              <a:lnSpc>
                <a:spcPct val="107000"/>
              </a:lnSpc>
              <a:spcAft>
                <a:spcPts val="816"/>
              </a:spcAft>
              <a:buSzPts val="1000"/>
              <a:buFont typeface="Courier New" panose="02070309020205020404" pitchFamily="49" charset="0"/>
              <a:buChar char="o"/>
              <a:tabLst>
                <a:tab pos="933237" algn="l"/>
              </a:tabLst>
            </a:pPr>
            <a:r>
              <a:rPr lang="en-US" sz="1100" kern="100">
                <a:latin typeface="Aptos" panose="020B0004020202020204" pitchFamily="34" charset="0"/>
                <a:ea typeface="Aptos" panose="020B0004020202020204" pitchFamily="34" charset="0"/>
                <a:cs typeface="Times New Roman" panose="02020603050405020304" pitchFamily="18" charset="0"/>
              </a:rPr>
              <a:t>Regulatory changes or enforcement improvements may have contributed to better compliance and higher collections.</a:t>
            </a:r>
          </a:p>
          <a:p>
            <a:pPr marL="349964" indent="-349964">
              <a:lnSpc>
                <a:spcPct val="107000"/>
              </a:lnSpc>
              <a:spcAft>
                <a:spcPts val="816"/>
              </a:spcAft>
              <a:buFont typeface="+mj-lt"/>
              <a:buAutoNum type="arabicPeriod"/>
              <a:tabLst>
                <a:tab pos="466618" algn="l"/>
              </a:tabLst>
            </a:pPr>
            <a:r>
              <a:rPr lang="en-US" sz="1100" b="1" kern="100">
                <a:latin typeface="Aptos" panose="020B0004020202020204" pitchFamily="34" charset="0"/>
                <a:ea typeface="Aptos" panose="020B0004020202020204" pitchFamily="34" charset="0"/>
                <a:cs typeface="Times New Roman" panose="02020603050405020304" pitchFamily="18" charset="0"/>
              </a:rPr>
              <a:t>Projected Growth Moving Forward</a:t>
            </a:r>
            <a:endParaRPr lang="en-US" sz="1100" kern="100">
              <a:latin typeface="Aptos" panose="020B0004020202020204" pitchFamily="34" charset="0"/>
              <a:ea typeface="Aptos" panose="020B0004020202020204" pitchFamily="34" charset="0"/>
              <a:cs typeface="Times New Roman" panose="02020603050405020304" pitchFamily="18" charset="0"/>
            </a:endParaRPr>
          </a:p>
          <a:p>
            <a:pPr marL="758255" lvl="1" indent="-291636">
              <a:lnSpc>
                <a:spcPct val="107000"/>
              </a:lnSpc>
              <a:spcAft>
                <a:spcPts val="816"/>
              </a:spcAft>
              <a:buSzPts val="1000"/>
              <a:buFont typeface="Courier New" panose="02070309020205020404" pitchFamily="49" charset="0"/>
              <a:buChar char="o"/>
              <a:tabLst>
                <a:tab pos="933237" algn="l"/>
              </a:tabLst>
            </a:pPr>
            <a:r>
              <a:rPr lang="en-US" sz="1100" kern="100">
                <a:latin typeface="Aptos" panose="020B0004020202020204" pitchFamily="34" charset="0"/>
                <a:ea typeface="Aptos" panose="020B0004020202020204" pitchFamily="34" charset="0"/>
                <a:cs typeface="Times New Roman" panose="02020603050405020304" pitchFamily="18" charset="0"/>
              </a:rPr>
              <a:t>The </a:t>
            </a:r>
            <a:r>
              <a:rPr lang="en-US" sz="1100" b="1" kern="100">
                <a:latin typeface="Aptos" panose="020B0004020202020204" pitchFamily="34" charset="0"/>
                <a:ea typeface="Aptos" panose="020B0004020202020204" pitchFamily="34" charset="0"/>
                <a:cs typeface="Times New Roman" panose="02020603050405020304" pitchFamily="18" charset="0"/>
              </a:rPr>
              <a:t>average annual growth rate</a:t>
            </a:r>
            <a:r>
              <a:rPr lang="en-US" sz="1100" kern="100">
                <a:latin typeface="Aptos" panose="020B0004020202020204" pitchFamily="34" charset="0"/>
                <a:ea typeface="Aptos" panose="020B0004020202020204" pitchFamily="34" charset="0"/>
                <a:cs typeface="Times New Roman" panose="02020603050405020304" pitchFamily="18" charset="0"/>
              </a:rPr>
              <a:t> across these years is </a:t>
            </a:r>
            <a:r>
              <a:rPr lang="en-US" sz="1100" b="1" kern="100">
                <a:latin typeface="Aptos" panose="020B0004020202020204" pitchFamily="34" charset="0"/>
                <a:ea typeface="Aptos" panose="020B0004020202020204" pitchFamily="34" charset="0"/>
                <a:cs typeface="Times New Roman" panose="02020603050405020304" pitchFamily="18" charset="0"/>
              </a:rPr>
              <a:t>3.1%</a:t>
            </a:r>
            <a:r>
              <a:rPr lang="en-US" sz="1100" kern="100">
                <a:latin typeface="Aptos" panose="020B0004020202020204" pitchFamily="34" charset="0"/>
                <a:ea typeface="Aptos" panose="020B0004020202020204" pitchFamily="34" charset="0"/>
                <a:cs typeface="Times New Roman" panose="02020603050405020304" pitchFamily="18" charset="0"/>
              </a:rPr>
              <a:t>.</a:t>
            </a:r>
          </a:p>
          <a:p>
            <a:pPr marL="758255" lvl="1" indent="-291636">
              <a:lnSpc>
                <a:spcPct val="107000"/>
              </a:lnSpc>
              <a:spcAft>
                <a:spcPts val="816"/>
              </a:spcAft>
              <a:buSzPts val="1000"/>
              <a:buFont typeface="Courier New" panose="02070309020205020404" pitchFamily="49" charset="0"/>
              <a:buChar char="o"/>
              <a:tabLst>
                <a:tab pos="933237" algn="l"/>
              </a:tabLst>
            </a:pPr>
            <a:r>
              <a:rPr lang="en-US" sz="1100" kern="100">
                <a:latin typeface="Aptos" panose="020B0004020202020204" pitchFamily="34" charset="0"/>
                <a:ea typeface="Aptos" panose="020B0004020202020204" pitchFamily="34" charset="0"/>
                <a:cs typeface="Times New Roman" panose="02020603050405020304" pitchFamily="18" charset="0"/>
              </a:rPr>
              <a:t>If this trend continues, revenues are expected to </a:t>
            </a:r>
            <a:r>
              <a:rPr lang="en-US" sz="1100" b="1" kern="100">
                <a:latin typeface="Aptos" panose="020B0004020202020204" pitchFamily="34" charset="0"/>
                <a:ea typeface="Aptos" panose="020B0004020202020204" pitchFamily="34" charset="0"/>
                <a:cs typeface="Times New Roman" panose="02020603050405020304" pitchFamily="18" charset="0"/>
              </a:rPr>
              <a:t>increase gradually</a:t>
            </a:r>
            <a:r>
              <a:rPr lang="en-US" sz="1100" kern="100">
                <a:latin typeface="Aptos" panose="020B0004020202020204" pitchFamily="34" charset="0"/>
                <a:ea typeface="Aptos" panose="020B0004020202020204" pitchFamily="34" charset="0"/>
                <a:cs typeface="Times New Roman" panose="02020603050405020304" pitchFamily="18" charset="0"/>
              </a:rPr>
              <a:t> rather than exhibit sharp growth spikes.</a:t>
            </a:r>
          </a:p>
          <a:p>
            <a:endParaRPr lang="en-US"/>
          </a:p>
        </p:txBody>
      </p:sp>
      <p:sp>
        <p:nvSpPr>
          <p:cNvPr id="4" name="Slide Number Placeholder 3"/>
          <p:cNvSpPr>
            <a:spLocks noGrp="1"/>
          </p:cNvSpPr>
          <p:nvPr>
            <p:ph type="sldNum" sz="quarter" idx="5"/>
          </p:nvPr>
        </p:nvSpPr>
        <p:spPr/>
        <p:txBody>
          <a:bodyPr/>
          <a:lstStyle/>
          <a:p>
            <a:fld id="{32BEFC79-5155-401A-BF0F-8E0C9FB4B015}" type="slidenum">
              <a:rPr lang="en-US" smtClean="0"/>
              <a:t>82</a:t>
            </a:fld>
            <a:endParaRPr lang="en-US"/>
          </a:p>
        </p:txBody>
      </p:sp>
    </p:spTree>
    <p:extLst>
      <p:ext uri="{BB962C8B-B14F-4D97-AF65-F5344CB8AC3E}">
        <p14:creationId xmlns:p14="http://schemas.microsoft.com/office/powerpoint/2010/main" val="3913746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EFC79-5155-401A-BF0F-8E0C9FB4B015}" type="slidenum">
              <a:rPr lang="en-US" smtClean="0"/>
              <a:t>83</a:t>
            </a:fld>
            <a:endParaRPr lang="en-US"/>
          </a:p>
        </p:txBody>
      </p:sp>
    </p:spTree>
    <p:extLst>
      <p:ext uri="{BB962C8B-B14F-4D97-AF65-F5344CB8AC3E}">
        <p14:creationId xmlns:p14="http://schemas.microsoft.com/office/powerpoint/2010/main" val="2709692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strike="noStrike">
                <a:effectLst/>
                <a:latin typeface="Times New Roman" panose="02020603050405020304" pitchFamily="18" charset="0"/>
                <a:cs typeface="Times New Roman" panose="02020603050405020304" pitchFamily="18" charset="0"/>
              </a:rPr>
              <a:t>Fiscal 2026 Total Estimated Revenue</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1" i="0" u="none" strike="noStrike">
                <a:solidFill>
                  <a:srgbClr val="000000"/>
                </a:solidFill>
                <a:effectLst/>
                <a:latin typeface="Times New Roman" panose="02020603050405020304" pitchFamily="18" charset="0"/>
                <a:cs typeface="Times New Roman" panose="02020603050405020304" pitchFamily="18" charset="0"/>
              </a:rPr>
            </a:br>
            <a:br>
              <a:rPr lang="en-US" sz="1200" b="1" i="0" u="none" strike="noStrike">
                <a:solidFill>
                  <a:srgbClr val="000000"/>
                </a:solidFill>
                <a:effectLst/>
                <a:latin typeface="Times New Roman" panose="02020603050405020304" pitchFamily="18" charset="0"/>
                <a:cs typeface="Times New Roman" panose="02020603050405020304" pitchFamily="18" charset="0"/>
              </a:rPr>
            </a:br>
            <a:br>
              <a:rPr lang="en-US" sz="1200" b="1" i="0" u="none" strike="noStrike">
                <a:solidFill>
                  <a:srgbClr val="000000"/>
                </a:solidFill>
                <a:effectLst/>
                <a:latin typeface="Times New Roman" panose="02020603050405020304" pitchFamily="18" charset="0"/>
                <a:cs typeface="Times New Roman" panose="02020603050405020304" pitchFamily="18" charset="0"/>
              </a:rPr>
            </a:br>
            <a:r>
              <a:rPr lang="en-US" sz="1200" b="1" i="0" u="none" strike="noStrike">
                <a:solidFill>
                  <a:srgbClr val="000000"/>
                </a:solidFill>
                <a:effectLst/>
                <a:latin typeface="Times New Roman" panose="02020603050405020304" pitchFamily="18" charset="0"/>
                <a:cs typeface="Times New Roman" panose="02020603050405020304" pitchFamily="18" charset="0"/>
              </a:rPr>
              <a:t>Key Revenue Drivers and Assumptions</a:t>
            </a:r>
          </a:p>
          <a:p>
            <a:r>
              <a:rPr lang="en-US"/>
              <a:t>1. Business Compliance and License Renewals</a:t>
            </a:r>
          </a:p>
          <a:p>
            <a:r>
              <a:rPr lang="en-US"/>
              <a:t>Driver:</a:t>
            </a:r>
          </a:p>
          <a:p>
            <a:r>
              <a:rPr lang="en-US"/>
              <a:t>•	A significant portion of revenue comes from business license fees, which depend on business renewals and new business registrations.</a:t>
            </a:r>
          </a:p>
          <a:p>
            <a:r>
              <a:rPr lang="en-US"/>
              <a:t>•	If businesses comply with renewal deadlines, licensing revenue remains stable or increases.</a:t>
            </a:r>
          </a:p>
          <a:p>
            <a:r>
              <a:rPr lang="en-US"/>
              <a:t>•	Declining renewal rates or economic downturns could result in lower revenue collection.</a:t>
            </a:r>
          </a:p>
          <a:p>
            <a:r>
              <a:rPr lang="en-US"/>
              <a:t>Assumption:</a:t>
            </a:r>
          </a:p>
          <a:p>
            <a:r>
              <a:rPr lang="en-US"/>
              <a:t>•	The projections assume consistent business activity and a stable number of license renewals over the next two years.</a:t>
            </a:r>
          </a:p>
          <a:p>
            <a:r>
              <a:rPr lang="en-US"/>
              <a:t>•	If more businesses fail to renew due to economic conditions, revenue could decrease.</a:t>
            </a:r>
          </a:p>
          <a:p>
            <a:r>
              <a:rPr lang="en-US"/>
              <a:t>2. Regulatory Enforcement and Penalty Fees</a:t>
            </a:r>
          </a:p>
          <a:p>
            <a:r>
              <a:rPr lang="en-US"/>
              <a:t>Driver:</a:t>
            </a:r>
          </a:p>
          <a:p>
            <a:r>
              <a:rPr lang="en-US"/>
              <a:t>•	Penalty fees for delinquencies and CPS, Weights and Measures and Enforcement actions contribute to total revenue, depending on the number of violations and enforcement actions.</a:t>
            </a:r>
          </a:p>
          <a:p>
            <a:r>
              <a:rPr lang="en-US"/>
              <a:t>•	The DLCA has engaged stricter enforcement practices including night-time initiatives that will yield increased citations for noncompliance.  For the foreseeable future we anticipate that these actions along with improved follow-through via our legal division will lead to increased collections. </a:t>
            </a:r>
          </a:p>
          <a:p>
            <a:r>
              <a:rPr lang="en-US"/>
              <a:t>Assumption:</a:t>
            </a:r>
          </a:p>
          <a:p>
            <a:r>
              <a:rPr lang="en-US"/>
              <a:t>•	The projections assume penalty fees will remain relatively stable, with no significant decline in enforcement practices.</a:t>
            </a:r>
          </a:p>
          <a:p>
            <a:r>
              <a:rPr lang="en-US"/>
              <a:t>•	If compliance improves, penalty revenues may decline. Conversely, more aggressive enforcement and tighter regulations should lead to higher collections.</a:t>
            </a:r>
          </a:p>
          <a:p>
            <a:r>
              <a:rPr lang="en-US"/>
              <a:t>3. Economic Growth and Business Expansion</a:t>
            </a:r>
          </a:p>
          <a:p>
            <a:r>
              <a:rPr lang="en-US"/>
              <a:t>Driver:</a:t>
            </a:r>
          </a:p>
          <a:p>
            <a:r>
              <a:rPr lang="en-US"/>
              <a:t>•	Economic conditions impact new business formation, affecting license revenue.</a:t>
            </a:r>
          </a:p>
          <a:p>
            <a:r>
              <a:rPr lang="en-US"/>
              <a:t>•	A growing economy leads to more business licenses, while a recession could reduce new applications.</a:t>
            </a:r>
          </a:p>
          <a:p>
            <a:r>
              <a:rPr lang="en-US"/>
              <a:t>Assumption:</a:t>
            </a:r>
          </a:p>
          <a:p>
            <a:r>
              <a:rPr lang="en-US"/>
              <a:t>•	The projections assume moderate economic stability, with a gradual increase in new business licenses at a 3.1% growth rate.</a:t>
            </a:r>
          </a:p>
          <a:p>
            <a:r>
              <a:rPr lang="en-US"/>
              <a:t>•	If economic conditions worsen, business growth could slow, affecting revenue collections.</a:t>
            </a:r>
          </a:p>
          <a:p>
            <a:r>
              <a:rPr lang="en-US"/>
              <a:t>4. Department Policy and Fee Adjustments</a:t>
            </a:r>
          </a:p>
          <a:p>
            <a:r>
              <a:rPr lang="en-US"/>
              <a:t>Driver:</a:t>
            </a:r>
          </a:p>
          <a:p>
            <a:r>
              <a:rPr lang="en-US"/>
              <a:t>•	For more than a decade the DLCA has resisted a wholesale increase in license fees, opting instead for a more targeted approach.  Increases in license fees for alcohol related businesses were implemented with no significant retraction of licenses. We anticipate that the time is ripe for some adjustment in license fees, penalties, and payment structures which can directly impact revenue.</a:t>
            </a:r>
          </a:p>
          <a:p>
            <a:r>
              <a:rPr lang="en-US"/>
              <a:t>•	An increase in fees, could lead to revenues exceeding current estimates.</a:t>
            </a:r>
          </a:p>
          <a:p>
            <a:r>
              <a:rPr lang="en-US"/>
              <a:t>Assumption:</a:t>
            </a:r>
          </a:p>
          <a:p>
            <a:r>
              <a:rPr lang="en-US"/>
              <a:t>•	The projections assume no major changes in licensing fees or penalties.</a:t>
            </a:r>
          </a:p>
          <a:p>
            <a:r>
              <a:rPr lang="en-US"/>
              <a:t>•	Any policy changes (such as higher license fees or increased enforcement measures) could increase revenue beyond projections.</a:t>
            </a:r>
          </a:p>
          <a:p>
            <a:r>
              <a:rPr lang="en-US"/>
              <a:t>Conclusion</a:t>
            </a:r>
          </a:p>
          <a:p>
            <a:r>
              <a:rPr lang="en-US"/>
              <a:t>The revenue projections rely on stable business activity, consistent enforcement, economic stability, and unchanged policies. Any unexpected shifts in these factors could lead to higher or lower revenues than forecasted.</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986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3CA54-7AF4-C288-3B6B-21F3EE0AF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B6D14-70C0-A1AE-7192-6FC223020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91C03A-8518-48D2-2288-28E42306A2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strike="noStrike">
                <a:effectLst/>
                <a:latin typeface="Times New Roman" panose="02020603050405020304" pitchFamily="18" charset="0"/>
                <a:cs typeface="Times New Roman" panose="02020603050405020304" pitchFamily="18" charset="0"/>
              </a:rPr>
              <a:t>Fiscal 2026 Total Estimated Revenue</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1" i="0" u="none" strike="noStrike">
                <a:solidFill>
                  <a:srgbClr val="000000"/>
                </a:solidFill>
                <a:effectLst/>
                <a:latin typeface="Times New Roman" panose="02020603050405020304" pitchFamily="18" charset="0"/>
                <a:cs typeface="Times New Roman" panose="02020603050405020304" pitchFamily="18" charset="0"/>
              </a:rPr>
            </a:br>
            <a:br>
              <a:rPr lang="en-US" sz="1200" b="1" i="0" u="none" strike="noStrike">
                <a:solidFill>
                  <a:srgbClr val="000000"/>
                </a:solidFill>
                <a:effectLst/>
                <a:latin typeface="Times New Roman" panose="02020603050405020304" pitchFamily="18" charset="0"/>
                <a:cs typeface="Times New Roman" panose="02020603050405020304" pitchFamily="18" charset="0"/>
              </a:rPr>
            </a:br>
            <a:br>
              <a:rPr lang="en-US" sz="1200" b="1" i="0" u="none" strike="noStrike">
                <a:solidFill>
                  <a:srgbClr val="000000"/>
                </a:solidFill>
                <a:effectLst/>
                <a:latin typeface="Times New Roman" panose="02020603050405020304" pitchFamily="18" charset="0"/>
                <a:cs typeface="Times New Roman" panose="02020603050405020304" pitchFamily="18" charset="0"/>
              </a:rPr>
            </a:br>
            <a:r>
              <a:rPr lang="en-US" sz="1200" b="1" i="0" u="none" strike="noStrike">
                <a:solidFill>
                  <a:srgbClr val="000000"/>
                </a:solidFill>
                <a:effectLst/>
                <a:latin typeface="Times New Roman" panose="02020603050405020304" pitchFamily="18" charset="0"/>
                <a:cs typeface="Times New Roman" panose="02020603050405020304" pitchFamily="18" charset="0"/>
              </a:rPr>
              <a:t>Key Revenue Drivers and Assumptions</a:t>
            </a:r>
          </a:p>
          <a:p>
            <a:r>
              <a:rPr lang="en-US"/>
              <a:t>1. Business Compliance and License Renewals</a:t>
            </a:r>
          </a:p>
          <a:p>
            <a:r>
              <a:rPr lang="en-US"/>
              <a:t>Driver:</a:t>
            </a:r>
          </a:p>
          <a:p>
            <a:r>
              <a:rPr lang="en-US"/>
              <a:t>•	A significant portion of revenue comes from business license fees, which depend on business renewals and new business registrations.</a:t>
            </a:r>
          </a:p>
          <a:p>
            <a:r>
              <a:rPr lang="en-US"/>
              <a:t>•	If businesses comply with renewal deadlines, licensing revenue remains stable or increases.</a:t>
            </a:r>
          </a:p>
          <a:p>
            <a:r>
              <a:rPr lang="en-US"/>
              <a:t>•	Declining renewal rates or economic downturns could result in lower revenue collection.</a:t>
            </a:r>
          </a:p>
          <a:p>
            <a:r>
              <a:rPr lang="en-US"/>
              <a:t>Assumption:</a:t>
            </a:r>
          </a:p>
          <a:p>
            <a:r>
              <a:rPr lang="en-US"/>
              <a:t>•	The projections assume consistent business activity and a stable number of license renewals over the next two years.</a:t>
            </a:r>
          </a:p>
          <a:p>
            <a:r>
              <a:rPr lang="en-US"/>
              <a:t>•	If more businesses fail to renew due to economic conditions, revenue could decrease.</a:t>
            </a:r>
          </a:p>
          <a:p>
            <a:r>
              <a:rPr lang="en-US"/>
              <a:t>2. Regulatory Enforcement and Penalty Fees</a:t>
            </a:r>
          </a:p>
          <a:p>
            <a:r>
              <a:rPr lang="en-US"/>
              <a:t>Driver:</a:t>
            </a:r>
          </a:p>
          <a:p>
            <a:r>
              <a:rPr lang="en-US"/>
              <a:t>•	Penalty fees for delinquencies and CPS, Weights and Measures and Enforcement actions contribute to total revenue, depending on the number of violations and enforcement actions.</a:t>
            </a:r>
          </a:p>
          <a:p>
            <a:r>
              <a:rPr lang="en-US"/>
              <a:t>•	The DLCA has engaged stricter enforcement practices including night-time initiatives that will yield increased citations for noncompliance.  For the foreseeable future we anticipate that these actions along with improved follow-through via our legal division will lead to increased collections. </a:t>
            </a:r>
          </a:p>
          <a:p>
            <a:r>
              <a:rPr lang="en-US"/>
              <a:t>Assumption:</a:t>
            </a:r>
          </a:p>
          <a:p>
            <a:r>
              <a:rPr lang="en-US"/>
              <a:t>•	The projections assume penalty fees will remain relatively stable, with no significant decline in enforcement practices.</a:t>
            </a:r>
          </a:p>
          <a:p>
            <a:r>
              <a:rPr lang="en-US"/>
              <a:t>•	If compliance improves, penalty revenues may decline. Conversely, more aggressive enforcement and tighter regulations should lead to higher collections.</a:t>
            </a:r>
          </a:p>
          <a:p>
            <a:r>
              <a:rPr lang="en-US"/>
              <a:t>3. Economic Growth and Business Expansion</a:t>
            </a:r>
          </a:p>
          <a:p>
            <a:r>
              <a:rPr lang="en-US"/>
              <a:t>Driver:</a:t>
            </a:r>
          </a:p>
          <a:p>
            <a:r>
              <a:rPr lang="en-US"/>
              <a:t>•	Economic conditions impact new business formation, affecting license revenue.</a:t>
            </a:r>
          </a:p>
          <a:p>
            <a:r>
              <a:rPr lang="en-US"/>
              <a:t>•	A growing economy leads to more business licenses, while a recession could reduce new applications.</a:t>
            </a:r>
          </a:p>
          <a:p>
            <a:r>
              <a:rPr lang="en-US"/>
              <a:t>Assumption:</a:t>
            </a:r>
          </a:p>
          <a:p>
            <a:r>
              <a:rPr lang="en-US"/>
              <a:t>•	The projections assume moderate economic stability, with a gradual increase in new business licenses at a 3.1% growth rate.</a:t>
            </a:r>
          </a:p>
          <a:p>
            <a:r>
              <a:rPr lang="en-US"/>
              <a:t>•	If economic conditions worsen, business growth could slow, affecting revenue collections.</a:t>
            </a:r>
          </a:p>
          <a:p>
            <a:r>
              <a:rPr lang="en-US"/>
              <a:t>4. Department Policy and Fee Adjustments</a:t>
            </a:r>
          </a:p>
          <a:p>
            <a:r>
              <a:rPr lang="en-US"/>
              <a:t>Driver:</a:t>
            </a:r>
          </a:p>
          <a:p>
            <a:r>
              <a:rPr lang="en-US"/>
              <a:t>•	For more than a decade the DLCA has resisted a wholesale increase in license fees, opting instead for a more targeted approach.  Increases in license fees for alcohol related businesses were implemented with no significant retraction of licenses. We anticipate that the time is ripe for some adjustment in license fees, penalties, and payment structures which can directly impact revenue.</a:t>
            </a:r>
          </a:p>
          <a:p>
            <a:r>
              <a:rPr lang="en-US"/>
              <a:t>•	An increase in fees, could lead to revenues exceeding current estimates.</a:t>
            </a:r>
          </a:p>
          <a:p>
            <a:r>
              <a:rPr lang="en-US"/>
              <a:t>Assumption:</a:t>
            </a:r>
          </a:p>
          <a:p>
            <a:r>
              <a:rPr lang="en-US"/>
              <a:t>•	The projections assume no major changes in licensing fees or penalties.</a:t>
            </a:r>
          </a:p>
          <a:p>
            <a:r>
              <a:rPr lang="en-US"/>
              <a:t>•	Any policy changes (such as higher license fees or increased enforcement measures) could increase revenue beyond projections.</a:t>
            </a:r>
          </a:p>
          <a:p>
            <a:r>
              <a:rPr lang="en-US"/>
              <a:t>Conclusion</a:t>
            </a:r>
          </a:p>
          <a:p>
            <a:r>
              <a:rPr lang="en-US"/>
              <a:t>The revenue projections rely on stable business activity, consistent enforcement, economic stability, and unchanged policies. Any unexpected shifts in these factors could lead to higher or lower revenues than forecasted.</a:t>
            </a:r>
          </a:p>
          <a:p>
            <a:endParaRPr lang="en-US"/>
          </a:p>
          <a:p>
            <a:endParaRPr lang="en-US"/>
          </a:p>
        </p:txBody>
      </p:sp>
      <p:sp>
        <p:nvSpPr>
          <p:cNvPr id="4" name="Slide Number Placeholder 3">
            <a:extLst>
              <a:ext uri="{FF2B5EF4-FFF2-40B4-BE49-F238E27FC236}">
                <a16:creationId xmlns:a16="http://schemas.microsoft.com/office/drawing/2014/main" id="{5ADEC8D9-54BC-783A-BE09-C551DB8FF0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7987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3746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1CF6F-7B70-7F46-5077-2D48EE8F4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FE5AB2-D83C-9DD0-AC23-34879DDC5B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5043FF-6F8F-8DFD-7B30-5F1C3F8108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strike="noStrike">
                <a:effectLst/>
                <a:latin typeface="Times New Roman" panose="02020603050405020304" pitchFamily="18" charset="0"/>
                <a:cs typeface="Times New Roman" panose="02020603050405020304" pitchFamily="18" charset="0"/>
              </a:rPr>
              <a:t>Fiscal 2026 Total Estimated Revenue</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1" i="0" u="none" strike="noStrike">
                <a:solidFill>
                  <a:srgbClr val="000000"/>
                </a:solidFill>
                <a:effectLst/>
                <a:latin typeface="Times New Roman" panose="02020603050405020304" pitchFamily="18" charset="0"/>
                <a:cs typeface="Times New Roman" panose="02020603050405020304" pitchFamily="18" charset="0"/>
              </a:rPr>
            </a:br>
            <a:br>
              <a:rPr lang="en-US" sz="1200" b="1" i="0" u="none" strike="noStrike">
                <a:solidFill>
                  <a:srgbClr val="000000"/>
                </a:solidFill>
                <a:effectLst/>
                <a:latin typeface="Times New Roman" panose="02020603050405020304" pitchFamily="18" charset="0"/>
                <a:cs typeface="Times New Roman" panose="02020603050405020304" pitchFamily="18" charset="0"/>
              </a:rPr>
            </a:br>
            <a:br>
              <a:rPr lang="en-US" sz="1200" b="1" i="0" u="none" strike="noStrike">
                <a:solidFill>
                  <a:srgbClr val="000000"/>
                </a:solidFill>
                <a:effectLst/>
                <a:latin typeface="Times New Roman" panose="02020603050405020304" pitchFamily="18" charset="0"/>
                <a:cs typeface="Times New Roman" panose="02020603050405020304" pitchFamily="18" charset="0"/>
              </a:rPr>
            </a:br>
            <a:r>
              <a:rPr lang="en-US" sz="1200" b="1" i="0" u="none" strike="noStrike">
                <a:solidFill>
                  <a:srgbClr val="000000"/>
                </a:solidFill>
                <a:effectLst/>
                <a:latin typeface="Times New Roman" panose="02020603050405020304" pitchFamily="18" charset="0"/>
                <a:cs typeface="Times New Roman" panose="02020603050405020304" pitchFamily="18" charset="0"/>
              </a:rPr>
              <a:t>Key Revenue Drivers and Assumptions</a:t>
            </a:r>
          </a:p>
          <a:p>
            <a:r>
              <a:rPr lang="en-US"/>
              <a:t>1. Business Compliance and License Renewals</a:t>
            </a:r>
          </a:p>
          <a:p>
            <a:r>
              <a:rPr lang="en-US"/>
              <a:t>Driver:</a:t>
            </a:r>
          </a:p>
          <a:p>
            <a:r>
              <a:rPr lang="en-US"/>
              <a:t>•	A significant portion of revenue comes from business license fees, which depend on business renewals and new business registrations.</a:t>
            </a:r>
          </a:p>
          <a:p>
            <a:r>
              <a:rPr lang="en-US"/>
              <a:t>•	If businesses comply with renewal deadlines, licensing revenue remains stable or increases.</a:t>
            </a:r>
          </a:p>
          <a:p>
            <a:r>
              <a:rPr lang="en-US"/>
              <a:t>•	Declining renewal rates or economic downturns could result in lower revenue collection.</a:t>
            </a:r>
          </a:p>
          <a:p>
            <a:r>
              <a:rPr lang="en-US"/>
              <a:t>Assumption:</a:t>
            </a:r>
          </a:p>
          <a:p>
            <a:r>
              <a:rPr lang="en-US"/>
              <a:t>•	The projections assume consistent business activity and a stable number of license renewals over the next two years.</a:t>
            </a:r>
          </a:p>
          <a:p>
            <a:r>
              <a:rPr lang="en-US"/>
              <a:t>•	If more businesses fail to renew due to economic conditions, revenue could decrease.</a:t>
            </a:r>
          </a:p>
          <a:p>
            <a:r>
              <a:rPr lang="en-US"/>
              <a:t>2. Regulatory Enforcement and Penalty Fees</a:t>
            </a:r>
          </a:p>
          <a:p>
            <a:r>
              <a:rPr lang="en-US"/>
              <a:t>Driver:</a:t>
            </a:r>
          </a:p>
          <a:p>
            <a:r>
              <a:rPr lang="en-US"/>
              <a:t>•	Penalty fees for delinquencies and CPS, Weights and Measures and Enforcement actions contribute to total revenue, depending on the number of violations and enforcement actions.</a:t>
            </a:r>
          </a:p>
          <a:p>
            <a:r>
              <a:rPr lang="en-US"/>
              <a:t>•	The DLCA has engaged stricter enforcement practices including night-time initiatives that will yield increased citations for noncompliance.  For the foreseeable future we anticipate that these actions along with improved follow-through via our legal division will lead to increased collections. </a:t>
            </a:r>
          </a:p>
          <a:p>
            <a:r>
              <a:rPr lang="en-US"/>
              <a:t>Assumption:</a:t>
            </a:r>
          </a:p>
          <a:p>
            <a:r>
              <a:rPr lang="en-US"/>
              <a:t>•	The projections assume penalty fees will remain relatively stable, with no significant decline in enforcement practices.</a:t>
            </a:r>
          </a:p>
          <a:p>
            <a:r>
              <a:rPr lang="en-US"/>
              <a:t>•	If compliance improves, penalty revenues may decline. Conversely, more aggressive enforcement and tighter regulations should lead to higher collections.</a:t>
            </a:r>
          </a:p>
          <a:p>
            <a:r>
              <a:rPr lang="en-US"/>
              <a:t>3. Economic Growth and Business Expansion</a:t>
            </a:r>
          </a:p>
          <a:p>
            <a:r>
              <a:rPr lang="en-US"/>
              <a:t>Driver:</a:t>
            </a:r>
          </a:p>
          <a:p>
            <a:r>
              <a:rPr lang="en-US"/>
              <a:t>•	Economic conditions impact new business formation, affecting license revenue.</a:t>
            </a:r>
          </a:p>
          <a:p>
            <a:r>
              <a:rPr lang="en-US"/>
              <a:t>•	A growing economy leads to more business licenses, while a recession could reduce new applications.</a:t>
            </a:r>
          </a:p>
          <a:p>
            <a:r>
              <a:rPr lang="en-US"/>
              <a:t>Assumption:</a:t>
            </a:r>
          </a:p>
          <a:p>
            <a:r>
              <a:rPr lang="en-US"/>
              <a:t>•	The projections assume moderate economic stability, with a gradual increase in new business licenses at a 3.1% growth rate.</a:t>
            </a:r>
          </a:p>
          <a:p>
            <a:r>
              <a:rPr lang="en-US"/>
              <a:t>•	If economic conditions worsen, business growth could slow, affecting revenue collections.</a:t>
            </a:r>
          </a:p>
          <a:p>
            <a:r>
              <a:rPr lang="en-US"/>
              <a:t>4. Department Policy and Fee Adjustments</a:t>
            </a:r>
          </a:p>
          <a:p>
            <a:r>
              <a:rPr lang="en-US"/>
              <a:t>Driver:</a:t>
            </a:r>
          </a:p>
          <a:p>
            <a:r>
              <a:rPr lang="en-US"/>
              <a:t>•	For more than a decade the DLCA has resisted a wholesale increase in license fees, opting instead for a more targeted approach.  Increases in license fees for alcohol related businesses were implemented with no significant retraction of licenses. We anticipate that the time is ripe for some adjustment in license fees, penalties, and payment structures which can directly impact revenue.</a:t>
            </a:r>
          </a:p>
          <a:p>
            <a:r>
              <a:rPr lang="en-US"/>
              <a:t>•	An increase in fees, could lead to revenues exceeding current estimates.</a:t>
            </a:r>
          </a:p>
          <a:p>
            <a:r>
              <a:rPr lang="en-US"/>
              <a:t>Assumption:</a:t>
            </a:r>
          </a:p>
          <a:p>
            <a:r>
              <a:rPr lang="en-US"/>
              <a:t>•	The projections assume no major changes in licensing fees or penalties.</a:t>
            </a:r>
          </a:p>
          <a:p>
            <a:r>
              <a:rPr lang="en-US"/>
              <a:t>•	Any policy changes (such as higher license fees or increased enforcement measures) could increase revenue beyond projections.</a:t>
            </a:r>
          </a:p>
          <a:p>
            <a:r>
              <a:rPr lang="en-US"/>
              <a:t>Conclusion</a:t>
            </a:r>
          </a:p>
          <a:p>
            <a:r>
              <a:rPr lang="en-US"/>
              <a:t>The revenue projections rely on stable business activity, consistent enforcement, economic stability, and unchanged policies. Any unexpected shifts in these factors could lead to higher or lower revenues than forecasted.</a:t>
            </a:r>
          </a:p>
          <a:p>
            <a:endParaRPr lang="en-US"/>
          </a:p>
          <a:p>
            <a:endParaRPr lang="en-US"/>
          </a:p>
        </p:txBody>
      </p:sp>
      <p:sp>
        <p:nvSpPr>
          <p:cNvPr id="4" name="Slide Number Placeholder 3">
            <a:extLst>
              <a:ext uri="{FF2B5EF4-FFF2-40B4-BE49-F238E27FC236}">
                <a16:creationId xmlns:a16="http://schemas.microsoft.com/office/drawing/2014/main" id="{670CB634-B8C1-2532-6CCA-4D6C84EBAB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5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CC37F-78EB-F438-E989-0574ED057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5DA00-BA88-593C-0D0E-99248D6B04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000815-EFC1-DF96-242F-C1D7499A71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strike="noStrike">
                <a:effectLst/>
                <a:latin typeface="Times New Roman" panose="02020603050405020304" pitchFamily="18" charset="0"/>
                <a:cs typeface="Times New Roman" panose="02020603050405020304" pitchFamily="18" charset="0"/>
              </a:rPr>
              <a:t>Fiscal 2026 Total Estimated Revenue</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1" i="0" u="none" strike="noStrike">
                <a:solidFill>
                  <a:srgbClr val="000000"/>
                </a:solidFill>
                <a:effectLst/>
                <a:latin typeface="Times New Roman" panose="02020603050405020304" pitchFamily="18" charset="0"/>
                <a:cs typeface="Times New Roman" panose="02020603050405020304" pitchFamily="18" charset="0"/>
              </a:rPr>
            </a:br>
            <a:br>
              <a:rPr lang="en-US" sz="1200" b="1" i="0" u="none" strike="noStrike">
                <a:solidFill>
                  <a:srgbClr val="000000"/>
                </a:solidFill>
                <a:effectLst/>
                <a:latin typeface="Times New Roman" panose="02020603050405020304" pitchFamily="18" charset="0"/>
                <a:cs typeface="Times New Roman" panose="02020603050405020304" pitchFamily="18" charset="0"/>
              </a:rPr>
            </a:br>
            <a:br>
              <a:rPr lang="en-US" sz="1200" b="1" i="0" u="none" strike="noStrike">
                <a:solidFill>
                  <a:srgbClr val="000000"/>
                </a:solidFill>
                <a:effectLst/>
                <a:latin typeface="Times New Roman" panose="02020603050405020304" pitchFamily="18" charset="0"/>
                <a:cs typeface="Times New Roman" panose="02020603050405020304" pitchFamily="18" charset="0"/>
              </a:rPr>
            </a:br>
            <a:r>
              <a:rPr lang="en-US" sz="1200" b="1" i="0" u="none" strike="noStrike">
                <a:solidFill>
                  <a:srgbClr val="000000"/>
                </a:solidFill>
                <a:effectLst/>
                <a:latin typeface="Times New Roman" panose="02020603050405020304" pitchFamily="18" charset="0"/>
                <a:cs typeface="Times New Roman" panose="02020603050405020304" pitchFamily="18" charset="0"/>
              </a:rPr>
              <a:t>Key Revenue Drivers and Assumptions</a:t>
            </a:r>
          </a:p>
          <a:p>
            <a:r>
              <a:rPr lang="en-US"/>
              <a:t>1. Business Compliance and License Renewals</a:t>
            </a:r>
          </a:p>
          <a:p>
            <a:r>
              <a:rPr lang="en-US"/>
              <a:t>Driver:</a:t>
            </a:r>
          </a:p>
          <a:p>
            <a:r>
              <a:rPr lang="en-US"/>
              <a:t>•	A significant portion of revenue comes from business license fees, which depend on business renewals and new business registrations.</a:t>
            </a:r>
          </a:p>
          <a:p>
            <a:r>
              <a:rPr lang="en-US"/>
              <a:t>•	If businesses comply with renewal deadlines, licensing revenue remains stable or increases.</a:t>
            </a:r>
          </a:p>
          <a:p>
            <a:r>
              <a:rPr lang="en-US"/>
              <a:t>•	Declining renewal rates or economic downturns could result in lower revenue collection.</a:t>
            </a:r>
          </a:p>
          <a:p>
            <a:r>
              <a:rPr lang="en-US"/>
              <a:t>Assumption:</a:t>
            </a:r>
          </a:p>
          <a:p>
            <a:r>
              <a:rPr lang="en-US"/>
              <a:t>•	The projections assume consistent business activity and a stable number of license renewals over the next two years.</a:t>
            </a:r>
          </a:p>
          <a:p>
            <a:r>
              <a:rPr lang="en-US"/>
              <a:t>•	If more businesses fail to renew due to economic conditions, revenue could decrease.</a:t>
            </a:r>
          </a:p>
          <a:p>
            <a:r>
              <a:rPr lang="en-US"/>
              <a:t>2. Regulatory Enforcement and Penalty Fees</a:t>
            </a:r>
          </a:p>
          <a:p>
            <a:r>
              <a:rPr lang="en-US"/>
              <a:t>Driver:</a:t>
            </a:r>
          </a:p>
          <a:p>
            <a:r>
              <a:rPr lang="en-US"/>
              <a:t>•	Penalty fees for delinquencies and CPS, Weights and Measures and Enforcement actions contribute to total revenue, depending on the number of violations and enforcement actions.</a:t>
            </a:r>
          </a:p>
          <a:p>
            <a:r>
              <a:rPr lang="en-US"/>
              <a:t>•	The DLCA has engaged stricter enforcement practices including night-time initiatives that will yield increased citations for noncompliance.  For the foreseeable future we anticipate that these actions along with improved follow-through via our legal division will lead to increased collections. </a:t>
            </a:r>
          </a:p>
          <a:p>
            <a:r>
              <a:rPr lang="en-US"/>
              <a:t>Assumption:</a:t>
            </a:r>
          </a:p>
          <a:p>
            <a:r>
              <a:rPr lang="en-US"/>
              <a:t>•	The projections assume penalty fees will remain relatively stable, with no significant decline in enforcement practices.</a:t>
            </a:r>
          </a:p>
          <a:p>
            <a:r>
              <a:rPr lang="en-US"/>
              <a:t>•	If compliance improves, penalty revenues may decline. Conversely, more aggressive enforcement and tighter regulations should lead to higher collections.</a:t>
            </a:r>
          </a:p>
          <a:p>
            <a:r>
              <a:rPr lang="en-US"/>
              <a:t>3. Economic Growth and Business Expansion</a:t>
            </a:r>
          </a:p>
          <a:p>
            <a:r>
              <a:rPr lang="en-US"/>
              <a:t>Driver:</a:t>
            </a:r>
          </a:p>
          <a:p>
            <a:r>
              <a:rPr lang="en-US"/>
              <a:t>•	Economic conditions impact new business formation, affecting license revenue.</a:t>
            </a:r>
          </a:p>
          <a:p>
            <a:r>
              <a:rPr lang="en-US"/>
              <a:t>•	A growing economy leads to more business licenses, while a recession could reduce new applications.</a:t>
            </a:r>
          </a:p>
          <a:p>
            <a:r>
              <a:rPr lang="en-US"/>
              <a:t>Assumption:</a:t>
            </a:r>
          </a:p>
          <a:p>
            <a:r>
              <a:rPr lang="en-US"/>
              <a:t>•	The projections assume moderate economic stability, with a gradual increase in new business licenses at a 3.1% growth rate.</a:t>
            </a:r>
          </a:p>
          <a:p>
            <a:r>
              <a:rPr lang="en-US"/>
              <a:t>•	If economic conditions worsen, business growth could slow, affecting revenue collections.</a:t>
            </a:r>
          </a:p>
          <a:p>
            <a:r>
              <a:rPr lang="en-US"/>
              <a:t>4. Department Policy and Fee Adjustments</a:t>
            </a:r>
          </a:p>
          <a:p>
            <a:r>
              <a:rPr lang="en-US"/>
              <a:t>Driver:</a:t>
            </a:r>
          </a:p>
          <a:p>
            <a:r>
              <a:rPr lang="en-US"/>
              <a:t>•	For more than a decade the DLCA has resisted a wholesale increase in license fees, opting instead for a more targeted approach.  Increases in license fees for alcohol related businesses were implemented with no significant retraction of licenses. We anticipate that the time is ripe for some adjustment in license fees, penalties, and payment structures which can directly impact revenue.</a:t>
            </a:r>
          </a:p>
          <a:p>
            <a:r>
              <a:rPr lang="en-US"/>
              <a:t>•	An increase in fees, could lead to revenues exceeding current estimates.</a:t>
            </a:r>
          </a:p>
          <a:p>
            <a:r>
              <a:rPr lang="en-US"/>
              <a:t>Assumption:</a:t>
            </a:r>
          </a:p>
          <a:p>
            <a:r>
              <a:rPr lang="en-US"/>
              <a:t>•	The projections assume no major changes in licensing fees or penalties.</a:t>
            </a:r>
          </a:p>
          <a:p>
            <a:r>
              <a:rPr lang="en-US"/>
              <a:t>•	Any policy changes (such as higher license fees or increased enforcement measures) could increase revenue beyond projections.</a:t>
            </a:r>
          </a:p>
          <a:p>
            <a:r>
              <a:rPr lang="en-US"/>
              <a:t>Conclusion</a:t>
            </a:r>
          </a:p>
          <a:p>
            <a:r>
              <a:rPr lang="en-US"/>
              <a:t>The revenue projections rely on stable business activity, consistent enforcement, economic stability, and unchanged policies. Any unexpected shifts in these factors could lead to higher or lower revenues than forecasted.</a:t>
            </a:r>
          </a:p>
          <a:p>
            <a:endParaRPr lang="en-US"/>
          </a:p>
          <a:p>
            <a:endParaRPr lang="en-US"/>
          </a:p>
        </p:txBody>
      </p:sp>
      <p:sp>
        <p:nvSpPr>
          <p:cNvPr id="4" name="Slide Number Placeholder 3">
            <a:extLst>
              <a:ext uri="{FF2B5EF4-FFF2-40B4-BE49-F238E27FC236}">
                <a16:creationId xmlns:a16="http://schemas.microsoft.com/office/drawing/2014/main" id="{BA80952B-7544-A70F-8F7D-C2CF6D798B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0152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C46FD-276B-D8AE-BF4D-94C282CF7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A0ADF-2038-0EA5-2E3B-A752D2BE2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B29EDC-FCCC-205F-6EFD-79F37355CE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strike="noStrike">
                <a:effectLst/>
                <a:latin typeface="Times New Roman" panose="02020603050405020304" pitchFamily="18" charset="0"/>
                <a:cs typeface="Times New Roman" panose="02020603050405020304" pitchFamily="18" charset="0"/>
              </a:rPr>
              <a:t>Fiscal 2026 Total Estimated Revenue</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1" i="0" u="none" strike="noStrike">
                <a:solidFill>
                  <a:srgbClr val="000000"/>
                </a:solidFill>
                <a:effectLst/>
                <a:latin typeface="Times New Roman" panose="02020603050405020304" pitchFamily="18" charset="0"/>
                <a:cs typeface="Times New Roman" panose="02020603050405020304" pitchFamily="18" charset="0"/>
              </a:rPr>
            </a:br>
            <a:br>
              <a:rPr lang="en-US" sz="1200" b="1" i="0" u="none" strike="noStrike">
                <a:solidFill>
                  <a:srgbClr val="000000"/>
                </a:solidFill>
                <a:effectLst/>
                <a:latin typeface="Times New Roman" panose="02020603050405020304" pitchFamily="18" charset="0"/>
                <a:cs typeface="Times New Roman" panose="02020603050405020304" pitchFamily="18" charset="0"/>
              </a:rPr>
            </a:br>
            <a:br>
              <a:rPr lang="en-US" sz="1200" b="1" i="0" u="none" strike="noStrike">
                <a:solidFill>
                  <a:srgbClr val="000000"/>
                </a:solidFill>
                <a:effectLst/>
                <a:latin typeface="Times New Roman" panose="02020603050405020304" pitchFamily="18" charset="0"/>
                <a:cs typeface="Times New Roman" panose="02020603050405020304" pitchFamily="18" charset="0"/>
              </a:rPr>
            </a:br>
            <a:r>
              <a:rPr lang="en-US" sz="1200" b="1" i="0" u="none" strike="noStrike">
                <a:solidFill>
                  <a:srgbClr val="000000"/>
                </a:solidFill>
                <a:effectLst/>
                <a:latin typeface="Times New Roman" panose="02020603050405020304" pitchFamily="18" charset="0"/>
                <a:cs typeface="Times New Roman" panose="02020603050405020304" pitchFamily="18" charset="0"/>
              </a:rPr>
              <a:t>Key Revenue Drivers and Assumptions</a:t>
            </a:r>
          </a:p>
          <a:p>
            <a:r>
              <a:rPr lang="en-US"/>
              <a:t>1. Business Compliance and License Renewals</a:t>
            </a:r>
          </a:p>
          <a:p>
            <a:r>
              <a:rPr lang="en-US"/>
              <a:t>Driver:</a:t>
            </a:r>
          </a:p>
          <a:p>
            <a:r>
              <a:rPr lang="en-US"/>
              <a:t>•	A significant portion of revenue comes from business license fees, which depend on business renewals and new business registrations.</a:t>
            </a:r>
          </a:p>
          <a:p>
            <a:r>
              <a:rPr lang="en-US"/>
              <a:t>•	If businesses comply with renewal deadlines, licensing revenue remains stable or increases.</a:t>
            </a:r>
          </a:p>
          <a:p>
            <a:r>
              <a:rPr lang="en-US"/>
              <a:t>•	Declining renewal rates or economic downturns could result in lower revenue collection.</a:t>
            </a:r>
          </a:p>
          <a:p>
            <a:r>
              <a:rPr lang="en-US"/>
              <a:t>Assumption:</a:t>
            </a:r>
          </a:p>
          <a:p>
            <a:r>
              <a:rPr lang="en-US"/>
              <a:t>•	The projections assume consistent business activity and a stable number of license renewals over the next two years.</a:t>
            </a:r>
          </a:p>
          <a:p>
            <a:r>
              <a:rPr lang="en-US"/>
              <a:t>•	If more businesses fail to renew due to economic conditions, revenue could decrease.</a:t>
            </a:r>
          </a:p>
          <a:p>
            <a:r>
              <a:rPr lang="en-US"/>
              <a:t>2. Regulatory Enforcement and Penalty Fees</a:t>
            </a:r>
          </a:p>
          <a:p>
            <a:r>
              <a:rPr lang="en-US"/>
              <a:t>Driver:</a:t>
            </a:r>
          </a:p>
          <a:p>
            <a:r>
              <a:rPr lang="en-US"/>
              <a:t>•	Penalty fees for delinquencies and CPS, Weights and Measures and Enforcement actions contribute to total revenue, depending on the number of violations and enforcement actions.</a:t>
            </a:r>
          </a:p>
          <a:p>
            <a:r>
              <a:rPr lang="en-US"/>
              <a:t>•	The DLCA has engaged stricter enforcement practices including night-time initiatives that will yield increased citations for noncompliance.  For the foreseeable future we anticipate that these actions along with improved follow-through via our legal division will lead to increased collections. </a:t>
            </a:r>
          </a:p>
          <a:p>
            <a:r>
              <a:rPr lang="en-US"/>
              <a:t>Assumption:</a:t>
            </a:r>
          </a:p>
          <a:p>
            <a:r>
              <a:rPr lang="en-US"/>
              <a:t>•	The projections assume penalty fees will remain relatively stable, with no significant decline in enforcement practices.</a:t>
            </a:r>
          </a:p>
          <a:p>
            <a:r>
              <a:rPr lang="en-US"/>
              <a:t>•	If compliance improves, penalty revenues may decline. Conversely, more aggressive enforcement and tighter regulations should lead to higher collections.</a:t>
            </a:r>
          </a:p>
          <a:p>
            <a:r>
              <a:rPr lang="en-US"/>
              <a:t>3. Economic Growth and Business Expansion</a:t>
            </a:r>
          </a:p>
          <a:p>
            <a:r>
              <a:rPr lang="en-US"/>
              <a:t>Driver:</a:t>
            </a:r>
          </a:p>
          <a:p>
            <a:r>
              <a:rPr lang="en-US"/>
              <a:t>•	Economic conditions impact new business formation, affecting license revenue.</a:t>
            </a:r>
          </a:p>
          <a:p>
            <a:r>
              <a:rPr lang="en-US"/>
              <a:t>•	A growing economy leads to more business licenses, while a recession could reduce new applications.</a:t>
            </a:r>
          </a:p>
          <a:p>
            <a:r>
              <a:rPr lang="en-US"/>
              <a:t>Assumption:</a:t>
            </a:r>
          </a:p>
          <a:p>
            <a:r>
              <a:rPr lang="en-US"/>
              <a:t>•	The projections assume moderate economic stability, with a gradual increase in new business licenses at a 3.1% growth rate.</a:t>
            </a:r>
          </a:p>
          <a:p>
            <a:r>
              <a:rPr lang="en-US"/>
              <a:t>•	If economic conditions worsen, business growth could slow, affecting revenue collections.</a:t>
            </a:r>
          </a:p>
          <a:p>
            <a:r>
              <a:rPr lang="en-US"/>
              <a:t>4. Department Policy and Fee Adjustments</a:t>
            </a:r>
          </a:p>
          <a:p>
            <a:r>
              <a:rPr lang="en-US"/>
              <a:t>Driver:</a:t>
            </a:r>
          </a:p>
          <a:p>
            <a:r>
              <a:rPr lang="en-US"/>
              <a:t>•	For more than a decade the DLCA has resisted a wholesale increase in license fees, opting instead for a more targeted approach.  Increases in license fees for alcohol related businesses were implemented with no significant retraction of licenses. We anticipate that the time is ripe for some adjustment in license fees, penalties, and payment structures which can directly impact revenue.</a:t>
            </a:r>
          </a:p>
          <a:p>
            <a:r>
              <a:rPr lang="en-US"/>
              <a:t>•	An increase in fees, could lead to revenues exceeding current estimates.</a:t>
            </a:r>
          </a:p>
          <a:p>
            <a:r>
              <a:rPr lang="en-US"/>
              <a:t>Assumption:</a:t>
            </a:r>
          </a:p>
          <a:p>
            <a:r>
              <a:rPr lang="en-US"/>
              <a:t>•	The projections assume no major changes in licensing fees or penalties.</a:t>
            </a:r>
          </a:p>
          <a:p>
            <a:r>
              <a:rPr lang="en-US"/>
              <a:t>•	Any policy changes (such as higher license fees or increased enforcement measures) could increase revenue beyond projections.</a:t>
            </a:r>
          </a:p>
          <a:p>
            <a:r>
              <a:rPr lang="en-US"/>
              <a:t>Conclusion</a:t>
            </a:r>
          </a:p>
          <a:p>
            <a:r>
              <a:rPr lang="en-US"/>
              <a:t>The revenue projections rely on stable business activity, consistent enforcement, economic stability, and unchanged policies. Any unexpected shifts in these factors could lead to higher or lower revenues than forecasted.</a:t>
            </a:r>
          </a:p>
          <a:p>
            <a:endParaRPr lang="en-US"/>
          </a:p>
          <a:p>
            <a:endParaRPr lang="en-US"/>
          </a:p>
        </p:txBody>
      </p:sp>
      <p:sp>
        <p:nvSpPr>
          <p:cNvPr id="4" name="Slide Number Placeholder 3">
            <a:extLst>
              <a:ext uri="{FF2B5EF4-FFF2-40B4-BE49-F238E27FC236}">
                <a16:creationId xmlns:a16="http://schemas.microsoft.com/office/drawing/2014/main" id="{8645CF35-7DA4-B774-EE6E-527B6C0980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0867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EAE85-86B6-2FE5-8EE6-150D97C1E5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F0E098-2329-B1B8-EB38-3BBA8B991E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7F208-6F1E-DEAC-34D3-71624E62C0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strike="noStrike">
                <a:effectLst/>
                <a:latin typeface="Times New Roman" panose="02020603050405020304" pitchFamily="18" charset="0"/>
                <a:cs typeface="Times New Roman" panose="02020603050405020304" pitchFamily="18" charset="0"/>
              </a:rPr>
              <a:t>Fiscal 2026 Total Estimated Revenue</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1" i="0" u="none" strike="noStrike">
                <a:solidFill>
                  <a:srgbClr val="000000"/>
                </a:solidFill>
                <a:effectLst/>
                <a:latin typeface="Times New Roman" panose="02020603050405020304" pitchFamily="18" charset="0"/>
                <a:cs typeface="Times New Roman" panose="02020603050405020304" pitchFamily="18" charset="0"/>
              </a:rPr>
            </a:br>
            <a:br>
              <a:rPr lang="en-US" sz="1200" b="1" i="0" u="none" strike="noStrike">
                <a:solidFill>
                  <a:srgbClr val="000000"/>
                </a:solidFill>
                <a:effectLst/>
                <a:latin typeface="Times New Roman" panose="02020603050405020304" pitchFamily="18" charset="0"/>
                <a:cs typeface="Times New Roman" panose="02020603050405020304" pitchFamily="18" charset="0"/>
              </a:rPr>
            </a:br>
            <a:br>
              <a:rPr lang="en-US" sz="1200" b="1" i="0" u="none" strike="noStrike">
                <a:solidFill>
                  <a:srgbClr val="000000"/>
                </a:solidFill>
                <a:effectLst/>
                <a:latin typeface="Times New Roman" panose="02020603050405020304" pitchFamily="18" charset="0"/>
                <a:cs typeface="Times New Roman" panose="02020603050405020304" pitchFamily="18" charset="0"/>
              </a:rPr>
            </a:br>
            <a:r>
              <a:rPr lang="en-US" sz="1200" b="1" i="0" u="none" strike="noStrike">
                <a:solidFill>
                  <a:srgbClr val="000000"/>
                </a:solidFill>
                <a:effectLst/>
                <a:latin typeface="Times New Roman" panose="02020603050405020304" pitchFamily="18" charset="0"/>
                <a:cs typeface="Times New Roman" panose="02020603050405020304" pitchFamily="18" charset="0"/>
              </a:rPr>
              <a:t>Key Revenue Drivers and Assumptions</a:t>
            </a:r>
          </a:p>
          <a:p>
            <a:r>
              <a:rPr lang="en-US"/>
              <a:t>1. Business Compliance and License Renewals</a:t>
            </a:r>
          </a:p>
          <a:p>
            <a:r>
              <a:rPr lang="en-US"/>
              <a:t>Driver:</a:t>
            </a:r>
          </a:p>
          <a:p>
            <a:r>
              <a:rPr lang="en-US"/>
              <a:t>•	A significant portion of revenue comes from business license fees, which depend on business renewals and new business registrations.</a:t>
            </a:r>
          </a:p>
          <a:p>
            <a:r>
              <a:rPr lang="en-US"/>
              <a:t>•	If businesses comply with renewal deadlines, licensing revenue remains stable or increases.</a:t>
            </a:r>
          </a:p>
          <a:p>
            <a:r>
              <a:rPr lang="en-US"/>
              <a:t>•	Declining renewal rates or economic downturns could result in lower revenue collection.</a:t>
            </a:r>
          </a:p>
          <a:p>
            <a:r>
              <a:rPr lang="en-US"/>
              <a:t>Assumption:</a:t>
            </a:r>
          </a:p>
          <a:p>
            <a:r>
              <a:rPr lang="en-US"/>
              <a:t>•	The projections assume consistent business activity and a stable number of license renewals over the next two years.</a:t>
            </a:r>
          </a:p>
          <a:p>
            <a:r>
              <a:rPr lang="en-US"/>
              <a:t>•	If more businesses fail to renew due to economic conditions, revenue could decrease.</a:t>
            </a:r>
          </a:p>
          <a:p>
            <a:r>
              <a:rPr lang="en-US"/>
              <a:t>2. Regulatory Enforcement and Penalty Fees</a:t>
            </a:r>
          </a:p>
          <a:p>
            <a:r>
              <a:rPr lang="en-US"/>
              <a:t>Driver:</a:t>
            </a:r>
          </a:p>
          <a:p>
            <a:r>
              <a:rPr lang="en-US"/>
              <a:t>•	Penalty fees for delinquencies and CPS, Weights and Measures and Enforcement actions contribute to total revenue, depending on the number of violations and enforcement actions.</a:t>
            </a:r>
          </a:p>
          <a:p>
            <a:r>
              <a:rPr lang="en-US"/>
              <a:t>•	The DLCA has engaged stricter enforcement practices including night-time initiatives that will yield increased citations for noncompliance.  For the foreseeable future we anticipate that these actions along with improved follow-through via our legal division will lead to increased collections. </a:t>
            </a:r>
          </a:p>
          <a:p>
            <a:r>
              <a:rPr lang="en-US"/>
              <a:t>Assumption:</a:t>
            </a:r>
          </a:p>
          <a:p>
            <a:r>
              <a:rPr lang="en-US"/>
              <a:t>•	The projections assume penalty fees will remain relatively stable, with no significant decline in enforcement practices.</a:t>
            </a:r>
          </a:p>
          <a:p>
            <a:r>
              <a:rPr lang="en-US"/>
              <a:t>•	If compliance improves, penalty revenues may decline. Conversely, more aggressive enforcement and tighter regulations should lead to higher collections.</a:t>
            </a:r>
          </a:p>
          <a:p>
            <a:r>
              <a:rPr lang="en-US"/>
              <a:t>3. Economic Growth and Business Expansion</a:t>
            </a:r>
          </a:p>
          <a:p>
            <a:r>
              <a:rPr lang="en-US"/>
              <a:t>Driver:</a:t>
            </a:r>
          </a:p>
          <a:p>
            <a:r>
              <a:rPr lang="en-US"/>
              <a:t>•	Economic conditions impact new business formation, affecting license revenue.</a:t>
            </a:r>
          </a:p>
          <a:p>
            <a:r>
              <a:rPr lang="en-US"/>
              <a:t>•	A growing economy leads to more business licenses, while a recession could reduce new applications.</a:t>
            </a:r>
          </a:p>
          <a:p>
            <a:r>
              <a:rPr lang="en-US"/>
              <a:t>Assumption:</a:t>
            </a:r>
          </a:p>
          <a:p>
            <a:r>
              <a:rPr lang="en-US"/>
              <a:t>•	The projections assume moderate economic stability, with a gradual increase in new business licenses at a 3.1% growth rate.</a:t>
            </a:r>
          </a:p>
          <a:p>
            <a:r>
              <a:rPr lang="en-US"/>
              <a:t>•	If economic conditions worsen, business growth could slow, affecting revenue collections.</a:t>
            </a:r>
          </a:p>
          <a:p>
            <a:r>
              <a:rPr lang="en-US"/>
              <a:t>4. Department Policy and Fee Adjustments</a:t>
            </a:r>
          </a:p>
          <a:p>
            <a:r>
              <a:rPr lang="en-US"/>
              <a:t>Driver:</a:t>
            </a:r>
          </a:p>
          <a:p>
            <a:r>
              <a:rPr lang="en-US"/>
              <a:t>•	For more than a decade the DLCA has resisted a wholesale increase in license fees, opting instead for a more targeted approach.  Increases in license fees for alcohol related businesses were implemented with no significant retraction of licenses. We anticipate that the time is ripe for some adjustment in license fees, penalties, and payment structures which can directly impact revenue.</a:t>
            </a:r>
          </a:p>
          <a:p>
            <a:r>
              <a:rPr lang="en-US"/>
              <a:t>•	An increase in fees, could lead to revenues exceeding current estimates.</a:t>
            </a:r>
          </a:p>
          <a:p>
            <a:r>
              <a:rPr lang="en-US"/>
              <a:t>Assumption:</a:t>
            </a:r>
          </a:p>
          <a:p>
            <a:r>
              <a:rPr lang="en-US"/>
              <a:t>•	The projections assume no major changes in licensing fees or penalties.</a:t>
            </a:r>
          </a:p>
          <a:p>
            <a:r>
              <a:rPr lang="en-US"/>
              <a:t>•	Any policy changes (such as higher license fees or increased enforcement measures) could increase revenue beyond projections.</a:t>
            </a:r>
          </a:p>
          <a:p>
            <a:r>
              <a:rPr lang="en-US"/>
              <a:t>Conclusion</a:t>
            </a:r>
          </a:p>
          <a:p>
            <a:r>
              <a:rPr lang="en-US"/>
              <a:t>The revenue projections rely on stable business activity, consistent enforcement, economic stability, and unchanged policies. Any unexpected shifts in these factors could lead to higher or lower revenues than forecasted.</a:t>
            </a:r>
          </a:p>
          <a:p>
            <a:endParaRPr lang="en-US"/>
          </a:p>
          <a:p>
            <a:endParaRPr lang="en-US"/>
          </a:p>
        </p:txBody>
      </p:sp>
      <p:sp>
        <p:nvSpPr>
          <p:cNvPr id="4" name="Slide Number Placeholder 3">
            <a:extLst>
              <a:ext uri="{FF2B5EF4-FFF2-40B4-BE49-F238E27FC236}">
                <a16:creationId xmlns:a16="http://schemas.microsoft.com/office/drawing/2014/main" id="{1246E4B4-14F8-212C-48F3-F210090EF6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7203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100" b="1" kern="100">
                <a:effectLst/>
                <a:latin typeface="Aptos" panose="020B0004020202020204" pitchFamily="34" charset="0"/>
                <a:ea typeface="Aptos" panose="020B0004020202020204" pitchFamily="34" charset="0"/>
                <a:cs typeface="Times New Roman" panose="02020603050405020304" pitchFamily="18" charset="0"/>
              </a:rPr>
              <a:t>Key Observations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Steady Growth Trend</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The </a:t>
            </a:r>
            <a:r>
              <a:rPr lang="en-US" sz="1100" b="1" kern="100">
                <a:effectLst/>
                <a:latin typeface="Aptos" panose="020B0004020202020204" pitchFamily="34" charset="0"/>
                <a:ea typeface="Aptos" panose="020B0004020202020204" pitchFamily="34" charset="0"/>
                <a:cs typeface="Times New Roman" panose="02020603050405020304" pitchFamily="18" charset="0"/>
              </a:rPr>
              <a:t>total revenue has increased each year</a:t>
            </a:r>
            <a:r>
              <a:rPr lang="en-US" sz="1100" kern="100">
                <a:effectLst/>
                <a:latin typeface="Aptos" panose="020B0004020202020204" pitchFamily="34" charset="0"/>
                <a:ea typeface="Aptos" panose="020B0004020202020204" pitchFamily="34" charset="0"/>
                <a:cs typeface="Times New Roman" panose="02020603050405020304" pitchFamily="18" charset="0"/>
              </a:rPr>
              <a:t>, showing a consistent upward trend.</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The most significant increase occurred from </a:t>
            </a:r>
            <a:r>
              <a:rPr lang="en-US" sz="1100" b="1" kern="100">
                <a:effectLst/>
                <a:latin typeface="Aptos" panose="020B0004020202020204" pitchFamily="34" charset="0"/>
                <a:ea typeface="Aptos" panose="020B0004020202020204" pitchFamily="34" charset="0"/>
                <a:cs typeface="Times New Roman" panose="02020603050405020304" pitchFamily="18" charset="0"/>
              </a:rPr>
              <a:t>FY 2021 to FY 2022</a:t>
            </a:r>
            <a:r>
              <a:rPr lang="en-US" sz="1100" kern="100">
                <a:effectLst/>
                <a:latin typeface="Aptos" panose="020B0004020202020204" pitchFamily="34" charset="0"/>
                <a:ea typeface="Aptos" panose="020B0004020202020204" pitchFamily="34" charset="0"/>
                <a:cs typeface="Times New Roman" panose="02020603050405020304" pitchFamily="18" charset="0"/>
              </a:rPr>
              <a:t>, where revenues rose from </a:t>
            </a:r>
            <a:r>
              <a:rPr lang="en-US" sz="1100" b="1" kern="100">
                <a:effectLst/>
                <a:latin typeface="Aptos" panose="020B0004020202020204" pitchFamily="34" charset="0"/>
                <a:ea typeface="Aptos" panose="020B0004020202020204" pitchFamily="34" charset="0"/>
                <a:cs typeface="Times New Roman" panose="02020603050405020304" pitchFamily="18" charset="0"/>
              </a:rPr>
              <a:t>$3.85 million to $4.51 million</a:t>
            </a:r>
            <a:r>
              <a:rPr lang="en-US" sz="1100" kern="100">
                <a:effectLst/>
                <a:latin typeface="Aptos" panose="020B0004020202020204" pitchFamily="34" charset="0"/>
                <a:ea typeface="Aptos" panose="020B0004020202020204" pitchFamily="34" charset="0"/>
                <a:cs typeface="Times New Roman" panose="02020603050405020304" pitchFamily="18" charset="0"/>
              </a:rPr>
              <a:t> (a </a:t>
            </a:r>
            <a:r>
              <a:rPr lang="en-US" sz="1100" b="1" kern="100">
                <a:effectLst/>
                <a:latin typeface="Aptos" panose="020B0004020202020204" pitchFamily="34" charset="0"/>
                <a:ea typeface="Aptos" panose="020B0004020202020204" pitchFamily="34" charset="0"/>
                <a:cs typeface="Times New Roman" panose="02020603050405020304" pitchFamily="18" charset="0"/>
              </a:rPr>
              <a:t>17.4% increase</a:t>
            </a:r>
            <a:r>
              <a:rPr lang="en-US" sz="1100" kern="10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This growth suggests an expansion in business licensing activities, possibly due to economic recovery, increased enforcement, or new business registrations.</a:t>
            </a:r>
          </a:p>
          <a:p>
            <a:pPr marL="342900" marR="0" lvl="0" indent="-342900">
              <a:lnSpc>
                <a:spcPct val="107000"/>
              </a:lnSpc>
              <a:spcAft>
                <a:spcPts val="800"/>
              </a:spcAft>
              <a:buFont typeface="+mj-lt"/>
              <a:buAutoNum type="arabicPeriod"/>
              <a:tabLst>
                <a:tab pos="4572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Stabilization After FY 2022</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The revenue increase slowed after FY 2022, with </a:t>
            </a:r>
            <a:r>
              <a:rPr lang="en-US" sz="1100" b="1" kern="100">
                <a:effectLst/>
                <a:latin typeface="Aptos" panose="020B0004020202020204" pitchFamily="34" charset="0"/>
                <a:ea typeface="Aptos" panose="020B0004020202020204" pitchFamily="34" charset="0"/>
                <a:cs typeface="Times New Roman" panose="02020603050405020304" pitchFamily="18" charset="0"/>
              </a:rPr>
              <a:t>marginal growth</a:t>
            </a:r>
            <a:r>
              <a:rPr lang="en-US" sz="1100" kern="100">
                <a:effectLst/>
                <a:latin typeface="Aptos" panose="020B0004020202020204" pitchFamily="34" charset="0"/>
                <a:ea typeface="Aptos" panose="020B0004020202020204" pitchFamily="34" charset="0"/>
                <a:cs typeface="Times New Roman" panose="02020603050405020304" pitchFamily="18" charset="0"/>
              </a:rPr>
              <a:t> in FY 2023 (</a:t>
            </a:r>
            <a:r>
              <a:rPr lang="en-US" sz="1100" b="1" kern="100">
                <a:effectLst/>
                <a:latin typeface="Aptos" panose="020B0004020202020204" pitchFamily="34" charset="0"/>
                <a:ea typeface="Aptos" panose="020B0004020202020204" pitchFamily="34" charset="0"/>
                <a:cs typeface="Times New Roman" panose="02020603050405020304" pitchFamily="18" charset="0"/>
              </a:rPr>
              <a:t>0.5%</a:t>
            </a:r>
            <a:r>
              <a:rPr lang="en-US" sz="1100" kern="100">
                <a:effectLst/>
                <a:latin typeface="Aptos" panose="020B0004020202020204" pitchFamily="34" charset="0"/>
                <a:ea typeface="Aptos" panose="020B0004020202020204" pitchFamily="34" charset="0"/>
                <a:cs typeface="Times New Roman" panose="02020603050405020304" pitchFamily="18" charset="0"/>
              </a:rPr>
              <a:t>) and FY 2024 (</a:t>
            </a:r>
            <a:r>
              <a:rPr lang="en-US" sz="1100" b="1" kern="100">
                <a:effectLst/>
                <a:latin typeface="Aptos" panose="020B0004020202020204" pitchFamily="34" charset="0"/>
                <a:ea typeface="Aptos" panose="020B0004020202020204" pitchFamily="34" charset="0"/>
                <a:cs typeface="Times New Roman" panose="02020603050405020304" pitchFamily="18" charset="0"/>
              </a:rPr>
              <a:t>0.8%</a:t>
            </a:r>
            <a:r>
              <a:rPr lang="en-US" sz="1100" kern="10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This indicates  that the licensing market has </a:t>
            </a:r>
            <a:r>
              <a:rPr lang="en-US" sz="1100" b="1" kern="100">
                <a:effectLst/>
                <a:latin typeface="Aptos" panose="020B0004020202020204" pitchFamily="34" charset="0"/>
                <a:ea typeface="Aptos" panose="020B0004020202020204" pitchFamily="34" charset="0"/>
                <a:cs typeface="Times New Roman" panose="02020603050405020304" pitchFamily="18" charset="0"/>
              </a:rPr>
              <a:t>matured</a:t>
            </a:r>
            <a:r>
              <a:rPr lang="en-US" sz="1100" kern="100">
                <a:effectLst/>
                <a:latin typeface="Aptos" panose="020B0004020202020204" pitchFamily="34" charset="0"/>
                <a:ea typeface="Aptos" panose="020B0004020202020204" pitchFamily="34" charset="0"/>
                <a:cs typeface="Times New Roman" panose="02020603050405020304" pitchFamily="18" charset="0"/>
              </a:rPr>
              <a:t>, with fewer new businesses entering and renewals stabilizing.</a:t>
            </a:r>
          </a:p>
          <a:p>
            <a:pPr marL="342900" marR="0" lvl="0" indent="-342900">
              <a:lnSpc>
                <a:spcPct val="107000"/>
              </a:lnSpc>
              <a:spcAft>
                <a:spcPts val="800"/>
              </a:spcAft>
              <a:buFont typeface="+mj-lt"/>
              <a:buAutoNum type="arabicPeriod"/>
              <a:tabLst>
                <a:tab pos="4572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Impact of External Factors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The growth in FY 2022 may have been influenced by </a:t>
            </a:r>
            <a:r>
              <a:rPr lang="en-US" sz="1100" b="1" kern="100">
                <a:effectLst/>
                <a:latin typeface="Aptos" panose="020B0004020202020204" pitchFamily="34" charset="0"/>
                <a:ea typeface="Aptos" panose="020B0004020202020204" pitchFamily="34" charset="0"/>
                <a:cs typeface="Times New Roman" panose="02020603050405020304" pitchFamily="18" charset="0"/>
              </a:rPr>
              <a:t>post-pandemic economic recovery</a:t>
            </a:r>
            <a:r>
              <a:rPr lang="en-US" sz="1100" kern="100">
                <a:effectLst/>
                <a:latin typeface="Aptos" panose="020B0004020202020204" pitchFamily="34" charset="0"/>
                <a:ea typeface="Aptos" panose="020B0004020202020204" pitchFamily="34" charset="0"/>
                <a:cs typeface="Times New Roman" panose="02020603050405020304" pitchFamily="18" charset="0"/>
              </a:rPr>
              <a:t>, as businesses resumed normal operations.</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Regulatory changes or enforcement improvements may have contributed to better compliance and higher collections.</a:t>
            </a:r>
          </a:p>
          <a:p>
            <a:pPr marL="342900" marR="0" lvl="0" indent="-342900">
              <a:lnSpc>
                <a:spcPct val="107000"/>
              </a:lnSpc>
              <a:spcAft>
                <a:spcPts val="800"/>
              </a:spcAft>
              <a:buFont typeface="+mj-lt"/>
              <a:buAutoNum type="arabicPeriod"/>
              <a:tabLst>
                <a:tab pos="4572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Projected Growth Moving Forward</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The </a:t>
            </a:r>
            <a:r>
              <a:rPr lang="en-US" sz="1100" b="1" kern="100">
                <a:effectLst/>
                <a:latin typeface="Aptos" panose="020B0004020202020204" pitchFamily="34" charset="0"/>
                <a:ea typeface="Aptos" panose="020B0004020202020204" pitchFamily="34" charset="0"/>
                <a:cs typeface="Times New Roman" panose="02020603050405020304" pitchFamily="18" charset="0"/>
              </a:rPr>
              <a:t>average annual growth rate</a:t>
            </a:r>
            <a:r>
              <a:rPr lang="en-US" sz="1100" kern="100">
                <a:effectLst/>
                <a:latin typeface="Aptos" panose="020B0004020202020204" pitchFamily="34" charset="0"/>
                <a:ea typeface="Aptos" panose="020B0004020202020204" pitchFamily="34" charset="0"/>
                <a:cs typeface="Times New Roman" panose="02020603050405020304" pitchFamily="18" charset="0"/>
              </a:rPr>
              <a:t> across these years is </a:t>
            </a:r>
            <a:r>
              <a:rPr lang="en-US" sz="1100" b="1" kern="100">
                <a:effectLst/>
                <a:latin typeface="Aptos" panose="020B0004020202020204" pitchFamily="34" charset="0"/>
                <a:ea typeface="Aptos" panose="020B0004020202020204" pitchFamily="34" charset="0"/>
                <a:cs typeface="Times New Roman" panose="02020603050405020304" pitchFamily="18" charset="0"/>
              </a:rPr>
              <a:t>3.1%</a:t>
            </a:r>
            <a:r>
              <a:rPr lang="en-US" sz="1100" kern="10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If this trend continues, revenues are expected to </a:t>
            </a:r>
            <a:r>
              <a:rPr lang="en-US" sz="1100" b="1" kern="100">
                <a:effectLst/>
                <a:latin typeface="Aptos" panose="020B0004020202020204" pitchFamily="34" charset="0"/>
                <a:ea typeface="Aptos" panose="020B0004020202020204" pitchFamily="34" charset="0"/>
                <a:cs typeface="Times New Roman" panose="02020603050405020304" pitchFamily="18" charset="0"/>
              </a:rPr>
              <a:t>increase gradually</a:t>
            </a:r>
            <a:r>
              <a:rPr lang="en-US" sz="1100" kern="100">
                <a:effectLst/>
                <a:latin typeface="Aptos" panose="020B0004020202020204" pitchFamily="34" charset="0"/>
                <a:ea typeface="Aptos" panose="020B0004020202020204" pitchFamily="34" charset="0"/>
                <a:cs typeface="Times New Roman" panose="02020603050405020304" pitchFamily="18" charset="0"/>
              </a:rPr>
              <a:t> rather than exhibit sharp growth spikes.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37466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9692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96926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strike="noStrike">
                <a:effectLst/>
                <a:latin typeface="Times New Roman" panose="02020603050405020304" pitchFamily="18" charset="0"/>
                <a:cs typeface="Times New Roman" panose="02020603050405020304" pitchFamily="18" charset="0"/>
              </a:rPr>
              <a:t>Fiscal 2026 Total Estimated Revenue</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1" i="0" u="none" strike="noStrike">
                <a:solidFill>
                  <a:srgbClr val="000000"/>
                </a:solidFill>
                <a:effectLst/>
                <a:latin typeface="Times New Roman" panose="02020603050405020304" pitchFamily="18" charset="0"/>
                <a:cs typeface="Times New Roman" panose="02020603050405020304" pitchFamily="18" charset="0"/>
              </a:rPr>
            </a:br>
            <a:br>
              <a:rPr lang="en-US" sz="1200" b="1" i="0" u="none" strike="noStrike">
                <a:solidFill>
                  <a:srgbClr val="000000"/>
                </a:solidFill>
                <a:effectLst/>
                <a:latin typeface="Times New Roman" panose="02020603050405020304" pitchFamily="18" charset="0"/>
                <a:cs typeface="Times New Roman" panose="02020603050405020304" pitchFamily="18" charset="0"/>
              </a:rPr>
            </a:br>
            <a:br>
              <a:rPr lang="en-US" sz="1200" b="1" i="0" u="none" strike="noStrike">
                <a:solidFill>
                  <a:srgbClr val="000000"/>
                </a:solidFill>
                <a:effectLst/>
                <a:latin typeface="Times New Roman" panose="02020603050405020304" pitchFamily="18" charset="0"/>
                <a:cs typeface="Times New Roman" panose="02020603050405020304" pitchFamily="18" charset="0"/>
              </a:rPr>
            </a:br>
            <a:r>
              <a:rPr lang="en-US" sz="1200" b="1" i="0" u="none" strike="noStrike">
                <a:solidFill>
                  <a:srgbClr val="000000"/>
                </a:solidFill>
                <a:effectLst/>
                <a:latin typeface="Times New Roman" panose="02020603050405020304" pitchFamily="18" charset="0"/>
                <a:cs typeface="Times New Roman" panose="02020603050405020304" pitchFamily="18" charset="0"/>
              </a:rPr>
              <a:t>Key Revenue Drivers and Assumptions</a:t>
            </a:r>
          </a:p>
          <a:p>
            <a:r>
              <a:rPr lang="en-US"/>
              <a:t>1. Business Compliance and License Renewals</a:t>
            </a:r>
          </a:p>
          <a:p>
            <a:r>
              <a:rPr lang="en-US"/>
              <a:t>Driver:</a:t>
            </a:r>
          </a:p>
          <a:p>
            <a:r>
              <a:rPr lang="en-US"/>
              <a:t>•	A significant portion of revenue comes from business license fees, which depend on business renewals and new business registrations.</a:t>
            </a:r>
          </a:p>
          <a:p>
            <a:r>
              <a:rPr lang="en-US"/>
              <a:t>•	If businesses comply with renewal deadlines, licensing revenue remains stable or increases.</a:t>
            </a:r>
          </a:p>
          <a:p>
            <a:r>
              <a:rPr lang="en-US"/>
              <a:t>•	Declining renewal rates or economic downturns could result in lower revenue collection.</a:t>
            </a:r>
          </a:p>
          <a:p>
            <a:r>
              <a:rPr lang="en-US"/>
              <a:t>Assumption:</a:t>
            </a:r>
          </a:p>
          <a:p>
            <a:r>
              <a:rPr lang="en-US"/>
              <a:t>•	The projections assume consistent business activity and a stable number of license renewals over the next two years.</a:t>
            </a:r>
          </a:p>
          <a:p>
            <a:r>
              <a:rPr lang="en-US"/>
              <a:t>•	If more businesses fail to renew due to economic conditions, revenue could decrease.</a:t>
            </a:r>
          </a:p>
          <a:p>
            <a:r>
              <a:rPr lang="en-US"/>
              <a:t>2. Regulatory Enforcement and Penalty Fees</a:t>
            </a:r>
          </a:p>
          <a:p>
            <a:r>
              <a:rPr lang="en-US"/>
              <a:t>Driver:</a:t>
            </a:r>
          </a:p>
          <a:p>
            <a:r>
              <a:rPr lang="en-US"/>
              <a:t>•	Penalty fees for delinquencies and CPS, Weights and Measures and Enforcement actions contribute to total revenue, depending on the number of violations and enforcement actions.</a:t>
            </a:r>
          </a:p>
          <a:p>
            <a:r>
              <a:rPr lang="en-US"/>
              <a:t>•	The DLCA has engaged stricter enforcement practices including night-time initiatives that will yield increased citations for noncompliance.  For the foreseeable future we anticipate that these actions along with improved follow-through via our legal division will lead to increased collections. </a:t>
            </a:r>
          </a:p>
          <a:p>
            <a:r>
              <a:rPr lang="en-US"/>
              <a:t>Assumption:</a:t>
            </a:r>
          </a:p>
          <a:p>
            <a:r>
              <a:rPr lang="en-US"/>
              <a:t>•	The projections assume penalty fees will remain relatively stable, with no significant decline in enforcement practices.</a:t>
            </a:r>
          </a:p>
          <a:p>
            <a:r>
              <a:rPr lang="en-US"/>
              <a:t>•	If compliance improves, penalty revenues may decline. Conversely, more aggressive enforcement and tighter regulations should lead to higher collections.</a:t>
            </a:r>
          </a:p>
          <a:p>
            <a:r>
              <a:rPr lang="en-US"/>
              <a:t>3. Economic Growth and Business Expansion</a:t>
            </a:r>
          </a:p>
          <a:p>
            <a:r>
              <a:rPr lang="en-US"/>
              <a:t>Driver:</a:t>
            </a:r>
          </a:p>
          <a:p>
            <a:r>
              <a:rPr lang="en-US"/>
              <a:t>•	Economic conditions impact new business formation, affecting license revenue.</a:t>
            </a:r>
          </a:p>
          <a:p>
            <a:r>
              <a:rPr lang="en-US"/>
              <a:t>•	A growing economy leads to more business licenses, while a recession could reduce new applications.</a:t>
            </a:r>
          </a:p>
          <a:p>
            <a:r>
              <a:rPr lang="en-US"/>
              <a:t>Assumption:</a:t>
            </a:r>
          </a:p>
          <a:p>
            <a:r>
              <a:rPr lang="en-US"/>
              <a:t>•	The projections assume moderate economic stability, with a gradual increase in new business licenses at a 3.1% growth rate.</a:t>
            </a:r>
          </a:p>
          <a:p>
            <a:r>
              <a:rPr lang="en-US"/>
              <a:t>•	If economic conditions worsen, business growth could slow, affecting revenue collections.</a:t>
            </a:r>
          </a:p>
          <a:p>
            <a:r>
              <a:rPr lang="en-US"/>
              <a:t>4. Department Policy and Fee Adjustments</a:t>
            </a:r>
          </a:p>
          <a:p>
            <a:r>
              <a:rPr lang="en-US"/>
              <a:t>Driver:</a:t>
            </a:r>
          </a:p>
          <a:p>
            <a:r>
              <a:rPr lang="en-US"/>
              <a:t>•	For more than a decade the DLCA has resisted a wholesale increase in license fees, opting instead for a more targeted approach.  Increases in license fees for alcohol related businesses were implemented with no significant retraction of licenses. We anticipate that the time is ripe for some adjustment in license fees, penalties, and payment structures which can directly impact revenue.</a:t>
            </a:r>
          </a:p>
          <a:p>
            <a:r>
              <a:rPr lang="en-US"/>
              <a:t>•	An increase in fees, could lead to revenues exceeding current estimates.</a:t>
            </a:r>
          </a:p>
          <a:p>
            <a:r>
              <a:rPr lang="en-US"/>
              <a:t>Assumption:</a:t>
            </a:r>
          </a:p>
          <a:p>
            <a:r>
              <a:rPr lang="en-US"/>
              <a:t>•	The projections assume no major changes in licensing fees or penalties.</a:t>
            </a:r>
          </a:p>
          <a:p>
            <a:r>
              <a:rPr lang="en-US"/>
              <a:t>•	Any policy changes (such as higher license fees or increased enforcement measures) could increase revenue beyond projections.</a:t>
            </a:r>
          </a:p>
          <a:p>
            <a:r>
              <a:rPr lang="en-US"/>
              <a:t>Conclusion</a:t>
            </a:r>
          </a:p>
          <a:p>
            <a:r>
              <a:rPr lang="en-US"/>
              <a:t>The revenue projections rely on stable business activity, consistent enforcement, economic stability, and unchanged policies. Any unexpected shifts in these factors could lead to higher or lower revenues than forecasted.</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9866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100" b="1" kern="100">
                <a:effectLst/>
                <a:latin typeface="Aptos" panose="020B0004020202020204" pitchFamily="34" charset="0"/>
                <a:ea typeface="Aptos" panose="020B0004020202020204" pitchFamily="34" charset="0"/>
                <a:cs typeface="Times New Roman" panose="02020603050405020304" pitchFamily="18" charset="0"/>
              </a:rPr>
              <a:t>Key Observations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Steady Growth Trend</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The </a:t>
            </a:r>
            <a:r>
              <a:rPr lang="en-US" sz="1100" b="1" kern="100">
                <a:effectLst/>
                <a:latin typeface="Aptos" panose="020B0004020202020204" pitchFamily="34" charset="0"/>
                <a:ea typeface="Aptos" panose="020B0004020202020204" pitchFamily="34" charset="0"/>
                <a:cs typeface="Times New Roman" panose="02020603050405020304" pitchFamily="18" charset="0"/>
              </a:rPr>
              <a:t>total revenue has increased each year</a:t>
            </a:r>
            <a:r>
              <a:rPr lang="en-US" sz="1100" kern="100">
                <a:effectLst/>
                <a:latin typeface="Aptos" panose="020B0004020202020204" pitchFamily="34" charset="0"/>
                <a:ea typeface="Aptos" panose="020B0004020202020204" pitchFamily="34" charset="0"/>
                <a:cs typeface="Times New Roman" panose="02020603050405020304" pitchFamily="18" charset="0"/>
              </a:rPr>
              <a:t>, showing a consistent upward trend.</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The most significant increase occurred from </a:t>
            </a:r>
            <a:r>
              <a:rPr lang="en-US" sz="1100" b="1" kern="100">
                <a:effectLst/>
                <a:latin typeface="Aptos" panose="020B0004020202020204" pitchFamily="34" charset="0"/>
                <a:ea typeface="Aptos" panose="020B0004020202020204" pitchFamily="34" charset="0"/>
                <a:cs typeface="Times New Roman" panose="02020603050405020304" pitchFamily="18" charset="0"/>
              </a:rPr>
              <a:t>FY 2021 to FY 2022</a:t>
            </a:r>
            <a:r>
              <a:rPr lang="en-US" sz="1100" kern="100">
                <a:effectLst/>
                <a:latin typeface="Aptos" panose="020B0004020202020204" pitchFamily="34" charset="0"/>
                <a:ea typeface="Aptos" panose="020B0004020202020204" pitchFamily="34" charset="0"/>
                <a:cs typeface="Times New Roman" panose="02020603050405020304" pitchFamily="18" charset="0"/>
              </a:rPr>
              <a:t>, where revenues rose from </a:t>
            </a:r>
            <a:r>
              <a:rPr lang="en-US" sz="1100" b="1" kern="100">
                <a:effectLst/>
                <a:latin typeface="Aptos" panose="020B0004020202020204" pitchFamily="34" charset="0"/>
                <a:ea typeface="Aptos" panose="020B0004020202020204" pitchFamily="34" charset="0"/>
                <a:cs typeface="Times New Roman" panose="02020603050405020304" pitchFamily="18" charset="0"/>
              </a:rPr>
              <a:t>$3.85 million to $4.51 million</a:t>
            </a:r>
            <a:r>
              <a:rPr lang="en-US" sz="1100" kern="100">
                <a:effectLst/>
                <a:latin typeface="Aptos" panose="020B0004020202020204" pitchFamily="34" charset="0"/>
                <a:ea typeface="Aptos" panose="020B0004020202020204" pitchFamily="34" charset="0"/>
                <a:cs typeface="Times New Roman" panose="02020603050405020304" pitchFamily="18" charset="0"/>
              </a:rPr>
              <a:t> (a </a:t>
            </a:r>
            <a:r>
              <a:rPr lang="en-US" sz="1100" b="1" kern="100">
                <a:effectLst/>
                <a:latin typeface="Aptos" panose="020B0004020202020204" pitchFamily="34" charset="0"/>
                <a:ea typeface="Aptos" panose="020B0004020202020204" pitchFamily="34" charset="0"/>
                <a:cs typeface="Times New Roman" panose="02020603050405020304" pitchFamily="18" charset="0"/>
              </a:rPr>
              <a:t>17.4% increase</a:t>
            </a:r>
            <a:r>
              <a:rPr lang="en-US" sz="1100" kern="10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This growth suggests an expansion in business licensing activities, possibly due to economic recovery, increased enforcement, or new business registrations.</a:t>
            </a:r>
          </a:p>
          <a:p>
            <a:pPr marL="342900" marR="0" lvl="0" indent="-342900">
              <a:lnSpc>
                <a:spcPct val="107000"/>
              </a:lnSpc>
              <a:spcAft>
                <a:spcPts val="800"/>
              </a:spcAft>
              <a:buFont typeface="+mj-lt"/>
              <a:buAutoNum type="arabicPeriod"/>
              <a:tabLst>
                <a:tab pos="4572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Stabilization After FY 2022</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The revenue increase slowed after FY 2022, with </a:t>
            </a:r>
            <a:r>
              <a:rPr lang="en-US" sz="1100" b="1" kern="100">
                <a:effectLst/>
                <a:latin typeface="Aptos" panose="020B0004020202020204" pitchFamily="34" charset="0"/>
                <a:ea typeface="Aptos" panose="020B0004020202020204" pitchFamily="34" charset="0"/>
                <a:cs typeface="Times New Roman" panose="02020603050405020304" pitchFamily="18" charset="0"/>
              </a:rPr>
              <a:t>marginal growth</a:t>
            </a:r>
            <a:r>
              <a:rPr lang="en-US" sz="1100" kern="100">
                <a:effectLst/>
                <a:latin typeface="Aptos" panose="020B0004020202020204" pitchFamily="34" charset="0"/>
                <a:ea typeface="Aptos" panose="020B0004020202020204" pitchFamily="34" charset="0"/>
                <a:cs typeface="Times New Roman" panose="02020603050405020304" pitchFamily="18" charset="0"/>
              </a:rPr>
              <a:t> in FY 2023 (</a:t>
            </a:r>
            <a:r>
              <a:rPr lang="en-US" sz="1100" b="1" kern="100">
                <a:effectLst/>
                <a:latin typeface="Aptos" panose="020B0004020202020204" pitchFamily="34" charset="0"/>
                <a:ea typeface="Aptos" panose="020B0004020202020204" pitchFamily="34" charset="0"/>
                <a:cs typeface="Times New Roman" panose="02020603050405020304" pitchFamily="18" charset="0"/>
              </a:rPr>
              <a:t>0.5%</a:t>
            </a:r>
            <a:r>
              <a:rPr lang="en-US" sz="1100" kern="100">
                <a:effectLst/>
                <a:latin typeface="Aptos" panose="020B0004020202020204" pitchFamily="34" charset="0"/>
                <a:ea typeface="Aptos" panose="020B0004020202020204" pitchFamily="34" charset="0"/>
                <a:cs typeface="Times New Roman" panose="02020603050405020304" pitchFamily="18" charset="0"/>
              </a:rPr>
              <a:t>) and FY 2024 (</a:t>
            </a:r>
            <a:r>
              <a:rPr lang="en-US" sz="1100" b="1" kern="100">
                <a:effectLst/>
                <a:latin typeface="Aptos" panose="020B0004020202020204" pitchFamily="34" charset="0"/>
                <a:ea typeface="Aptos" panose="020B0004020202020204" pitchFamily="34" charset="0"/>
                <a:cs typeface="Times New Roman" panose="02020603050405020304" pitchFamily="18" charset="0"/>
              </a:rPr>
              <a:t>0.8%</a:t>
            </a:r>
            <a:r>
              <a:rPr lang="en-US" sz="1100" kern="10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This indicates  that the licensing market has </a:t>
            </a:r>
            <a:r>
              <a:rPr lang="en-US" sz="1100" b="1" kern="100">
                <a:effectLst/>
                <a:latin typeface="Aptos" panose="020B0004020202020204" pitchFamily="34" charset="0"/>
                <a:ea typeface="Aptos" panose="020B0004020202020204" pitchFamily="34" charset="0"/>
                <a:cs typeface="Times New Roman" panose="02020603050405020304" pitchFamily="18" charset="0"/>
              </a:rPr>
              <a:t>matured</a:t>
            </a:r>
            <a:r>
              <a:rPr lang="en-US" sz="1100" kern="100">
                <a:effectLst/>
                <a:latin typeface="Aptos" panose="020B0004020202020204" pitchFamily="34" charset="0"/>
                <a:ea typeface="Aptos" panose="020B0004020202020204" pitchFamily="34" charset="0"/>
                <a:cs typeface="Times New Roman" panose="02020603050405020304" pitchFamily="18" charset="0"/>
              </a:rPr>
              <a:t>, with fewer new businesses entering and renewals stabilizing.</a:t>
            </a:r>
          </a:p>
          <a:p>
            <a:pPr marL="342900" marR="0" lvl="0" indent="-342900">
              <a:lnSpc>
                <a:spcPct val="107000"/>
              </a:lnSpc>
              <a:spcAft>
                <a:spcPts val="800"/>
              </a:spcAft>
              <a:buFont typeface="+mj-lt"/>
              <a:buAutoNum type="arabicPeriod"/>
              <a:tabLst>
                <a:tab pos="4572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Impact of External Factors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The growth in FY 2022 may have been influenced by </a:t>
            </a:r>
            <a:r>
              <a:rPr lang="en-US" sz="1100" b="1" kern="100">
                <a:effectLst/>
                <a:latin typeface="Aptos" panose="020B0004020202020204" pitchFamily="34" charset="0"/>
                <a:ea typeface="Aptos" panose="020B0004020202020204" pitchFamily="34" charset="0"/>
                <a:cs typeface="Times New Roman" panose="02020603050405020304" pitchFamily="18" charset="0"/>
              </a:rPr>
              <a:t>post-pandemic economic recovery</a:t>
            </a:r>
            <a:r>
              <a:rPr lang="en-US" sz="1100" kern="100">
                <a:effectLst/>
                <a:latin typeface="Aptos" panose="020B0004020202020204" pitchFamily="34" charset="0"/>
                <a:ea typeface="Aptos" panose="020B0004020202020204" pitchFamily="34" charset="0"/>
                <a:cs typeface="Times New Roman" panose="02020603050405020304" pitchFamily="18" charset="0"/>
              </a:rPr>
              <a:t>, as businesses resumed normal operations.</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Regulatory changes or enforcement improvements may have contributed to better compliance and higher collections.</a:t>
            </a:r>
          </a:p>
          <a:p>
            <a:pPr marL="342900" marR="0" lvl="0" indent="-342900">
              <a:lnSpc>
                <a:spcPct val="107000"/>
              </a:lnSpc>
              <a:spcAft>
                <a:spcPts val="800"/>
              </a:spcAft>
              <a:buFont typeface="+mj-lt"/>
              <a:buAutoNum type="arabicPeriod"/>
              <a:tabLst>
                <a:tab pos="4572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Projected Growth Moving Forward</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The </a:t>
            </a:r>
            <a:r>
              <a:rPr lang="en-US" sz="1100" b="1" kern="100">
                <a:effectLst/>
                <a:latin typeface="Aptos" panose="020B0004020202020204" pitchFamily="34" charset="0"/>
                <a:ea typeface="Aptos" panose="020B0004020202020204" pitchFamily="34" charset="0"/>
                <a:cs typeface="Times New Roman" panose="02020603050405020304" pitchFamily="18" charset="0"/>
              </a:rPr>
              <a:t>average annual growth rate</a:t>
            </a:r>
            <a:r>
              <a:rPr lang="en-US" sz="1100" kern="100">
                <a:effectLst/>
                <a:latin typeface="Aptos" panose="020B0004020202020204" pitchFamily="34" charset="0"/>
                <a:ea typeface="Aptos" panose="020B0004020202020204" pitchFamily="34" charset="0"/>
                <a:cs typeface="Times New Roman" panose="02020603050405020304" pitchFamily="18" charset="0"/>
              </a:rPr>
              <a:t> across these years is </a:t>
            </a:r>
            <a:r>
              <a:rPr lang="en-US" sz="1100" b="1" kern="100">
                <a:effectLst/>
                <a:latin typeface="Aptos" panose="020B0004020202020204" pitchFamily="34" charset="0"/>
                <a:ea typeface="Aptos" panose="020B0004020202020204" pitchFamily="34" charset="0"/>
                <a:cs typeface="Times New Roman" panose="02020603050405020304" pitchFamily="18" charset="0"/>
              </a:rPr>
              <a:t>3.1%</a:t>
            </a:r>
            <a:r>
              <a:rPr lang="en-US" sz="1100" kern="10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If this trend continues, revenues are expected to </a:t>
            </a:r>
            <a:r>
              <a:rPr lang="en-US" sz="1100" b="1" kern="100">
                <a:effectLst/>
                <a:latin typeface="Aptos" panose="020B0004020202020204" pitchFamily="34" charset="0"/>
                <a:ea typeface="Aptos" panose="020B0004020202020204" pitchFamily="34" charset="0"/>
                <a:cs typeface="Times New Roman" panose="02020603050405020304" pitchFamily="18" charset="0"/>
              </a:rPr>
              <a:t>increase gradually</a:t>
            </a:r>
            <a:r>
              <a:rPr lang="en-US" sz="1100" kern="100">
                <a:effectLst/>
                <a:latin typeface="Aptos" panose="020B0004020202020204" pitchFamily="34" charset="0"/>
                <a:ea typeface="Aptos" panose="020B0004020202020204" pitchFamily="34" charset="0"/>
                <a:cs typeface="Times New Roman" panose="02020603050405020304" pitchFamily="18" charset="0"/>
              </a:rPr>
              <a:t> rather than exhibit sharp growth spikes.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3746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E5260-45CC-0002-51E9-392B16449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BD130-5362-7E03-0D6B-CB7FA8C5F7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9DCDF5-B37E-798E-C490-B9771F8A06F3}"/>
              </a:ext>
            </a:extLst>
          </p:cNvPr>
          <p:cNvSpPr>
            <a:spLocks noGrp="1"/>
          </p:cNvSpPr>
          <p:nvPr>
            <p:ph type="body" idx="1"/>
          </p:nvPr>
        </p:nvSpPr>
        <p:spPr/>
        <p:txBody>
          <a:bodyPr/>
          <a:lstStyle/>
          <a:p>
            <a:pPr marL="0" marR="0">
              <a:lnSpc>
                <a:spcPct val="107000"/>
              </a:lnSpc>
              <a:spcAft>
                <a:spcPts val="800"/>
              </a:spcAft>
              <a:buNone/>
            </a:pPr>
            <a:r>
              <a:rPr lang="en-US" sz="1100" b="1" kern="100">
                <a:effectLst/>
                <a:latin typeface="Aptos" panose="020B0004020202020204" pitchFamily="34" charset="0"/>
                <a:ea typeface="Aptos" panose="020B0004020202020204" pitchFamily="34" charset="0"/>
                <a:cs typeface="Times New Roman" panose="02020603050405020304" pitchFamily="18" charset="0"/>
              </a:rPr>
              <a:t>Key Observations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Steady Growth Trend</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The </a:t>
            </a:r>
            <a:r>
              <a:rPr lang="en-US" sz="1100" b="1" kern="100">
                <a:effectLst/>
                <a:latin typeface="Aptos" panose="020B0004020202020204" pitchFamily="34" charset="0"/>
                <a:ea typeface="Aptos" panose="020B0004020202020204" pitchFamily="34" charset="0"/>
                <a:cs typeface="Times New Roman" panose="02020603050405020304" pitchFamily="18" charset="0"/>
              </a:rPr>
              <a:t>total revenue has increased each year</a:t>
            </a:r>
            <a:r>
              <a:rPr lang="en-US" sz="1100" kern="100">
                <a:effectLst/>
                <a:latin typeface="Aptos" panose="020B0004020202020204" pitchFamily="34" charset="0"/>
                <a:ea typeface="Aptos" panose="020B0004020202020204" pitchFamily="34" charset="0"/>
                <a:cs typeface="Times New Roman" panose="02020603050405020304" pitchFamily="18" charset="0"/>
              </a:rPr>
              <a:t>, showing a consistent upward trend.</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The most significant increase occurred from </a:t>
            </a:r>
            <a:r>
              <a:rPr lang="en-US" sz="1100" b="1" kern="100">
                <a:effectLst/>
                <a:latin typeface="Aptos" panose="020B0004020202020204" pitchFamily="34" charset="0"/>
                <a:ea typeface="Aptos" panose="020B0004020202020204" pitchFamily="34" charset="0"/>
                <a:cs typeface="Times New Roman" panose="02020603050405020304" pitchFamily="18" charset="0"/>
              </a:rPr>
              <a:t>FY 2021 to FY 2022</a:t>
            </a:r>
            <a:r>
              <a:rPr lang="en-US" sz="1100" kern="100">
                <a:effectLst/>
                <a:latin typeface="Aptos" panose="020B0004020202020204" pitchFamily="34" charset="0"/>
                <a:ea typeface="Aptos" panose="020B0004020202020204" pitchFamily="34" charset="0"/>
                <a:cs typeface="Times New Roman" panose="02020603050405020304" pitchFamily="18" charset="0"/>
              </a:rPr>
              <a:t>, where revenues rose from </a:t>
            </a:r>
            <a:r>
              <a:rPr lang="en-US" sz="1100" b="1" kern="100">
                <a:effectLst/>
                <a:latin typeface="Aptos" panose="020B0004020202020204" pitchFamily="34" charset="0"/>
                <a:ea typeface="Aptos" panose="020B0004020202020204" pitchFamily="34" charset="0"/>
                <a:cs typeface="Times New Roman" panose="02020603050405020304" pitchFamily="18" charset="0"/>
              </a:rPr>
              <a:t>$3.85 million to $4.51 million</a:t>
            </a:r>
            <a:r>
              <a:rPr lang="en-US" sz="1100" kern="100">
                <a:effectLst/>
                <a:latin typeface="Aptos" panose="020B0004020202020204" pitchFamily="34" charset="0"/>
                <a:ea typeface="Aptos" panose="020B0004020202020204" pitchFamily="34" charset="0"/>
                <a:cs typeface="Times New Roman" panose="02020603050405020304" pitchFamily="18" charset="0"/>
              </a:rPr>
              <a:t> (a </a:t>
            </a:r>
            <a:r>
              <a:rPr lang="en-US" sz="1100" b="1" kern="100">
                <a:effectLst/>
                <a:latin typeface="Aptos" panose="020B0004020202020204" pitchFamily="34" charset="0"/>
                <a:ea typeface="Aptos" panose="020B0004020202020204" pitchFamily="34" charset="0"/>
                <a:cs typeface="Times New Roman" panose="02020603050405020304" pitchFamily="18" charset="0"/>
              </a:rPr>
              <a:t>17.4% increase</a:t>
            </a:r>
            <a:r>
              <a:rPr lang="en-US" sz="1100" kern="10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This growth suggests an expansion in business licensing activities, possibly due to economic recovery, increased enforcement, or new business registrations.</a:t>
            </a:r>
          </a:p>
          <a:p>
            <a:pPr marL="342900" marR="0" lvl="0" indent="-342900">
              <a:lnSpc>
                <a:spcPct val="107000"/>
              </a:lnSpc>
              <a:spcAft>
                <a:spcPts val="800"/>
              </a:spcAft>
              <a:buFont typeface="+mj-lt"/>
              <a:buAutoNum type="arabicPeriod"/>
              <a:tabLst>
                <a:tab pos="4572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Stabilization After FY 2022</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The revenue increase slowed after FY 2022, with </a:t>
            </a:r>
            <a:r>
              <a:rPr lang="en-US" sz="1100" b="1" kern="100">
                <a:effectLst/>
                <a:latin typeface="Aptos" panose="020B0004020202020204" pitchFamily="34" charset="0"/>
                <a:ea typeface="Aptos" panose="020B0004020202020204" pitchFamily="34" charset="0"/>
                <a:cs typeface="Times New Roman" panose="02020603050405020304" pitchFamily="18" charset="0"/>
              </a:rPr>
              <a:t>marginal growth</a:t>
            </a:r>
            <a:r>
              <a:rPr lang="en-US" sz="1100" kern="100">
                <a:effectLst/>
                <a:latin typeface="Aptos" panose="020B0004020202020204" pitchFamily="34" charset="0"/>
                <a:ea typeface="Aptos" panose="020B0004020202020204" pitchFamily="34" charset="0"/>
                <a:cs typeface="Times New Roman" panose="02020603050405020304" pitchFamily="18" charset="0"/>
              </a:rPr>
              <a:t> in FY 2023 (</a:t>
            </a:r>
            <a:r>
              <a:rPr lang="en-US" sz="1100" b="1" kern="100">
                <a:effectLst/>
                <a:latin typeface="Aptos" panose="020B0004020202020204" pitchFamily="34" charset="0"/>
                <a:ea typeface="Aptos" panose="020B0004020202020204" pitchFamily="34" charset="0"/>
                <a:cs typeface="Times New Roman" panose="02020603050405020304" pitchFamily="18" charset="0"/>
              </a:rPr>
              <a:t>0.5%</a:t>
            </a:r>
            <a:r>
              <a:rPr lang="en-US" sz="1100" kern="100">
                <a:effectLst/>
                <a:latin typeface="Aptos" panose="020B0004020202020204" pitchFamily="34" charset="0"/>
                <a:ea typeface="Aptos" panose="020B0004020202020204" pitchFamily="34" charset="0"/>
                <a:cs typeface="Times New Roman" panose="02020603050405020304" pitchFamily="18" charset="0"/>
              </a:rPr>
              <a:t>) and FY 2024 (</a:t>
            </a:r>
            <a:r>
              <a:rPr lang="en-US" sz="1100" b="1" kern="100">
                <a:effectLst/>
                <a:latin typeface="Aptos" panose="020B0004020202020204" pitchFamily="34" charset="0"/>
                <a:ea typeface="Aptos" panose="020B0004020202020204" pitchFamily="34" charset="0"/>
                <a:cs typeface="Times New Roman" panose="02020603050405020304" pitchFamily="18" charset="0"/>
              </a:rPr>
              <a:t>0.8%</a:t>
            </a:r>
            <a:r>
              <a:rPr lang="en-US" sz="1100" kern="10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This indicates  that the licensing market has </a:t>
            </a:r>
            <a:r>
              <a:rPr lang="en-US" sz="1100" b="1" kern="100">
                <a:effectLst/>
                <a:latin typeface="Aptos" panose="020B0004020202020204" pitchFamily="34" charset="0"/>
                <a:ea typeface="Aptos" panose="020B0004020202020204" pitchFamily="34" charset="0"/>
                <a:cs typeface="Times New Roman" panose="02020603050405020304" pitchFamily="18" charset="0"/>
              </a:rPr>
              <a:t>matured</a:t>
            </a:r>
            <a:r>
              <a:rPr lang="en-US" sz="1100" kern="100">
                <a:effectLst/>
                <a:latin typeface="Aptos" panose="020B0004020202020204" pitchFamily="34" charset="0"/>
                <a:ea typeface="Aptos" panose="020B0004020202020204" pitchFamily="34" charset="0"/>
                <a:cs typeface="Times New Roman" panose="02020603050405020304" pitchFamily="18" charset="0"/>
              </a:rPr>
              <a:t>, with fewer new businesses entering and renewals stabilizing.</a:t>
            </a:r>
          </a:p>
          <a:p>
            <a:pPr marL="342900" marR="0" lvl="0" indent="-342900">
              <a:lnSpc>
                <a:spcPct val="107000"/>
              </a:lnSpc>
              <a:spcAft>
                <a:spcPts val="800"/>
              </a:spcAft>
              <a:buFont typeface="+mj-lt"/>
              <a:buAutoNum type="arabicPeriod"/>
              <a:tabLst>
                <a:tab pos="4572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Impact of External Factors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The growth in FY 2022 may have been influenced by </a:t>
            </a:r>
            <a:r>
              <a:rPr lang="en-US" sz="1100" b="1" kern="100">
                <a:effectLst/>
                <a:latin typeface="Aptos" panose="020B0004020202020204" pitchFamily="34" charset="0"/>
                <a:ea typeface="Aptos" panose="020B0004020202020204" pitchFamily="34" charset="0"/>
                <a:cs typeface="Times New Roman" panose="02020603050405020304" pitchFamily="18" charset="0"/>
              </a:rPr>
              <a:t>post-pandemic economic recovery</a:t>
            </a:r>
            <a:r>
              <a:rPr lang="en-US" sz="1100" kern="100">
                <a:effectLst/>
                <a:latin typeface="Aptos" panose="020B0004020202020204" pitchFamily="34" charset="0"/>
                <a:ea typeface="Aptos" panose="020B0004020202020204" pitchFamily="34" charset="0"/>
                <a:cs typeface="Times New Roman" panose="02020603050405020304" pitchFamily="18" charset="0"/>
              </a:rPr>
              <a:t>, as businesses resumed normal operations.</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Regulatory changes or enforcement improvements may have contributed to better compliance and higher collections.</a:t>
            </a:r>
          </a:p>
          <a:p>
            <a:pPr marL="342900" marR="0" lvl="0" indent="-342900">
              <a:lnSpc>
                <a:spcPct val="107000"/>
              </a:lnSpc>
              <a:spcAft>
                <a:spcPts val="800"/>
              </a:spcAft>
              <a:buFont typeface="+mj-lt"/>
              <a:buAutoNum type="arabicPeriod"/>
              <a:tabLst>
                <a:tab pos="4572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Projected Growth Moving Forward</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The </a:t>
            </a:r>
            <a:r>
              <a:rPr lang="en-US" sz="1100" b="1" kern="100">
                <a:effectLst/>
                <a:latin typeface="Aptos" panose="020B0004020202020204" pitchFamily="34" charset="0"/>
                <a:ea typeface="Aptos" panose="020B0004020202020204" pitchFamily="34" charset="0"/>
                <a:cs typeface="Times New Roman" panose="02020603050405020304" pitchFamily="18" charset="0"/>
              </a:rPr>
              <a:t>average annual growth rate</a:t>
            </a:r>
            <a:r>
              <a:rPr lang="en-US" sz="1100" kern="100">
                <a:effectLst/>
                <a:latin typeface="Aptos" panose="020B0004020202020204" pitchFamily="34" charset="0"/>
                <a:ea typeface="Aptos" panose="020B0004020202020204" pitchFamily="34" charset="0"/>
                <a:cs typeface="Times New Roman" panose="02020603050405020304" pitchFamily="18" charset="0"/>
              </a:rPr>
              <a:t> across these years is </a:t>
            </a:r>
            <a:r>
              <a:rPr lang="en-US" sz="1100" b="1" kern="100">
                <a:effectLst/>
                <a:latin typeface="Aptos" panose="020B0004020202020204" pitchFamily="34" charset="0"/>
                <a:ea typeface="Aptos" panose="020B0004020202020204" pitchFamily="34" charset="0"/>
                <a:cs typeface="Times New Roman" panose="02020603050405020304" pitchFamily="18" charset="0"/>
              </a:rPr>
              <a:t>3.1%</a:t>
            </a:r>
            <a:r>
              <a:rPr lang="en-US" sz="1100" kern="10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If this trend continues, revenues are expected to </a:t>
            </a:r>
            <a:r>
              <a:rPr lang="en-US" sz="1100" b="1" kern="100">
                <a:effectLst/>
                <a:latin typeface="Aptos" panose="020B0004020202020204" pitchFamily="34" charset="0"/>
                <a:ea typeface="Aptos" panose="020B0004020202020204" pitchFamily="34" charset="0"/>
                <a:cs typeface="Times New Roman" panose="02020603050405020304" pitchFamily="18" charset="0"/>
              </a:rPr>
              <a:t>increase gradually</a:t>
            </a:r>
            <a:r>
              <a:rPr lang="en-US" sz="1100" kern="100">
                <a:effectLst/>
                <a:latin typeface="Aptos" panose="020B0004020202020204" pitchFamily="34" charset="0"/>
                <a:ea typeface="Aptos" panose="020B0004020202020204" pitchFamily="34" charset="0"/>
                <a:cs typeface="Times New Roman" panose="02020603050405020304" pitchFamily="18" charset="0"/>
              </a:rPr>
              <a:t> rather than exhibit sharp growth spikes.</a:t>
            </a:r>
          </a:p>
          <a:p>
            <a:endParaRPr lang="en-US"/>
          </a:p>
        </p:txBody>
      </p:sp>
      <p:sp>
        <p:nvSpPr>
          <p:cNvPr id="4" name="Slide Number Placeholder 3">
            <a:extLst>
              <a:ext uri="{FF2B5EF4-FFF2-40B4-BE49-F238E27FC236}">
                <a16:creationId xmlns:a16="http://schemas.microsoft.com/office/drawing/2014/main" id="{0CE6B1AC-903E-35F6-7016-737235610F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1697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986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1B5AC-24E1-2ADD-FAB6-EFF001534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C4D303-8416-0B17-68B7-2DFC0796C2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8B178D-D413-9162-4568-CF60C203DE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B1A610-ECF0-7E6B-0E73-45CD1E5AF7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3242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D9D23-08B7-A941-0D7D-1C68FA332B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BA69A9-925E-EFA3-83FE-92E1180518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D8BF99-F9C9-FCD8-5518-2ED1E46D80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853AF4-F5D7-5A33-E940-794605D093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0530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D95A6-B776-5FFE-3E2A-33D42E7A04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06465-56A4-4E95-78DE-8A7E024C42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EE06D4-22CF-17EB-F82C-BEDCF53DB2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0A621E-3CC5-AAE7-7A2C-8450E3FDBC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5783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C2D06-DB2E-2740-24C2-40329C8FE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5FB17-AC6C-7DDD-903E-44D787F8EB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ED2F9D-9967-CD79-4D15-928BE9D550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98FE97-1C4D-A437-8EF1-4A7A23F831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5587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6D8B7-A5BD-4140-657D-8CA314E38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E90C72-86CD-620F-FAA2-C5A16B979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E3C9BD-9DA7-66DB-4ABA-DEF2F30639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F9E03D-5071-0A6E-F441-AF10C298DF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EFC79-5155-401A-BF0F-8E0C9FB4B0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0319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30982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688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288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577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115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3436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2" descr="General Information - VI Department of Tourism">
            <a:extLst>
              <a:ext uri="{FF2B5EF4-FFF2-40B4-BE49-F238E27FC236}">
                <a16:creationId xmlns:a16="http://schemas.microsoft.com/office/drawing/2014/main" id="{AFDC575E-A1C9-20B8-B203-C7D062CDAE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18800" y="5554092"/>
            <a:ext cx="1371600" cy="1195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188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8387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3386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6274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8966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95965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1343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8892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2389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42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7542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8256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731000"/>
          </a:xfrm>
          <a:prstGeom prst="rect">
            <a:avLst/>
          </a:prstGeom>
        </p:spPr>
      </p:pic>
      <p:sp>
        <p:nvSpPr>
          <p:cNvPr id="2" name="Holder 2"/>
          <p:cNvSpPr>
            <a:spLocks noGrp="1"/>
          </p:cNvSpPr>
          <p:nvPr>
            <p:ph type="ctrTitle"/>
          </p:nvPr>
        </p:nvSpPr>
        <p:spPr>
          <a:xfrm>
            <a:off x="4937591" y="652356"/>
            <a:ext cx="2316818" cy="687493"/>
          </a:xfrm>
          <a:prstGeom prst="rect">
            <a:avLst/>
          </a:prstGeom>
        </p:spPr>
        <p:txBody>
          <a:bodyPr wrap="square" lIns="0" tIns="0" rIns="0" bIns="0">
            <a:spAutoFit/>
          </a:bodyPr>
          <a:lstStyle>
            <a:lvl1pPr>
              <a:defRPr sz="4400" b="1" i="0">
                <a:solidFill>
                  <a:schemeClr val="tx1"/>
                </a:solidFill>
                <a:latin typeface="Trebuchet MS"/>
                <a:cs typeface="Trebuchet MS"/>
              </a:defRPr>
            </a:lvl1pPr>
          </a:lstStyle>
          <a:p>
            <a:endParaRPr/>
          </a:p>
        </p:txBody>
      </p:sp>
      <p:sp>
        <p:nvSpPr>
          <p:cNvPr id="3" name="Holder 3"/>
          <p:cNvSpPr>
            <a:spLocks noGrp="1"/>
          </p:cNvSpPr>
          <p:nvPr>
            <p:ph type="subTitle" idx="4"/>
          </p:nvPr>
        </p:nvSpPr>
        <p:spPr>
          <a:xfrm>
            <a:off x="1828800" y="3840480"/>
            <a:ext cx="8534400" cy="738664"/>
          </a:xfrm>
          <a:prstGeom prst="rect">
            <a:avLst/>
          </a:prstGeom>
        </p:spPr>
        <p:txBody>
          <a:bodyPr wrap="square" lIns="0" tIns="0" rIns="0" bIns="0">
            <a:spAutoFit/>
          </a:bodyPr>
          <a:lstStyle>
            <a:lvl1pPr>
              <a:defRPr sz="48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85872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386163" y="582473"/>
            <a:ext cx="9419674" cy="677108"/>
          </a:xfrm>
        </p:spPr>
        <p:txBody>
          <a:bodyPr lIns="0" tIns="0" rIns="0" bIns="0"/>
          <a:lstStyle>
            <a:lvl1pPr>
              <a:defRPr sz="4400" b="1" i="0">
                <a:solidFill>
                  <a:schemeClr val="tx1"/>
                </a:solidFill>
                <a:latin typeface="Trebuchet MS"/>
                <a:cs typeface="Trebuchet MS"/>
              </a:defRPr>
            </a:lvl1pPr>
          </a:lstStyle>
          <a:p>
            <a:endParaRPr/>
          </a:p>
        </p:txBody>
      </p:sp>
      <p:sp>
        <p:nvSpPr>
          <p:cNvPr id="3" name="Holder 3"/>
          <p:cNvSpPr>
            <a:spLocks noGrp="1"/>
          </p:cNvSpPr>
          <p:nvPr>
            <p:ph type="body" idx="1"/>
          </p:nvPr>
        </p:nvSpPr>
        <p:spPr>
          <a:xfrm>
            <a:off x="1143508" y="2160863"/>
            <a:ext cx="9982623" cy="738664"/>
          </a:xfrm>
        </p:spPr>
        <p:txBody>
          <a:bodyPr lIns="0" tIns="0" rIns="0" bIns="0"/>
          <a:lstStyle>
            <a:lvl1pPr>
              <a:defRPr sz="48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52905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386163" y="582473"/>
            <a:ext cx="9419674" cy="677108"/>
          </a:xfrm>
        </p:spPr>
        <p:txBody>
          <a:bodyPr lIns="0" tIns="0" rIns="0" bIns="0"/>
          <a:lstStyle>
            <a:lvl1pPr>
              <a:defRPr sz="4400" b="1" i="0">
                <a:solidFill>
                  <a:schemeClr val="tx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110799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10799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49188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33"/>
            <a:ext cx="12192000" cy="6781377"/>
          </a:xfrm>
          <a:prstGeom prst="rect">
            <a:avLst/>
          </a:prstGeom>
        </p:spPr>
      </p:pic>
      <p:sp>
        <p:nvSpPr>
          <p:cNvPr id="17" name="bg object 17"/>
          <p:cNvSpPr/>
          <p:nvPr/>
        </p:nvSpPr>
        <p:spPr>
          <a:xfrm>
            <a:off x="0" y="0"/>
            <a:ext cx="12192000" cy="1731433"/>
          </a:xfrm>
          <a:custGeom>
            <a:avLst/>
            <a:gdLst/>
            <a:ahLst/>
            <a:cxnLst/>
            <a:rect l="l" t="t" r="r" b="b"/>
            <a:pathLst>
              <a:path w="18288000" h="2597150">
                <a:moveTo>
                  <a:pt x="1295400" y="1249946"/>
                </a:moveTo>
                <a:lnTo>
                  <a:pt x="0" y="1249946"/>
                </a:lnTo>
                <a:lnTo>
                  <a:pt x="0" y="2597023"/>
                </a:lnTo>
                <a:lnTo>
                  <a:pt x="1295400" y="2597023"/>
                </a:lnTo>
                <a:lnTo>
                  <a:pt x="1295400" y="1249946"/>
                </a:lnTo>
                <a:close/>
              </a:path>
              <a:path w="18288000" h="2597150">
                <a:moveTo>
                  <a:pt x="18288000" y="0"/>
                </a:moveTo>
                <a:lnTo>
                  <a:pt x="16992600" y="0"/>
                </a:lnTo>
                <a:lnTo>
                  <a:pt x="16992600" y="1106678"/>
                </a:lnTo>
                <a:lnTo>
                  <a:pt x="18288000" y="1106678"/>
                </a:lnTo>
                <a:lnTo>
                  <a:pt x="18288000" y="0"/>
                </a:lnTo>
                <a:close/>
              </a:path>
            </a:pathLst>
          </a:custGeom>
          <a:solidFill>
            <a:srgbClr val="EE9F38"/>
          </a:solidFill>
        </p:spPr>
        <p:txBody>
          <a:bodyPr wrap="square" lIns="0" tIns="0" rIns="0" bIns="0" rtlCol="0"/>
          <a:lstStyle/>
          <a:p>
            <a:endParaRPr sz="1200"/>
          </a:p>
        </p:txBody>
      </p:sp>
      <p:pic>
        <p:nvPicPr>
          <p:cNvPr id="18" name="bg object 18"/>
          <p:cNvPicPr/>
          <p:nvPr/>
        </p:nvPicPr>
        <p:blipFill>
          <a:blip r:embed="rId3" cstate="print"/>
          <a:stretch>
            <a:fillRect/>
          </a:stretch>
        </p:blipFill>
        <p:spPr>
          <a:xfrm>
            <a:off x="1909657" y="1282362"/>
            <a:ext cx="3808560" cy="2512229"/>
          </a:xfrm>
          <a:prstGeom prst="rect">
            <a:avLst/>
          </a:prstGeom>
        </p:spPr>
      </p:pic>
      <p:sp>
        <p:nvSpPr>
          <p:cNvPr id="2" name="Holder 2"/>
          <p:cNvSpPr>
            <a:spLocks noGrp="1"/>
          </p:cNvSpPr>
          <p:nvPr>
            <p:ph type="title"/>
          </p:nvPr>
        </p:nvSpPr>
        <p:spPr>
          <a:xfrm>
            <a:off x="1386163" y="582473"/>
            <a:ext cx="9419674" cy="677108"/>
          </a:xfrm>
        </p:spPr>
        <p:txBody>
          <a:bodyPr lIns="0" tIns="0" rIns="0" bIns="0"/>
          <a:lstStyle>
            <a:lvl1pPr>
              <a:defRPr sz="4400" b="1" i="0">
                <a:solidFill>
                  <a:schemeClr val="tx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7745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46797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17344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B28B0DC-BFCA-4118-A4C2-FD63385AABFE}" type="datetime1">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9530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0884CB-9F60-41CB-A90E-199262DFE8F0}" type="datetime1">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35996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C082C5-F5D7-40A1-ACFB-BD07CB250B98}" type="datetime1">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06124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98E17-2406-473D-A4D8-3DD1376D68F9}" type="datetime1">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10052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391A0D-3FA2-40BF-B427-34F139B9C73A}" type="datetime1">
              <a:rPr lang="en-US" smtClean="0"/>
              <a:t>3/23/2026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79111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1D3240-3624-4353-A363-FBDAF15C98E7}" type="datetime1">
              <a:rPr lang="en-US" smtClean="0"/>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2772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705C61-83BE-40B6-81FF-3C6AD349855A}" type="datetime1">
              <a:rPr lang="en-US" smtClean="0"/>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8613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8CC9B4C3-047A-4248-AD39-B93B58F90460}" type="datetime1">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18237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F18C15BC-F25C-450C-8A30-D4F39F2859BA}" type="datetime1">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09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4024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89A15-4B77-45B6-A0B2-502C2C5759CA}" type="datetime1">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4656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6BD6B3-AD6A-4A8E-A365-899928A49FCD}" type="datetime1">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8463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046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9364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2091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2559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357477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2.jp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5.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3/23/2026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33748950"/>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3/23/2026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28092387"/>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3/23/2026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342150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3/23/2026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3055393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33"/>
            <a:ext cx="12192000" cy="6781377"/>
          </a:xfrm>
          <a:prstGeom prst="rect">
            <a:avLst/>
          </a:prstGeom>
        </p:spPr>
      </p:pic>
      <p:sp>
        <p:nvSpPr>
          <p:cNvPr id="2" name="Holder 2"/>
          <p:cNvSpPr>
            <a:spLocks noGrp="1"/>
          </p:cNvSpPr>
          <p:nvPr>
            <p:ph type="title"/>
          </p:nvPr>
        </p:nvSpPr>
        <p:spPr>
          <a:xfrm>
            <a:off x="1386163" y="582473"/>
            <a:ext cx="9419674" cy="1015663"/>
          </a:xfrm>
          <a:prstGeom prst="rect">
            <a:avLst/>
          </a:prstGeom>
        </p:spPr>
        <p:txBody>
          <a:bodyPr wrap="square" lIns="0" tIns="0" rIns="0" bIns="0">
            <a:spAutoFit/>
          </a:bodyPr>
          <a:lstStyle>
            <a:lvl1pPr>
              <a:defRPr sz="6600" b="1" i="0">
                <a:solidFill>
                  <a:schemeClr val="tx1"/>
                </a:solidFill>
                <a:latin typeface="Trebuchet MS"/>
                <a:cs typeface="Trebuchet MS"/>
              </a:defRPr>
            </a:lvl1pPr>
          </a:lstStyle>
          <a:p>
            <a:endParaRPr/>
          </a:p>
        </p:txBody>
      </p:sp>
      <p:sp>
        <p:nvSpPr>
          <p:cNvPr id="3" name="Holder 3"/>
          <p:cNvSpPr>
            <a:spLocks noGrp="1"/>
          </p:cNvSpPr>
          <p:nvPr>
            <p:ph type="body" idx="1"/>
          </p:nvPr>
        </p:nvSpPr>
        <p:spPr>
          <a:xfrm>
            <a:off x="1143508" y="2160863"/>
            <a:ext cx="9982623" cy="1107996"/>
          </a:xfrm>
          <a:prstGeom prst="rect">
            <a:avLst/>
          </a:prstGeom>
        </p:spPr>
        <p:txBody>
          <a:bodyPr wrap="square" lIns="0" tIns="0" rIns="0" bIns="0">
            <a:spAutoFit/>
          </a:bodyPr>
          <a:lstStyle>
            <a:lvl1pPr>
              <a:defRPr sz="72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3/23/2026</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9200394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E66A183E-8D16-4BB4-B965-988A047BA8EF}" type="datetime1">
              <a:rPr lang="en-US" smtClean="0"/>
              <a:t>3/23/2026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3026404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png"/><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01.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svg"/></Relationships>
</file>

<file path=ppt/slides/_rels/slide1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9.png"/><Relationship Id="rId1" Type="http://schemas.openxmlformats.org/officeDocument/2006/relationships/slideLayout" Target="../slideLayouts/slideLayout2.xml"/><Relationship Id="rId5" Type="http://schemas.openxmlformats.org/officeDocument/2006/relationships/image" Target="../media/image145.svg"/><Relationship Id="rId4" Type="http://schemas.openxmlformats.org/officeDocument/2006/relationships/image" Target="../media/image144.png"/></Relationships>
</file>

<file path=ppt/slides/_rels/slide10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svg"/></Relationships>
</file>

<file path=ppt/slides/_rels/slide104.xml.rels><?xml version="1.0" encoding="UTF-8" standalone="yes"?>
<Relationships xmlns="http://schemas.openxmlformats.org/package/2006/relationships"><Relationship Id="rId3" Type="http://schemas.openxmlformats.org/officeDocument/2006/relationships/image" Target="../media/image154.gif"/><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156.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jpeg"/><Relationship Id="rId7" Type="http://schemas.openxmlformats.org/officeDocument/2006/relationships/image" Target="../media/image33.svg"/><Relationship Id="rId12"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sv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svg"/></Relationships>
</file>

<file path=ppt/slides/_rels/slide1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15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chart" Target="../charts/chart2.xml"/><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7.svg"/><Relationship Id="rId2" Type="http://schemas.openxmlformats.org/officeDocument/2006/relationships/image" Target="../media/image42.png"/><Relationship Id="rId16"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58.emf"/></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59.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60.emf"/></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hyperlink" Target="https://propertytax.vi.gov/"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9.png"/><Relationship Id="rId7" Type="http://schemas.openxmlformats.org/officeDocument/2006/relationships/image" Target="../media/image70.sv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9.jpe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microsoft.com/office/2007/relationships/hdphoto" Target="../media/hdphoto1.wdp"/><Relationship Id="rId5" Type="http://schemas.openxmlformats.org/officeDocument/2006/relationships/image" Target="../media/image80.pn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image" Target="../media/image82.png"/><Relationship Id="rId5" Type="http://schemas.openxmlformats.org/officeDocument/2006/relationships/hyperlink" Target="https://dof.vi.gov/" TargetMode="Externa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84.png"/><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8.xml"/><Relationship Id="rId1" Type="http://schemas.openxmlformats.org/officeDocument/2006/relationships/slideLayout" Target="../slideLayouts/slideLayout37.xml"/><Relationship Id="rId5" Type="http://schemas.openxmlformats.org/officeDocument/2006/relationships/image" Target="../media/image86.pn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openxmlformats.org/officeDocument/2006/relationships/image" Target="../media/image87.png"/><Relationship Id="rId5" Type="http://schemas.openxmlformats.org/officeDocument/2006/relationships/hyperlink" Target="https://www.vidol.gov/" TargetMode="External"/><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0.xml"/><Relationship Id="rId1" Type="http://schemas.openxmlformats.org/officeDocument/2006/relationships/slideLayout" Target="../slideLayouts/slideLayout37.xml"/><Relationship Id="rId5" Type="http://schemas.openxmlformats.org/officeDocument/2006/relationships/image" Target="../media/image88.pn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37.xml"/><Relationship Id="rId5" Type="http://schemas.openxmlformats.org/officeDocument/2006/relationships/image" Target="../media/image89.png"/><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4.emf"/><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15.xml"/><Relationship Id="rId4" Type="http://schemas.openxmlformats.org/officeDocument/2006/relationships/image" Target="../media/image96.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5.emf"/><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6.emf"/><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jpg"/><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102.png"/><Relationship Id="rId4" Type="http://schemas.openxmlformats.org/officeDocument/2006/relationships/image" Target="../media/image101.png"/></Relationships>
</file>

<file path=ppt/slides/_rels/slide7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g"/><Relationship Id="rId1" Type="http://schemas.openxmlformats.org/officeDocument/2006/relationships/slideLayout" Target="../slideLayouts/slideLayout30.xml"/><Relationship Id="rId5" Type="http://schemas.openxmlformats.org/officeDocument/2006/relationships/image" Target="../media/image10.png"/><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7.png"/><Relationship Id="rId3" Type="http://schemas.openxmlformats.org/officeDocument/2006/relationships/image" Target="../media/image109.png"/><Relationship Id="rId7" Type="http://schemas.openxmlformats.org/officeDocument/2006/relationships/image" Target="../media/image112.png"/><Relationship Id="rId12" Type="http://schemas.openxmlformats.org/officeDocument/2006/relationships/hyperlink" Target="mailto:info@usvieda.org" TargetMode="External"/><Relationship Id="rId2" Type="http://schemas.openxmlformats.org/officeDocument/2006/relationships/image" Target="../media/image108.png"/><Relationship Id="rId1" Type="http://schemas.openxmlformats.org/officeDocument/2006/relationships/slideLayout" Target="../slideLayouts/slideLayout27.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hyperlink" Target="http://www.usvieda.org/" TargetMode="External"/><Relationship Id="rId9" Type="http://schemas.openxmlformats.org/officeDocument/2006/relationships/image" Target="../media/image114.png"/></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9.png"/></Relationships>
</file>

<file path=ppt/slides/_rels/slide8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122.png"/><Relationship Id="rId4" Type="http://schemas.openxmlformats.org/officeDocument/2006/relationships/image" Target="../media/image121.emf"/></Relationships>
</file>

<file path=ppt/slides/_rels/slide8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emf"/></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127.png"/><Relationship Id="rId4" Type="http://schemas.openxmlformats.org/officeDocument/2006/relationships/image" Target="../media/image126.emf"/></Relationships>
</file>

<file path=ppt/slides/_rels/slide9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129.png"/><Relationship Id="rId4" Type="http://schemas.openxmlformats.org/officeDocument/2006/relationships/image" Target="../media/image128.emf"/></Relationships>
</file>

<file path=ppt/slides/_rels/slide9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image" Target="../media/image131.png"/><Relationship Id="rId4" Type="http://schemas.openxmlformats.org/officeDocument/2006/relationships/image" Target="../media/image130.png"/></Relationships>
</file>

<file path=ppt/slides/_rels/slide9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132.png"/></Relationships>
</file>

<file path=ppt/slides/_rels/slide9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svg"/><Relationship Id="rId4" Type="http://schemas.openxmlformats.org/officeDocument/2006/relationships/image" Target="../media/image134.png"/></Relationships>
</file>

<file path=ppt/slides/_rels/slide9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1.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5.svg"/><Relationship Id="rId4" Type="http://schemas.openxmlformats.org/officeDocument/2006/relationships/image" Target="../media/image1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75748" y="1686238"/>
            <a:ext cx="8040504" cy="1630400"/>
            <a:chOff x="0" y="0"/>
            <a:chExt cx="3139862" cy="628945"/>
          </a:xfrm>
          <a:solidFill>
            <a:srgbClr val="FA9706"/>
          </a:solidFill>
        </p:grpSpPr>
        <p:sp>
          <p:nvSpPr>
            <p:cNvPr id="3" name="Freeform 3"/>
            <p:cNvSpPr/>
            <p:nvPr/>
          </p:nvSpPr>
          <p:spPr>
            <a:xfrm>
              <a:off x="0" y="0"/>
              <a:ext cx="3139862" cy="628945"/>
            </a:xfrm>
            <a:custGeom>
              <a:avLst/>
              <a:gdLst/>
              <a:ahLst/>
              <a:cxnLst/>
              <a:rect l="l" t="t" r="r" b="b"/>
              <a:pathLst>
                <a:path w="3139862" h="628945">
                  <a:moveTo>
                    <a:pt x="0" y="0"/>
                  </a:moveTo>
                  <a:lnTo>
                    <a:pt x="3139862" y="0"/>
                  </a:lnTo>
                  <a:lnTo>
                    <a:pt x="3139862" y="628945"/>
                  </a:lnTo>
                  <a:lnTo>
                    <a:pt x="0" y="628945"/>
                  </a:lnTo>
                  <a:close/>
                </a:path>
              </a:pathLst>
            </a:custGeom>
            <a:grpFill/>
          </p:spPr>
          <p:txBody>
            <a:bodyPr/>
            <a:lstStyle/>
            <a:p>
              <a:endParaRPr lang="en-US" sz="1200"/>
            </a:p>
          </p:txBody>
        </p:sp>
        <p:sp>
          <p:nvSpPr>
            <p:cNvPr id="4" name="TextBox 4"/>
            <p:cNvSpPr txBox="1"/>
            <p:nvPr/>
          </p:nvSpPr>
          <p:spPr>
            <a:xfrm>
              <a:off x="0" y="-38100"/>
              <a:ext cx="3139862" cy="667045"/>
            </a:xfrm>
            <a:prstGeom prst="rect">
              <a:avLst/>
            </a:prstGeom>
            <a:grpFill/>
          </p:spPr>
          <p:txBody>
            <a:bodyPr lIns="33867" tIns="33867" rIns="33867" bIns="33867" rtlCol="0" anchor="ctr"/>
            <a:lstStyle/>
            <a:p>
              <a:pPr algn="ctr">
                <a:lnSpc>
                  <a:spcPts val="1773"/>
                </a:lnSpc>
              </a:pPr>
              <a:endParaRPr sz="1200"/>
            </a:p>
          </p:txBody>
        </p:sp>
      </p:grpSp>
      <p:sp>
        <p:nvSpPr>
          <p:cNvPr id="9" name="TextBox 9"/>
          <p:cNvSpPr txBox="1"/>
          <p:nvPr/>
        </p:nvSpPr>
        <p:spPr>
          <a:xfrm>
            <a:off x="6948843" y="2501438"/>
            <a:ext cx="2316520" cy="205184"/>
          </a:xfrm>
          <a:prstGeom prst="rect">
            <a:avLst/>
          </a:prstGeom>
        </p:spPr>
        <p:txBody>
          <a:bodyPr lIns="0" tIns="0" rIns="0" bIns="0" rtlCol="0" anchor="t">
            <a:spAutoFit/>
          </a:bodyPr>
          <a:lstStyle/>
          <a:p>
            <a:pPr algn="just">
              <a:lnSpc>
                <a:spcPts val="1613"/>
              </a:lnSpc>
            </a:pPr>
            <a:r>
              <a:rPr lang="en-US" sz="1466" b="1" spc="208">
                <a:solidFill>
                  <a:schemeClr val="bg1"/>
                </a:solidFill>
                <a:latin typeface="Clear Sans Medium"/>
                <a:ea typeface="Clear Sans Medium"/>
                <a:cs typeface="Clear Sans Medium"/>
                <a:sym typeface="Clear Sans Medium"/>
              </a:rPr>
              <a:t>MARCH 20, </a:t>
            </a:r>
            <a:r>
              <a:rPr lang="en-US" sz="1466" b="1" spc="208" dirty="0">
                <a:solidFill>
                  <a:schemeClr val="bg1"/>
                </a:solidFill>
                <a:latin typeface="Clear Sans Medium"/>
                <a:ea typeface="Clear Sans Medium"/>
                <a:cs typeface="Clear Sans Medium"/>
                <a:sym typeface="Clear Sans Medium"/>
              </a:rPr>
              <a:t>2026</a:t>
            </a:r>
          </a:p>
        </p:txBody>
      </p:sp>
      <p:sp>
        <p:nvSpPr>
          <p:cNvPr id="11" name="Freeform 11"/>
          <p:cNvSpPr/>
          <p:nvPr/>
        </p:nvSpPr>
        <p:spPr>
          <a:xfrm rot="5400000">
            <a:off x="-1608897" y="3853391"/>
            <a:ext cx="4587134" cy="1422085"/>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FA9706"/>
          </a:solidFill>
        </p:spPr>
        <p:txBody>
          <a:bodyPr/>
          <a:lstStyle/>
          <a:p>
            <a:endParaRPr lang="en-US" sz="1200"/>
          </a:p>
        </p:txBody>
      </p:sp>
      <p:sp>
        <p:nvSpPr>
          <p:cNvPr id="17" name="TextBox 17"/>
          <p:cNvSpPr txBox="1"/>
          <p:nvPr/>
        </p:nvSpPr>
        <p:spPr>
          <a:xfrm>
            <a:off x="1007971" y="403836"/>
            <a:ext cx="8842679" cy="1282402"/>
          </a:xfrm>
          <a:prstGeom prst="rect">
            <a:avLst/>
          </a:prstGeom>
        </p:spPr>
        <p:txBody>
          <a:bodyPr wrap="square" lIns="0" tIns="0" rIns="0" bIns="0" rtlCol="0" anchor="t">
            <a:spAutoFit/>
          </a:bodyPr>
          <a:lstStyle/>
          <a:p>
            <a:pPr algn="r">
              <a:lnSpc>
                <a:spcPts val="10042"/>
              </a:lnSpc>
            </a:pPr>
            <a:r>
              <a:rPr lang="en-US" sz="9129" b="1" spc="292" dirty="0">
                <a:solidFill>
                  <a:schemeClr val="bg1"/>
                </a:solidFill>
                <a:latin typeface="Public Sans Bold"/>
                <a:ea typeface="Public Sans Bold"/>
                <a:cs typeface="Times New Roman" panose="02020603050405020304" pitchFamily="18" charset="0"/>
                <a:sym typeface="Public Sans Bold"/>
              </a:rPr>
              <a:t>2026 SPRING</a:t>
            </a:r>
          </a:p>
        </p:txBody>
      </p:sp>
      <p:sp>
        <p:nvSpPr>
          <p:cNvPr id="18" name="TextBox 18"/>
          <p:cNvSpPr txBox="1"/>
          <p:nvPr/>
        </p:nvSpPr>
        <p:spPr>
          <a:xfrm>
            <a:off x="3216951" y="1760157"/>
            <a:ext cx="6048412" cy="622030"/>
          </a:xfrm>
          <a:prstGeom prst="rect">
            <a:avLst/>
          </a:prstGeom>
          <a:solidFill>
            <a:srgbClr val="FA9706"/>
          </a:solidFill>
        </p:spPr>
        <p:txBody>
          <a:bodyPr wrap="square" lIns="0" tIns="0" rIns="0" bIns="0" rtlCol="0" anchor="t">
            <a:spAutoFit/>
          </a:bodyPr>
          <a:lstStyle/>
          <a:p>
            <a:pPr algn="ctr">
              <a:lnSpc>
                <a:spcPts val="5207"/>
              </a:lnSpc>
            </a:pPr>
            <a:r>
              <a:rPr lang="en-US" sz="3600" b="1" spc="151" dirty="0">
                <a:solidFill>
                  <a:srgbClr val="FFFFFF"/>
                </a:solidFill>
                <a:latin typeface="Public Sans Bold"/>
                <a:ea typeface="Public Sans Bold"/>
                <a:cs typeface="Public Sans Bold"/>
                <a:sym typeface="Public Sans Bold"/>
              </a:rPr>
              <a:t> REVENUE CONFERENCE</a:t>
            </a:r>
          </a:p>
        </p:txBody>
      </p:sp>
      <p:sp>
        <p:nvSpPr>
          <p:cNvPr id="5" name="Rectangle 1">
            <a:extLst>
              <a:ext uri="{FF2B5EF4-FFF2-40B4-BE49-F238E27FC236}">
                <a16:creationId xmlns:a16="http://schemas.microsoft.com/office/drawing/2014/main" id="{2B38B87E-F087-4EA4-865D-B4579EB86EB6}"/>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US" sz="1200"/>
          </a:p>
        </p:txBody>
      </p:sp>
      <p:pic>
        <p:nvPicPr>
          <p:cNvPr id="25" name="Picture 24" descr="A blue circle with a gold eagle and arrows&#10;&#10;AI-generated content may be incorrect.">
            <a:extLst>
              <a:ext uri="{FF2B5EF4-FFF2-40B4-BE49-F238E27FC236}">
                <a16:creationId xmlns:a16="http://schemas.microsoft.com/office/drawing/2014/main" id="{60BBC921-216B-5593-D42A-8FE3BF4DA96D}"/>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10482404" y="22405"/>
            <a:ext cx="1709596" cy="1709596"/>
          </a:xfrm>
          <a:prstGeom prst="rect">
            <a:avLst/>
          </a:prstGeom>
        </p:spPr>
      </p:pic>
      <p:pic>
        <p:nvPicPr>
          <p:cNvPr id="7" name="Picture 6" descr="GOVERNMENT OF THE UNITED IN PRIDE AND HOPE ED STATES VIRGIN ISLANDS&#10;&#10;AI-generated content may be incorrect.">
            <a:extLst>
              <a:ext uri="{FF2B5EF4-FFF2-40B4-BE49-F238E27FC236}">
                <a16:creationId xmlns:a16="http://schemas.microsoft.com/office/drawing/2014/main" id="{1D06B612-BE01-41B1-B5F8-95120BA9A9E8}"/>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1587" y="28156"/>
            <a:ext cx="1725181" cy="1732001"/>
          </a:xfrm>
          <a:prstGeom prst="rect">
            <a:avLst/>
          </a:prstGeom>
        </p:spPr>
      </p:pic>
      <p:pic>
        <p:nvPicPr>
          <p:cNvPr id="8" name="Picture 7">
            <a:extLst>
              <a:ext uri="{FF2B5EF4-FFF2-40B4-BE49-F238E27FC236}">
                <a16:creationId xmlns:a16="http://schemas.microsoft.com/office/drawing/2014/main" id="{E27C2B39-B1D4-3C35-E8BA-0A758B38D852}"/>
              </a:ext>
            </a:extLst>
          </p:cNvPr>
          <p:cNvPicPr>
            <a:picLocks noChangeAspect="1"/>
          </p:cNvPicPr>
          <p:nvPr/>
        </p:nvPicPr>
        <p:blipFill>
          <a:blip r:embed="rId4"/>
          <a:stretch>
            <a:fillRect/>
          </a:stretch>
        </p:blipFill>
        <p:spPr>
          <a:xfrm>
            <a:off x="2191535" y="3429000"/>
            <a:ext cx="1464013" cy="1486159"/>
          </a:xfrm>
          <a:prstGeom prst="rect">
            <a:avLst/>
          </a:prstGeom>
        </p:spPr>
      </p:pic>
      <p:pic>
        <p:nvPicPr>
          <p:cNvPr id="10" name="Picture 9" descr="viodr">
            <a:extLst>
              <a:ext uri="{FF2B5EF4-FFF2-40B4-BE49-F238E27FC236}">
                <a16:creationId xmlns:a16="http://schemas.microsoft.com/office/drawing/2014/main" id="{0BAA773F-9B88-D1A4-8FD8-1B324AF13A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1407" y="3541364"/>
            <a:ext cx="1267778" cy="12522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ack and yellow rectangle with black letters&#10;&#10;AI-generated content may be incorrect.">
            <a:extLst>
              <a:ext uri="{FF2B5EF4-FFF2-40B4-BE49-F238E27FC236}">
                <a16:creationId xmlns:a16="http://schemas.microsoft.com/office/drawing/2014/main" id="{5676D10D-AFA6-5C48-0340-1259236908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4275" y="3810500"/>
            <a:ext cx="1742146" cy="730671"/>
          </a:xfrm>
          <a:prstGeom prst="rect">
            <a:avLst/>
          </a:prstGeom>
        </p:spPr>
      </p:pic>
      <p:pic>
        <p:nvPicPr>
          <p:cNvPr id="19" name="Picture 2" descr="General Information - VI Department of Tourism">
            <a:extLst>
              <a:ext uri="{FF2B5EF4-FFF2-40B4-BE49-F238E27FC236}">
                <a16:creationId xmlns:a16="http://schemas.microsoft.com/office/drawing/2014/main" id="{345FA2A5-29D8-B27D-7BC2-1E722C2A8E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5864" y="5071013"/>
            <a:ext cx="1371600" cy="1195578"/>
          </a:xfrm>
          <a:prstGeom prst="rect">
            <a:avLst/>
          </a:prstGeom>
          <a:noFill/>
          <a:extLst>
            <a:ext uri="{909E8E84-426E-40DD-AFC4-6F175D3DCCD1}">
              <a14:hiddenFill xmlns:a14="http://schemas.microsoft.com/office/drawing/2010/main">
                <a:solidFill>
                  <a:srgbClr val="FFFFFF"/>
                </a:solidFill>
              </a14:hiddenFill>
            </a:ext>
          </a:extLst>
        </p:spPr>
      </p:pic>
      <p:pic>
        <p:nvPicPr>
          <p:cNvPr id="20" name="object 5">
            <a:extLst>
              <a:ext uri="{FF2B5EF4-FFF2-40B4-BE49-F238E27FC236}">
                <a16:creationId xmlns:a16="http://schemas.microsoft.com/office/drawing/2014/main" id="{05266F9B-75AA-1F0F-A53A-DCED11B8621D}"/>
              </a:ext>
            </a:extLst>
          </p:cNvPr>
          <p:cNvPicPr/>
          <p:nvPr/>
        </p:nvPicPr>
        <p:blipFill>
          <a:blip r:embed="rId8" cstate="print"/>
          <a:stretch>
            <a:fillRect/>
          </a:stretch>
        </p:blipFill>
        <p:spPr>
          <a:xfrm>
            <a:off x="3655548" y="5270528"/>
            <a:ext cx="1414582" cy="978336"/>
          </a:xfrm>
          <a:prstGeom prst="rect">
            <a:avLst/>
          </a:prstGeom>
        </p:spPr>
      </p:pic>
      <p:pic>
        <p:nvPicPr>
          <p:cNvPr id="21" name="Picture 20">
            <a:extLst>
              <a:ext uri="{FF2B5EF4-FFF2-40B4-BE49-F238E27FC236}">
                <a16:creationId xmlns:a16="http://schemas.microsoft.com/office/drawing/2014/main" id="{4FE957CE-22AB-CD28-7F26-7DE9032DE4E6}"/>
              </a:ext>
            </a:extLst>
          </p:cNvPr>
          <p:cNvPicPr>
            <a:picLocks noChangeAspect="1"/>
          </p:cNvPicPr>
          <p:nvPr/>
        </p:nvPicPr>
        <p:blipFill>
          <a:blip r:embed="rId9">
            <a:alphaModFix/>
            <a:extLst>
              <a:ext uri="{28A0092B-C50C-407E-A947-70E740481C1C}">
                <a14:useLocalDpi xmlns:a14="http://schemas.microsoft.com/office/drawing/2010/main" val="0"/>
              </a:ext>
            </a:extLst>
          </a:blip>
          <a:srcRect/>
          <a:stretch>
            <a:fillRect/>
          </a:stretch>
        </p:blipFill>
        <p:spPr bwMode="auto">
          <a:xfrm>
            <a:off x="5429310" y="5361424"/>
            <a:ext cx="2053368" cy="701275"/>
          </a:xfrm>
          <a:prstGeom prst="rect">
            <a:avLst/>
          </a:prstGeom>
          <a:noFill/>
          <a:ln>
            <a:noFill/>
          </a:ln>
        </p:spPr>
      </p:pic>
      <p:sp>
        <p:nvSpPr>
          <p:cNvPr id="22" name="Freeform 8">
            <a:extLst>
              <a:ext uri="{FF2B5EF4-FFF2-40B4-BE49-F238E27FC236}">
                <a16:creationId xmlns:a16="http://schemas.microsoft.com/office/drawing/2014/main" id="{41205D63-8A6C-2500-15D9-9858026349A9}"/>
              </a:ext>
            </a:extLst>
          </p:cNvPr>
          <p:cNvSpPr/>
          <p:nvPr/>
        </p:nvSpPr>
        <p:spPr>
          <a:xfrm>
            <a:off x="9564730" y="5171762"/>
            <a:ext cx="1371601" cy="1202808"/>
          </a:xfrm>
          <a:custGeom>
            <a:avLst/>
            <a:gdLst/>
            <a:ahLst/>
            <a:cxnLst/>
            <a:rect l="l" t="t" r="r" b="b"/>
            <a:pathLst>
              <a:path w="1343150" h="1347348">
                <a:moveTo>
                  <a:pt x="0" y="0"/>
                </a:moveTo>
                <a:lnTo>
                  <a:pt x="1343151" y="0"/>
                </a:lnTo>
                <a:lnTo>
                  <a:pt x="1343151" y="1347348"/>
                </a:lnTo>
                <a:lnTo>
                  <a:pt x="0" y="1347348"/>
                </a:lnTo>
                <a:lnTo>
                  <a:pt x="0" y="0"/>
                </a:lnTo>
                <a:close/>
              </a:path>
            </a:pathLst>
          </a:custGeom>
          <a:blipFill>
            <a:blip r:embed="rId10"/>
            <a:stretch>
              <a:fillRect/>
            </a:stretch>
          </a:blipFill>
        </p:spPr>
        <p:txBody>
          <a:bodyPr/>
          <a:lstStyle/>
          <a:p>
            <a:endParaRPr lang="en-VI" sz="1200"/>
          </a:p>
        </p:txBody>
      </p:sp>
      <p:pic>
        <p:nvPicPr>
          <p:cNvPr id="24" name="Picture 23" descr="The image features the logo of the Virgin Islands Waste Management Authority, emphasizing their commitment to preserving Paradise.&#10;&#10;AI-generated content may be incorrect.">
            <a:extLst>
              <a:ext uri="{FF2B5EF4-FFF2-40B4-BE49-F238E27FC236}">
                <a16:creationId xmlns:a16="http://schemas.microsoft.com/office/drawing/2014/main" id="{CCB43A4C-60D9-1C5B-C5E7-21BCED97BD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6650" y="5333521"/>
            <a:ext cx="1594107" cy="670561"/>
          </a:xfrm>
          <a:prstGeom prst="rect">
            <a:avLst/>
          </a:prstGeom>
        </p:spPr>
      </p:pic>
      <p:pic>
        <p:nvPicPr>
          <p:cNvPr id="28" name="Picture 27" descr="UNITED STATES VIRGIN ISLANDS,&#10;&#10;AI-generated content may be incorrect.">
            <a:extLst>
              <a:ext uri="{FF2B5EF4-FFF2-40B4-BE49-F238E27FC236}">
                <a16:creationId xmlns:a16="http://schemas.microsoft.com/office/drawing/2014/main" id="{4675A5A2-5E11-9A1D-FD27-EB1E288D3E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84311" y="3541681"/>
            <a:ext cx="1313691" cy="1313691"/>
          </a:xfrm>
          <a:prstGeom prst="rect">
            <a:avLst/>
          </a:prstGeom>
        </p:spPr>
      </p:pic>
      <p:pic>
        <p:nvPicPr>
          <p:cNvPr id="30" name="Picture 29" descr="The image features the logo of the Bureau of Economic Research, depicting a stylized upward-pointing arrow with a rising economic graph, against a backdrop of the United States map.&#10;&#10;AI-generated content may be incorrect.">
            <a:extLst>
              <a:ext uri="{FF2B5EF4-FFF2-40B4-BE49-F238E27FC236}">
                <a16:creationId xmlns:a16="http://schemas.microsoft.com/office/drawing/2014/main" id="{E300E70E-2B3F-FF5A-1BEB-F42F0806785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82363" y="3541362"/>
            <a:ext cx="1267778" cy="12988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6655"/>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endParaRPr lang="en-US" sz="1200"/>
          </a:p>
        </p:txBody>
      </p:sp>
      <p:grpSp>
        <p:nvGrpSpPr>
          <p:cNvPr id="3" name="Group 3"/>
          <p:cNvGrpSpPr/>
          <p:nvPr/>
        </p:nvGrpSpPr>
        <p:grpSpPr>
          <a:xfrm>
            <a:off x="0" y="-76654"/>
            <a:ext cx="12192000" cy="1808011"/>
            <a:chOff x="0" y="-38100"/>
            <a:chExt cx="5439065" cy="898667"/>
          </a:xfrm>
          <a:solidFill>
            <a:srgbClr val="002060"/>
          </a:solidFill>
        </p:grpSpPr>
        <p:sp>
          <p:nvSpPr>
            <p:cNvPr id="4" name="Freeform 4"/>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endParaRPr lang="en-US" sz="1200"/>
            </a:p>
          </p:txBody>
        </p:sp>
        <p:sp>
          <p:nvSpPr>
            <p:cNvPr id="5" name="TextBox 5"/>
            <p:cNvSpPr txBox="1"/>
            <p:nvPr/>
          </p:nvSpPr>
          <p:spPr>
            <a:xfrm>
              <a:off x="0" y="-38100"/>
              <a:ext cx="5439065" cy="898667"/>
            </a:xfrm>
            <a:prstGeom prst="rect">
              <a:avLst/>
            </a:prstGeom>
            <a:grpFill/>
          </p:spPr>
          <p:txBody>
            <a:bodyPr lIns="33867" tIns="33867" rIns="33867" bIns="33867" rtlCol="0" anchor="ctr"/>
            <a:lstStyle/>
            <a:p>
              <a:pPr algn="ctr">
                <a:lnSpc>
                  <a:spcPts val="1773"/>
                </a:lnSpc>
              </a:pPr>
              <a:endParaRPr sz="1200"/>
            </a:p>
          </p:txBody>
        </p:sp>
      </p:grpSp>
      <p:grpSp>
        <p:nvGrpSpPr>
          <p:cNvPr id="6" name="Group 6"/>
          <p:cNvGrpSpPr/>
          <p:nvPr/>
        </p:nvGrpSpPr>
        <p:grpSpPr>
          <a:xfrm>
            <a:off x="0" y="686069"/>
            <a:ext cx="863601" cy="1045289"/>
            <a:chOff x="0" y="-60443"/>
            <a:chExt cx="1050549" cy="429105"/>
          </a:xfrm>
        </p:grpSpPr>
        <p:sp>
          <p:nvSpPr>
            <p:cNvPr id="7" name="Freeform 7"/>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endParaRPr lang="en-US" sz="1200"/>
            </a:p>
          </p:txBody>
        </p:sp>
        <p:sp>
          <p:nvSpPr>
            <p:cNvPr id="8" name="TextBox 8"/>
            <p:cNvSpPr txBox="1"/>
            <p:nvPr/>
          </p:nvSpPr>
          <p:spPr>
            <a:xfrm>
              <a:off x="703826" y="-60443"/>
              <a:ext cx="346723" cy="429104"/>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a:off x="11328400" y="-76654"/>
            <a:ext cx="863600" cy="814441"/>
            <a:chOff x="0" y="0"/>
            <a:chExt cx="1050549" cy="370360"/>
          </a:xfrm>
        </p:grpSpPr>
        <p:sp>
          <p:nvSpPr>
            <p:cNvPr id="10" name="Freeform 10"/>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endParaRPr lang="en-US" sz="1200"/>
            </a:p>
          </p:txBody>
        </p:sp>
        <p:sp>
          <p:nvSpPr>
            <p:cNvPr id="11" name="TextBox 11"/>
            <p:cNvSpPr txBox="1"/>
            <p:nvPr/>
          </p:nvSpPr>
          <p:spPr>
            <a:xfrm>
              <a:off x="0" y="-38100"/>
              <a:ext cx="1050549" cy="408460"/>
            </a:xfrm>
            <a:prstGeom prst="rect">
              <a:avLst/>
            </a:prstGeom>
          </p:spPr>
          <p:txBody>
            <a:bodyPr lIns="33867" tIns="33867" rIns="33867" bIns="33867" rtlCol="0" anchor="ctr"/>
            <a:lstStyle/>
            <a:p>
              <a:pPr algn="ctr">
                <a:lnSpc>
                  <a:spcPts val="1773"/>
                </a:lnSpc>
              </a:pPr>
              <a:endParaRPr sz="1200"/>
            </a:p>
          </p:txBody>
        </p:sp>
      </p:grpSp>
      <p:sp>
        <p:nvSpPr>
          <p:cNvPr id="16" name="Title 15">
            <a:extLst>
              <a:ext uri="{FF2B5EF4-FFF2-40B4-BE49-F238E27FC236}">
                <a16:creationId xmlns:a16="http://schemas.microsoft.com/office/drawing/2014/main" id="{E9DC3020-1D73-33DB-5CC7-AB98AFC823D2}"/>
              </a:ext>
            </a:extLst>
          </p:cNvPr>
          <p:cNvSpPr>
            <a:spLocks noGrp="1"/>
          </p:cNvSpPr>
          <p:nvPr>
            <p:ph type="ctrTitle"/>
          </p:nvPr>
        </p:nvSpPr>
        <p:spPr>
          <a:xfrm>
            <a:off x="375139" y="3424414"/>
            <a:ext cx="11478195" cy="1384653"/>
          </a:xfrm>
        </p:spPr>
        <p:txBody>
          <a:bodyPr>
            <a:noAutofit/>
          </a:bodyPr>
          <a:lstStyle/>
          <a:p>
            <a:r>
              <a:rPr lang="en-US" sz="5867" b="1" dirty="0"/>
              <a:t>OFFICE OF DISASTER RECOVERY</a:t>
            </a:r>
          </a:p>
        </p:txBody>
      </p:sp>
      <p:sp>
        <p:nvSpPr>
          <p:cNvPr id="17" name="Subtitle 16">
            <a:extLst>
              <a:ext uri="{FF2B5EF4-FFF2-40B4-BE49-F238E27FC236}">
                <a16:creationId xmlns:a16="http://schemas.microsoft.com/office/drawing/2014/main" id="{DE97E6D6-AD1E-ECDD-567D-90DC4C99CCAB}"/>
              </a:ext>
            </a:extLst>
          </p:cNvPr>
          <p:cNvSpPr>
            <a:spLocks noGrp="1"/>
          </p:cNvSpPr>
          <p:nvPr>
            <p:ph type="subTitle" idx="1"/>
          </p:nvPr>
        </p:nvSpPr>
        <p:spPr>
          <a:xfrm>
            <a:off x="3115733" y="4858477"/>
            <a:ext cx="5715651" cy="1168400"/>
          </a:xfrm>
        </p:spPr>
        <p:txBody>
          <a:bodyPr>
            <a:noAutofit/>
          </a:bodyPr>
          <a:lstStyle/>
          <a:p>
            <a:r>
              <a:rPr lang="en-US" sz="3200" dirty="0"/>
              <a:t>Presented by </a:t>
            </a:r>
            <a:br>
              <a:rPr lang="en-US" sz="3200" dirty="0"/>
            </a:br>
            <a:r>
              <a:rPr lang="en-US" sz="3200" dirty="0"/>
              <a:t>Adrienne L. Williams-</a:t>
            </a:r>
            <a:r>
              <a:rPr lang="en-US" sz="3200" dirty="0" err="1"/>
              <a:t>Ocatlien</a:t>
            </a:r>
            <a:br>
              <a:rPr lang="en-US" sz="3200" dirty="0"/>
            </a:br>
            <a:r>
              <a:rPr lang="en-US" sz="3200" dirty="0"/>
              <a:t>Director</a:t>
            </a:r>
          </a:p>
        </p:txBody>
      </p:sp>
      <p:pic>
        <p:nvPicPr>
          <p:cNvPr id="12" name="Picture 11" descr="viodr">
            <a:extLst>
              <a:ext uri="{FF2B5EF4-FFF2-40B4-BE49-F238E27FC236}">
                <a16:creationId xmlns:a16="http://schemas.microsoft.com/office/drawing/2014/main" id="{B6B32334-BAC8-D4F9-D450-0FCB293F0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426" y="1808011"/>
            <a:ext cx="1636483" cy="16164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0262" r="-20262"/>
              </a:stretch>
            </a:blipFill>
          </p:spPr>
          <p:txBody>
            <a:bodyPr/>
            <a:lstStyle/>
            <a:p>
              <a:endParaRPr lang="en-VI" sz="1200"/>
            </a:p>
          </p:txBody>
        </p:sp>
      </p:grpSp>
      <p:sp>
        <p:nvSpPr>
          <p:cNvPr id="4" name="Freeform 4"/>
          <p:cNvSpPr/>
          <p:nvPr/>
        </p:nvSpPr>
        <p:spPr>
          <a:xfrm>
            <a:off x="0" y="-81675"/>
            <a:ext cx="12192000" cy="946157"/>
          </a:xfrm>
          <a:custGeom>
            <a:avLst/>
            <a:gdLst/>
            <a:ahLst/>
            <a:cxnLst/>
            <a:rect l="l" t="t" r="r" b="b"/>
            <a:pathLst>
              <a:path w="18288000" h="1419236">
                <a:moveTo>
                  <a:pt x="0" y="0"/>
                </a:moveTo>
                <a:lnTo>
                  <a:pt x="18288000" y="0"/>
                </a:lnTo>
                <a:lnTo>
                  <a:pt x="18288000" y="1419236"/>
                </a:lnTo>
                <a:lnTo>
                  <a:pt x="0" y="1419236"/>
                </a:lnTo>
                <a:lnTo>
                  <a:pt x="0" y="0"/>
                </a:lnTo>
                <a:close/>
              </a:path>
            </a:pathLst>
          </a:custGeom>
          <a:solidFill>
            <a:srgbClr val="002060"/>
          </a:solidFill>
        </p:spPr>
        <p:txBody>
          <a:bodyPr/>
          <a:lstStyle/>
          <a:p>
            <a:endParaRPr lang="en-VI" sz="1200"/>
          </a:p>
        </p:txBody>
      </p:sp>
      <p:sp>
        <p:nvSpPr>
          <p:cNvPr id="5" name="Freeform 5"/>
          <p:cNvSpPr/>
          <p:nvPr/>
        </p:nvSpPr>
        <p:spPr>
          <a:xfrm>
            <a:off x="0" y="686069"/>
            <a:ext cx="863601" cy="1045289"/>
          </a:xfrm>
          <a:custGeom>
            <a:avLst/>
            <a:gdLst/>
            <a:ahLst/>
            <a:cxnLst/>
            <a:rect l="l" t="t" r="r" b="b"/>
            <a:pathLst>
              <a:path w="1295401" h="1567933">
                <a:moveTo>
                  <a:pt x="0" y="0"/>
                </a:moveTo>
                <a:lnTo>
                  <a:pt x="1295401" y="0"/>
                </a:lnTo>
                <a:lnTo>
                  <a:pt x="1295401" y="1567933"/>
                </a:lnTo>
                <a:lnTo>
                  <a:pt x="0" y="1567933"/>
                </a:lnTo>
                <a:lnTo>
                  <a:pt x="0" y="0"/>
                </a:lnTo>
                <a:close/>
              </a:path>
            </a:pathLst>
          </a:custGeom>
          <a:solidFill>
            <a:srgbClr val="FFC000"/>
          </a:solidFill>
        </p:spPr>
        <p:txBody>
          <a:bodyPr/>
          <a:lstStyle/>
          <a:p>
            <a:endParaRPr lang="en-VI" sz="1200"/>
          </a:p>
        </p:txBody>
      </p:sp>
      <p:sp>
        <p:nvSpPr>
          <p:cNvPr id="6" name="Freeform 6"/>
          <p:cNvSpPr/>
          <p:nvPr/>
        </p:nvSpPr>
        <p:spPr>
          <a:xfrm>
            <a:off x="11308286" y="-81675"/>
            <a:ext cx="909685" cy="946157"/>
          </a:xfrm>
          <a:custGeom>
            <a:avLst/>
            <a:gdLst/>
            <a:ahLst/>
            <a:cxnLst/>
            <a:rect l="l" t="t" r="r" b="b"/>
            <a:pathLst>
              <a:path w="1364528" h="1419236">
                <a:moveTo>
                  <a:pt x="0" y="0"/>
                </a:moveTo>
                <a:lnTo>
                  <a:pt x="1364528" y="0"/>
                </a:lnTo>
                <a:lnTo>
                  <a:pt x="1364528" y="1419236"/>
                </a:lnTo>
                <a:lnTo>
                  <a:pt x="0" y="1419236"/>
                </a:lnTo>
                <a:lnTo>
                  <a:pt x="0" y="0"/>
                </a:lnTo>
                <a:close/>
              </a:path>
            </a:pathLst>
          </a:custGeom>
          <a:solidFill>
            <a:srgbClr val="FFC000"/>
          </a:solidFill>
        </p:spPr>
        <p:txBody>
          <a:bodyPr/>
          <a:lstStyle/>
          <a:p>
            <a:endParaRPr lang="en-VI" sz="1200"/>
          </a:p>
        </p:txBody>
      </p:sp>
      <p:grpSp>
        <p:nvGrpSpPr>
          <p:cNvPr id="7" name="Group 7"/>
          <p:cNvGrpSpPr/>
          <p:nvPr/>
        </p:nvGrpSpPr>
        <p:grpSpPr>
          <a:xfrm>
            <a:off x="2371470" y="328793"/>
            <a:ext cx="8470814" cy="7271659"/>
            <a:chOff x="64098" y="76200"/>
            <a:chExt cx="672502" cy="660400"/>
          </a:xfrm>
        </p:grpSpPr>
        <p:sp>
          <p:nvSpPr>
            <p:cNvPr id="8" name="Freeform 8"/>
            <p:cNvSpPr/>
            <p:nvPr/>
          </p:nvSpPr>
          <p:spPr>
            <a:xfrm>
              <a:off x="64098" y="97429"/>
              <a:ext cx="612814" cy="61281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1859C">
                <a:alpha val="19608"/>
              </a:srgbClr>
            </a:solidFill>
          </p:spPr>
          <p:txBody>
            <a:bodyPr/>
            <a:lstStyle/>
            <a:p>
              <a:endParaRPr lang="en-VI" sz="1200"/>
            </a:p>
          </p:txBody>
        </p:sp>
        <p:sp>
          <p:nvSpPr>
            <p:cNvPr id="9" name="TextBox 9"/>
            <p:cNvSpPr txBox="1"/>
            <p:nvPr/>
          </p:nvSpPr>
          <p:spPr>
            <a:xfrm>
              <a:off x="76200" y="76200"/>
              <a:ext cx="660400" cy="660400"/>
            </a:xfrm>
            <a:prstGeom prst="rect">
              <a:avLst/>
            </a:prstGeom>
          </p:spPr>
          <p:txBody>
            <a:bodyPr lIns="33867" tIns="33867" rIns="33867" bIns="33867" rtlCol="0" anchor="ctr"/>
            <a:lstStyle/>
            <a:p>
              <a:pPr algn="ctr">
                <a:lnSpc>
                  <a:spcPts val="1680"/>
                </a:lnSpc>
              </a:pPr>
              <a:endParaRPr sz="1200"/>
            </a:p>
          </p:txBody>
        </p:sp>
      </p:grpSp>
      <p:sp>
        <p:nvSpPr>
          <p:cNvPr id="12" name="Freeform 12"/>
          <p:cNvSpPr/>
          <p:nvPr/>
        </p:nvSpPr>
        <p:spPr>
          <a:xfrm>
            <a:off x="11248673" y="5815389"/>
            <a:ext cx="895433" cy="898232"/>
          </a:xfrm>
          <a:custGeom>
            <a:avLst/>
            <a:gdLst/>
            <a:ahLst/>
            <a:cxnLst/>
            <a:rect l="l" t="t" r="r" b="b"/>
            <a:pathLst>
              <a:path w="1343150" h="1347348">
                <a:moveTo>
                  <a:pt x="0" y="0"/>
                </a:moveTo>
                <a:lnTo>
                  <a:pt x="1343150" y="0"/>
                </a:lnTo>
                <a:lnTo>
                  <a:pt x="1343150" y="1347348"/>
                </a:lnTo>
                <a:lnTo>
                  <a:pt x="0" y="1347348"/>
                </a:lnTo>
                <a:lnTo>
                  <a:pt x="0" y="0"/>
                </a:lnTo>
                <a:close/>
              </a:path>
            </a:pathLst>
          </a:custGeom>
          <a:blipFill>
            <a:blip r:embed="rId3"/>
            <a:stretch>
              <a:fillRect/>
            </a:stretch>
          </a:blipFill>
        </p:spPr>
        <p:txBody>
          <a:bodyPr/>
          <a:lstStyle/>
          <a:p>
            <a:endParaRPr lang="en-VI" sz="1200"/>
          </a:p>
        </p:txBody>
      </p:sp>
      <p:sp>
        <p:nvSpPr>
          <p:cNvPr id="16" name="TextBox 16"/>
          <p:cNvSpPr txBox="1"/>
          <p:nvPr/>
        </p:nvSpPr>
        <p:spPr>
          <a:xfrm>
            <a:off x="457200" y="96740"/>
            <a:ext cx="10437025" cy="632289"/>
          </a:xfrm>
          <a:prstGeom prst="rect">
            <a:avLst/>
          </a:prstGeom>
        </p:spPr>
        <p:txBody>
          <a:bodyPr wrap="square" lIns="0" tIns="0" rIns="0" bIns="0" rtlCol="0" anchor="t">
            <a:spAutoFit/>
          </a:bodyPr>
          <a:lstStyle/>
          <a:p>
            <a:pPr algn="ctr">
              <a:lnSpc>
                <a:spcPts val="5414"/>
              </a:lnSpc>
            </a:pPr>
            <a:r>
              <a:rPr lang="en-US" sz="3867" b="1">
                <a:solidFill>
                  <a:srgbClr val="FFFFFF"/>
                </a:solidFill>
                <a:latin typeface="Canva Sans Bold"/>
                <a:ea typeface="Canva Sans Bold"/>
                <a:cs typeface="Canva Sans Bold"/>
                <a:sym typeface="Canva Sans Bold"/>
              </a:rPr>
              <a:t>Special and Other Funds YTD Collections</a:t>
            </a:r>
          </a:p>
        </p:txBody>
      </p:sp>
      <p:sp>
        <p:nvSpPr>
          <p:cNvPr id="18" name="TextBox 18"/>
          <p:cNvSpPr txBox="1"/>
          <p:nvPr/>
        </p:nvSpPr>
        <p:spPr>
          <a:xfrm>
            <a:off x="6049665" y="3275711"/>
            <a:ext cx="92670" cy="307777"/>
          </a:xfrm>
          <a:prstGeom prst="rect">
            <a:avLst/>
          </a:prstGeom>
        </p:spPr>
        <p:txBody>
          <a:bodyPr lIns="0" tIns="0" rIns="0" bIns="0" rtlCol="0" anchor="t">
            <a:spAutoFit/>
          </a:bodyPr>
          <a:lstStyle/>
          <a:p>
            <a:pPr algn="ctr">
              <a:lnSpc>
                <a:spcPts val="2376"/>
              </a:lnSpc>
              <a:spcBef>
                <a:spcPct val="0"/>
              </a:spcBef>
            </a:pPr>
            <a:r>
              <a:rPr lang="en-US" sz="2200" spc="-3">
                <a:solidFill>
                  <a:srgbClr val="000000"/>
                </a:solidFill>
                <a:latin typeface="Archivo Black"/>
                <a:ea typeface="Archivo Black"/>
                <a:cs typeface="Archivo Black"/>
                <a:sym typeface="Archivo Black"/>
              </a:rPr>
              <a:t> </a:t>
            </a:r>
          </a:p>
        </p:txBody>
      </p:sp>
      <p:sp>
        <p:nvSpPr>
          <p:cNvPr id="22" name="Rectangle: Top Corners Rounded 21">
            <a:extLst>
              <a:ext uri="{FF2B5EF4-FFF2-40B4-BE49-F238E27FC236}">
                <a16:creationId xmlns:a16="http://schemas.microsoft.com/office/drawing/2014/main" id="{7F2E7697-1305-00A0-A893-42B397A3EB52}"/>
              </a:ext>
            </a:extLst>
          </p:cNvPr>
          <p:cNvSpPr/>
          <p:nvPr/>
        </p:nvSpPr>
        <p:spPr>
          <a:xfrm rot="5400000">
            <a:off x="-98141" y="2384147"/>
            <a:ext cx="2289517" cy="2109853"/>
          </a:xfrm>
          <a:prstGeom prst="round2Same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VI" sz="1200"/>
          </a:p>
        </p:txBody>
      </p:sp>
      <p:sp>
        <p:nvSpPr>
          <p:cNvPr id="23" name="TextBox 22">
            <a:extLst>
              <a:ext uri="{FF2B5EF4-FFF2-40B4-BE49-F238E27FC236}">
                <a16:creationId xmlns:a16="http://schemas.microsoft.com/office/drawing/2014/main" id="{9A6D0C93-0EF8-900C-4EF6-0868CB0EA836}"/>
              </a:ext>
            </a:extLst>
          </p:cNvPr>
          <p:cNvSpPr txBox="1"/>
          <p:nvPr/>
        </p:nvSpPr>
        <p:spPr>
          <a:xfrm>
            <a:off x="-37449" y="2442877"/>
            <a:ext cx="4182729" cy="1841530"/>
          </a:xfrm>
          <a:prstGeom prst="rect">
            <a:avLst/>
          </a:prstGeom>
          <a:noFill/>
        </p:spPr>
        <p:txBody>
          <a:bodyPr wrap="square" rtlCol="0">
            <a:spAutoFit/>
          </a:bodyPr>
          <a:lstStyle/>
          <a:p>
            <a:pPr>
              <a:lnSpc>
                <a:spcPts val="1203"/>
              </a:lnSpc>
            </a:pPr>
            <a:r>
              <a:rPr lang="en-US" sz="1333" b="1" spc="-1">
                <a:solidFill>
                  <a:srgbClr val="FFFFFF"/>
                </a:solidFill>
                <a:latin typeface="Archivo Black"/>
                <a:ea typeface="Archivo Black"/>
                <a:cs typeface="Archivo Black"/>
                <a:sym typeface="Archivo Black"/>
              </a:rPr>
              <a:t>CONTRIBUTORS:</a:t>
            </a:r>
          </a:p>
          <a:p>
            <a:pPr>
              <a:lnSpc>
                <a:spcPts val="1129"/>
              </a:lnSpc>
            </a:pPr>
            <a:endParaRPr lang="en-US" sz="1333" b="1" spc="-1">
              <a:solidFill>
                <a:srgbClr val="FFFFCC"/>
              </a:solidFill>
              <a:latin typeface="Archivo Black"/>
              <a:ea typeface="Archivo Black"/>
              <a:cs typeface="Archivo Black"/>
              <a:sym typeface="Archivo Black"/>
            </a:endParaRPr>
          </a:p>
          <a:p>
            <a:pPr>
              <a:lnSpc>
                <a:spcPts val="1129"/>
              </a:lnSpc>
              <a:spcBef>
                <a:spcPct val="0"/>
              </a:spcBef>
            </a:pPr>
            <a:r>
              <a:rPr lang="en-US" sz="1200" b="1" spc="-1">
                <a:solidFill>
                  <a:srgbClr val="FFFFCC"/>
                </a:solidFill>
                <a:latin typeface="Archivo Black"/>
                <a:ea typeface="Archivo Black"/>
                <a:cs typeface="Archivo Black"/>
                <a:sym typeface="Archivo Black"/>
              </a:rPr>
              <a:t>Caribbean Basin</a:t>
            </a:r>
          </a:p>
          <a:p>
            <a:pPr>
              <a:lnSpc>
                <a:spcPts val="1129"/>
              </a:lnSpc>
              <a:spcBef>
                <a:spcPct val="0"/>
              </a:spcBef>
            </a:pPr>
            <a:endParaRPr lang="en-US" sz="1200" b="1" spc="-1">
              <a:solidFill>
                <a:srgbClr val="FFFFCC"/>
              </a:solidFill>
              <a:latin typeface="Archivo Black"/>
              <a:ea typeface="Archivo Black"/>
              <a:cs typeface="Archivo Black"/>
              <a:sym typeface="Archivo Black"/>
            </a:endParaRPr>
          </a:p>
          <a:p>
            <a:pPr>
              <a:lnSpc>
                <a:spcPts val="1129"/>
              </a:lnSpc>
              <a:spcBef>
                <a:spcPct val="0"/>
              </a:spcBef>
            </a:pPr>
            <a:r>
              <a:rPr lang="en-US" sz="1200" b="1" spc="-1">
                <a:solidFill>
                  <a:srgbClr val="FFFFCC"/>
                </a:solidFill>
                <a:latin typeface="Archivo Black"/>
                <a:ea typeface="Archivo Black"/>
                <a:cs typeface="Archivo Black"/>
                <a:sym typeface="Archivo Black"/>
              </a:rPr>
              <a:t>Transportation Trust Fund</a:t>
            </a:r>
          </a:p>
          <a:p>
            <a:pPr>
              <a:lnSpc>
                <a:spcPts val="1129"/>
              </a:lnSpc>
              <a:spcBef>
                <a:spcPct val="0"/>
              </a:spcBef>
            </a:pPr>
            <a:endParaRPr lang="en-US" sz="1200" b="1" spc="-1">
              <a:solidFill>
                <a:srgbClr val="FFFFCC"/>
              </a:solidFill>
              <a:latin typeface="Archivo Black"/>
              <a:ea typeface="Archivo Black"/>
              <a:cs typeface="Archivo Black"/>
              <a:sym typeface="Archivo Black"/>
            </a:endParaRPr>
          </a:p>
          <a:p>
            <a:pPr>
              <a:lnSpc>
                <a:spcPts val="1129"/>
              </a:lnSpc>
              <a:spcBef>
                <a:spcPct val="0"/>
              </a:spcBef>
            </a:pPr>
            <a:r>
              <a:rPr lang="en-US" sz="1200" b="1" spc="-1">
                <a:solidFill>
                  <a:srgbClr val="FFFFCC"/>
                </a:solidFill>
                <a:latin typeface="Archivo Black"/>
                <a:ea typeface="Archivo Black"/>
                <a:cs typeface="Archivo Black"/>
                <a:sym typeface="Archivo Black"/>
              </a:rPr>
              <a:t>Health Revolving Fund</a:t>
            </a:r>
          </a:p>
          <a:p>
            <a:pPr>
              <a:lnSpc>
                <a:spcPts val="1129"/>
              </a:lnSpc>
              <a:spcBef>
                <a:spcPct val="0"/>
              </a:spcBef>
            </a:pPr>
            <a:endParaRPr lang="en-US" sz="1200" b="1" spc="-1">
              <a:solidFill>
                <a:srgbClr val="FFFFCC"/>
              </a:solidFill>
              <a:latin typeface="Archivo Black"/>
              <a:ea typeface="Archivo Black"/>
              <a:cs typeface="Archivo Black"/>
              <a:sym typeface="Archivo Black"/>
            </a:endParaRPr>
          </a:p>
          <a:p>
            <a:pPr>
              <a:lnSpc>
                <a:spcPts val="1129"/>
              </a:lnSpc>
              <a:spcBef>
                <a:spcPct val="0"/>
              </a:spcBef>
            </a:pPr>
            <a:r>
              <a:rPr lang="en-US" sz="1200" b="1" spc="-1">
                <a:solidFill>
                  <a:srgbClr val="FFFFCC"/>
                </a:solidFill>
                <a:latin typeface="Archivo Black"/>
                <a:ea typeface="Archivo Black"/>
                <a:cs typeface="Archivo Black"/>
                <a:sym typeface="Archivo Black"/>
              </a:rPr>
              <a:t>WAPA Generator Fund</a:t>
            </a:r>
          </a:p>
          <a:p>
            <a:pPr>
              <a:lnSpc>
                <a:spcPts val="1129"/>
              </a:lnSpc>
              <a:spcBef>
                <a:spcPct val="0"/>
              </a:spcBef>
            </a:pPr>
            <a:endParaRPr lang="en-US" sz="1200" b="1" spc="-1">
              <a:solidFill>
                <a:srgbClr val="FFFFCC"/>
              </a:solidFill>
              <a:latin typeface="Archivo Black"/>
              <a:ea typeface="Archivo Black"/>
              <a:cs typeface="Archivo Black"/>
              <a:sym typeface="Archivo Black"/>
            </a:endParaRPr>
          </a:p>
          <a:p>
            <a:pPr>
              <a:lnSpc>
                <a:spcPts val="1129"/>
              </a:lnSpc>
              <a:spcBef>
                <a:spcPct val="0"/>
              </a:spcBef>
            </a:pPr>
            <a:r>
              <a:rPr lang="en-US" sz="1200" b="1" spc="-1">
                <a:solidFill>
                  <a:srgbClr val="FFFFCC"/>
                </a:solidFill>
                <a:latin typeface="Archivo Black"/>
                <a:ea typeface="Archivo Black"/>
                <a:cs typeface="Archivo Black"/>
                <a:sym typeface="Archivo Black"/>
              </a:rPr>
              <a:t>Anti-Litter &amp; Beautification</a:t>
            </a:r>
          </a:p>
          <a:p>
            <a:endParaRPr lang="en-VI" sz="1200"/>
          </a:p>
        </p:txBody>
      </p:sp>
      <p:pic>
        <p:nvPicPr>
          <p:cNvPr id="24" name="Picture 23">
            <a:extLst>
              <a:ext uri="{FF2B5EF4-FFF2-40B4-BE49-F238E27FC236}">
                <a16:creationId xmlns:a16="http://schemas.microsoft.com/office/drawing/2014/main" id="{2BABBAE8-0B23-8947-5844-B52F3BB20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3980" y="870069"/>
            <a:ext cx="8052030" cy="59879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 y="-47762"/>
            <a:ext cx="12192000" cy="1045289"/>
          </a:xfrm>
          <a:custGeom>
            <a:avLst/>
            <a:gdLst/>
            <a:ahLst/>
            <a:cxnLst/>
            <a:rect l="l" t="t" r="r" b="b"/>
            <a:pathLst>
              <a:path w="18513037" h="2745388">
                <a:moveTo>
                  <a:pt x="0" y="0"/>
                </a:moveTo>
                <a:lnTo>
                  <a:pt x="18513037" y="0"/>
                </a:lnTo>
                <a:lnTo>
                  <a:pt x="18513037" y="2745388"/>
                </a:lnTo>
                <a:lnTo>
                  <a:pt x="0" y="2745388"/>
                </a:lnTo>
                <a:lnTo>
                  <a:pt x="0" y="0"/>
                </a:lnTo>
                <a:close/>
              </a:path>
            </a:pathLst>
          </a:custGeom>
          <a:solidFill>
            <a:srgbClr val="002060"/>
          </a:solidFill>
        </p:spPr>
        <p:txBody>
          <a:bodyPr/>
          <a:lstStyle/>
          <a:p>
            <a:endParaRPr lang="en-VI" sz="1200"/>
          </a:p>
        </p:txBody>
      </p:sp>
      <p:sp>
        <p:nvSpPr>
          <p:cNvPr id="5" name="Freeform 5"/>
          <p:cNvSpPr/>
          <p:nvPr/>
        </p:nvSpPr>
        <p:spPr>
          <a:xfrm>
            <a:off x="0" y="686069"/>
            <a:ext cx="863601" cy="909975"/>
          </a:xfrm>
          <a:custGeom>
            <a:avLst/>
            <a:gdLst/>
            <a:ahLst/>
            <a:cxnLst/>
            <a:rect l="l" t="t" r="r" b="b"/>
            <a:pathLst>
              <a:path w="1295401" h="1567933">
                <a:moveTo>
                  <a:pt x="0" y="0"/>
                </a:moveTo>
                <a:lnTo>
                  <a:pt x="1295401" y="0"/>
                </a:lnTo>
                <a:lnTo>
                  <a:pt x="1295401" y="1567933"/>
                </a:lnTo>
                <a:lnTo>
                  <a:pt x="0" y="1567933"/>
                </a:lnTo>
                <a:lnTo>
                  <a:pt x="0" y="0"/>
                </a:lnTo>
                <a:close/>
              </a:path>
            </a:pathLst>
          </a:custGeom>
          <a:solidFill>
            <a:srgbClr val="FFC000"/>
          </a:solidFill>
        </p:spPr>
        <p:txBody>
          <a:bodyPr/>
          <a:lstStyle/>
          <a:p>
            <a:endParaRPr lang="en-VI" sz="1200"/>
          </a:p>
        </p:txBody>
      </p:sp>
      <p:sp>
        <p:nvSpPr>
          <p:cNvPr id="6" name="Freeform 6"/>
          <p:cNvSpPr/>
          <p:nvPr/>
        </p:nvSpPr>
        <p:spPr>
          <a:xfrm>
            <a:off x="11328400" y="-47762"/>
            <a:ext cx="863600" cy="850653"/>
          </a:xfrm>
          <a:custGeom>
            <a:avLst/>
            <a:gdLst/>
            <a:ahLst/>
            <a:cxnLst/>
            <a:rect l="l" t="t" r="r" b="b"/>
            <a:pathLst>
              <a:path w="1295400" h="1347337">
                <a:moveTo>
                  <a:pt x="0" y="0"/>
                </a:moveTo>
                <a:lnTo>
                  <a:pt x="1295400" y="0"/>
                </a:lnTo>
                <a:lnTo>
                  <a:pt x="1295400" y="1347337"/>
                </a:lnTo>
                <a:lnTo>
                  <a:pt x="0" y="1347337"/>
                </a:lnTo>
                <a:lnTo>
                  <a:pt x="0" y="0"/>
                </a:lnTo>
                <a:close/>
              </a:path>
            </a:pathLst>
          </a:custGeom>
          <a:solidFill>
            <a:srgbClr val="FFC000"/>
          </a:solidFill>
        </p:spPr>
        <p:txBody>
          <a:bodyPr/>
          <a:lstStyle/>
          <a:p>
            <a:endParaRPr lang="en-VI" sz="1200"/>
          </a:p>
        </p:txBody>
      </p:sp>
      <p:sp>
        <p:nvSpPr>
          <p:cNvPr id="7" name="Freeform 7"/>
          <p:cNvSpPr/>
          <p:nvPr/>
        </p:nvSpPr>
        <p:spPr>
          <a:xfrm>
            <a:off x="11232398" y="5847453"/>
            <a:ext cx="895433" cy="898232"/>
          </a:xfrm>
          <a:custGeom>
            <a:avLst/>
            <a:gdLst/>
            <a:ahLst/>
            <a:cxnLst/>
            <a:rect l="l" t="t" r="r" b="b"/>
            <a:pathLst>
              <a:path w="1343150" h="1347348">
                <a:moveTo>
                  <a:pt x="0" y="0"/>
                </a:moveTo>
                <a:lnTo>
                  <a:pt x="1343150" y="0"/>
                </a:lnTo>
                <a:lnTo>
                  <a:pt x="1343150" y="1347348"/>
                </a:lnTo>
                <a:lnTo>
                  <a:pt x="0" y="1347348"/>
                </a:lnTo>
                <a:lnTo>
                  <a:pt x="0" y="0"/>
                </a:lnTo>
                <a:close/>
              </a:path>
            </a:pathLst>
          </a:custGeom>
          <a:blipFill>
            <a:blip r:embed="rId2"/>
            <a:stretch>
              <a:fillRect/>
            </a:stretch>
          </a:blipFill>
        </p:spPr>
        <p:txBody>
          <a:bodyPr/>
          <a:lstStyle/>
          <a:p>
            <a:endParaRPr lang="en-VI" sz="1200"/>
          </a:p>
        </p:txBody>
      </p:sp>
      <p:sp>
        <p:nvSpPr>
          <p:cNvPr id="9" name="TextBox 9"/>
          <p:cNvSpPr txBox="1"/>
          <p:nvPr/>
        </p:nvSpPr>
        <p:spPr>
          <a:xfrm>
            <a:off x="1717535" y="166835"/>
            <a:ext cx="8775558" cy="734368"/>
          </a:xfrm>
          <a:prstGeom prst="rect">
            <a:avLst/>
          </a:prstGeom>
        </p:spPr>
        <p:txBody>
          <a:bodyPr wrap="square" lIns="0" tIns="0" rIns="0" bIns="0" rtlCol="0" anchor="t">
            <a:spAutoFit/>
          </a:bodyPr>
          <a:lstStyle/>
          <a:p>
            <a:pPr algn="ctr">
              <a:lnSpc>
                <a:spcPts val="6347"/>
              </a:lnSpc>
            </a:pPr>
            <a:r>
              <a:rPr lang="en-US" sz="4267" b="1">
                <a:solidFill>
                  <a:srgbClr val="FFFFFF"/>
                </a:solidFill>
                <a:latin typeface="Canva Sans Bold"/>
                <a:ea typeface="Canva Sans Bold"/>
                <a:cs typeface="Canva Sans Bold"/>
                <a:sym typeface="Canva Sans Bold"/>
              </a:rPr>
              <a:t>Forecast vs Actuals YTD</a:t>
            </a:r>
            <a:r>
              <a:rPr lang="en-US" sz="4400" b="1">
                <a:solidFill>
                  <a:srgbClr val="FFFFFF"/>
                </a:solidFill>
                <a:latin typeface="Canva Sans Bold"/>
                <a:ea typeface="Canva Sans Bold"/>
                <a:cs typeface="Canva Sans Bold"/>
                <a:sym typeface="Canva Sans Bold"/>
              </a:rPr>
              <a:t> </a:t>
            </a:r>
            <a:r>
              <a:rPr lang="en-US" sz="1667" b="1">
                <a:solidFill>
                  <a:srgbClr val="FFC000"/>
                </a:solidFill>
                <a:latin typeface="Canva Sans Bold"/>
                <a:ea typeface="Canva Sans Bold"/>
                <a:cs typeface="Canva Sans Bold"/>
                <a:sym typeface="Canva Sans Bold"/>
              </a:rPr>
              <a:t>(GF+ Other Bank 2) </a:t>
            </a:r>
          </a:p>
        </p:txBody>
      </p:sp>
      <p:sp>
        <p:nvSpPr>
          <p:cNvPr id="13" name="Freeform 13"/>
          <p:cNvSpPr/>
          <p:nvPr/>
        </p:nvSpPr>
        <p:spPr>
          <a:xfrm>
            <a:off x="11456189" y="112315"/>
            <a:ext cx="608023" cy="530499"/>
          </a:xfrm>
          <a:custGeom>
            <a:avLst/>
            <a:gdLst/>
            <a:ahLst/>
            <a:cxnLst/>
            <a:rect l="l" t="t" r="r" b="b"/>
            <a:pathLst>
              <a:path w="912034" h="795749">
                <a:moveTo>
                  <a:pt x="0" y="0"/>
                </a:moveTo>
                <a:lnTo>
                  <a:pt x="912033" y="0"/>
                </a:lnTo>
                <a:lnTo>
                  <a:pt x="912033" y="795749"/>
                </a:lnTo>
                <a:lnTo>
                  <a:pt x="0" y="795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I" sz="1200"/>
          </a:p>
        </p:txBody>
      </p:sp>
      <p:graphicFrame>
        <p:nvGraphicFramePr>
          <p:cNvPr id="2" name="Table 1">
            <a:extLst>
              <a:ext uri="{FF2B5EF4-FFF2-40B4-BE49-F238E27FC236}">
                <a16:creationId xmlns:a16="http://schemas.microsoft.com/office/drawing/2014/main" id="{D04C82DC-5737-6900-56BB-05360CCC3B0D}"/>
              </a:ext>
            </a:extLst>
          </p:cNvPr>
          <p:cNvGraphicFramePr>
            <a:graphicFrameLocks noGrp="1"/>
          </p:cNvGraphicFramePr>
          <p:nvPr/>
        </p:nvGraphicFramePr>
        <p:xfrm>
          <a:off x="714829" y="1157604"/>
          <a:ext cx="11045371" cy="2614810"/>
        </p:xfrm>
        <a:graphic>
          <a:graphicData uri="http://schemas.openxmlformats.org/drawingml/2006/table">
            <a:tbl>
              <a:tblPr>
                <a:tableStyleId>{5C22544A-7EE6-4342-B048-85BDC9FD1C3A}</a:tableStyleId>
              </a:tblPr>
              <a:tblGrid>
                <a:gridCol w="1416470">
                  <a:extLst>
                    <a:ext uri="{9D8B030D-6E8A-4147-A177-3AD203B41FA5}">
                      <a16:colId xmlns:a16="http://schemas.microsoft.com/office/drawing/2014/main" val="4035020003"/>
                    </a:ext>
                  </a:extLst>
                </a:gridCol>
                <a:gridCol w="2945365">
                  <a:extLst>
                    <a:ext uri="{9D8B030D-6E8A-4147-A177-3AD203B41FA5}">
                      <a16:colId xmlns:a16="http://schemas.microsoft.com/office/drawing/2014/main" val="3524630212"/>
                    </a:ext>
                  </a:extLst>
                </a:gridCol>
                <a:gridCol w="281972">
                  <a:extLst>
                    <a:ext uri="{9D8B030D-6E8A-4147-A177-3AD203B41FA5}">
                      <a16:colId xmlns:a16="http://schemas.microsoft.com/office/drawing/2014/main" val="743110676"/>
                    </a:ext>
                  </a:extLst>
                </a:gridCol>
                <a:gridCol w="6401565">
                  <a:extLst>
                    <a:ext uri="{9D8B030D-6E8A-4147-A177-3AD203B41FA5}">
                      <a16:colId xmlns:a16="http://schemas.microsoft.com/office/drawing/2014/main" val="2516587734"/>
                    </a:ext>
                  </a:extLst>
                </a:gridCol>
              </a:tblGrid>
              <a:tr h="826528">
                <a:tc gridSpan="2">
                  <a:txBody>
                    <a:bodyPr/>
                    <a:lstStyle/>
                    <a:p>
                      <a:pPr algn="ctr" fontAlgn="b"/>
                      <a:r>
                        <a:rPr lang="en-US" sz="1600" b="1" u="none" strike="noStrike">
                          <a:solidFill>
                            <a:schemeClr val="bg1"/>
                          </a:solidFill>
                          <a:effectLst/>
                          <a:latin typeface="Times New Roman" panose="02020603050405020304" pitchFamily="18" charset="0"/>
                          <a:cs typeface="Times New Roman" panose="02020603050405020304" pitchFamily="18" charset="0"/>
                        </a:rPr>
                        <a:t>Fiscal 2026 Total Estimated Revenue</a:t>
                      </a:r>
                      <a:endParaRPr lang="en-US" sz="1600" b="1" i="0" u="none" strike="noStrike">
                        <a:solidFill>
                          <a:schemeClr val="bg1"/>
                        </a:solidFill>
                        <a:effectLst/>
                        <a:latin typeface="Times New Roman" panose="02020603050405020304" pitchFamily="18" charset="0"/>
                        <a:cs typeface="Times New Roman" panose="02020603050405020304" pitchFamily="18" charset="0"/>
                      </a:endParaRPr>
                    </a:p>
                  </a:txBody>
                  <a:tcPr marL="6350" marR="6350" marT="6350" marB="0" anchor="ctr">
                    <a:solidFill>
                      <a:srgbClr val="002060"/>
                    </a:solidFill>
                  </a:tcPr>
                </a:tc>
                <a:tc hMerge="1">
                  <a:txBody>
                    <a:bodyPr/>
                    <a:lstStyle/>
                    <a:p>
                      <a:endParaRPr lang="en-US"/>
                    </a:p>
                  </a:txBody>
                  <a:tcPr/>
                </a:tc>
                <a:tc rowSpan="5">
                  <a:txBody>
                    <a:bodyPr/>
                    <a:lstStyle/>
                    <a:p>
                      <a:pPr algn="ctr" fontAlgn="b"/>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solidFill>
                      <a:schemeClr val="bg1"/>
                    </a:solidFill>
                  </a:tcPr>
                </a:tc>
                <a:tc>
                  <a:txBody>
                    <a:bodyPr/>
                    <a:lstStyle/>
                    <a:p>
                      <a:pPr algn="ctr" fontAlgn="b"/>
                      <a:r>
                        <a:rPr lang="en-US" sz="1600" b="1" i="0" u="none" strike="noStrike">
                          <a:solidFill>
                            <a:schemeClr val="bg1"/>
                          </a:solidFill>
                          <a:effectLst/>
                          <a:latin typeface="Times New Roman" panose="02020603050405020304" pitchFamily="18" charset="0"/>
                          <a:cs typeface="Times New Roman" panose="02020603050405020304" pitchFamily="18" charset="0"/>
                        </a:rPr>
                        <a:t>Key Performance Indicators and Assumptions</a:t>
                      </a:r>
                    </a:p>
                  </a:txBody>
                  <a:tcPr marL="6350" marR="6350" marT="6350" marB="0" anchor="ctr">
                    <a:solidFill>
                      <a:srgbClr val="002060"/>
                    </a:solidFill>
                  </a:tcPr>
                </a:tc>
                <a:extLst>
                  <a:ext uri="{0D108BD9-81ED-4DB2-BD59-A6C34878D82A}">
                    <a16:rowId xmlns:a16="http://schemas.microsoft.com/office/drawing/2014/main" val="3681721056"/>
                  </a:ext>
                </a:extLst>
              </a:tr>
              <a:tr h="439298">
                <a:tc rowSpan="2">
                  <a:txBody>
                    <a:bodyPr/>
                    <a:lstStyle/>
                    <a:p>
                      <a:pPr algn="ctr" fontAlgn="ctr"/>
                      <a:r>
                        <a:rPr lang="en-US" sz="1900" b="1" u="none" strike="noStrike">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FY: 26 Forecast</a:t>
                      </a:r>
                      <a:endParaRPr lang="en-US" sz="1900" b="1" i="0" u="none" strike="noStrike">
                        <a:solidFill>
                          <a:srgbClr val="00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a:txBody>
                  <a:tcPr marL="6350" marR="6350" marT="6350" marB="0" anchor="ctr"/>
                </a:tc>
                <a:tc rowSpan="2">
                  <a:txBody>
                    <a:bodyPr/>
                    <a:lstStyle/>
                    <a:p>
                      <a:pPr algn="l" fontAlgn="ctr"/>
                      <a:r>
                        <a:rPr lang="en-US" sz="1900" b="0" i="0" u="none" strike="noStrike">
                          <a:solidFill>
                            <a:srgbClr val="000000"/>
                          </a:solidFill>
                          <a:effectLst/>
                          <a:latin typeface="Times New Roman" panose="02020603050405020304" pitchFamily="18" charset="0"/>
                          <a:cs typeface="Times New Roman" panose="02020603050405020304" pitchFamily="18" charset="0"/>
                        </a:rPr>
                        <a:t>$273M</a:t>
                      </a:r>
                    </a:p>
                  </a:txBody>
                  <a:tcPr marL="6350" marR="6350" marT="6350" marB="0" anchor="ctr"/>
                </a:tc>
                <a:tc v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900" b="1" i="0" u="none" strike="noStrike" kern="1200">
                          <a:solidFill>
                            <a:srgbClr val="000000"/>
                          </a:solidFill>
                          <a:effectLst/>
                          <a:latin typeface="Times New Roman" panose="02020603050405020304" pitchFamily="18" charset="0"/>
                          <a:ea typeface="+mn-ea"/>
                          <a:cs typeface="Times New Roman" panose="02020603050405020304" pitchFamily="18" charset="0"/>
                        </a:rPr>
                        <a:t>Highlight 1: </a:t>
                      </a:r>
                      <a:r>
                        <a:rPr lang="en-US" sz="1900" b="1" i="0" u="none" strike="noStrike" kern="1200">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Individual</a:t>
                      </a:r>
                      <a:r>
                        <a:rPr lang="en-US" sz="1900" b="0" i="0" u="none" strike="noStrike" kern="1200">
                          <a:solidFill>
                            <a:srgbClr val="000000"/>
                          </a:solidFill>
                          <a:effectLst/>
                          <a:latin typeface="Times New Roman" panose="02020603050405020304" pitchFamily="18" charset="0"/>
                          <a:ea typeface="+mn-ea"/>
                          <a:cs typeface="Times New Roman" panose="02020603050405020304" pitchFamily="18" charset="0"/>
                        </a:rPr>
                        <a:t>: (Actuals) $114M (Forecast) $117M</a:t>
                      </a:r>
                    </a:p>
                  </a:txBody>
                  <a:tcPr marL="6350" marR="6350" marT="6350" marB="0" anchor="b"/>
                </a:tc>
                <a:extLst>
                  <a:ext uri="{0D108BD9-81ED-4DB2-BD59-A6C34878D82A}">
                    <a16:rowId xmlns:a16="http://schemas.microsoft.com/office/drawing/2014/main" val="4083085258"/>
                  </a:ext>
                </a:extLst>
              </a:tr>
              <a:tr h="402747">
                <a:tc vMerge="1">
                  <a:txBody>
                    <a:bodyPr/>
                    <a:lstStyle/>
                    <a:p>
                      <a:pPr algn="ctr" fontAlgn="ctr"/>
                      <a:endParaRPr lang="en-US" sz="1100" b="1" i="0" u="none" strike="noStrike">
                        <a:solidFill>
                          <a:srgbClr val="000000"/>
                        </a:solidFill>
                        <a:effectLst>
                          <a:outerShdw blurRad="50800" dist="38100" dir="5400000" algn="t" rotWithShape="0">
                            <a:prstClr val="black">
                              <a:alpha val="40000"/>
                            </a:prstClr>
                          </a:outerShdw>
                        </a:effectLst>
                        <a:latin typeface="Calibri" panose="020F0502020204030204" pitchFamily="34" charset="0"/>
                      </a:endParaRPr>
                    </a:p>
                  </a:txBody>
                  <a:tcPr marL="9525" marR="9525" marT="9525" marB="0" anchor="ctr"/>
                </a:tc>
                <a:tc vMerge="1">
                  <a:txBody>
                    <a:bodyPr/>
                    <a:lstStyle/>
                    <a:p>
                      <a:pPr algn="l" fontAlgn="ctr"/>
                      <a:endParaRPr lang="en-US" sz="1100" b="0" i="0" u="none" strike="noStrike">
                        <a:solidFill>
                          <a:srgbClr val="000000"/>
                        </a:solidFill>
                        <a:effectLst/>
                        <a:latin typeface="Calibri" panose="020F0502020204030204" pitchFamily="34" charset="0"/>
                      </a:endParaRPr>
                    </a:p>
                  </a:txBody>
                  <a:tcPr marL="9525" marR="9525" marT="9525" marB="0" anchor="ctr"/>
                </a:tc>
                <a:tc vMerge="1">
                  <a:txBody>
                    <a:bodyPr/>
                    <a:lstStyle/>
                    <a:p>
                      <a:endParaRPr lang="en-US"/>
                    </a:p>
                  </a:txBody>
                  <a:tcPr/>
                </a:tc>
                <a:tc>
                  <a:txBody>
                    <a:bodyPr/>
                    <a:lstStyle/>
                    <a:p>
                      <a:pPr algn="l" fontAlgn="b"/>
                      <a:r>
                        <a:rPr lang="en-US" sz="1900" b="1" i="0" u="none" strike="noStrike" kern="1200">
                          <a:solidFill>
                            <a:srgbClr val="000000"/>
                          </a:solidFill>
                          <a:effectLst/>
                          <a:latin typeface="Times New Roman" panose="02020603050405020304" pitchFamily="18" charset="0"/>
                          <a:ea typeface="+mn-ea"/>
                          <a:cs typeface="Times New Roman" panose="02020603050405020304" pitchFamily="18" charset="0"/>
                        </a:rPr>
                        <a:t>Highlight 2: </a:t>
                      </a:r>
                      <a:r>
                        <a:rPr lang="en-US" sz="1900" b="1" i="0" u="none" strike="noStrike" kern="1200">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GRT</a:t>
                      </a:r>
                      <a:r>
                        <a:rPr lang="en-US" sz="1900" b="0" i="0" u="none" strike="noStrike" kern="1200">
                          <a:solidFill>
                            <a:srgbClr val="000000"/>
                          </a:solidFill>
                          <a:effectLst/>
                          <a:latin typeface="Times New Roman" panose="02020603050405020304" pitchFamily="18" charset="0"/>
                          <a:ea typeface="+mn-ea"/>
                          <a:cs typeface="Times New Roman" panose="02020603050405020304" pitchFamily="18" charset="0"/>
                        </a:rPr>
                        <a:t>: (Actuals) $71.2M vs (Forecast) $49M </a:t>
                      </a:r>
                    </a:p>
                  </a:txBody>
                  <a:tcPr marL="6350" marR="6350" marT="6350" marB="0" anchor="b"/>
                </a:tc>
                <a:extLst>
                  <a:ext uri="{0D108BD9-81ED-4DB2-BD59-A6C34878D82A}">
                    <a16:rowId xmlns:a16="http://schemas.microsoft.com/office/drawing/2014/main" val="3113218790"/>
                  </a:ext>
                </a:extLst>
              </a:tr>
              <a:tr h="568575">
                <a:tc rowSpan="2">
                  <a:txBody>
                    <a:bodyPr/>
                    <a:lstStyle/>
                    <a:p>
                      <a:pPr algn="ctr"/>
                      <a:r>
                        <a:rPr lang="en-US" sz="1900" b="1" u="none" strike="noStrike">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FY: 26 Actuals</a:t>
                      </a:r>
                      <a:endParaRPr lang="en-US" sz="1900">
                        <a:latin typeface="Times New Roman" panose="02020603050405020304" pitchFamily="18" charset="0"/>
                        <a:cs typeface="Times New Roman" panose="02020603050405020304" pitchFamily="18" charset="0"/>
                      </a:endParaRPr>
                    </a:p>
                  </a:txBody>
                  <a:tcPr marL="6350" marR="6350" marT="6350" marB="0" anchor="ctr"/>
                </a:tc>
                <a:tc rowSpan="2">
                  <a:txBody>
                    <a:bodyPr/>
                    <a:lstStyle/>
                    <a:p>
                      <a:r>
                        <a:rPr lang="en-US" sz="1900" b="0" i="0" u="none" strike="noStrike">
                          <a:solidFill>
                            <a:srgbClr val="000000"/>
                          </a:solidFill>
                          <a:effectLst/>
                          <a:latin typeface="Times New Roman" panose="02020603050405020304" pitchFamily="18" charset="0"/>
                          <a:cs typeface="Times New Roman" panose="02020603050405020304" pitchFamily="18" charset="0"/>
                        </a:rPr>
                        <a:t>$314M</a:t>
                      </a:r>
                      <a:endParaRPr lang="en-US" sz="1900">
                        <a:latin typeface="Times New Roman" panose="02020603050405020304" pitchFamily="18" charset="0"/>
                        <a:cs typeface="Times New Roman" panose="02020603050405020304" pitchFamily="18" charset="0"/>
                      </a:endParaRPr>
                    </a:p>
                  </a:txBody>
                  <a:tcPr marL="6350" marR="6350" marT="6350" marB="0" anchor="ctr"/>
                </a:tc>
                <a:tc vMerge="1">
                  <a:txBody>
                    <a:bodyPr/>
                    <a:lstStyle/>
                    <a:p>
                      <a:endParaRPr lang="en-US"/>
                    </a:p>
                  </a:txBody>
                  <a:tcPr/>
                </a:tc>
                <a:tc>
                  <a:txBody>
                    <a:bodyPr/>
                    <a:lstStyle/>
                    <a:p>
                      <a:pPr algn="l" fontAlgn="b"/>
                      <a:r>
                        <a:rPr lang="en-US" sz="1900" b="1" i="0" u="none" strike="noStrike" kern="1200">
                          <a:solidFill>
                            <a:srgbClr val="000000"/>
                          </a:solidFill>
                          <a:effectLst/>
                          <a:latin typeface="Times New Roman" panose="02020603050405020304" pitchFamily="18" charset="0"/>
                          <a:ea typeface="+mn-ea"/>
                          <a:cs typeface="Times New Roman" panose="02020603050405020304" pitchFamily="18" charset="0"/>
                        </a:rPr>
                        <a:t>Highlight 3: </a:t>
                      </a:r>
                      <a:r>
                        <a:rPr lang="en-US" sz="1900" b="1" i="0" u="none" strike="noStrike" kern="1200">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AP</a:t>
                      </a:r>
                      <a:r>
                        <a:rPr lang="en-US" sz="1900" b="0" i="0" u="none" strike="noStrike" kern="1200">
                          <a:solidFill>
                            <a:srgbClr val="000000"/>
                          </a:solidFill>
                          <a:effectLst/>
                          <a:latin typeface="Times New Roman" panose="02020603050405020304" pitchFamily="18" charset="0"/>
                          <a:ea typeface="+mn-ea"/>
                          <a:cs typeface="Times New Roman" panose="02020603050405020304" pitchFamily="18" charset="0"/>
                        </a:rPr>
                        <a:t>: (Actuals) $110.3M (Forecast) $60.3M</a:t>
                      </a:r>
                    </a:p>
                  </a:txBody>
                  <a:tcPr marL="6350" marR="6350" marT="6350" marB="0" anchor="b"/>
                </a:tc>
                <a:extLst>
                  <a:ext uri="{0D108BD9-81ED-4DB2-BD59-A6C34878D82A}">
                    <a16:rowId xmlns:a16="http://schemas.microsoft.com/office/drawing/2014/main" val="1657307122"/>
                  </a:ext>
                </a:extLst>
              </a:tr>
              <a:tr h="377662">
                <a:tc vMerge="1">
                  <a:txBody>
                    <a:bodyPr/>
                    <a:lstStyle/>
                    <a:p>
                      <a:endParaRPr lang="en-US"/>
                    </a:p>
                  </a:txBody>
                  <a:tcPr/>
                </a:tc>
                <a:tc vMerge="1">
                  <a:txBody>
                    <a:bodyPr/>
                    <a:lstStyle/>
                    <a:p>
                      <a:endParaRPr lang="en-US"/>
                    </a:p>
                  </a:txBody>
                  <a:tcPr/>
                </a:tc>
                <a:tc v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900" b="1" i="0" u="none" strike="noStrike" kern="1200">
                          <a:solidFill>
                            <a:srgbClr val="000000"/>
                          </a:solidFill>
                          <a:effectLst/>
                          <a:latin typeface="Times New Roman" panose="02020603050405020304" pitchFamily="18" charset="0"/>
                          <a:ea typeface="+mn-ea"/>
                          <a:cs typeface="Times New Roman" panose="02020603050405020304" pitchFamily="18" charset="0"/>
                        </a:rPr>
                        <a:t>Highlight 4: </a:t>
                      </a:r>
                      <a:r>
                        <a:rPr lang="en-US" sz="1900" b="0" i="0" u="none" strike="noStrike" kern="1200">
                          <a:solidFill>
                            <a:srgbClr val="000000"/>
                          </a:solidFill>
                          <a:effectLst/>
                          <a:latin typeface="Times New Roman" panose="02020603050405020304" pitchFamily="18" charset="0"/>
                          <a:ea typeface="+mn-ea"/>
                          <a:cs typeface="Times New Roman" panose="02020603050405020304" pitchFamily="18" charset="0"/>
                        </a:rPr>
                        <a:t> </a:t>
                      </a:r>
                      <a:r>
                        <a:rPr lang="en-US" sz="1900" b="1" i="0" u="none" strike="noStrike" kern="1200">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Allotments</a:t>
                      </a:r>
                      <a:r>
                        <a:rPr lang="en-US" sz="1900" b="0" i="0" u="none" strike="noStrike" kern="1200">
                          <a:solidFill>
                            <a:srgbClr val="000000"/>
                          </a:solidFill>
                          <a:effectLst/>
                          <a:latin typeface="Times New Roman" panose="02020603050405020304" pitchFamily="18" charset="0"/>
                          <a:ea typeface="+mn-ea"/>
                          <a:cs typeface="Times New Roman" panose="02020603050405020304" pitchFamily="18" charset="0"/>
                        </a:rPr>
                        <a:t>: (Actuals) $37.1M (Forecast) $59M</a:t>
                      </a:r>
                      <a:endParaRPr lang="en-US" sz="1900" b="1" i="0" u="none" strike="noStrike" kern="1200">
                        <a:solidFill>
                          <a:srgbClr val="000000"/>
                        </a:solidFill>
                        <a:effectLst/>
                        <a:latin typeface="Times New Roman" panose="02020603050405020304" pitchFamily="18" charset="0"/>
                        <a:ea typeface="+mn-ea"/>
                        <a:cs typeface="Times New Roman" panose="02020603050405020304" pitchFamily="18" charset="0"/>
                      </a:endParaRPr>
                    </a:p>
                  </a:txBody>
                  <a:tcPr marL="6350" marR="6350" marT="6350" marB="0" anchor="b"/>
                </a:tc>
                <a:extLst>
                  <a:ext uri="{0D108BD9-81ED-4DB2-BD59-A6C34878D82A}">
                    <a16:rowId xmlns:a16="http://schemas.microsoft.com/office/drawing/2014/main" val="18618752"/>
                  </a:ext>
                </a:extLst>
              </a:tr>
            </a:tbl>
          </a:graphicData>
        </a:graphic>
      </p:graphicFrame>
      <p:sp>
        <p:nvSpPr>
          <p:cNvPr id="8" name="Freeform 13">
            <a:extLst>
              <a:ext uri="{FF2B5EF4-FFF2-40B4-BE49-F238E27FC236}">
                <a16:creationId xmlns:a16="http://schemas.microsoft.com/office/drawing/2014/main" id="{505D4D9B-3545-41F8-2DC9-2D7B22B1FCBD}"/>
              </a:ext>
            </a:extLst>
          </p:cNvPr>
          <p:cNvSpPr/>
          <p:nvPr/>
        </p:nvSpPr>
        <p:spPr>
          <a:xfrm>
            <a:off x="127789" y="875807"/>
            <a:ext cx="608023" cy="530499"/>
          </a:xfrm>
          <a:custGeom>
            <a:avLst/>
            <a:gdLst/>
            <a:ahLst/>
            <a:cxnLst/>
            <a:rect l="l" t="t" r="r" b="b"/>
            <a:pathLst>
              <a:path w="912034" h="795749">
                <a:moveTo>
                  <a:pt x="0" y="0"/>
                </a:moveTo>
                <a:lnTo>
                  <a:pt x="912033" y="0"/>
                </a:lnTo>
                <a:lnTo>
                  <a:pt x="912033" y="795749"/>
                </a:lnTo>
                <a:lnTo>
                  <a:pt x="0" y="795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I" sz="1200"/>
          </a:p>
        </p:txBody>
      </p:sp>
      <p:sp>
        <p:nvSpPr>
          <p:cNvPr id="12" name="TextBox 11">
            <a:extLst>
              <a:ext uri="{FF2B5EF4-FFF2-40B4-BE49-F238E27FC236}">
                <a16:creationId xmlns:a16="http://schemas.microsoft.com/office/drawing/2014/main" id="{A48EA1D0-1FDA-60A4-282F-F51DEAE76E5F}"/>
              </a:ext>
            </a:extLst>
          </p:cNvPr>
          <p:cNvSpPr txBox="1"/>
          <p:nvPr/>
        </p:nvSpPr>
        <p:spPr>
          <a:xfrm>
            <a:off x="4239250" y="6611779"/>
            <a:ext cx="6101443" cy="276999"/>
          </a:xfrm>
          <a:prstGeom prst="rect">
            <a:avLst/>
          </a:prstGeom>
          <a:noFill/>
        </p:spPr>
        <p:txBody>
          <a:bodyPr wrap="square">
            <a:spAutoFit/>
          </a:bodyPr>
          <a:lstStyle/>
          <a:p>
            <a:r>
              <a:rPr lang="en-US" sz="1200" b="1">
                <a:solidFill>
                  <a:schemeClr val="accent1">
                    <a:lumMod val="50000"/>
                  </a:schemeClr>
                </a:solidFill>
                <a:latin typeface="Times New Roman" panose="02020603050405020304" pitchFamily="18" charset="0"/>
                <a:cs typeface="Times New Roman" panose="02020603050405020304" pitchFamily="18" charset="0"/>
              </a:rPr>
              <a:t>15.5 days of cash-on hand vs prior year’s 9.6 days</a:t>
            </a:r>
            <a:endParaRPr lang="en-VI" sz="1200" b="1">
              <a:solidFill>
                <a:schemeClr val="accent1">
                  <a:lumMod val="50000"/>
                </a:schemeClr>
              </a:solidFill>
            </a:endParaRPr>
          </a:p>
        </p:txBody>
      </p:sp>
      <p:pic>
        <p:nvPicPr>
          <p:cNvPr id="15" name="Picture 14">
            <a:extLst>
              <a:ext uri="{FF2B5EF4-FFF2-40B4-BE49-F238E27FC236}">
                <a16:creationId xmlns:a16="http://schemas.microsoft.com/office/drawing/2014/main" id="{3E341A5A-4DA1-C1F4-4A46-E3790F1486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4221" y="4036243"/>
            <a:ext cx="3334384" cy="2491511"/>
          </a:xfrm>
          <a:prstGeom prst="rect">
            <a:avLst/>
          </a:prstGeom>
        </p:spPr>
      </p:pic>
      <p:pic>
        <p:nvPicPr>
          <p:cNvPr id="17" name="Picture 16">
            <a:extLst>
              <a:ext uri="{FF2B5EF4-FFF2-40B4-BE49-F238E27FC236}">
                <a16:creationId xmlns:a16="http://schemas.microsoft.com/office/drawing/2014/main" id="{20170E45-0F89-5254-D777-FA03176A7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2580" y="3982886"/>
            <a:ext cx="3343612" cy="2498407"/>
          </a:xfrm>
          <a:prstGeom prst="rect">
            <a:avLst/>
          </a:prstGeom>
        </p:spPr>
      </p:pic>
      <p:pic>
        <p:nvPicPr>
          <p:cNvPr id="11" name="Picture 10">
            <a:extLst>
              <a:ext uri="{FF2B5EF4-FFF2-40B4-BE49-F238E27FC236}">
                <a16:creationId xmlns:a16="http://schemas.microsoft.com/office/drawing/2014/main" id="{3011B0A3-2635-CD25-1A65-BE4C918AB2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598" y="3932490"/>
            <a:ext cx="3493417" cy="26186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anim calcmode="lin" valueType="num">
                                      <p:cBhvr>
                                        <p:cTn id="14" dur="500" fill="hold"/>
                                        <p:tgtEl>
                                          <p:spTgt spid="17"/>
                                        </p:tgtEl>
                                        <p:attrNameLst>
                                          <p:attrName>ppt_x</p:attrName>
                                        </p:attrNameLst>
                                      </p:cBhvr>
                                      <p:tavLst>
                                        <p:tav tm="0">
                                          <p:val>
                                            <p:strVal val="#ppt_x"/>
                                          </p:val>
                                        </p:tav>
                                        <p:tav tm="100000">
                                          <p:val>
                                            <p:strVal val="#ppt_x"/>
                                          </p:val>
                                        </p:tav>
                                      </p:tavLst>
                                    </p:anim>
                                    <p:anim calcmode="lin" valueType="num">
                                      <p:cBhvr>
                                        <p:cTn id="1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4041D3C-C62E-CD4E-B879-1ADB93518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2812" y="2072526"/>
            <a:ext cx="5258892" cy="3923301"/>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p:cNvSpPr/>
          <p:nvPr/>
        </p:nvSpPr>
        <p:spPr>
          <a:xfrm>
            <a:off x="1" y="-1"/>
            <a:ext cx="12192000" cy="970533"/>
          </a:xfrm>
          <a:custGeom>
            <a:avLst/>
            <a:gdLst/>
            <a:ahLst/>
            <a:cxnLst/>
            <a:rect l="l" t="t" r="r" b="b"/>
            <a:pathLst>
              <a:path w="18513037" h="2745388">
                <a:moveTo>
                  <a:pt x="0" y="0"/>
                </a:moveTo>
                <a:lnTo>
                  <a:pt x="18513037" y="0"/>
                </a:lnTo>
                <a:lnTo>
                  <a:pt x="18513037" y="2745388"/>
                </a:lnTo>
                <a:lnTo>
                  <a:pt x="0" y="2745388"/>
                </a:lnTo>
                <a:lnTo>
                  <a:pt x="0" y="0"/>
                </a:lnTo>
                <a:close/>
              </a:path>
            </a:pathLst>
          </a:custGeom>
          <a:solidFill>
            <a:srgbClr val="002060"/>
          </a:solidFill>
        </p:spPr>
        <p:txBody>
          <a:bodyPr/>
          <a:lstStyle/>
          <a:p>
            <a:endParaRPr lang="en-VI" sz="1200"/>
          </a:p>
        </p:txBody>
      </p:sp>
      <p:sp>
        <p:nvSpPr>
          <p:cNvPr id="5" name="Freeform 5"/>
          <p:cNvSpPr/>
          <p:nvPr/>
        </p:nvSpPr>
        <p:spPr>
          <a:xfrm>
            <a:off x="0" y="540519"/>
            <a:ext cx="863601" cy="1190839"/>
          </a:xfrm>
          <a:custGeom>
            <a:avLst/>
            <a:gdLst/>
            <a:ahLst/>
            <a:cxnLst/>
            <a:rect l="l" t="t" r="r" b="b"/>
            <a:pathLst>
              <a:path w="1295401" h="1567933">
                <a:moveTo>
                  <a:pt x="0" y="0"/>
                </a:moveTo>
                <a:lnTo>
                  <a:pt x="1295401" y="0"/>
                </a:lnTo>
                <a:lnTo>
                  <a:pt x="1295401" y="1567933"/>
                </a:lnTo>
                <a:lnTo>
                  <a:pt x="0" y="1567933"/>
                </a:lnTo>
                <a:lnTo>
                  <a:pt x="0" y="0"/>
                </a:lnTo>
                <a:close/>
              </a:path>
            </a:pathLst>
          </a:custGeom>
          <a:solidFill>
            <a:srgbClr val="FFC000"/>
          </a:solidFill>
        </p:spPr>
        <p:txBody>
          <a:bodyPr/>
          <a:lstStyle/>
          <a:p>
            <a:endParaRPr lang="en-VI" sz="1200"/>
          </a:p>
        </p:txBody>
      </p:sp>
      <p:sp>
        <p:nvSpPr>
          <p:cNvPr id="6" name="Freeform 6"/>
          <p:cNvSpPr/>
          <p:nvPr/>
        </p:nvSpPr>
        <p:spPr>
          <a:xfrm>
            <a:off x="11328400" y="-1"/>
            <a:ext cx="863600" cy="1190840"/>
          </a:xfrm>
          <a:custGeom>
            <a:avLst/>
            <a:gdLst/>
            <a:ahLst/>
            <a:cxnLst/>
            <a:rect l="l" t="t" r="r" b="b"/>
            <a:pathLst>
              <a:path w="1295400" h="1347337">
                <a:moveTo>
                  <a:pt x="0" y="0"/>
                </a:moveTo>
                <a:lnTo>
                  <a:pt x="1295400" y="0"/>
                </a:lnTo>
                <a:lnTo>
                  <a:pt x="1295400" y="1347337"/>
                </a:lnTo>
                <a:lnTo>
                  <a:pt x="0" y="1347337"/>
                </a:lnTo>
                <a:lnTo>
                  <a:pt x="0" y="0"/>
                </a:lnTo>
                <a:close/>
              </a:path>
            </a:pathLst>
          </a:custGeom>
          <a:solidFill>
            <a:srgbClr val="FFC000"/>
          </a:solidFill>
        </p:spPr>
        <p:txBody>
          <a:bodyPr/>
          <a:lstStyle/>
          <a:p>
            <a:endParaRPr lang="en-VI" sz="1200"/>
          </a:p>
        </p:txBody>
      </p:sp>
      <p:sp>
        <p:nvSpPr>
          <p:cNvPr id="7" name="Freeform 7"/>
          <p:cNvSpPr/>
          <p:nvPr/>
        </p:nvSpPr>
        <p:spPr>
          <a:xfrm>
            <a:off x="11216112" y="5878218"/>
            <a:ext cx="895433" cy="898232"/>
          </a:xfrm>
          <a:custGeom>
            <a:avLst/>
            <a:gdLst/>
            <a:ahLst/>
            <a:cxnLst/>
            <a:rect l="l" t="t" r="r" b="b"/>
            <a:pathLst>
              <a:path w="1343150" h="1347348">
                <a:moveTo>
                  <a:pt x="0" y="0"/>
                </a:moveTo>
                <a:lnTo>
                  <a:pt x="1343150" y="0"/>
                </a:lnTo>
                <a:lnTo>
                  <a:pt x="1343150" y="1347348"/>
                </a:lnTo>
                <a:lnTo>
                  <a:pt x="0" y="1347348"/>
                </a:lnTo>
                <a:lnTo>
                  <a:pt x="0" y="0"/>
                </a:lnTo>
                <a:close/>
              </a:path>
            </a:pathLst>
          </a:custGeom>
          <a:blipFill>
            <a:blip r:embed="rId3"/>
            <a:stretch>
              <a:fillRect/>
            </a:stretch>
          </a:blipFill>
        </p:spPr>
        <p:txBody>
          <a:bodyPr/>
          <a:lstStyle/>
          <a:p>
            <a:endParaRPr lang="en-VI" sz="1200"/>
          </a:p>
        </p:txBody>
      </p:sp>
      <p:sp>
        <p:nvSpPr>
          <p:cNvPr id="9" name="TextBox 9"/>
          <p:cNvSpPr txBox="1"/>
          <p:nvPr/>
        </p:nvSpPr>
        <p:spPr>
          <a:xfrm>
            <a:off x="942871" y="125231"/>
            <a:ext cx="9687560" cy="716863"/>
          </a:xfrm>
          <a:prstGeom prst="rect">
            <a:avLst/>
          </a:prstGeom>
        </p:spPr>
        <p:txBody>
          <a:bodyPr wrap="square" lIns="0" tIns="0" rIns="0" bIns="0" rtlCol="0" anchor="t">
            <a:spAutoFit/>
          </a:bodyPr>
          <a:lstStyle/>
          <a:p>
            <a:pPr algn="ctr">
              <a:lnSpc>
                <a:spcPts val="6347"/>
              </a:lnSpc>
            </a:pPr>
            <a:r>
              <a:rPr lang="en-US" sz="3800" b="1">
                <a:solidFill>
                  <a:srgbClr val="FFFFFF"/>
                </a:solidFill>
                <a:latin typeface="Canva Sans Bold"/>
                <a:ea typeface="Canva Sans Bold"/>
                <a:cs typeface="Canva Sans Bold"/>
                <a:sym typeface="Canva Sans Bold"/>
              </a:rPr>
              <a:t>General Fund Revenue Drivers</a:t>
            </a:r>
          </a:p>
        </p:txBody>
      </p:sp>
      <p:sp>
        <p:nvSpPr>
          <p:cNvPr id="10" name="TextBox 10"/>
          <p:cNvSpPr txBox="1"/>
          <p:nvPr/>
        </p:nvSpPr>
        <p:spPr>
          <a:xfrm>
            <a:off x="-152800" y="1761150"/>
            <a:ext cx="5834062" cy="307777"/>
          </a:xfrm>
          <a:prstGeom prst="rect">
            <a:avLst/>
          </a:prstGeom>
        </p:spPr>
        <p:txBody>
          <a:bodyPr wrap="square" lIns="0" tIns="0" rIns="0" bIns="0" rtlCol="0" anchor="t">
            <a:spAutoFit/>
          </a:bodyPr>
          <a:lstStyle/>
          <a:p>
            <a:pPr marL="304815" indent="-304815" algn="ctr">
              <a:lnSpc>
                <a:spcPts val="2376"/>
              </a:lnSpc>
              <a:spcBef>
                <a:spcPct val="0"/>
              </a:spcBef>
              <a:buFont typeface="Arial" panose="020B0604020202020204" pitchFamily="34" charset="0"/>
              <a:buChar char="•"/>
            </a:pPr>
            <a:r>
              <a:rPr lang="en-US" sz="2200" b="1" spc="-3">
                <a:solidFill>
                  <a:srgbClr val="1A2992"/>
                </a:solidFill>
                <a:latin typeface="Archivo Black"/>
                <a:ea typeface="Archivo Black"/>
                <a:cs typeface="Archivo Black"/>
                <a:sym typeface="Archivo Black"/>
              </a:rPr>
              <a:t>Major Decreases in Revenue </a:t>
            </a:r>
          </a:p>
        </p:txBody>
      </p:sp>
      <p:sp>
        <p:nvSpPr>
          <p:cNvPr id="11" name="TextBox 11"/>
          <p:cNvSpPr txBox="1"/>
          <p:nvPr/>
        </p:nvSpPr>
        <p:spPr>
          <a:xfrm>
            <a:off x="578909" y="2155345"/>
            <a:ext cx="5834062" cy="307777"/>
          </a:xfrm>
          <a:prstGeom prst="rect">
            <a:avLst/>
          </a:prstGeom>
        </p:spPr>
        <p:txBody>
          <a:bodyPr wrap="square" lIns="0" tIns="0" rIns="0" bIns="0" rtlCol="0" anchor="t">
            <a:spAutoFit/>
          </a:bodyPr>
          <a:lstStyle/>
          <a:p>
            <a:pPr marL="304815" indent="-304815" algn="ctr">
              <a:lnSpc>
                <a:spcPts val="2376"/>
              </a:lnSpc>
              <a:spcBef>
                <a:spcPct val="0"/>
              </a:spcBef>
              <a:buFont typeface="Arial" panose="020B0604020202020204" pitchFamily="34" charset="0"/>
              <a:buChar char="•"/>
            </a:pPr>
            <a:r>
              <a:rPr lang="en-US" sz="2200" b="1" spc="-3">
                <a:solidFill>
                  <a:srgbClr val="1A2992"/>
                </a:solidFill>
                <a:latin typeface="Archivo Black"/>
                <a:ea typeface="Archivo Black"/>
                <a:cs typeface="Archivo Black"/>
                <a:sym typeface="Archivo Black"/>
              </a:rPr>
              <a:t>Major Increases in Revenue</a:t>
            </a:r>
          </a:p>
        </p:txBody>
      </p:sp>
      <p:sp>
        <p:nvSpPr>
          <p:cNvPr id="12" name="Freeform 12"/>
          <p:cNvSpPr/>
          <p:nvPr/>
        </p:nvSpPr>
        <p:spPr>
          <a:xfrm>
            <a:off x="127789" y="1898999"/>
            <a:ext cx="608023" cy="530499"/>
          </a:xfrm>
          <a:custGeom>
            <a:avLst/>
            <a:gdLst/>
            <a:ahLst/>
            <a:cxnLst/>
            <a:rect l="l" t="t" r="r" b="b"/>
            <a:pathLst>
              <a:path w="912034" h="795749">
                <a:moveTo>
                  <a:pt x="0" y="0"/>
                </a:moveTo>
                <a:lnTo>
                  <a:pt x="912033" y="0"/>
                </a:lnTo>
                <a:lnTo>
                  <a:pt x="912033" y="795749"/>
                </a:lnTo>
                <a:lnTo>
                  <a:pt x="0" y="795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I" sz="1200"/>
          </a:p>
        </p:txBody>
      </p:sp>
      <p:sp>
        <p:nvSpPr>
          <p:cNvPr id="13" name="Freeform 13"/>
          <p:cNvSpPr/>
          <p:nvPr/>
        </p:nvSpPr>
        <p:spPr>
          <a:xfrm>
            <a:off x="127789" y="6143253"/>
            <a:ext cx="608023" cy="530499"/>
          </a:xfrm>
          <a:custGeom>
            <a:avLst/>
            <a:gdLst/>
            <a:ahLst/>
            <a:cxnLst/>
            <a:rect l="l" t="t" r="r" b="b"/>
            <a:pathLst>
              <a:path w="912034" h="795749">
                <a:moveTo>
                  <a:pt x="0" y="0"/>
                </a:moveTo>
                <a:lnTo>
                  <a:pt x="912033" y="0"/>
                </a:lnTo>
                <a:lnTo>
                  <a:pt x="912033" y="795749"/>
                </a:lnTo>
                <a:lnTo>
                  <a:pt x="0" y="795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I" sz="1200"/>
          </a:p>
        </p:txBody>
      </p:sp>
      <p:graphicFrame>
        <p:nvGraphicFramePr>
          <p:cNvPr id="2" name="Table Placeholder 10">
            <a:extLst>
              <a:ext uri="{FF2B5EF4-FFF2-40B4-BE49-F238E27FC236}">
                <a16:creationId xmlns:a16="http://schemas.microsoft.com/office/drawing/2014/main" id="{24837836-28B6-475B-B2AB-8AAF6F8059F4}"/>
              </a:ext>
            </a:extLst>
          </p:cNvPr>
          <p:cNvGraphicFramePr>
            <a:graphicFrameLocks/>
          </p:cNvGraphicFramePr>
          <p:nvPr/>
        </p:nvGraphicFramePr>
        <p:xfrm>
          <a:off x="863601" y="2631031"/>
          <a:ext cx="5640169" cy="3189479"/>
        </p:xfrm>
        <a:graphic>
          <a:graphicData uri="http://schemas.openxmlformats.org/drawingml/2006/table">
            <a:tbl>
              <a:tblPr firstRow="1" bandRow="1">
                <a:tableStyleId>{74C1A8A3-306A-4EB7-A6B1-4F7E0EB9C5D6}</a:tableStyleId>
              </a:tblPr>
              <a:tblGrid>
                <a:gridCol w="2820085">
                  <a:extLst>
                    <a:ext uri="{9D8B030D-6E8A-4147-A177-3AD203B41FA5}">
                      <a16:colId xmlns:a16="http://schemas.microsoft.com/office/drawing/2014/main" val="4235906612"/>
                    </a:ext>
                  </a:extLst>
                </a:gridCol>
                <a:gridCol w="2820085">
                  <a:extLst>
                    <a:ext uri="{9D8B030D-6E8A-4147-A177-3AD203B41FA5}">
                      <a16:colId xmlns:a16="http://schemas.microsoft.com/office/drawing/2014/main" val="2126728798"/>
                    </a:ext>
                  </a:extLst>
                </a:gridCol>
              </a:tblGrid>
              <a:tr h="743463">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IN" sz="2100">
                          <a:solidFill>
                            <a:schemeClr val="bg1"/>
                          </a:solidFill>
                          <a:latin typeface="Times New Roman" panose="02020603050405020304" pitchFamily="18" charset="0"/>
                          <a:cs typeface="Times New Roman" panose="02020603050405020304" pitchFamily="18" charset="0"/>
                        </a:rPr>
                        <a:t>REVENUE BREAKDOWN</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IN" sz="1600">
                        <a:solidFill>
                          <a:srgbClr val="3F3F3F"/>
                        </a:solidFill>
                      </a:endParaRPr>
                    </a:p>
                  </a:txBody>
                  <a:tcPr marL="94257" marR="94257" anchor="ctr">
                    <a:lnL w="12700" cap="flat" cmpd="sng" algn="ctr">
                      <a:solidFill>
                        <a:schemeClr val="tx1"/>
                      </a:solidFill>
                      <a:prstDash val="solid"/>
                      <a:round/>
                      <a:headEnd type="none" w="med" len="med"/>
                      <a:tailEnd type="none" w="med" len="med"/>
                    </a:lnL>
                    <a:solidFill>
                      <a:schemeClr val="accent2"/>
                    </a:solidFill>
                  </a:tcPr>
                </a:tc>
                <a:extLst>
                  <a:ext uri="{0D108BD9-81ED-4DB2-BD59-A6C34878D82A}">
                    <a16:rowId xmlns:a16="http://schemas.microsoft.com/office/drawing/2014/main" val="2281308446"/>
                  </a:ext>
                </a:extLst>
              </a:tr>
              <a:tr h="48920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900" b="1" u="none" strike="noStrike" kern="1200">
                          <a:solidFill>
                            <a:schemeClr val="tx1"/>
                          </a:solidFill>
                          <a:effectLst/>
                          <a:latin typeface="Times New Roman" panose="02020603050405020304" pitchFamily="18" charset="0"/>
                          <a:cs typeface="Times New Roman" panose="02020603050405020304" pitchFamily="18" charset="0"/>
                        </a:rPr>
                        <a:t>Revenue Category </a:t>
                      </a:r>
                      <a:endParaRPr lang="en-IN" sz="1900">
                        <a:solidFill>
                          <a:schemeClr val="tx1"/>
                        </a:solidFill>
                        <a:latin typeface="Times New Roman" panose="02020603050405020304" pitchFamily="18"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900" b="1" u="none" strike="noStrike" kern="1200">
                          <a:solidFill>
                            <a:schemeClr val="tx1"/>
                          </a:solidFill>
                          <a:effectLst/>
                          <a:latin typeface="Times New Roman" panose="02020603050405020304" pitchFamily="18" charset="0"/>
                          <a:cs typeface="Times New Roman" panose="02020603050405020304" pitchFamily="18" charset="0"/>
                        </a:rPr>
                        <a:t>YTD</a:t>
                      </a:r>
                      <a:endParaRPr lang="en-IN" sz="1900">
                        <a:solidFill>
                          <a:schemeClr val="tx1"/>
                        </a:solidFill>
                        <a:latin typeface="Times New Roman" panose="02020603050405020304" pitchFamily="18"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5579220"/>
                  </a:ext>
                </a:extLst>
              </a:tr>
              <a:tr h="48920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900" b="0" i="0" u="none" strike="noStrike" kern="1200">
                          <a:solidFill>
                            <a:srgbClr val="000000"/>
                          </a:solidFill>
                          <a:effectLst/>
                          <a:latin typeface="Times New Roman" panose="02020603050405020304" pitchFamily="18" charset="0"/>
                          <a:ea typeface="+mn-ea"/>
                          <a:cs typeface="Times New Roman" panose="02020603050405020304" pitchFamily="18" charset="0"/>
                        </a:rPr>
                        <a:t>Taxes </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900" b="0" i="0" u="none" strike="noStrike" kern="1200">
                          <a:solidFill>
                            <a:srgbClr val="000000"/>
                          </a:solidFill>
                          <a:effectLst/>
                          <a:latin typeface="Times New Roman" panose="02020603050405020304" pitchFamily="18" charset="0"/>
                          <a:ea typeface="+mn-ea"/>
                          <a:cs typeface="Times New Roman" panose="02020603050405020304" pitchFamily="18" charset="0"/>
                        </a:rPr>
                        <a:t>$230M</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6563405"/>
                  </a:ext>
                </a:extLst>
              </a:tr>
              <a:tr h="48920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900" b="0" i="0" u="none" strike="noStrike" kern="1200">
                          <a:solidFill>
                            <a:srgbClr val="000000"/>
                          </a:solidFill>
                          <a:effectLst/>
                          <a:latin typeface="Times New Roman" panose="02020603050405020304" pitchFamily="18" charset="0"/>
                          <a:ea typeface="+mn-ea"/>
                          <a:cs typeface="Times New Roman" panose="02020603050405020304" pitchFamily="18" charset="0"/>
                        </a:rPr>
                        <a:t>Other Revenues </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900" b="0" i="0" u="none" strike="noStrike" kern="1200">
                          <a:solidFill>
                            <a:srgbClr val="000000"/>
                          </a:solidFill>
                          <a:effectLst/>
                          <a:latin typeface="Times New Roman" panose="02020603050405020304" pitchFamily="18" charset="0"/>
                          <a:ea typeface="+mn-ea"/>
                          <a:cs typeface="Times New Roman" panose="02020603050405020304" pitchFamily="18" charset="0"/>
                        </a:rPr>
                        <a:t>$16.4M</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7125693"/>
                  </a:ext>
                </a:extLst>
              </a:tr>
              <a:tr h="48920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900" b="0" i="0" u="none" strike="noStrike" kern="1200">
                          <a:solidFill>
                            <a:srgbClr val="000000"/>
                          </a:solidFill>
                          <a:effectLst/>
                          <a:latin typeface="Times New Roman" panose="02020603050405020304" pitchFamily="18" charset="0"/>
                          <a:ea typeface="+mn-ea"/>
                          <a:cs typeface="Times New Roman" panose="02020603050405020304" pitchFamily="18" charset="0"/>
                        </a:rPr>
                        <a:t>Other Financing Sources </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900" b="0" i="0" u="none" strike="noStrike" kern="1200">
                          <a:solidFill>
                            <a:srgbClr val="000000"/>
                          </a:solidFill>
                          <a:effectLst/>
                          <a:latin typeface="Times New Roman" panose="02020603050405020304" pitchFamily="18" charset="0"/>
                          <a:ea typeface="+mn-ea"/>
                          <a:cs typeface="Times New Roman" panose="02020603050405020304" pitchFamily="18" charset="0"/>
                        </a:rPr>
                        <a:t>$20.7M</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5032543"/>
                  </a:ext>
                </a:extLst>
              </a:tr>
              <a:tr h="48920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900" b="0" i="0" u="none" strike="noStrike" kern="1200">
                          <a:solidFill>
                            <a:srgbClr val="000000"/>
                          </a:solidFill>
                          <a:effectLst/>
                          <a:latin typeface="Times New Roman" panose="02020603050405020304" pitchFamily="18" charset="0"/>
                          <a:ea typeface="+mn-ea"/>
                          <a:cs typeface="Times New Roman" panose="02020603050405020304" pitchFamily="18" charset="0"/>
                        </a:rPr>
                        <a:t>Total Revenues: </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900" b="0" i="0" u="none" strike="noStrike" kern="1200">
                          <a:solidFill>
                            <a:srgbClr val="000000"/>
                          </a:solidFill>
                          <a:effectLst/>
                          <a:latin typeface="Times New Roman" panose="02020603050405020304" pitchFamily="18" charset="0"/>
                          <a:ea typeface="+mn-ea"/>
                          <a:cs typeface="Times New Roman" panose="02020603050405020304" pitchFamily="18" charset="0"/>
                        </a:rPr>
                        <a:t>$267M</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4881273"/>
                  </a:ext>
                </a:extLst>
              </a:tr>
            </a:tbl>
          </a:graphicData>
        </a:graphic>
      </p:graphicFrame>
    </p:spTree>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45826"/>
            <a:ext cx="12229705" cy="1145665"/>
          </a:xfrm>
          <a:custGeom>
            <a:avLst/>
            <a:gdLst/>
            <a:ahLst/>
            <a:cxnLst/>
            <a:rect l="l" t="t" r="r" b="b"/>
            <a:pathLst>
              <a:path w="22144229" h="1718498">
                <a:moveTo>
                  <a:pt x="0" y="0"/>
                </a:moveTo>
                <a:lnTo>
                  <a:pt x="22144229" y="0"/>
                </a:lnTo>
                <a:lnTo>
                  <a:pt x="22144229" y="1718497"/>
                </a:lnTo>
                <a:lnTo>
                  <a:pt x="0" y="1718497"/>
                </a:lnTo>
                <a:lnTo>
                  <a:pt x="0" y="0"/>
                </a:lnTo>
                <a:close/>
              </a:path>
            </a:pathLst>
          </a:custGeom>
          <a:solidFill>
            <a:srgbClr val="002060"/>
          </a:solidFill>
        </p:spPr>
        <p:txBody>
          <a:bodyPr/>
          <a:lstStyle/>
          <a:p>
            <a:endParaRPr lang="en-VI" sz="1200"/>
          </a:p>
        </p:txBody>
      </p:sp>
      <p:sp>
        <p:nvSpPr>
          <p:cNvPr id="4" name="TextBox 4"/>
          <p:cNvSpPr txBox="1"/>
          <p:nvPr/>
        </p:nvSpPr>
        <p:spPr>
          <a:xfrm>
            <a:off x="6049665" y="3275711"/>
            <a:ext cx="92670" cy="307777"/>
          </a:xfrm>
          <a:prstGeom prst="rect">
            <a:avLst/>
          </a:prstGeom>
        </p:spPr>
        <p:txBody>
          <a:bodyPr lIns="0" tIns="0" rIns="0" bIns="0" rtlCol="0" anchor="t">
            <a:spAutoFit/>
          </a:bodyPr>
          <a:lstStyle/>
          <a:p>
            <a:pPr algn="ctr">
              <a:lnSpc>
                <a:spcPts val="2376"/>
              </a:lnSpc>
              <a:spcBef>
                <a:spcPct val="0"/>
              </a:spcBef>
            </a:pPr>
            <a:r>
              <a:rPr lang="en-US" sz="2200" spc="-3">
                <a:solidFill>
                  <a:srgbClr val="000000"/>
                </a:solidFill>
                <a:latin typeface="Archivo Black"/>
                <a:ea typeface="Archivo Black"/>
                <a:cs typeface="Archivo Black"/>
                <a:sym typeface="Archivo Black"/>
              </a:rPr>
              <a:t> </a:t>
            </a:r>
          </a:p>
        </p:txBody>
      </p:sp>
      <p:sp>
        <p:nvSpPr>
          <p:cNvPr id="15" name="TextBox 15"/>
          <p:cNvSpPr txBox="1"/>
          <p:nvPr/>
        </p:nvSpPr>
        <p:spPr>
          <a:xfrm>
            <a:off x="37705" y="141402"/>
            <a:ext cx="12192000" cy="701602"/>
          </a:xfrm>
          <a:prstGeom prst="rect">
            <a:avLst/>
          </a:prstGeom>
        </p:spPr>
        <p:txBody>
          <a:bodyPr lIns="0" tIns="0" rIns="0" bIns="0" rtlCol="0" anchor="t">
            <a:spAutoFit/>
          </a:bodyPr>
          <a:lstStyle/>
          <a:p>
            <a:pPr algn="ctr">
              <a:lnSpc>
                <a:spcPts val="5974"/>
              </a:lnSpc>
            </a:pPr>
            <a:r>
              <a:rPr lang="en-US" sz="4267" b="1">
                <a:ln w="22225">
                  <a:solidFill>
                    <a:schemeClr val="bg1"/>
                  </a:solidFill>
                  <a:prstDash val="solid"/>
                </a:ln>
                <a:solidFill>
                  <a:schemeClr val="bg1"/>
                </a:solidFill>
                <a:latin typeface="Canva Sans Bold"/>
                <a:ea typeface="Canva Sans Bold"/>
                <a:cs typeface="Canva Sans Bold"/>
                <a:sym typeface="Canva Sans Bold"/>
              </a:rPr>
              <a:t>OBJECTIVE</a:t>
            </a:r>
          </a:p>
        </p:txBody>
      </p:sp>
      <p:sp>
        <p:nvSpPr>
          <p:cNvPr id="16" name="Freeform 16"/>
          <p:cNvSpPr/>
          <p:nvPr/>
        </p:nvSpPr>
        <p:spPr>
          <a:xfrm>
            <a:off x="0" y="686069"/>
            <a:ext cx="863601" cy="1045289"/>
          </a:xfrm>
          <a:custGeom>
            <a:avLst/>
            <a:gdLst/>
            <a:ahLst/>
            <a:cxnLst/>
            <a:rect l="l" t="t" r="r" b="b"/>
            <a:pathLst>
              <a:path w="1295401" h="1567933">
                <a:moveTo>
                  <a:pt x="0" y="0"/>
                </a:moveTo>
                <a:lnTo>
                  <a:pt x="1295401" y="0"/>
                </a:lnTo>
                <a:lnTo>
                  <a:pt x="1295401" y="1567933"/>
                </a:lnTo>
                <a:lnTo>
                  <a:pt x="0" y="1567933"/>
                </a:lnTo>
                <a:lnTo>
                  <a:pt x="0" y="0"/>
                </a:lnTo>
                <a:close/>
              </a:path>
            </a:pathLst>
          </a:custGeom>
          <a:solidFill>
            <a:srgbClr val="FFC000"/>
          </a:solidFill>
        </p:spPr>
        <p:txBody>
          <a:bodyPr/>
          <a:lstStyle/>
          <a:p>
            <a:endParaRPr lang="en-VI" sz="1200"/>
          </a:p>
        </p:txBody>
      </p:sp>
      <p:sp>
        <p:nvSpPr>
          <p:cNvPr id="17" name="Freeform 17"/>
          <p:cNvSpPr/>
          <p:nvPr/>
        </p:nvSpPr>
        <p:spPr>
          <a:xfrm>
            <a:off x="11328400" y="-145825"/>
            <a:ext cx="901305" cy="948717"/>
          </a:xfrm>
          <a:custGeom>
            <a:avLst/>
            <a:gdLst/>
            <a:ahLst/>
            <a:cxnLst/>
            <a:rect l="l" t="t" r="r" b="b"/>
            <a:pathLst>
              <a:path w="1295400" h="1347337">
                <a:moveTo>
                  <a:pt x="0" y="0"/>
                </a:moveTo>
                <a:lnTo>
                  <a:pt x="1295400" y="0"/>
                </a:lnTo>
                <a:lnTo>
                  <a:pt x="1295400" y="1347337"/>
                </a:lnTo>
                <a:lnTo>
                  <a:pt x="0" y="1347337"/>
                </a:lnTo>
                <a:lnTo>
                  <a:pt x="0" y="0"/>
                </a:lnTo>
                <a:close/>
              </a:path>
            </a:pathLst>
          </a:custGeom>
          <a:solidFill>
            <a:srgbClr val="FFC000"/>
          </a:solidFill>
        </p:spPr>
        <p:txBody>
          <a:bodyPr/>
          <a:lstStyle/>
          <a:p>
            <a:endParaRPr lang="en-VI" sz="1200"/>
          </a:p>
        </p:txBody>
      </p:sp>
      <p:sp>
        <p:nvSpPr>
          <p:cNvPr id="18" name="TextBox 18"/>
          <p:cNvSpPr txBox="1"/>
          <p:nvPr/>
        </p:nvSpPr>
        <p:spPr>
          <a:xfrm>
            <a:off x="6049665" y="3275711"/>
            <a:ext cx="92670" cy="307777"/>
          </a:xfrm>
          <a:prstGeom prst="rect">
            <a:avLst/>
          </a:prstGeom>
        </p:spPr>
        <p:txBody>
          <a:bodyPr lIns="0" tIns="0" rIns="0" bIns="0" rtlCol="0" anchor="t">
            <a:spAutoFit/>
          </a:bodyPr>
          <a:lstStyle/>
          <a:p>
            <a:pPr algn="ctr">
              <a:lnSpc>
                <a:spcPts val="2376"/>
              </a:lnSpc>
              <a:spcBef>
                <a:spcPct val="0"/>
              </a:spcBef>
            </a:pPr>
            <a:r>
              <a:rPr lang="en-US" sz="2200" spc="-3">
                <a:solidFill>
                  <a:srgbClr val="000000"/>
                </a:solidFill>
                <a:latin typeface="Archivo Black"/>
                <a:ea typeface="Archivo Black"/>
                <a:cs typeface="Archivo Black"/>
                <a:sym typeface="Archivo Black"/>
              </a:rPr>
              <a:t> </a:t>
            </a:r>
          </a:p>
        </p:txBody>
      </p:sp>
      <p:grpSp>
        <p:nvGrpSpPr>
          <p:cNvPr id="19" name="Group 19"/>
          <p:cNvGrpSpPr/>
          <p:nvPr/>
        </p:nvGrpSpPr>
        <p:grpSpPr>
          <a:xfrm rot="-5400000">
            <a:off x="8395560" y="239462"/>
            <a:ext cx="412242" cy="512826"/>
            <a:chOff x="0" y="0"/>
            <a:chExt cx="824484" cy="1025652"/>
          </a:xfrm>
          <a:solidFill>
            <a:srgbClr val="FFC000"/>
          </a:solidFill>
        </p:grpSpPr>
        <p:sp>
          <p:nvSpPr>
            <p:cNvPr id="20" name="Freeform 20"/>
            <p:cNvSpPr/>
            <p:nvPr/>
          </p:nvSpPr>
          <p:spPr>
            <a:xfrm>
              <a:off x="19050" y="19050"/>
              <a:ext cx="786384" cy="987552"/>
            </a:xfrm>
            <a:custGeom>
              <a:avLst/>
              <a:gdLst/>
              <a:ahLst/>
              <a:cxnLst/>
              <a:rect l="l" t="t" r="r" b="b"/>
              <a:pathLst>
                <a:path w="786384" h="987552">
                  <a:moveTo>
                    <a:pt x="0" y="396875"/>
                  </a:moveTo>
                  <a:lnTo>
                    <a:pt x="393192" y="0"/>
                  </a:lnTo>
                  <a:lnTo>
                    <a:pt x="786384" y="396875"/>
                  </a:lnTo>
                  <a:lnTo>
                    <a:pt x="589788" y="396875"/>
                  </a:lnTo>
                  <a:lnTo>
                    <a:pt x="589788" y="987552"/>
                  </a:lnTo>
                  <a:lnTo>
                    <a:pt x="196596" y="987552"/>
                  </a:lnTo>
                  <a:lnTo>
                    <a:pt x="196596" y="396875"/>
                  </a:lnTo>
                  <a:close/>
                </a:path>
              </a:pathLst>
            </a:custGeom>
            <a:grpFill/>
            <a:ln>
              <a:solidFill>
                <a:schemeClr val="tx2">
                  <a:lumMod val="75000"/>
                </a:schemeClr>
              </a:solidFill>
            </a:ln>
          </p:spPr>
          <p:txBody>
            <a:bodyPr/>
            <a:lstStyle/>
            <a:p>
              <a:endParaRPr lang="en-VI" sz="1200"/>
            </a:p>
          </p:txBody>
        </p:sp>
        <p:sp>
          <p:nvSpPr>
            <p:cNvPr id="21" name="Freeform 21"/>
            <p:cNvSpPr/>
            <p:nvPr/>
          </p:nvSpPr>
          <p:spPr>
            <a:xfrm>
              <a:off x="-1397" y="0"/>
              <a:ext cx="827405" cy="1025652"/>
            </a:xfrm>
            <a:custGeom>
              <a:avLst/>
              <a:gdLst/>
              <a:ahLst/>
              <a:cxnLst/>
              <a:rect l="l" t="t" r="r" b="b"/>
              <a:pathLst>
                <a:path w="827405" h="1025652">
                  <a:moveTo>
                    <a:pt x="6858" y="402590"/>
                  </a:moveTo>
                  <a:lnTo>
                    <a:pt x="400050" y="5588"/>
                  </a:lnTo>
                  <a:cubicBezTo>
                    <a:pt x="403606" y="2032"/>
                    <a:pt x="408559" y="0"/>
                    <a:pt x="413639" y="0"/>
                  </a:cubicBezTo>
                  <a:cubicBezTo>
                    <a:pt x="418719" y="0"/>
                    <a:pt x="423545" y="2032"/>
                    <a:pt x="427228" y="5588"/>
                  </a:cubicBezTo>
                  <a:lnTo>
                    <a:pt x="820420" y="402590"/>
                  </a:lnTo>
                  <a:cubicBezTo>
                    <a:pt x="825881" y="408051"/>
                    <a:pt x="827405" y="416179"/>
                    <a:pt x="824484" y="423291"/>
                  </a:cubicBezTo>
                  <a:cubicBezTo>
                    <a:pt x="821563" y="430403"/>
                    <a:pt x="814578" y="434975"/>
                    <a:pt x="806958" y="434975"/>
                  </a:cubicBezTo>
                  <a:lnTo>
                    <a:pt x="610235" y="434975"/>
                  </a:lnTo>
                  <a:lnTo>
                    <a:pt x="610235" y="415925"/>
                  </a:lnTo>
                  <a:lnTo>
                    <a:pt x="629285" y="415925"/>
                  </a:lnTo>
                  <a:lnTo>
                    <a:pt x="629285" y="1006602"/>
                  </a:lnTo>
                  <a:cubicBezTo>
                    <a:pt x="629285" y="1017143"/>
                    <a:pt x="620776" y="1025652"/>
                    <a:pt x="610235" y="1025652"/>
                  </a:cubicBezTo>
                  <a:lnTo>
                    <a:pt x="217043" y="1025652"/>
                  </a:lnTo>
                  <a:cubicBezTo>
                    <a:pt x="206502" y="1025652"/>
                    <a:pt x="197993" y="1017143"/>
                    <a:pt x="197993" y="1006602"/>
                  </a:cubicBezTo>
                  <a:lnTo>
                    <a:pt x="197993" y="415925"/>
                  </a:lnTo>
                  <a:lnTo>
                    <a:pt x="217043" y="415925"/>
                  </a:lnTo>
                  <a:lnTo>
                    <a:pt x="217043" y="434975"/>
                  </a:lnTo>
                  <a:lnTo>
                    <a:pt x="20447" y="434975"/>
                  </a:lnTo>
                  <a:cubicBezTo>
                    <a:pt x="12700" y="434975"/>
                    <a:pt x="5842" y="430403"/>
                    <a:pt x="2921" y="423291"/>
                  </a:cubicBezTo>
                  <a:cubicBezTo>
                    <a:pt x="0" y="416179"/>
                    <a:pt x="1524" y="408051"/>
                    <a:pt x="6985" y="402590"/>
                  </a:cubicBezTo>
                  <a:moveTo>
                    <a:pt x="34036" y="429387"/>
                  </a:moveTo>
                  <a:lnTo>
                    <a:pt x="20447" y="415925"/>
                  </a:lnTo>
                  <a:lnTo>
                    <a:pt x="20447" y="396875"/>
                  </a:lnTo>
                  <a:lnTo>
                    <a:pt x="217043" y="396875"/>
                  </a:lnTo>
                  <a:cubicBezTo>
                    <a:pt x="227584" y="396875"/>
                    <a:pt x="236093" y="405384"/>
                    <a:pt x="236093" y="415925"/>
                  </a:cubicBezTo>
                  <a:lnTo>
                    <a:pt x="236093" y="1006602"/>
                  </a:lnTo>
                  <a:lnTo>
                    <a:pt x="217043" y="1006602"/>
                  </a:lnTo>
                  <a:lnTo>
                    <a:pt x="217043" y="987552"/>
                  </a:lnTo>
                  <a:lnTo>
                    <a:pt x="610235" y="987552"/>
                  </a:lnTo>
                  <a:lnTo>
                    <a:pt x="610235" y="1006602"/>
                  </a:lnTo>
                  <a:lnTo>
                    <a:pt x="591185" y="1006602"/>
                  </a:lnTo>
                  <a:lnTo>
                    <a:pt x="591185" y="415925"/>
                  </a:lnTo>
                  <a:cubicBezTo>
                    <a:pt x="591185" y="405384"/>
                    <a:pt x="599694" y="396875"/>
                    <a:pt x="610235" y="396875"/>
                  </a:cubicBezTo>
                  <a:lnTo>
                    <a:pt x="806831" y="396875"/>
                  </a:lnTo>
                  <a:lnTo>
                    <a:pt x="806831" y="415925"/>
                  </a:lnTo>
                  <a:lnTo>
                    <a:pt x="793242" y="429387"/>
                  </a:lnTo>
                  <a:lnTo>
                    <a:pt x="400050" y="32512"/>
                  </a:lnTo>
                  <a:lnTo>
                    <a:pt x="413639" y="19050"/>
                  </a:lnTo>
                  <a:lnTo>
                    <a:pt x="427228" y="32512"/>
                  </a:lnTo>
                  <a:lnTo>
                    <a:pt x="34036" y="429387"/>
                  </a:lnTo>
                  <a:close/>
                </a:path>
              </a:pathLst>
            </a:custGeom>
            <a:grpFill/>
            <a:ln>
              <a:solidFill>
                <a:schemeClr val="tx2">
                  <a:lumMod val="75000"/>
                </a:schemeClr>
              </a:solidFill>
            </a:ln>
          </p:spPr>
          <p:txBody>
            <a:bodyPr/>
            <a:lstStyle/>
            <a:p>
              <a:endParaRPr lang="en-VI" sz="1200"/>
            </a:p>
          </p:txBody>
        </p:sp>
      </p:grpSp>
      <p:grpSp>
        <p:nvGrpSpPr>
          <p:cNvPr id="22" name="Group 22"/>
          <p:cNvGrpSpPr/>
          <p:nvPr/>
        </p:nvGrpSpPr>
        <p:grpSpPr>
          <a:xfrm rot="5400000">
            <a:off x="3384198" y="249898"/>
            <a:ext cx="412242" cy="512826"/>
            <a:chOff x="0" y="0"/>
            <a:chExt cx="824484" cy="1025652"/>
          </a:xfrm>
          <a:solidFill>
            <a:srgbClr val="FFC000"/>
          </a:solidFill>
        </p:grpSpPr>
        <p:sp>
          <p:nvSpPr>
            <p:cNvPr id="23" name="Freeform 23"/>
            <p:cNvSpPr/>
            <p:nvPr/>
          </p:nvSpPr>
          <p:spPr>
            <a:xfrm>
              <a:off x="19050" y="19050"/>
              <a:ext cx="786384" cy="987552"/>
            </a:xfrm>
            <a:custGeom>
              <a:avLst/>
              <a:gdLst/>
              <a:ahLst/>
              <a:cxnLst/>
              <a:rect l="l" t="t" r="r" b="b"/>
              <a:pathLst>
                <a:path w="786384" h="987552">
                  <a:moveTo>
                    <a:pt x="0" y="396875"/>
                  </a:moveTo>
                  <a:lnTo>
                    <a:pt x="393192" y="0"/>
                  </a:lnTo>
                  <a:lnTo>
                    <a:pt x="786384" y="396875"/>
                  </a:lnTo>
                  <a:lnTo>
                    <a:pt x="589788" y="396875"/>
                  </a:lnTo>
                  <a:lnTo>
                    <a:pt x="589788" y="987552"/>
                  </a:lnTo>
                  <a:lnTo>
                    <a:pt x="196596" y="987552"/>
                  </a:lnTo>
                  <a:lnTo>
                    <a:pt x="196596" y="396875"/>
                  </a:lnTo>
                  <a:close/>
                </a:path>
              </a:pathLst>
            </a:custGeom>
            <a:grpFill/>
            <a:ln>
              <a:solidFill>
                <a:schemeClr val="tx2">
                  <a:lumMod val="75000"/>
                </a:schemeClr>
              </a:solidFill>
            </a:ln>
          </p:spPr>
          <p:txBody>
            <a:bodyPr/>
            <a:lstStyle/>
            <a:p>
              <a:endParaRPr lang="en-VI" sz="1200"/>
            </a:p>
          </p:txBody>
        </p:sp>
        <p:sp>
          <p:nvSpPr>
            <p:cNvPr id="24" name="Freeform 24"/>
            <p:cNvSpPr/>
            <p:nvPr/>
          </p:nvSpPr>
          <p:spPr>
            <a:xfrm>
              <a:off x="-1397" y="0"/>
              <a:ext cx="827405" cy="1025652"/>
            </a:xfrm>
            <a:custGeom>
              <a:avLst/>
              <a:gdLst/>
              <a:ahLst/>
              <a:cxnLst/>
              <a:rect l="l" t="t" r="r" b="b"/>
              <a:pathLst>
                <a:path w="827405" h="1025652">
                  <a:moveTo>
                    <a:pt x="6858" y="402590"/>
                  </a:moveTo>
                  <a:lnTo>
                    <a:pt x="400050" y="5588"/>
                  </a:lnTo>
                  <a:cubicBezTo>
                    <a:pt x="403606" y="2032"/>
                    <a:pt x="408559" y="0"/>
                    <a:pt x="413639" y="0"/>
                  </a:cubicBezTo>
                  <a:cubicBezTo>
                    <a:pt x="418719" y="0"/>
                    <a:pt x="423545" y="2032"/>
                    <a:pt x="427228" y="5588"/>
                  </a:cubicBezTo>
                  <a:lnTo>
                    <a:pt x="820420" y="402590"/>
                  </a:lnTo>
                  <a:cubicBezTo>
                    <a:pt x="825881" y="408051"/>
                    <a:pt x="827405" y="416179"/>
                    <a:pt x="824484" y="423291"/>
                  </a:cubicBezTo>
                  <a:cubicBezTo>
                    <a:pt x="821563" y="430403"/>
                    <a:pt x="814578" y="434975"/>
                    <a:pt x="806958" y="434975"/>
                  </a:cubicBezTo>
                  <a:lnTo>
                    <a:pt x="610235" y="434975"/>
                  </a:lnTo>
                  <a:lnTo>
                    <a:pt x="610235" y="415925"/>
                  </a:lnTo>
                  <a:lnTo>
                    <a:pt x="629285" y="415925"/>
                  </a:lnTo>
                  <a:lnTo>
                    <a:pt x="629285" y="1006602"/>
                  </a:lnTo>
                  <a:cubicBezTo>
                    <a:pt x="629285" y="1017143"/>
                    <a:pt x="620776" y="1025652"/>
                    <a:pt x="610235" y="1025652"/>
                  </a:cubicBezTo>
                  <a:lnTo>
                    <a:pt x="217043" y="1025652"/>
                  </a:lnTo>
                  <a:cubicBezTo>
                    <a:pt x="206502" y="1025652"/>
                    <a:pt x="197993" y="1017143"/>
                    <a:pt x="197993" y="1006602"/>
                  </a:cubicBezTo>
                  <a:lnTo>
                    <a:pt x="197993" y="415925"/>
                  </a:lnTo>
                  <a:lnTo>
                    <a:pt x="217043" y="415925"/>
                  </a:lnTo>
                  <a:lnTo>
                    <a:pt x="217043" y="434975"/>
                  </a:lnTo>
                  <a:lnTo>
                    <a:pt x="20447" y="434975"/>
                  </a:lnTo>
                  <a:cubicBezTo>
                    <a:pt x="12700" y="434975"/>
                    <a:pt x="5842" y="430403"/>
                    <a:pt x="2921" y="423291"/>
                  </a:cubicBezTo>
                  <a:cubicBezTo>
                    <a:pt x="0" y="416179"/>
                    <a:pt x="1524" y="408051"/>
                    <a:pt x="6985" y="402590"/>
                  </a:cubicBezTo>
                  <a:moveTo>
                    <a:pt x="34036" y="429387"/>
                  </a:moveTo>
                  <a:lnTo>
                    <a:pt x="20447" y="415925"/>
                  </a:lnTo>
                  <a:lnTo>
                    <a:pt x="20447" y="396875"/>
                  </a:lnTo>
                  <a:lnTo>
                    <a:pt x="217043" y="396875"/>
                  </a:lnTo>
                  <a:cubicBezTo>
                    <a:pt x="227584" y="396875"/>
                    <a:pt x="236093" y="405384"/>
                    <a:pt x="236093" y="415925"/>
                  </a:cubicBezTo>
                  <a:lnTo>
                    <a:pt x="236093" y="1006602"/>
                  </a:lnTo>
                  <a:lnTo>
                    <a:pt x="217043" y="1006602"/>
                  </a:lnTo>
                  <a:lnTo>
                    <a:pt x="217043" y="987552"/>
                  </a:lnTo>
                  <a:lnTo>
                    <a:pt x="610235" y="987552"/>
                  </a:lnTo>
                  <a:lnTo>
                    <a:pt x="610235" y="1006602"/>
                  </a:lnTo>
                  <a:lnTo>
                    <a:pt x="591185" y="1006602"/>
                  </a:lnTo>
                  <a:lnTo>
                    <a:pt x="591185" y="415925"/>
                  </a:lnTo>
                  <a:cubicBezTo>
                    <a:pt x="591185" y="405384"/>
                    <a:pt x="599694" y="396875"/>
                    <a:pt x="610235" y="396875"/>
                  </a:cubicBezTo>
                  <a:lnTo>
                    <a:pt x="806831" y="396875"/>
                  </a:lnTo>
                  <a:lnTo>
                    <a:pt x="806831" y="415925"/>
                  </a:lnTo>
                  <a:lnTo>
                    <a:pt x="793242" y="429387"/>
                  </a:lnTo>
                  <a:lnTo>
                    <a:pt x="400050" y="32512"/>
                  </a:lnTo>
                  <a:lnTo>
                    <a:pt x="413639" y="19050"/>
                  </a:lnTo>
                  <a:lnTo>
                    <a:pt x="427228" y="32512"/>
                  </a:lnTo>
                  <a:lnTo>
                    <a:pt x="34036" y="429387"/>
                  </a:lnTo>
                  <a:close/>
                </a:path>
              </a:pathLst>
            </a:custGeom>
            <a:grpFill/>
            <a:ln>
              <a:solidFill>
                <a:schemeClr val="tx2">
                  <a:lumMod val="75000"/>
                </a:schemeClr>
              </a:solidFill>
            </a:ln>
          </p:spPr>
          <p:txBody>
            <a:bodyPr/>
            <a:lstStyle/>
            <a:p>
              <a:endParaRPr lang="en-VI" sz="1200"/>
            </a:p>
          </p:txBody>
        </p:sp>
      </p:grpSp>
      <p:sp>
        <p:nvSpPr>
          <p:cNvPr id="26" name="Freeform 26"/>
          <p:cNvSpPr/>
          <p:nvPr/>
        </p:nvSpPr>
        <p:spPr>
          <a:xfrm>
            <a:off x="11265691" y="5826587"/>
            <a:ext cx="895433" cy="898232"/>
          </a:xfrm>
          <a:custGeom>
            <a:avLst/>
            <a:gdLst/>
            <a:ahLst/>
            <a:cxnLst/>
            <a:rect l="l" t="t" r="r" b="b"/>
            <a:pathLst>
              <a:path w="1343150" h="1347348">
                <a:moveTo>
                  <a:pt x="0" y="0"/>
                </a:moveTo>
                <a:lnTo>
                  <a:pt x="1343151" y="0"/>
                </a:lnTo>
                <a:lnTo>
                  <a:pt x="1343151" y="1347348"/>
                </a:lnTo>
                <a:lnTo>
                  <a:pt x="0" y="1347348"/>
                </a:lnTo>
                <a:lnTo>
                  <a:pt x="0" y="0"/>
                </a:lnTo>
                <a:close/>
              </a:path>
            </a:pathLst>
          </a:custGeom>
          <a:blipFill>
            <a:blip r:embed="rId2"/>
            <a:stretch>
              <a:fillRect/>
            </a:stretch>
          </a:blipFill>
        </p:spPr>
        <p:txBody>
          <a:bodyPr/>
          <a:lstStyle/>
          <a:p>
            <a:endParaRPr lang="en-VI" sz="1200"/>
          </a:p>
        </p:txBody>
      </p:sp>
      <p:grpSp>
        <p:nvGrpSpPr>
          <p:cNvPr id="27" name="Group 27"/>
          <p:cNvGrpSpPr/>
          <p:nvPr/>
        </p:nvGrpSpPr>
        <p:grpSpPr>
          <a:xfrm>
            <a:off x="-44584" y="5128865"/>
            <a:ext cx="1564097" cy="172451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7AFC5">
                <a:alpha val="19608"/>
              </a:srgbClr>
            </a:solidFill>
          </p:spPr>
          <p:txBody>
            <a:bodyPr/>
            <a:lstStyle/>
            <a:p>
              <a:endParaRPr lang="en-VI" sz="1200"/>
            </a:p>
          </p:txBody>
        </p:sp>
        <p:sp>
          <p:nvSpPr>
            <p:cNvPr id="29" name="TextBox 29"/>
            <p:cNvSpPr txBox="1"/>
            <p:nvPr/>
          </p:nvSpPr>
          <p:spPr>
            <a:xfrm>
              <a:off x="76200" y="76200"/>
              <a:ext cx="660400" cy="660400"/>
            </a:xfrm>
            <a:prstGeom prst="rect">
              <a:avLst/>
            </a:prstGeom>
          </p:spPr>
          <p:txBody>
            <a:bodyPr lIns="33867" tIns="33867" rIns="33867" bIns="33867" rtlCol="0" anchor="ctr"/>
            <a:lstStyle/>
            <a:p>
              <a:pPr algn="ctr">
                <a:lnSpc>
                  <a:spcPts val="1680"/>
                </a:lnSpc>
              </a:pPr>
              <a:endParaRPr sz="1200"/>
            </a:p>
          </p:txBody>
        </p:sp>
      </p:grpSp>
      <p:sp>
        <p:nvSpPr>
          <p:cNvPr id="30" name="Freeform 30"/>
          <p:cNvSpPr/>
          <p:nvPr/>
        </p:nvSpPr>
        <p:spPr>
          <a:xfrm rot="21068685">
            <a:off x="121774" y="5350299"/>
            <a:ext cx="1303179" cy="1281855"/>
          </a:xfrm>
          <a:custGeom>
            <a:avLst/>
            <a:gdLst/>
            <a:ahLst/>
            <a:cxnLst/>
            <a:rect l="l" t="t" r="r" b="b"/>
            <a:pathLst>
              <a:path w="1954769" h="1922782">
                <a:moveTo>
                  <a:pt x="0" y="0"/>
                </a:moveTo>
                <a:lnTo>
                  <a:pt x="1954770" y="0"/>
                </a:lnTo>
                <a:lnTo>
                  <a:pt x="1954770" y="1922782"/>
                </a:lnTo>
                <a:lnTo>
                  <a:pt x="0" y="192278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VI" sz="1200"/>
          </a:p>
        </p:txBody>
      </p:sp>
      <p:sp>
        <p:nvSpPr>
          <p:cNvPr id="37" name="Rectangle 6">
            <a:extLst>
              <a:ext uri="{FF2B5EF4-FFF2-40B4-BE49-F238E27FC236}">
                <a16:creationId xmlns:a16="http://schemas.microsoft.com/office/drawing/2014/main" id="{7DB85B19-F5C9-6CEE-6F2C-8E98F7D52670}"/>
              </a:ext>
            </a:extLst>
          </p:cNvPr>
          <p:cNvSpPr>
            <a:spLocks noChangeArrowheads="1"/>
          </p:cNvSpPr>
          <p:nvPr/>
        </p:nvSpPr>
        <p:spPr bwMode="auto">
          <a:xfrm>
            <a:off x="1444977" y="1249654"/>
            <a:ext cx="10527157" cy="4371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defTabSz="609630" eaLnBrk="0" fontAlgn="base" hangingPunct="0">
              <a:spcBef>
                <a:spcPct val="0"/>
              </a:spcBef>
              <a:spcAft>
                <a:spcPct val="0"/>
              </a:spcAft>
              <a:buFontTx/>
              <a:buChar char="•"/>
            </a:pPr>
            <a:r>
              <a:rPr lang="en-VI" altLang="en-VI" sz="1867" b="1">
                <a:latin typeface="Arial" panose="020B0604020202020204" pitchFamily="34" charset="0"/>
              </a:rPr>
              <a:t>Cash on Hand:</a:t>
            </a:r>
            <a:r>
              <a:rPr lang="en-VI" altLang="en-VI" sz="1867">
                <a:latin typeface="Arial" panose="020B0604020202020204" pitchFamily="34" charset="0"/>
              </a:rPr>
              <a:t> GVI maintained 15.5 days of cash on hand on a consolidated basis (General + Special Funds), based on FYTD average expenditures.</a:t>
            </a:r>
            <a:endParaRPr lang="en-US" altLang="en-VI" sz="1867">
              <a:latin typeface="Arial" panose="020B0604020202020204" pitchFamily="34" charset="0"/>
            </a:endParaRPr>
          </a:p>
          <a:p>
            <a:pPr defTabSz="609630" eaLnBrk="0" fontAlgn="base" hangingPunct="0">
              <a:spcBef>
                <a:spcPct val="0"/>
              </a:spcBef>
              <a:spcAft>
                <a:spcPct val="0"/>
              </a:spcAft>
              <a:buFontTx/>
              <a:buChar char="•"/>
            </a:pPr>
            <a:endParaRPr lang="en-US" altLang="en-VI" sz="1867">
              <a:latin typeface="Arial" panose="020B0604020202020204" pitchFamily="34" charset="0"/>
            </a:endParaRPr>
          </a:p>
          <a:p>
            <a:pPr defTabSz="609630" eaLnBrk="0" fontAlgn="base" hangingPunct="0">
              <a:spcBef>
                <a:spcPct val="0"/>
              </a:spcBef>
              <a:spcAft>
                <a:spcPct val="0"/>
              </a:spcAft>
              <a:buFontTx/>
              <a:buChar char="•"/>
            </a:pPr>
            <a:endParaRPr lang="en-VI" altLang="en-VI" sz="1867">
              <a:latin typeface="Arial" panose="020B0604020202020204" pitchFamily="34" charset="0"/>
            </a:endParaRPr>
          </a:p>
          <a:p>
            <a:pPr defTabSz="609630" eaLnBrk="0" fontAlgn="base" hangingPunct="0">
              <a:spcBef>
                <a:spcPct val="0"/>
              </a:spcBef>
              <a:spcAft>
                <a:spcPct val="0"/>
              </a:spcAft>
              <a:buFontTx/>
              <a:buChar char="•"/>
            </a:pPr>
            <a:r>
              <a:rPr lang="en-VI" altLang="en-VI" sz="1867" b="1">
                <a:latin typeface="Arial" panose="020B0604020202020204" pitchFamily="34" charset="0"/>
              </a:rPr>
              <a:t>Timely Deposits:</a:t>
            </a:r>
            <a:r>
              <a:rPr lang="en-VI" altLang="en-VI" sz="1867">
                <a:latin typeface="Arial" panose="020B0604020202020204" pitchFamily="34" charset="0"/>
              </a:rPr>
              <a:t> </a:t>
            </a:r>
            <a:r>
              <a:rPr lang="en-VI" altLang="en-VI" sz="1867" err="1">
                <a:latin typeface="Arial" panose="020B0604020202020204" pitchFamily="34" charset="0"/>
              </a:rPr>
              <a:t>GVI’s</a:t>
            </a:r>
            <a:r>
              <a:rPr lang="en-VI" altLang="en-VI" sz="1867">
                <a:latin typeface="Arial" panose="020B0604020202020204" pitchFamily="34" charset="0"/>
              </a:rPr>
              <a:t> cash position depends on agencies making deposits promptly.</a:t>
            </a:r>
            <a:endParaRPr lang="en-US" altLang="en-VI" sz="1867">
              <a:latin typeface="Arial" panose="020B0604020202020204" pitchFamily="34" charset="0"/>
            </a:endParaRPr>
          </a:p>
          <a:p>
            <a:pPr defTabSz="609630" eaLnBrk="0" fontAlgn="base" hangingPunct="0">
              <a:spcBef>
                <a:spcPct val="0"/>
              </a:spcBef>
              <a:spcAft>
                <a:spcPct val="0"/>
              </a:spcAft>
              <a:buFontTx/>
              <a:buChar char="•"/>
            </a:pPr>
            <a:endParaRPr lang="en-US" altLang="en-VI" sz="1867">
              <a:latin typeface="Arial" panose="020B0604020202020204" pitchFamily="34" charset="0"/>
            </a:endParaRPr>
          </a:p>
          <a:p>
            <a:pPr defTabSz="609630" eaLnBrk="0" fontAlgn="base" hangingPunct="0">
              <a:spcBef>
                <a:spcPct val="0"/>
              </a:spcBef>
              <a:spcAft>
                <a:spcPct val="0"/>
              </a:spcAft>
              <a:buFontTx/>
              <a:buChar char="•"/>
            </a:pPr>
            <a:endParaRPr lang="en-VI" altLang="en-VI" sz="1867">
              <a:latin typeface="Arial" panose="020B0604020202020204" pitchFamily="34" charset="0"/>
            </a:endParaRPr>
          </a:p>
          <a:p>
            <a:pPr defTabSz="609630" eaLnBrk="0" fontAlgn="base" hangingPunct="0">
              <a:spcBef>
                <a:spcPct val="0"/>
              </a:spcBef>
              <a:spcAft>
                <a:spcPct val="0"/>
              </a:spcAft>
              <a:buFontTx/>
              <a:buChar char="•"/>
            </a:pPr>
            <a:r>
              <a:rPr lang="en-VI" altLang="en-VI" sz="1867" b="1">
                <a:latin typeface="Arial" panose="020B0604020202020204" pitchFamily="34" charset="0"/>
              </a:rPr>
              <a:t>Local Funds Requirement:</a:t>
            </a:r>
            <a:r>
              <a:rPr lang="en-VI" altLang="en-VI" sz="1867">
                <a:latin typeface="Arial" panose="020B0604020202020204" pitchFamily="34" charset="0"/>
              </a:rPr>
              <a:t> Agencies must ensure deposit clerks submit collections within 24 hours per </a:t>
            </a:r>
            <a:r>
              <a:rPr lang="en-US" altLang="en-VI" sz="1867">
                <a:latin typeface="Arial" panose="020B0604020202020204" pitchFamily="34" charset="0"/>
              </a:rPr>
              <a:t>standard operations policies &amp; procedure</a:t>
            </a:r>
            <a:r>
              <a:rPr lang="en-VI" altLang="en-VI" sz="1867">
                <a:latin typeface="Arial" panose="020B0604020202020204" pitchFamily="34" charset="0"/>
              </a:rPr>
              <a:t>s.</a:t>
            </a:r>
            <a:endParaRPr lang="en-US" altLang="en-VI" sz="1867">
              <a:latin typeface="Arial" panose="020B0604020202020204" pitchFamily="34" charset="0"/>
            </a:endParaRPr>
          </a:p>
          <a:p>
            <a:pPr defTabSz="609630" eaLnBrk="0" fontAlgn="base" hangingPunct="0">
              <a:spcBef>
                <a:spcPct val="0"/>
              </a:spcBef>
              <a:spcAft>
                <a:spcPct val="0"/>
              </a:spcAft>
              <a:buFontTx/>
              <a:buChar char="•"/>
            </a:pPr>
            <a:endParaRPr lang="en-US" altLang="en-VI" sz="1867">
              <a:latin typeface="Arial" panose="020B0604020202020204" pitchFamily="34" charset="0"/>
            </a:endParaRPr>
          </a:p>
          <a:p>
            <a:pPr defTabSz="609630" eaLnBrk="0" fontAlgn="base" hangingPunct="0">
              <a:spcBef>
                <a:spcPct val="0"/>
              </a:spcBef>
              <a:spcAft>
                <a:spcPct val="0"/>
              </a:spcAft>
              <a:buFontTx/>
              <a:buChar char="•"/>
            </a:pPr>
            <a:endParaRPr lang="en-VI" altLang="en-VI" sz="1867">
              <a:latin typeface="Arial" panose="020B0604020202020204" pitchFamily="34" charset="0"/>
            </a:endParaRPr>
          </a:p>
          <a:p>
            <a:pPr defTabSz="609630" eaLnBrk="0" fontAlgn="base" hangingPunct="0">
              <a:spcBef>
                <a:spcPct val="0"/>
              </a:spcBef>
              <a:spcAft>
                <a:spcPct val="0"/>
              </a:spcAft>
              <a:buFontTx/>
              <a:buChar char="•"/>
            </a:pPr>
            <a:r>
              <a:rPr lang="en-VI" altLang="en-VI" sz="1867" b="1">
                <a:latin typeface="Arial" panose="020B0604020202020204" pitchFamily="34" charset="0"/>
              </a:rPr>
              <a:t>Federal Funds Requirement:</a:t>
            </a:r>
            <a:r>
              <a:rPr lang="en-VI" altLang="en-VI" sz="1867">
                <a:latin typeface="Arial" panose="020B0604020202020204" pitchFamily="34" charset="0"/>
              </a:rPr>
              <a:t> Agencies must comply with CMIA by performing timely drawdowns.</a:t>
            </a:r>
            <a:endParaRPr lang="en-US" altLang="en-VI" sz="1867">
              <a:latin typeface="Arial" panose="020B0604020202020204" pitchFamily="34" charset="0"/>
            </a:endParaRPr>
          </a:p>
          <a:p>
            <a:pPr defTabSz="609630" eaLnBrk="0" fontAlgn="base" hangingPunct="0">
              <a:spcBef>
                <a:spcPct val="0"/>
              </a:spcBef>
              <a:spcAft>
                <a:spcPct val="0"/>
              </a:spcAft>
              <a:buFontTx/>
              <a:buChar char="•"/>
            </a:pPr>
            <a:endParaRPr lang="en-US" altLang="en-VI" sz="1867">
              <a:latin typeface="Arial" panose="020B0604020202020204" pitchFamily="34" charset="0"/>
            </a:endParaRPr>
          </a:p>
          <a:p>
            <a:pPr defTabSz="609630" eaLnBrk="0" fontAlgn="base" hangingPunct="0">
              <a:spcBef>
                <a:spcPct val="0"/>
              </a:spcBef>
              <a:spcAft>
                <a:spcPct val="0"/>
              </a:spcAft>
              <a:buFontTx/>
              <a:buChar char="•"/>
            </a:pPr>
            <a:endParaRPr lang="en-VI" altLang="en-VI" sz="1867">
              <a:latin typeface="Arial" panose="020B0604020202020204" pitchFamily="34" charset="0"/>
            </a:endParaRPr>
          </a:p>
          <a:p>
            <a:pPr defTabSz="609630" eaLnBrk="0" fontAlgn="base" hangingPunct="0">
              <a:spcBef>
                <a:spcPct val="0"/>
              </a:spcBef>
              <a:spcAft>
                <a:spcPct val="0"/>
              </a:spcAft>
              <a:buFontTx/>
              <a:buChar char="•"/>
            </a:pPr>
            <a:r>
              <a:rPr lang="en-VI" altLang="en-VI" sz="1867" b="1">
                <a:latin typeface="Arial" panose="020B0604020202020204" pitchFamily="34" charset="0"/>
              </a:rPr>
              <a:t>Reference Source:</a:t>
            </a:r>
            <a:r>
              <a:rPr lang="en-VI" altLang="en-VI" sz="1867">
                <a:latin typeface="Arial" panose="020B0604020202020204" pitchFamily="34" charset="0"/>
              </a:rPr>
              <a:t> S</a:t>
            </a:r>
            <a:r>
              <a:rPr lang="en-US" altLang="en-VI" sz="1867">
                <a:latin typeface="Arial" panose="020B0604020202020204" pitchFamily="34" charset="0"/>
              </a:rPr>
              <a:t>.</a:t>
            </a:r>
            <a:r>
              <a:rPr lang="en-VI" altLang="en-VI" sz="1867">
                <a:latin typeface="Arial" panose="020B0604020202020204" pitchFamily="34" charset="0"/>
              </a:rPr>
              <a:t>O</a:t>
            </a:r>
            <a:r>
              <a:rPr lang="en-US" altLang="en-VI" sz="1867">
                <a:latin typeface="Arial" panose="020B0604020202020204" pitchFamily="34" charset="0"/>
              </a:rPr>
              <a:t>.</a:t>
            </a:r>
            <a:r>
              <a:rPr lang="en-VI" altLang="en-VI" sz="1867">
                <a:latin typeface="Arial" panose="020B0604020202020204" pitchFamily="34" charset="0"/>
              </a:rPr>
              <a:t>P</a:t>
            </a:r>
            <a:r>
              <a:rPr lang="en-US" altLang="en-VI" sz="1867">
                <a:latin typeface="Arial" panose="020B0604020202020204" pitchFamily="34" charset="0"/>
              </a:rPr>
              <a:t>.</a:t>
            </a:r>
            <a:r>
              <a:rPr lang="en-VI" altLang="en-VI" sz="1867">
                <a:latin typeface="Arial" panose="020B0604020202020204" pitchFamily="34" charset="0"/>
              </a:rPr>
              <a:t>P</a:t>
            </a:r>
            <a:r>
              <a:rPr lang="en-US" altLang="en-VI" sz="1867">
                <a:latin typeface="Arial" panose="020B0604020202020204" pitchFamily="34" charset="0"/>
              </a:rPr>
              <a:t>.</a:t>
            </a:r>
            <a:r>
              <a:rPr lang="en-VI" altLang="en-VI" sz="1867">
                <a:latin typeface="Arial" panose="020B0604020202020204" pitchFamily="34" charset="0"/>
              </a:rPr>
              <a:t>s are available on the Department of Finance website.</a:t>
            </a:r>
          </a:p>
        </p:txBody>
      </p:sp>
      <p:sp>
        <p:nvSpPr>
          <p:cNvPr id="3" name="Freeform 3">
            <a:extLst>
              <a:ext uri="{FF2B5EF4-FFF2-40B4-BE49-F238E27FC236}">
                <a16:creationId xmlns:a16="http://schemas.microsoft.com/office/drawing/2014/main" id="{8215542B-85B7-3548-8A19-CE75E4C2C78D}"/>
              </a:ext>
            </a:extLst>
          </p:cNvPr>
          <p:cNvSpPr/>
          <p:nvPr/>
        </p:nvSpPr>
        <p:spPr>
          <a:xfrm>
            <a:off x="2511828" y="2014462"/>
            <a:ext cx="225793" cy="248461"/>
          </a:xfrm>
          <a:custGeom>
            <a:avLst/>
            <a:gdLst/>
            <a:ahLst/>
            <a:cxnLst/>
            <a:rect l="l" t="t" r="r" b="b"/>
            <a:pathLst>
              <a:path w="851129" h="1215133">
                <a:moveTo>
                  <a:pt x="0" y="0"/>
                </a:moveTo>
                <a:lnTo>
                  <a:pt x="851129" y="0"/>
                </a:lnTo>
                <a:lnTo>
                  <a:pt x="851129" y="1215133"/>
                </a:lnTo>
                <a:lnTo>
                  <a:pt x="0" y="1215133"/>
                </a:lnTo>
                <a:lnTo>
                  <a:pt x="0" y="0"/>
                </a:lnTo>
                <a:close/>
              </a:path>
            </a:pathLst>
          </a:custGeom>
          <a:blipFill>
            <a:blip r:embed="rId5"/>
            <a:stretch>
              <a:fillRect/>
            </a:stretch>
          </a:blipFill>
        </p:spPr>
        <p:txBody>
          <a:bodyPr/>
          <a:lstStyle/>
          <a:p>
            <a:endParaRPr lang="en-VI" sz="1200"/>
          </a:p>
        </p:txBody>
      </p:sp>
      <p:sp>
        <p:nvSpPr>
          <p:cNvPr id="5" name="Freeform 5">
            <a:extLst>
              <a:ext uri="{FF2B5EF4-FFF2-40B4-BE49-F238E27FC236}">
                <a16:creationId xmlns:a16="http://schemas.microsoft.com/office/drawing/2014/main" id="{A1717CD7-AE90-A84E-BA35-BD6844C2B7D0}"/>
              </a:ext>
            </a:extLst>
          </p:cNvPr>
          <p:cNvSpPr/>
          <p:nvPr/>
        </p:nvSpPr>
        <p:spPr>
          <a:xfrm>
            <a:off x="1925307" y="2014462"/>
            <a:ext cx="225793" cy="248461"/>
          </a:xfrm>
          <a:custGeom>
            <a:avLst/>
            <a:gdLst/>
            <a:ahLst/>
            <a:cxnLst/>
            <a:rect l="l" t="t" r="r" b="b"/>
            <a:pathLst>
              <a:path w="851129" h="1215133">
                <a:moveTo>
                  <a:pt x="0" y="0"/>
                </a:moveTo>
                <a:lnTo>
                  <a:pt x="851128" y="0"/>
                </a:lnTo>
                <a:lnTo>
                  <a:pt x="851128" y="1215133"/>
                </a:lnTo>
                <a:lnTo>
                  <a:pt x="0" y="1215133"/>
                </a:lnTo>
                <a:lnTo>
                  <a:pt x="0" y="0"/>
                </a:lnTo>
                <a:close/>
              </a:path>
            </a:pathLst>
          </a:custGeom>
          <a:blipFill>
            <a:blip r:embed="rId5"/>
            <a:stretch>
              <a:fillRect/>
            </a:stretch>
          </a:blipFill>
        </p:spPr>
        <p:txBody>
          <a:bodyPr/>
          <a:lstStyle/>
          <a:p>
            <a:endParaRPr lang="en-VI" sz="1200"/>
          </a:p>
        </p:txBody>
      </p:sp>
      <p:sp>
        <p:nvSpPr>
          <p:cNvPr id="6" name="Freeform 6">
            <a:extLst>
              <a:ext uri="{FF2B5EF4-FFF2-40B4-BE49-F238E27FC236}">
                <a16:creationId xmlns:a16="http://schemas.microsoft.com/office/drawing/2014/main" id="{84DC4636-7611-AA21-EAD8-27903B849296}"/>
              </a:ext>
            </a:extLst>
          </p:cNvPr>
          <p:cNvSpPr/>
          <p:nvPr/>
        </p:nvSpPr>
        <p:spPr>
          <a:xfrm>
            <a:off x="3672812" y="2014462"/>
            <a:ext cx="225793" cy="248461"/>
          </a:xfrm>
          <a:custGeom>
            <a:avLst/>
            <a:gdLst/>
            <a:ahLst/>
            <a:cxnLst/>
            <a:rect l="l" t="t" r="r" b="b"/>
            <a:pathLst>
              <a:path w="851129" h="1215133">
                <a:moveTo>
                  <a:pt x="0" y="0"/>
                </a:moveTo>
                <a:lnTo>
                  <a:pt x="851129" y="0"/>
                </a:lnTo>
                <a:lnTo>
                  <a:pt x="851129" y="1215133"/>
                </a:lnTo>
                <a:lnTo>
                  <a:pt x="0" y="1215133"/>
                </a:lnTo>
                <a:lnTo>
                  <a:pt x="0" y="0"/>
                </a:lnTo>
                <a:close/>
              </a:path>
            </a:pathLst>
          </a:custGeom>
          <a:blipFill>
            <a:blip r:embed="rId5"/>
            <a:stretch>
              <a:fillRect/>
            </a:stretch>
          </a:blipFill>
        </p:spPr>
        <p:txBody>
          <a:bodyPr/>
          <a:lstStyle/>
          <a:p>
            <a:endParaRPr lang="en-VI" sz="1200"/>
          </a:p>
        </p:txBody>
      </p:sp>
      <p:sp>
        <p:nvSpPr>
          <p:cNvPr id="7" name="Freeform 7">
            <a:extLst>
              <a:ext uri="{FF2B5EF4-FFF2-40B4-BE49-F238E27FC236}">
                <a16:creationId xmlns:a16="http://schemas.microsoft.com/office/drawing/2014/main" id="{B5FD87D2-C5D2-C64F-050B-6F1CF41328B9}"/>
              </a:ext>
            </a:extLst>
          </p:cNvPr>
          <p:cNvSpPr/>
          <p:nvPr/>
        </p:nvSpPr>
        <p:spPr>
          <a:xfrm>
            <a:off x="3094903" y="2014462"/>
            <a:ext cx="225793" cy="248461"/>
          </a:xfrm>
          <a:custGeom>
            <a:avLst/>
            <a:gdLst/>
            <a:ahLst/>
            <a:cxnLst/>
            <a:rect l="l" t="t" r="r" b="b"/>
            <a:pathLst>
              <a:path w="851129" h="1215133">
                <a:moveTo>
                  <a:pt x="0" y="0"/>
                </a:moveTo>
                <a:lnTo>
                  <a:pt x="851129" y="0"/>
                </a:lnTo>
                <a:lnTo>
                  <a:pt x="851129" y="1215133"/>
                </a:lnTo>
                <a:lnTo>
                  <a:pt x="0" y="1215133"/>
                </a:lnTo>
                <a:lnTo>
                  <a:pt x="0" y="0"/>
                </a:lnTo>
                <a:close/>
              </a:path>
            </a:pathLst>
          </a:custGeom>
          <a:blipFill>
            <a:blip r:embed="rId5"/>
            <a:stretch>
              <a:fillRect/>
            </a:stretch>
          </a:blipFill>
        </p:spPr>
        <p:txBody>
          <a:bodyPr/>
          <a:lstStyle/>
          <a:p>
            <a:endParaRPr lang="en-VI" sz="1200"/>
          </a:p>
        </p:txBody>
      </p:sp>
      <p:sp>
        <p:nvSpPr>
          <p:cNvPr id="8" name="Freeform 8">
            <a:extLst>
              <a:ext uri="{FF2B5EF4-FFF2-40B4-BE49-F238E27FC236}">
                <a16:creationId xmlns:a16="http://schemas.microsoft.com/office/drawing/2014/main" id="{38AE23D7-6886-71C9-22CF-CFA4C7CCD410}"/>
              </a:ext>
            </a:extLst>
          </p:cNvPr>
          <p:cNvSpPr/>
          <p:nvPr/>
        </p:nvSpPr>
        <p:spPr>
          <a:xfrm>
            <a:off x="4316546" y="2014462"/>
            <a:ext cx="225793" cy="248461"/>
          </a:xfrm>
          <a:custGeom>
            <a:avLst/>
            <a:gdLst/>
            <a:ahLst/>
            <a:cxnLst/>
            <a:rect l="l" t="t" r="r" b="b"/>
            <a:pathLst>
              <a:path w="851129" h="1215133">
                <a:moveTo>
                  <a:pt x="0" y="0"/>
                </a:moveTo>
                <a:lnTo>
                  <a:pt x="851128" y="0"/>
                </a:lnTo>
                <a:lnTo>
                  <a:pt x="851128" y="1215133"/>
                </a:lnTo>
                <a:lnTo>
                  <a:pt x="0" y="1215133"/>
                </a:lnTo>
                <a:lnTo>
                  <a:pt x="0" y="0"/>
                </a:lnTo>
                <a:close/>
              </a:path>
            </a:pathLst>
          </a:custGeom>
          <a:blipFill>
            <a:blip r:embed="rId5"/>
            <a:stretch>
              <a:fillRect/>
            </a:stretch>
          </a:blipFill>
        </p:spPr>
        <p:txBody>
          <a:bodyPr/>
          <a:lstStyle/>
          <a:p>
            <a:endParaRPr lang="en-VI" sz="1200"/>
          </a:p>
        </p:txBody>
      </p:sp>
      <p:sp>
        <p:nvSpPr>
          <p:cNvPr id="9" name="Freeform 9">
            <a:extLst>
              <a:ext uri="{FF2B5EF4-FFF2-40B4-BE49-F238E27FC236}">
                <a16:creationId xmlns:a16="http://schemas.microsoft.com/office/drawing/2014/main" id="{9F5D5A4C-A8B7-C576-64BA-20DE4E4A2C2C}"/>
              </a:ext>
            </a:extLst>
          </p:cNvPr>
          <p:cNvSpPr/>
          <p:nvPr/>
        </p:nvSpPr>
        <p:spPr>
          <a:xfrm>
            <a:off x="4899620" y="2014462"/>
            <a:ext cx="225793" cy="248461"/>
          </a:xfrm>
          <a:custGeom>
            <a:avLst/>
            <a:gdLst/>
            <a:ahLst/>
            <a:cxnLst/>
            <a:rect l="l" t="t" r="r" b="b"/>
            <a:pathLst>
              <a:path w="851129" h="1215133">
                <a:moveTo>
                  <a:pt x="0" y="0"/>
                </a:moveTo>
                <a:lnTo>
                  <a:pt x="851129" y="0"/>
                </a:lnTo>
                <a:lnTo>
                  <a:pt x="851129" y="1215133"/>
                </a:lnTo>
                <a:lnTo>
                  <a:pt x="0" y="1215133"/>
                </a:lnTo>
                <a:lnTo>
                  <a:pt x="0" y="0"/>
                </a:lnTo>
                <a:close/>
              </a:path>
            </a:pathLst>
          </a:custGeom>
          <a:blipFill>
            <a:blip r:embed="rId5"/>
            <a:stretch>
              <a:fillRect/>
            </a:stretch>
          </a:blipFill>
        </p:spPr>
        <p:txBody>
          <a:bodyPr/>
          <a:lstStyle/>
          <a:p>
            <a:endParaRPr lang="en-VI" sz="1200"/>
          </a:p>
        </p:txBody>
      </p:sp>
      <p:sp>
        <p:nvSpPr>
          <p:cNvPr id="10" name="Freeform 10">
            <a:extLst>
              <a:ext uri="{FF2B5EF4-FFF2-40B4-BE49-F238E27FC236}">
                <a16:creationId xmlns:a16="http://schemas.microsoft.com/office/drawing/2014/main" id="{84F5A647-A14E-E0A8-9DFB-09E0B9700C49}"/>
              </a:ext>
            </a:extLst>
          </p:cNvPr>
          <p:cNvSpPr/>
          <p:nvPr/>
        </p:nvSpPr>
        <p:spPr>
          <a:xfrm>
            <a:off x="5482695" y="2014462"/>
            <a:ext cx="225793" cy="248461"/>
          </a:xfrm>
          <a:custGeom>
            <a:avLst/>
            <a:gdLst/>
            <a:ahLst/>
            <a:cxnLst/>
            <a:rect l="l" t="t" r="r" b="b"/>
            <a:pathLst>
              <a:path w="851129" h="1215133">
                <a:moveTo>
                  <a:pt x="0" y="0"/>
                </a:moveTo>
                <a:lnTo>
                  <a:pt x="851129" y="0"/>
                </a:lnTo>
                <a:lnTo>
                  <a:pt x="851129" y="1215133"/>
                </a:lnTo>
                <a:lnTo>
                  <a:pt x="0" y="1215133"/>
                </a:lnTo>
                <a:lnTo>
                  <a:pt x="0" y="0"/>
                </a:lnTo>
                <a:close/>
              </a:path>
            </a:pathLst>
          </a:custGeom>
          <a:blipFill>
            <a:blip r:embed="rId5"/>
            <a:stretch>
              <a:fillRect/>
            </a:stretch>
          </a:blipFill>
        </p:spPr>
        <p:txBody>
          <a:bodyPr/>
          <a:lstStyle/>
          <a:p>
            <a:endParaRPr lang="en-VI" sz="1200"/>
          </a:p>
        </p:txBody>
      </p:sp>
      <p:sp>
        <p:nvSpPr>
          <p:cNvPr id="11" name="Freeform 11">
            <a:extLst>
              <a:ext uri="{FF2B5EF4-FFF2-40B4-BE49-F238E27FC236}">
                <a16:creationId xmlns:a16="http://schemas.microsoft.com/office/drawing/2014/main" id="{62712CF2-8F27-F349-B153-092CE3526FC1}"/>
              </a:ext>
            </a:extLst>
          </p:cNvPr>
          <p:cNvSpPr/>
          <p:nvPr/>
        </p:nvSpPr>
        <p:spPr>
          <a:xfrm>
            <a:off x="6065770" y="2014462"/>
            <a:ext cx="225793" cy="248461"/>
          </a:xfrm>
          <a:custGeom>
            <a:avLst/>
            <a:gdLst/>
            <a:ahLst/>
            <a:cxnLst/>
            <a:rect l="l" t="t" r="r" b="b"/>
            <a:pathLst>
              <a:path w="851129" h="1215133">
                <a:moveTo>
                  <a:pt x="0" y="0"/>
                </a:moveTo>
                <a:lnTo>
                  <a:pt x="851129" y="0"/>
                </a:lnTo>
                <a:lnTo>
                  <a:pt x="851129" y="1215133"/>
                </a:lnTo>
                <a:lnTo>
                  <a:pt x="0" y="1215133"/>
                </a:lnTo>
                <a:lnTo>
                  <a:pt x="0" y="0"/>
                </a:lnTo>
                <a:close/>
              </a:path>
            </a:pathLst>
          </a:custGeom>
          <a:blipFill>
            <a:blip r:embed="rId5"/>
            <a:stretch>
              <a:fillRect/>
            </a:stretch>
          </a:blipFill>
        </p:spPr>
        <p:txBody>
          <a:bodyPr/>
          <a:lstStyle/>
          <a:p>
            <a:endParaRPr lang="en-VI" sz="1200"/>
          </a:p>
        </p:txBody>
      </p:sp>
      <p:sp>
        <p:nvSpPr>
          <p:cNvPr id="12" name="Freeform 12">
            <a:extLst>
              <a:ext uri="{FF2B5EF4-FFF2-40B4-BE49-F238E27FC236}">
                <a16:creationId xmlns:a16="http://schemas.microsoft.com/office/drawing/2014/main" id="{959D1194-C7EA-7439-6282-A8082968ED82}"/>
              </a:ext>
            </a:extLst>
          </p:cNvPr>
          <p:cNvSpPr/>
          <p:nvPr/>
        </p:nvSpPr>
        <p:spPr>
          <a:xfrm>
            <a:off x="6647146" y="2014462"/>
            <a:ext cx="225793" cy="248461"/>
          </a:xfrm>
          <a:custGeom>
            <a:avLst/>
            <a:gdLst/>
            <a:ahLst/>
            <a:cxnLst/>
            <a:rect l="l" t="t" r="r" b="b"/>
            <a:pathLst>
              <a:path w="851129" h="1215133">
                <a:moveTo>
                  <a:pt x="0" y="0"/>
                </a:moveTo>
                <a:lnTo>
                  <a:pt x="851128" y="0"/>
                </a:lnTo>
                <a:lnTo>
                  <a:pt x="851128" y="1215133"/>
                </a:lnTo>
                <a:lnTo>
                  <a:pt x="0" y="1215133"/>
                </a:lnTo>
                <a:lnTo>
                  <a:pt x="0" y="0"/>
                </a:lnTo>
                <a:close/>
              </a:path>
            </a:pathLst>
          </a:custGeom>
          <a:blipFill>
            <a:blip r:embed="rId5"/>
            <a:stretch>
              <a:fillRect/>
            </a:stretch>
          </a:blipFill>
        </p:spPr>
        <p:txBody>
          <a:bodyPr/>
          <a:lstStyle/>
          <a:p>
            <a:endParaRPr lang="en-VI" sz="1200"/>
          </a:p>
        </p:txBody>
      </p:sp>
      <p:sp>
        <p:nvSpPr>
          <p:cNvPr id="13" name="Freeform 13">
            <a:extLst>
              <a:ext uri="{FF2B5EF4-FFF2-40B4-BE49-F238E27FC236}">
                <a16:creationId xmlns:a16="http://schemas.microsoft.com/office/drawing/2014/main" id="{6D11C817-12A1-979E-91CC-0F494EAA1AE2}"/>
              </a:ext>
            </a:extLst>
          </p:cNvPr>
          <p:cNvSpPr/>
          <p:nvPr/>
        </p:nvSpPr>
        <p:spPr>
          <a:xfrm>
            <a:off x="7228522" y="2014462"/>
            <a:ext cx="225793" cy="248461"/>
          </a:xfrm>
          <a:custGeom>
            <a:avLst/>
            <a:gdLst/>
            <a:ahLst/>
            <a:cxnLst/>
            <a:rect l="l" t="t" r="r" b="b"/>
            <a:pathLst>
              <a:path w="851129" h="1215133">
                <a:moveTo>
                  <a:pt x="0" y="0"/>
                </a:moveTo>
                <a:lnTo>
                  <a:pt x="851129" y="0"/>
                </a:lnTo>
                <a:lnTo>
                  <a:pt x="851129" y="1215133"/>
                </a:lnTo>
                <a:lnTo>
                  <a:pt x="0" y="1215133"/>
                </a:lnTo>
                <a:lnTo>
                  <a:pt x="0" y="0"/>
                </a:lnTo>
                <a:close/>
              </a:path>
            </a:pathLst>
          </a:custGeom>
          <a:blipFill>
            <a:blip r:embed="rId5"/>
            <a:stretch>
              <a:fillRect/>
            </a:stretch>
          </a:blipFill>
        </p:spPr>
        <p:txBody>
          <a:bodyPr/>
          <a:lstStyle/>
          <a:p>
            <a:endParaRPr lang="en-VI" sz="1200"/>
          </a:p>
        </p:txBody>
      </p:sp>
      <p:sp>
        <p:nvSpPr>
          <p:cNvPr id="14" name="Freeform 14">
            <a:extLst>
              <a:ext uri="{FF2B5EF4-FFF2-40B4-BE49-F238E27FC236}">
                <a16:creationId xmlns:a16="http://schemas.microsoft.com/office/drawing/2014/main" id="{4B1D4A50-2A63-8F09-EB01-356E58C60534}"/>
              </a:ext>
            </a:extLst>
          </p:cNvPr>
          <p:cNvSpPr/>
          <p:nvPr/>
        </p:nvSpPr>
        <p:spPr>
          <a:xfrm>
            <a:off x="7809898" y="2014462"/>
            <a:ext cx="225793" cy="248461"/>
          </a:xfrm>
          <a:custGeom>
            <a:avLst/>
            <a:gdLst/>
            <a:ahLst/>
            <a:cxnLst/>
            <a:rect l="l" t="t" r="r" b="b"/>
            <a:pathLst>
              <a:path w="851129" h="1215133">
                <a:moveTo>
                  <a:pt x="0" y="0"/>
                </a:moveTo>
                <a:lnTo>
                  <a:pt x="851129" y="0"/>
                </a:lnTo>
                <a:lnTo>
                  <a:pt x="851129" y="1215133"/>
                </a:lnTo>
                <a:lnTo>
                  <a:pt x="0" y="1215133"/>
                </a:lnTo>
                <a:lnTo>
                  <a:pt x="0" y="0"/>
                </a:lnTo>
                <a:close/>
              </a:path>
            </a:pathLst>
          </a:custGeom>
          <a:blipFill>
            <a:blip r:embed="rId5"/>
            <a:stretch>
              <a:fillRect/>
            </a:stretch>
          </a:blipFill>
        </p:spPr>
        <p:txBody>
          <a:bodyPr/>
          <a:lstStyle/>
          <a:p>
            <a:endParaRPr lang="en-VI" sz="1200"/>
          </a:p>
        </p:txBody>
      </p:sp>
      <p:sp>
        <p:nvSpPr>
          <p:cNvPr id="25" name="Freeform 14">
            <a:extLst>
              <a:ext uri="{FF2B5EF4-FFF2-40B4-BE49-F238E27FC236}">
                <a16:creationId xmlns:a16="http://schemas.microsoft.com/office/drawing/2014/main" id="{40B2FED0-D72B-8587-8A88-D5CF618AB44E}"/>
              </a:ext>
            </a:extLst>
          </p:cNvPr>
          <p:cNvSpPr/>
          <p:nvPr/>
        </p:nvSpPr>
        <p:spPr>
          <a:xfrm>
            <a:off x="8398068" y="2014462"/>
            <a:ext cx="225793" cy="248461"/>
          </a:xfrm>
          <a:custGeom>
            <a:avLst/>
            <a:gdLst/>
            <a:ahLst/>
            <a:cxnLst/>
            <a:rect l="l" t="t" r="r" b="b"/>
            <a:pathLst>
              <a:path w="851129" h="1215133">
                <a:moveTo>
                  <a:pt x="0" y="0"/>
                </a:moveTo>
                <a:lnTo>
                  <a:pt x="851129" y="0"/>
                </a:lnTo>
                <a:lnTo>
                  <a:pt x="851129" y="1215133"/>
                </a:lnTo>
                <a:lnTo>
                  <a:pt x="0" y="1215133"/>
                </a:lnTo>
                <a:lnTo>
                  <a:pt x="0" y="0"/>
                </a:lnTo>
                <a:close/>
              </a:path>
            </a:pathLst>
          </a:custGeom>
          <a:blipFill>
            <a:blip r:embed="rId5"/>
            <a:stretch>
              <a:fillRect/>
            </a:stretch>
          </a:blipFill>
        </p:spPr>
        <p:txBody>
          <a:bodyPr/>
          <a:lstStyle/>
          <a:p>
            <a:endParaRPr lang="en-VI" sz="1200"/>
          </a:p>
        </p:txBody>
      </p:sp>
      <p:sp>
        <p:nvSpPr>
          <p:cNvPr id="31" name="Freeform 14">
            <a:extLst>
              <a:ext uri="{FF2B5EF4-FFF2-40B4-BE49-F238E27FC236}">
                <a16:creationId xmlns:a16="http://schemas.microsoft.com/office/drawing/2014/main" id="{E98924B3-A6CB-3B7B-51FF-8B44DE807997}"/>
              </a:ext>
            </a:extLst>
          </p:cNvPr>
          <p:cNvSpPr/>
          <p:nvPr/>
        </p:nvSpPr>
        <p:spPr>
          <a:xfrm>
            <a:off x="8981143" y="2014462"/>
            <a:ext cx="225793" cy="248461"/>
          </a:xfrm>
          <a:custGeom>
            <a:avLst/>
            <a:gdLst/>
            <a:ahLst/>
            <a:cxnLst/>
            <a:rect l="l" t="t" r="r" b="b"/>
            <a:pathLst>
              <a:path w="851129" h="1215133">
                <a:moveTo>
                  <a:pt x="0" y="0"/>
                </a:moveTo>
                <a:lnTo>
                  <a:pt x="851129" y="0"/>
                </a:lnTo>
                <a:lnTo>
                  <a:pt x="851129" y="1215133"/>
                </a:lnTo>
                <a:lnTo>
                  <a:pt x="0" y="1215133"/>
                </a:lnTo>
                <a:lnTo>
                  <a:pt x="0" y="0"/>
                </a:lnTo>
                <a:close/>
              </a:path>
            </a:pathLst>
          </a:custGeom>
          <a:blipFill>
            <a:blip r:embed="rId5"/>
            <a:stretch>
              <a:fillRect/>
            </a:stretch>
          </a:blipFill>
        </p:spPr>
        <p:txBody>
          <a:bodyPr/>
          <a:lstStyle/>
          <a:p>
            <a:endParaRPr lang="en-VI" sz="1200"/>
          </a:p>
        </p:txBody>
      </p:sp>
      <p:sp>
        <p:nvSpPr>
          <p:cNvPr id="32" name="Freeform 14">
            <a:extLst>
              <a:ext uri="{FF2B5EF4-FFF2-40B4-BE49-F238E27FC236}">
                <a16:creationId xmlns:a16="http://schemas.microsoft.com/office/drawing/2014/main" id="{45DF4C90-29A3-6DEC-8D08-466E215F9D67}"/>
              </a:ext>
            </a:extLst>
          </p:cNvPr>
          <p:cNvSpPr/>
          <p:nvPr/>
        </p:nvSpPr>
        <p:spPr>
          <a:xfrm>
            <a:off x="9564218" y="2014462"/>
            <a:ext cx="225793" cy="248461"/>
          </a:xfrm>
          <a:custGeom>
            <a:avLst/>
            <a:gdLst/>
            <a:ahLst/>
            <a:cxnLst/>
            <a:rect l="l" t="t" r="r" b="b"/>
            <a:pathLst>
              <a:path w="851129" h="1215133">
                <a:moveTo>
                  <a:pt x="0" y="0"/>
                </a:moveTo>
                <a:lnTo>
                  <a:pt x="851129" y="0"/>
                </a:lnTo>
                <a:lnTo>
                  <a:pt x="851129" y="1215133"/>
                </a:lnTo>
                <a:lnTo>
                  <a:pt x="0" y="1215133"/>
                </a:lnTo>
                <a:lnTo>
                  <a:pt x="0" y="0"/>
                </a:lnTo>
                <a:close/>
              </a:path>
            </a:pathLst>
          </a:custGeom>
          <a:blipFill>
            <a:blip r:embed="rId5"/>
            <a:stretch>
              <a:fillRect/>
            </a:stretch>
          </a:blipFill>
        </p:spPr>
        <p:txBody>
          <a:bodyPr/>
          <a:lstStyle/>
          <a:p>
            <a:endParaRPr lang="en-VI" sz="1200"/>
          </a:p>
        </p:txBody>
      </p:sp>
      <p:sp>
        <p:nvSpPr>
          <p:cNvPr id="33" name="Freeform 14">
            <a:extLst>
              <a:ext uri="{FF2B5EF4-FFF2-40B4-BE49-F238E27FC236}">
                <a16:creationId xmlns:a16="http://schemas.microsoft.com/office/drawing/2014/main" id="{26D7BC02-B17D-D4EC-E2A7-04B0152DD4A3}"/>
              </a:ext>
            </a:extLst>
          </p:cNvPr>
          <p:cNvSpPr/>
          <p:nvPr/>
        </p:nvSpPr>
        <p:spPr>
          <a:xfrm>
            <a:off x="10145594" y="2014462"/>
            <a:ext cx="225793" cy="248461"/>
          </a:xfrm>
          <a:custGeom>
            <a:avLst/>
            <a:gdLst/>
            <a:ahLst/>
            <a:cxnLst/>
            <a:rect l="l" t="t" r="r" b="b"/>
            <a:pathLst>
              <a:path w="851129" h="1215133">
                <a:moveTo>
                  <a:pt x="0" y="0"/>
                </a:moveTo>
                <a:lnTo>
                  <a:pt x="851129" y="0"/>
                </a:lnTo>
                <a:lnTo>
                  <a:pt x="851129" y="1215133"/>
                </a:lnTo>
                <a:lnTo>
                  <a:pt x="0" y="1215133"/>
                </a:lnTo>
                <a:lnTo>
                  <a:pt x="0" y="0"/>
                </a:lnTo>
                <a:close/>
              </a:path>
            </a:pathLst>
          </a:custGeom>
          <a:blipFill>
            <a:blip r:embed="rId5"/>
            <a:stretch>
              <a:fillRect/>
            </a:stretch>
          </a:blipFill>
        </p:spPr>
        <p:txBody>
          <a:bodyPr/>
          <a:lstStyle/>
          <a:p>
            <a:endParaRPr lang="en-VI" sz="1200"/>
          </a:p>
        </p:txBody>
      </p:sp>
      <p:sp>
        <p:nvSpPr>
          <p:cNvPr id="35" name="TextBox 34">
            <a:extLst>
              <a:ext uri="{FF2B5EF4-FFF2-40B4-BE49-F238E27FC236}">
                <a16:creationId xmlns:a16="http://schemas.microsoft.com/office/drawing/2014/main" id="{776EB1DC-7844-BBB3-788F-87B2459FD635}"/>
              </a:ext>
            </a:extLst>
          </p:cNvPr>
          <p:cNvSpPr txBox="1"/>
          <p:nvPr/>
        </p:nvSpPr>
        <p:spPr>
          <a:xfrm>
            <a:off x="2847015" y="6114889"/>
            <a:ext cx="2165501" cy="379656"/>
          </a:xfrm>
          <a:prstGeom prst="rect">
            <a:avLst/>
          </a:prstGeom>
          <a:noFill/>
        </p:spPr>
        <p:txBody>
          <a:bodyPr wrap="square">
            <a:spAutoFit/>
          </a:bodyPr>
          <a:lstStyle/>
          <a:p>
            <a:r>
              <a:rPr lang="en-VI" sz="1867" b="1">
                <a:solidFill>
                  <a:schemeClr val="tx2">
                    <a:lumMod val="60000"/>
                    <a:lumOff val="40000"/>
                  </a:schemeClr>
                </a:solidFill>
              </a:rPr>
              <a:t>https://dof.vi.gov/</a:t>
            </a:r>
          </a:p>
        </p:txBody>
      </p:sp>
      <p:grpSp>
        <p:nvGrpSpPr>
          <p:cNvPr id="36" name="Group 22">
            <a:extLst>
              <a:ext uri="{FF2B5EF4-FFF2-40B4-BE49-F238E27FC236}">
                <a16:creationId xmlns:a16="http://schemas.microsoft.com/office/drawing/2014/main" id="{CEA04DFB-1D4D-452C-8B60-465F545DB024}"/>
              </a:ext>
            </a:extLst>
          </p:cNvPr>
          <p:cNvGrpSpPr/>
          <p:nvPr/>
        </p:nvGrpSpPr>
        <p:grpSpPr>
          <a:xfrm rot="5400000">
            <a:off x="5408283" y="5916798"/>
            <a:ext cx="374615" cy="717811"/>
            <a:chOff x="0" y="0"/>
            <a:chExt cx="824484" cy="1025652"/>
          </a:xfrm>
          <a:solidFill>
            <a:srgbClr val="FFC000"/>
          </a:solidFill>
        </p:grpSpPr>
        <p:sp>
          <p:nvSpPr>
            <p:cNvPr id="38" name="Freeform 23">
              <a:extLst>
                <a:ext uri="{FF2B5EF4-FFF2-40B4-BE49-F238E27FC236}">
                  <a16:creationId xmlns:a16="http://schemas.microsoft.com/office/drawing/2014/main" id="{C6D9E21D-59D0-739F-2ECF-9EDAA138A2A9}"/>
                </a:ext>
              </a:extLst>
            </p:cNvPr>
            <p:cNvSpPr/>
            <p:nvPr/>
          </p:nvSpPr>
          <p:spPr>
            <a:xfrm>
              <a:off x="19050" y="19050"/>
              <a:ext cx="786384" cy="987552"/>
            </a:xfrm>
            <a:custGeom>
              <a:avLst/>
              <a:gdLst/>
              <a:ahLst/>
              <a:cxnLst/>
              <a:rect l="l" t="t" r="r" b="b"/>
              <a:pathLst>
                <a:path w="786384" h="987552">
                  <a:moveTo>
                    <a:pt x="0" y="396875"/>
                  </a:moveTo>
                  <a:lnTo>
                    <a:pt x="393192" y="0"/>
                  </a:lnTo>
                  <a:lnTo>
                    <a:pt x="786384" y="396875"/>
                  </a:lnTo>
                  <a:lnTo>
                    <a:pt x="589788" y="396875"/>
                  </a:lnTo>
                  <a:lnTo>
                    <a:pt x="589788" y="987552"/>
                  </a:lnTo>
                  <a:lnTo>
                    <a:pt x="196596" y="987552"/>
                  </a:lnTo>
                  <a:lnTo>
                    <a:pt x="196596" y="396875"/>
                  </a:lnTo>
                  <a:close/>
                </a:path>
              </a:pathLst>
            </a:custGeom>
            <a:grpFill/>
            <a:ln>
              <a:solidFill>
                <a:schemeClr val="tx2">
                  <a:lumMod val="75000"/>
                </a:schemeClr>
              </a:solidFill>
            </a:ln>
          </p:spPr>
          <p:txBody>
            <a:bodyPr/>
            <a:lstStyle/>
            <a:p>
              <a:endParaRPr lang="en-VI" sz="1200"/>
            </a:p>
          </p:txBody>
        </p:sp>
        <p:sp>
          <p:nvSpPr>
            <p:cNvPr id="39" name="Freeform 24">
              <a:extLst>
                <a:ext uri="{FF2B5EF4-FFF2-40B4-BE49-F238E27FC236}">
                  <a16:creationId xmlns:a16="http://schemas.microsoft.com/office/drawing/2014/main" id="{9FC2588C-91DC-89BC-51ED-BE87AAFFB5EF}"/>
                </a:ext>
              </a:extLst>
            </p:cNvPr>
            <p:cNvSpPr/>
            <p:nvPr/>
          </p:nvSpPr>
          <p:spPr>
            <a:xfrm>
              <a:off x="-1397" y="0"/>
              <a:ext cx="827405" cy="1025652"/>
            </a:xfrm>
            <a:custGeom>
              <a:avLst/>
              <a:gdLst/>
              <a:ahLst/>
              <a:cxnLst/>
              <a:rect l="l" t="t" r="r" b="b"/>
              <a:pathLst>
                <a:path w="827405" h="1025652">
                  <a:moveTo>
                    <a:pt x="6858" y="402590"/>
                  </a:moveTo>
                  <a:lnTo>
                    <a:pt x="400050" y="5588"/>
                  </a:lnTo>
                  <a:cubicBezTo>
                    <a:pt x="403606" y="2032"/>
                    <a:pt x="408559" y="0"/>
                    <a:pt x="413639" y="0"/>
                  </a:cubicBezTo>
                  <a:cubicBezTo>
                    <a:pt x="418719" y="0"/>
                    <a:pt x="423545" y="2032"/>
                    <a:pt x="427228" y="5588"/>
                  </a:cubicBezTo>
                  <a:lnTo>
                    <a:pt x="820420" y="402590"/>
                  </a:lnTo>
                  <a:cubicBezTo>
                    <a:pt x="825881" y="408051"/>
                    <a:pt x="827405" y="416179"/>
                    <a:pt x="824484" y="423291"/>
                  </a:cubicBezTo>
                  <a:cubicBezTo>
                    <a:pt x="821563" y="430403"/>
                    <a:pt x="814578" y="434975"/>
                    <a:pt x="806958" y="434975"/>
                  </a:cubicBezTo>
                  <a:lnTo>
                    <a:pt x="610235" y="434975"/>
                  </a:lnTo>
                  <a:lnTo>
                    <a:pt x="610235" y="415925"/>
                  </a:lnTo>
                  <a:lnTo>
                    <a:pt x="629285" y="415925"/>
                  </a:lnTo>
                  <a:lnTo>
                    <a:pt x="629285" y="1006602"/>
                  </a:lnTo>
                  <a:cubicBezTo>
                    <a:pt x="629285" y="1017143"/>
                    <a:pt x="620776" y="1025652"/>
                    <a:pt x="610235" y="1025652"/>
                  </a:cubicBezTo>
                  <a:lnTo>
                    <a:pt x="217043" y="1025652"/>
                  </a:lnTo>
                  <a:cubicBezTo>
                    <a:pt x="206502" y="1025652"/>
                    <a:pt x="197993" y="1017143"/>
                    <a:pt x="197993" y="1006602"/>
                  </a:cubicBezTo>
                  <a:lnTo>
                    <a:pt x="197993" y="415925"/>
                  </a:lnTo>
                  <a:lnTo>
                    <a:pt x="217043" y="415925"/>
                  </a:lnTo>
                  <a:lnTo>
                    <a:pt x="217043" y="434975"/>
                  </a:lnTo>
                  <a:lnTo>
                    <a:pt x="20447" y="434975"/>
                  </a:lnTo>
                  <a:cubicBezTo>
                    <a:pt x="12700" y="434975"/>
                    <a:pt x="5842" y="430403"/>
                    <a:pt x="2921" y="423291"/>
                  </a:cubicBezTo>
                  <a:cubicBezTo>
                    <a:pt x="0" y="416179"/>
                    <a:pt x="1524" y="408051"/>
                    <a:pt x="6985" y="402590"/>
                  </a:cubicBezTo>
                  <a:moveTo>
                    <a:pt x="34036" y="429387"/>
                  </a:moveTo>
                  <a:lnTo>
                    <a:pt x="20447" y="415925"/>
                  </a:lnTo>
                  <a:lnTo>
                    <a:pt x="20447" y="396875"/>
                  </a:lnTo>
                  <a:lnTo>
                    <a:pt x="217043" y="396875"/>
                  </a:lnTo>
                  <a:cubicBezTo>
                    <a:pt x="227584" y="396875"/>
                    <a:pt x="236093" y="405384"/>
                    <a:pt x="236093" y="415925"/>
                  </a:cubicBezTo>
                  <a:lnTo>
                    <a:pt x="236093" y="1006602"/>
                  </a:lnTo>
                  <a:lnTo>
                    <a:pt x="217043" y="1006602"/>
                  </a:lnTo>
                  <a:lnTo>
                    <a:pt x="217043" y="987552"/>
                  </a:lnTo>
                  <a:lnTo>
                    <a:pt x="610235" y="987552"/>
                  </a:lnTo>
                  <a:lnTo>
                    <a:pt x="610235" y="1006602"/>
                  </a:lnTo>
                  <a:lnTo>
                    <a:pt x="591185" y="1006602"/>
                  </a:lnTo>
                  <a:lnTo>
                    <a:pt x="591185" y="415925"/>
                  </a:lnTo>
                  <a:cubicBezTo>
                    <a:pt x="591185" y="405384"/>
                    <a:pt x="599694" y="396875"/>
                    <a:pt x="610235" y="396875"/>
                  </a:cubicBezTo>
                  <a:lnTo>
                    <a:pt x="806831" y="396875"/>
                  </a:lnTo>
                  <a:lnTo>
                    <a:pt x="806831" y="415925"/>
                  </a:lnTo>
                  <a:lnTo>
                    <a:pt x="793242" y="429387"/>
                  </a:lnTo>
                  <a:lnTo>
                    <a:pt x="400050" y="32512"/>
                  </a:lnTo>
                  <a:lnTo>
                    <a:pt x="413639" y="19050"/>
                  </a:lnTo>
                  <a:lnTo>
                    <a:pt x="427228" y="32512"/>
                  </a:lnTo>
                  <a:lnTo>
                    <a:pt x="34036" y="429387"/>
                  </a:lnTo>
                  <a:close/>
                </a:path>
              </a:pathLst>
            </a:custGeom>
            <a:grpFill/>
            <a:ln>
              <a:solidFill>
                <a:schemeClr val="tx2">
                  <a:lumMod val="75000"/>
                </a:schemeClr>
              </a:solidFill>
            </a:ln>
          </p:spPr>
          <p:txBody>
            <a:bodyPr/>
            <a:lstStyle/>
            <a:p>
              <a:endParaRPr lang="en-VI" sz="1200"/>
            </a:p>
          </p:txBody>
        </p:sp>
      </p:grpSp>
      <p:sp>
        <p:nvSpPr>
          <p:cNvPr id="40" name="TextBox 39">
            <a:extLst>
              <a:ext uri="{FF2B5EF4-FFF2-40B4-BE49-F238E27FC236}">
                <a16:creationId xmlns:a16="http://schemas.microsoft.com/office/drawing/2014/main" id="{60B44853-59FD-A17A-5796-FDA4373B9A9A}"/>
              </a:ext>
            </a:extLst>
          </p:cNvPr>
          <p:cNvSpPr txBox="1"/>
          <p:nvPr/>
        </p:nvSpPr>
        <p:spPr>
          <a:xfrm>
            <a:off x="6178666" y="6095878"/>
            <a:ext cx="2275375" cy="379656"/>
          </a:xfrm>
          <a:prstGeom prst="rect">
            <a:avLst/>
          </a:prstGeom>
          <a:noFill/>
        </p:spPr>
        <p:txBody>
          <a:bodyPr wrap="square" rtlCol="0">
            <a:spAutoFit/>
          </a:bodyPr>
          <a:lstStyle/>
          <a:p>
            <a:r>
              <a:rPr lang="en-US" sz="1867" b="1">
                <a:solidFill>
                  <a:schemeClr val="tx2">
                    <a:lumMod val="60000"/>
                    <a:lumOff val="40000"/>
                  </a:schemeClr>
                </a:solidFill>
              </a:rPr>
              <a:t>FINANCIAL POLICIES</a:t>
            </a:r>
            <a:endParaRPr lang="en-VI" sz="1867" b="1">
              <a:solidFill>
                <a:schemeClr val="tx2">
                  <a:lumMod val="60000"/>
                  <a:lumOff val="4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
                                            <p:txEl>
                                              <p:pRg st="0" end="0"/>
                                            </p:txEl>
                                          </p:spTgt>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par>
                                <p:cTn id="22" presetID="31"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1000" fill="hold"/>
                                        <p:tgtEl>
                                          <p:spTgt spid="27"/>
                                        </p:tgtEl>
                                        <p:attrNameLst>
                                          <p:attrName>ppt_w</p:attrName>
                                        </p:attrNameLst>
                                      </p:cBhvr>
                                      <p:tavLst>
                                        <p:tav tm="0">
                                          <p:val>
                                            <p:fltVal val="0"/>
                                          </p:val>
                                        </p:tav>
                                        <p:tav tm="100000">
                                          <p:val>
                                            <p:strVal val="#ppt_w"/>
                                          </p:val>
                                        </p:tav>
                                      </p:tavLst>
                                    </p:anim>
                                    <p:anim calcmode="lin" valueType="num">
                                      <p:cBhvr>
                                        <p:cTn id="25" dur="1000" fill="hold"/>
                                        <p:tgtEl>
                                          <p:spTgt spid="27"/>
                                        </p:tgtEl>
                                        <p:attrNameLst>
                                          <p:attrName>ppt_h</p:attrName>
                                        </p:attrNameLst>
                                      </p:cBhvr>
                                      <p:tavLst>
                                        <p:tav tm="0">
                                          <p:val>
                                            <p:fltVal val="0"/>
                                          </p:val>
                                        </p:tav>
                                        <p:tav tm="100000">
                                          <p:val>
                                            <p:strVal val="#ppt_h"/>
                                          </p:val>
                                        </p:tav>
                                      </p:tavLst>
                                    </p:anim>
                                    <p:anim calcmode="lin" valueType="num">
                                      <p:cBhvr>
                                        <p:cTn id="26" dur="1000" fill="hold"/>
                                        <p:tgtEl>
                                          <p:spTgt spid="27"/>
                                        </p:tgtEl>
                                        <p:attrNameLst>
                                          <p:attrName>style.rotation</p:attrName>
                                        </p:attrNameLst>
                                      </p:cBhvr>
                                      <p:tavLst>
                                        <p:tav tm="0">
                                          <p:val>
                                            <p:fltVal val="90"/>
                                          </p:val>
                                        </p:tav>
                                        <p:tav tm="100000">
                                          <p:val>
                                            <p:fltVal val="0"/>
                                          </p:val>
                                        </p:tav>
                                      </p:tavLst>
                                    </p:anim>
                                    <p:animEffect transition="in" filter="fade">
                                      <p:cBhvr>
                                        <p:cTn id="27" dur="1000"/>
                                        <p:tgtEl>
                                          <p:spTgt spid="27"/>
                                        </p:tgtEl>
                                      </p:cBhvr>
                                    </p:animEffect>
                                  </p:childTnLst>
                                </p:cTn>
                              </p:par>
                            </p:childTnLst>
                          </p:cTn>
                        </p:par>
                        <p:par>
                          <p:cTn id="28" fill="hold">
                            <p:stCondLst>
                              <p:cond delay="1500"/>
                            </p:stCondLst>
                            <p:childTnLst>
                              <p:par>
                                <p:cTn id="29" presetID="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 presetClass="entr" presetSubtype="8"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0-#ppt_w/2"/>
                                          </p:val>
                                        </p:tav>
                                        <p:tav tm="100000">
                                          <p:val>
                                            <p:strVal val="#ppt_x"/>
                                          </p:val>
                                        </p:tav>
                                      </p:tavLst>
                                    </p:anim>
                                    <p:anim calcmode="lin" valueType="num">
                                      <p:cBhvr additive="base">
                                        <p:cTn id="37" dur="500" fill="hold"/>
                                        <p:tgtEl>
                                          <p:spTgt spid="3"/>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0-#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childTnLst>
                          </p:cTn>
                        </p:par>
                        <p:par>
                          <p:cTn id="43" fill="hold">
                            <p:stCondLst>
                              <p:cond delay="3000"/>
                            </p:stCondLst>
                            <p:childTnLst>
                              <p:par>
                                <p:cTn id="44" presetID="2" presetClass="entr" presetSubtype="8"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0-#ppt_w/2"/>
                                          </p:val>
                                        </p:tav>
                                        <p:tav tm="100000">
                                          <p:val>
                                            <p:strVal val="#ppt_x"/>
                                          </p:val>
                                        </p:tav>
                                      </p:tavLst>
                                    </p:anim>
                                    <p:anim calcmode="lin" valueType="num">
                                      <p:cBhvr additive="base">
                                        <p:cTn id="47" dur="500" fill="hold"/>
                                        <p:tgtEl>
                                          <p:spTgt spid="6"/>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 presetClass="entr" presetSubtype="8"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0-#ppt_w/2"/>
                                          </p:val>
                                        </p:tav>
                                        <p:tav tm="100000">
                                          <p:val>
                                            <p:strVal val="#ppt_x"/>
                                          </p:val>
                                        </p:tav>
                                      </p:tavLst>
                                    </p:anim>
                                    <p:anim calcmode="lin" valueType="num">
                                      <p:cBhvr additive="base">
                                        <p:cTn id="52" dur="500" fill="hold"/>
                                        <p:tgtEl>
                                          <p:spTgt spid="8"/>
                                        </p:tgtEl>
                                        <p:attrNameLst>
                                          <p:attrName>ppt_y</p:attrName>
                                        </p:attrNameLst>
                                      </p:cBhvr>
                                      <p:tavLst>
                                        <p:tav tm="0">
                                          <p:val>
                                            <p:strVal val="#ppt_y"/>
                                          </p:val>
                                        </p:tav>
                                        <p:tav tm="100000">
                                          <p:val>
                                            <p:strVal val="#ppt_y"/>
                                          </p:val>
                                        </p:tav>
                                      </p:tavLst>
                                    </p:anim>
                                  </p:childTnLst>
                                </p:cTn>
                              </p:par>
                            </p:childTnLst>
                          </p:cTn>
                        </p:par>
                        <p:par>
                          <p:cTn id="53" fill="hold">
                            <p:stCondLst>
                              <p:cond delay="4000"/>
                            </p:stCondLst>
                            <p:childTnLst>
                              <p:par>
                                <p:cTn id="54" presetID="2" presetClass="entr" presetSubtype="8"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500" fill="hold"/>
                                        <p:tgtEl>
                                          <p:spTgt spid="9"/>
                                        </p:tgtEl>
                                        <p:attrNameLst>
                                          <p:attrName>ppt_x</p:attrName>
                                        </p:attrNameLst>
                                      </p:cBhvr>
                                      <p:tavLst>
                                        <p:tav tm="0">
                                          <p:val>
                                            <p:strVal val="0-#ppt_w/2"/>
                                          </p:val>
                                        </p:tav>
                                        <p:tav tm="100000">
                                          <p:val>
                                            <p:strVal val="#ppt_x"/>
                                          </p:val>
                                        </p:tav>
                                      </p:tavLst>
                                    </p:anim>
                                    <p:anim calcmode="lin" valueType="num">
                                      <p:cBhvr additive="base">
                                        <p:cTn id="57" dur="500" fill="hold"/>
                                        <p:tgtEl>
                                          <p:spTgt spid="9"/>
                                        </p:tgtEl>
                                        <p:attrNameLst>
                                          <p:attrName>ppt_y</p:attrName>
                                        </p:attrNameLst>
                                      </p:cBhvr>
                                      <p:tavLst>
                                        <p:tav tm="0">
                                          <p:val>
                                            <p:strVal val="#ppt_y"/>
                                          </p:val>
                                        </p:tav>
                                        <p:tav tm="100000">
                                          <p:val>
                                            <p:strVal val="#ppt_y"/>
                                          </p:val>
                                        </p:tav>
                                      </p:tavLst>
                                    </p:anim>
                                  </p:childTnLst>
                                </p:cTn>
                              </p:par>
                            </p:childTnLst>
                          </p:cTn>
                        </p:par>
                        <p:par>
                          <p:cTn id="58" fill="hold">
                            <p:stCondLst>
                              <p:cond delay="4500"/>
                            </p:stCondLst>
                            <p:childTnLst>
                              <p:par>
                                <p:cTn id="59" presetID="2" presetClass="entr" presetSubtype="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0-#ppt_w/2"/>
                                          </p:val>
                                        </p:tav>
                                        <p:tav tm="100000">
                                          <p:val>
                                            <p:strVal val="#ppt_x"/>
                                          </p:val>
                                        </p:tav>
                                      </p:tavLst>
                                    </p:anim>
                                    <p:anim calcmode="lin" valueType="num">
                                      <p:cBhvr additive="base">
                                        <p:cTn id="62" dur="500" fill="hold"/>
                                        <p:tgtEl>
                                          <p:spTgt spid="10"/>
                                        </p:tgtEl>
                                        <p:attrNameLst>
                                          <p:attrName>ppt_y</p:attrName>
                                        </p:attrNameLst>
                                      </p:cBhvr>
                                      <p:tavLst>
                                        <p:tav tm="0">
                                          <p:val>
                                            <p:strVal val="#ppt_y"/>
                                          </p:val>
                                        </p:tav>
                                        <p:tav tm="100000">
                                          <p:val>
                                            <p:strVal val="#ppt_y"/>
                                          </p:val>
                                        </p:tav>
                                      </p:tavLst>
                                    </p:anim>
                                  </p:childTnLst>
                                </p:cTn>
                              </p:par>
                            </p:childTnLst>
                          </p:cTn>
                        </p:par>
                        <p:par>
                          <p:cTn id="63" fill="hold">
                            <p:stCondLst>
                              <p:cond delay="5000"/>
                            </p:stCondLst>
                            <p:childTnLst>
                              <p:par>
                                <p:cTn id="64" presetID="2" presetClass="entr" presetSubtype="8" fill="hold" grpId="0" nodeType="after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0" fill="hold"/>
                                        <p:tgtEl>
                                          <p:spTgt spid="11"/>
                                        </p:tgtEl>
                                        <p:attrNameLst>
                                          <p:attrName>ppt_x</p:attrName>
                                        </p:attrNameLst>
                                      </p:cBhvr>
                                      <p:tavLst>
                                        <p:tav tm="0">
                                          <p:val>
                                            <p:strVal val="0-#ppt_w/2"/>
                                          </p:val>
                                        </p:tav>
                                        <p:tav tm="100000">
                                          <p:val>
                                            <p:strVal val="#ppt_x"/>
                                          </p:val>
                                        </p:tav>
                                      </p:tavLst>
                                    </p:anim>
                                    <p:anim calcmode="lin" valueType="num">
                                      <p:cBhvr additive="base">
                                        <p:cTn id="67" dur="500" fill="hold"/>
                                        <p:tgtEl>
                                          <p:spTgt spid="11"/>
                                        </p:tgtEl>
                                        <p:attrNameLst>
                                          <p:attrName>ppt_y</p:attrName>
                                        </p:attrNameLst>
                                      </p:cBhvr>
                                      <p:tavLst>
                                        <p:tav tm="0">
                                          <p:val>
                                            <p:strVal val="#ppt_y"/>
                                          </p:val>
                                        </p:tav>
                                        <p:tav tm="100000">
                                          <p:val>
                                            <p:strVal val="#ppt_y"/>
                                          </p:val>
                                        </p:tav>
                                      </p:tavLst>
                                    </p:anim>
                                  </p:childTnLst>
                                </p:cTn>
                              </p:par>
                            </p:childTnLst>
                          </p:cTn>
                        </p:par>
                        <p:par>
                          <p:cTn id="68" fill="hold">
                            <p:stCondLst>
                              <p:cond delay="5500"/>
                            </p:stCondLst>
                            <p:childTnLst>
                              <p:par>
                                <p:cTn id="69" presetID="2" presetClass="entr" presetSubtype="8"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500" fill="hold"/>
                                        <p:tgtEl>
                                          <p:spTgt spid="12"/>
                                        </p:tgtEl>
                                        <p:attrNameLst>
                                          <p:attrName>ppt_x</p:attrName>
                                        </p:attrNameLst>
                                      </p:cBhvr>
                                      <p:tavLst>
                                        <p:tav tm="0">
                                          <p:val>
                                            <p:strVal val="0-#ppt_w/2"/>
                                          </p:val>
                                        </p:tav>
                                        <p:tav tm="100000">
                                          <p:val>
                                            <p:strVal val="#ppt_x"/>
                                          </p:val>
                                        </p:tav>
                                      </p:tavLst>
                                    </p:anim>
                                    <p:anim calcmode="lin" valueType="num">
                                      <p:cBhvr additive="base">
                                        <p:cTn id="72" dur="500" fill="hold"/>
                                        <p:tgtEl>
                                          <p:spTgt spid="12"/>
                                        </p:tgtEl>
                                        <p:attrNameLst>
                                          <p:attrName>ppt_y</p:attrName>
                                        </p:attrNameLst>
                                      </p:cBhvr>
                                      <p:tavLst>
                                        <p:tav tm="0">
                                          <p:val>
                                            <p:strVal val="#ppt_y"/>
                                          </p:val>
                                        </p:tav>
                                        <p:tav tm="100000">
                                          <p:val>
                                            <p:strVal val="#ppt_y"/>
                                          </p:val>
                                        </p:tav>
                                      </p:tavLst>
                                    </p:anim>
                                  </p:childTnLst>
                                </p:cTn>
                              </p:par>
                            </p:childTnLst>
                          </p:cTn>
                        </p:par>
                        <p:par>
                          <p:cTn id="73" fill="hold">
                            <p:stCondLst>
                              <p:cond delay="6000"/>
                            </p:stCondLst>
                            <p:childTnLst>
                              <p:par>
                                <p:cTn id="74" presetID="2" presetClass="entr" presetSubtype="8"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additive="base">
                                        <p:cTn id="76" dur="500" fill="hold"/>
                                        <p:tgtEl>
                                          <p:spTgt spid="13"/>
                                        </p:tgtEl>
                                        <p:attrNameLst>
                                          <p:attrName>ppt_x</p:attrName>
                                        </p:attrNameLst>
                                      </p:cBhvr>
                                      <p:tavLst>
                                        <p:tav tm="0">
                                          <p:val>
                                            <p:strVal val="0-#ppt_w/2"/>
                                          </p:val>
                                        </p:tav>
                                        <p:tav tm="100000">
                                          <p:val>
                                            <p:strVal val="#ppt_x"/>
                                          </p:val>
                                        </p:tav>
                                      </p:tavLst>
                                    </p:anim>
                                    <p:anim calcmode="lin" valueType="num">
                                      <p:cBhvr additive="base">
                                        <p:cTn id="77" dur="500" fill="hold"/>
                                        <p:tgtEl>
                                          <p:spTgt spid="13"/>
                                        </p:tgtEl>
                                        <p:attrNameLst>
                                          <p:attrName>ppt_y</p:attrName>
                                        </p:attrNameLst>
                                      </p:cBhvr>
                                      <p:tavLst>
                                        <p:tav tm="0">
                                          <p:val>
                                            <p:strVal val="#ppt_y"/>
                                          </p:val>
                                        </p:tav>
                                        <p:tav tm="100000">
                                          <p:val>
                                            <p:strVal val="#ppt_y"/>
                                          </p:val>
                                        </p:tav>
                                      </p:tavLst>
                                    </p:anim>
                                  </p:childTnLst>
                                </p:cTn>
                              </p:par>
                            </p:childTnLst>
                          </p:cTn>
                        </p:par>
                        <p:par>
                          <p:cTn id="78" fill="hold">
                            <p:stCondLst>
                              <p:cond delay="6500"/>
                            </p:stCondLst>
                            <p:childTnLst>
                              <p:par>
                                <p:cTn id="79" presetID="2" presetClass="entr" presetSubtype="8" fill="hold" grpId="0" nodeType="after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500" fill="hold"/>
                                        <p:tgtEl>
                                          <p:spTgt spid="14"/>
                                        </p:tgtEl>
                                        <p:attrNameLst>
                                          <p:attrName>ppt_x</p:attrName>
                                        </p:attrNameLst>
                                      </p:cBhvr>
                                      <p:tavLst>
                                        <p:tav tm="0">
                                          <p:val>
                                            <p:strVal val="0-#ppt_w/2"/>
                                          </p:val>
                                        </p:tav>
                                        <p:tav tm="100000">
                                          <p:val>
                                            <p:strVal val="#ppt_x"/>
                                          </p:val>
                                        </p:tav>
                                      </p:tavLst>
                                    </p:anim>
                                    <p:anim calcmode="lin" valueType="num">
                                      <p:cBhvr additive="base">
                                        <p:cTn id="82" dur="500" fill="hold"/>
                                        <p:tgtEl>
                                          <p:spTgt spid="14"/>
                                        </p:tgtEl>
                                        <p:attrNameLst>
                                          <p:attrName>ppt_y</p:attrName>
                                        </p:attrNameLst>
                                      </p:cBhvr>
                                      <p:tavLst>
                                        <p:tav tm="0">
                                          <p:val>
                                            <p:strVal val="#ppt_y"/>
                                          </p:val>
                                        </p:tav>
                                        <p:tav tm="100000">
                                          <p:val>
                                            <p:strVal val="#ppt_y"/>
                                          </p:val>
                                        </p:tav>
                                      </p:tavLst>
                                    </p:anim>
                                  </p:childTnLst>
                                </p:cTn>
                              </p:par>
                            </p:childTnLst>
                          </p:cTn>
                        </p:par>
                        <p:par>
                          <p:cTn id="83" fill="hold">
                            <p:stCondLst>
                              <p:cond delay="7000"/>
                            </p:stCondLst>
                            <p:childTnLst>
                              <p:par>
                                <p:cTn id="84" presetID="2" presetClass="entr" presetSubtype="8" fill="hold" grpId="0" nodeType="after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additive="base">
                                        <p:cTn id="86" dur="500" fill="hold"/>
                                        <p:tgtEl>
                                          <p:spTgt spid="25"/>
                                        </p:tgtEl>
                                        <p:attrNameLst>
                                          <p:attrName>ppt_x</p:attrName>
                                        </p:attrNameLst>
                                      </p:cBhvr>
                                      <p:tavLst>
                                        <p:tav tm="0">
                                          <p:val>
                                            <p:strVal val="0-#ppt_w/2"/>
                                          </p:val>
                                        </p:tav>
                                        <p:tav tm="100000">
                                          <p:val>
                                            <p:strVal val="#ppt_x"/>
                                          </p:val>
                                        </p:tav>
                                      </p:tavLst>
                                    </p:anim>
                                    <p:anim calcmode="lin" valueType="num">
                                      <p:cBhvr additive="base">
                                        <p:cTn id="87" dur="500" fill="hold"/>
                                        <p:tgtEl>
                                          <p:spTgt spid="25"/>
                                        </p:tgtEl>
                                        <p:attrNameLst>
                                          <p:attrName>ppt_y</p:attrName>
                                        </p:attrNameLst>
                                      </p:cBhvr>
                                      <p:tavLst>
                                        <p:tav tm="0">
                                          <p:val>
                                            <p:strVal val="#ppt_y"/>
                                          </p:val>
                                        </p:tav>
                                        <p:tav tm="100000">
                                          <p:val>
                                            <p:strVal val="#ppt_y"/>
                                          </p:val>
                                        </p:tav>
                                      </p:tavLst>
                                    </p:anim>
                                  </p:childTnLst>
                                </p:cTn>
                              </p:par>
                            </p:childTnLst>
                          </p:cTn>
                        </p:par>
                        <p:par>
                          <p:cTn id="88" fill="hold">
                            <p:stCondLst>
                              <p:cond delay="7500"/>
                            </p:stCondLst>
                            <p:childTnLst>
                              <p:par>
                                <p:cTn id="89" presetID="2" presetClass="entr" presetSubtype="8" fill="hold" grpId="0" nodeType="after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additive="base">
                                        <p:cTn id="91" dur="500" fill="hold"/>
                                        <p:tgtEl>
                                          <p:spTgt spid="31"/>
                                        </p:tgtEl>
                                        <p:attrNameLst>
                                          <p:attrName>ppt_x</p:attrName>
                                        </p:attrNameLst>
                                      </p:cBhvr>
                                      <p:tavLst>
                                        <p:tav tm="0">
                                          <p:val>
                                            <p:strVal val="0-#ppt_w/2"/>
                                          </p:val>
                                        </p:tav>
                                        <p:tav tm="100000">
                                          <p:val>
                                            <p:strVal val="#ppt_x"/>
                                          </p:val>
                                        </p:tav>
                                      </p:tavLst>
                                    </p:anim>
                                    <p:anim calcmode="lin" valueType="num">
                                      <p:cBhvr additive="base">
                                        <p:cTn id="92" dur="500" fill="hold"/>
                                        <p:tgtEl>
                                          <p:spTgt spid="31"/>
                                        </p:tgtEl>
                                        <p:attrNameLst>
                                          <p:attrName>ppt_y</p:attrName>
                                        </p:attrNameLst>
                                      </p:cBhvr>
                                      <p:tavLst>
                                        <p:tav tm="0">
                                          <p:val>
                                            <p:strVal val="#ppt_y"/>
                                          </p:val>
                                        </p:tav>
                                        <p:tav tm="100000">
                                          <p:val>
                                            <p:strVal val="#ppt_y"/>
                                          </p:val>
                                        </p:tav>
                                      </p:tavLst>
                                    </p:anim>
                                  </p:childTnLst>
                                </p:cTn>
                              </p:par>
                            </p:childTnLst>
                          </p:cTn>
                        </p:par>
                        <p:par>
                          <p:cTn id="93" fill="hold">
                            <p:stCondLst>
                              <p:cond delay="8000"/>
                            </p:stCondLst>
                            <p:childTnLst>
                              <p:par>
                                <p:cTn id="94" presetID="2" presetClass="entr" presetSubtype="8" fill="hold" grpId="0" nodeType="afterEffect">
                                  <p:stCondLst>
                                    <p:cond delay="0"/>
                                  </p:stCondLst>
                                  <p:childTnLst>
                                    <p:set>
                                      <p:cBhvr>
                                        <p:cTn id="95" dur="1" fill="hold">
                                          <p:stCondLst>
                                            <p:cond delay="0"/>
                                          </p:stCondLst>
                                        </p:cTn>
                                        <p:tgtEl>
                                          <p:spTgt spid="32"/>
                                        </p:tgtEl>
                                        <p:attrNameLst>
                                          <p:attrName>style.visibility</p:attrName>
                                        </p:attrNameLst>
                                      </p:cBhvr>
                                      <p:to>
                                        <p:strVal val="visible"/>
                                      </p:to>
                                    </p:set>
                                    <p:anim calcmode="lin" valueType="num">
                                      <p:cBhvr additive="base">
                                        <p:cTn id="96" dur="500" fill="hold"/>
                                        <p:tgtEl>
                                          <p:spTgt spid="32"/>
                                        </p:tgtEl>
                                        <p:attrNameLst>
                                          <p:attrName>ppt_x</p:attrName>
                                        </p:attrNameLst>
                                      </p:cBhvr>
                                      <p:tavLst>
                                        <p:tav tm="0">
                                          <p:val>
                                            <p:strVal val="0-#ppt_w/2"/>
                                          </p:val>
                                        </p:tav>
                                        <p:tav tm="100000">
                                          <p:val>
                                            <p:strVal val="#ppt_x"/>
                                          </p:val>
                                        </p:tav>
                                      </p:tavLst>
                                    </p:anim>
                                    <p:anim calcmode="lin" valueType="num">
                                      <p:cBhvr additive="base">
                                        <p:cTn id="97" dur="500" fill="hold"/>
                                        <p:tgtEl>
                                          <p:spTgt spid="32"/>
                                        </p:tgtEl>
                                        <p:attrNameLst>
                                          <p:attrName>ppt_y</p:attrName>
                                        </p:attrNameLst>
                                      </p:cBhvr>
                                      <p:tavLst>
                                        <p:tav tm="0">
                                          <p:val>
                                            <p:strVal val="#ppt_y"/>
                                          </p:val>
                                        </p:tav>
                                        <p:tav tm="100000">
                                          <p:val>
                                            <p:strVal val="#ppt_y"/>
                                          </p:val>
                                        </p:tav>
                                      </p:tavLst>
                                    </p:anim>
                                  </p:childTnLst>
                                </p:cTn>
                              </p:par>
                            </p:childTnLst>
                          </p:cTn>
                        </p:par>
                        <p:par>
                          <p:cTn id="98" fill="hold">
                            <p:stCondLst>
                              <p:cond delay="8500"/>
                            </p:stCondLst>
                            <p:childTnLst>
                              <p:par>
                                <p:cTn id="99" presetID="2" presetClass="entr" presetSubtype="8" fill="hold" grpId="0" nodeType="after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additive="base">
                                        <p:cTn id="101" dur="500" fill="hold"/>
                                        <p:tgtEl>
                                          <p:spTgt spid="33"/>
                                        </p:tgtEl>
                                        <p:attrNameLst>
                                          <p:attrName>ppt_x</p:attrName>
                                        </p:attrNameLst>
                                      </p:cBhvr>
                                      <p:tavLst>
                                        <p:tav tm="0">
                                          <p:val>
                                            <p:strVal val="0-#ppt_w/2"/>
                                          </p:val>
                                        </p:tav>
                                        <p:tav tm="100000">
                                          <p:val>
                                            <p:strVal val="#ppt_x"/>
                                          </p:val>
                                        </p:tav>
                                      </p:tavLst>
                                    </p:anim>
                                    <p:anim calcmode="lin" valueType="num">
                                      <p:cBhvr additive="base">
                                        <p:cTn id="102" dur="500" fill="hold"/>
                                        <p:tgtEl>
                                          <p:spTgt spid="33"/>
                                        </p:tgtEl>
                                        <p:attrNameLst>
                                          <p:attrName>ppt_y</p:attrName>
                                        </p:attrNameLst>
                                      </p:cBhvr>
                                      <p:tavLst>
                                        <p:tav tm="0">
                                          <p:val>
                                            <p:strVal val="#ppt_y"/>
                                          </p:val>
                                        </p:tav>
                                        <p:tav tm="100000">
                                          <p:val>
                                            <p:strVal val="#ppt_y"/>
                                          </p:val>
                                        </p:tav>
                                      </p:tavLst>
                                    </p:anim>
                                  </p:childTnLst>
                                </p:cTn>
                              </p:par>
                            </p:childTnLst>
                          </p:cTn>
                        </p:par>
                        <p:par>
                          <p:cTn id="103" fill="hold">
                            <p:stCondLst>
                              <p:cond delay="9000"/>
                            </p:stCondLst>
                            <p:childTnLst>
                              <p:par>
                                <p:cTn id="104" presetID="10" presetClass="entr" presetSubtype="0" fill="hold" nodeType="after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fade">
                                      <p:cBhvr>
                                        <p:cTn id="10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25" grpId="0" animBg="1"/>
      <p:bldP spid="31" grpId="0" animBg="1"/>
      <p:bldP spid="32" grpId="0" animBg="1"/>
      <p:bldP spid="3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17DC248-3C37-70B8-405B-546A32643A63}"/>
              </a:ext>
            </a:extLst>
          </p:cNvPr>
          <p:cNvSpPr/>
          <p:nvPr/>
        </p:nvSpPr>
        <p:spPr>
          <a:xfrm>
            <a:off x="-1" y="0"/>
            <a:ext cx="12192000" cy="6832616"/>
          </a:xfrm>
          <a:custGeom>
            <a:avLst/>
            <a:gdLst/>
            <a:ahLst/>
            <a:cxnLst/>
            <a:rect l="l" t="t" r="r" b="b"/>
            <a:pathLst>
              <a:path w="18288000" h="10248924">
                <a:moveTo>
                  <a:pt x="0" y="0"/>
                </a:moveTo>
                <a:lnTo>
                  <a:pt x="18288000" y="0"/>
                </a:lnTo>
                <a:lnTo>
                  <a:pt x="18288000" y="10248924"/>
                </a:lnTo>
                <a:lnTo>
                  <a:pt x="0" y="10248924"/>
                </a:lnTo>
                <a:lnTo>
                  <a:pt x="0" y="0"/>
                </a:lnTo>
                <a:close/>
              </a:path>
            </a:pathLst>
          </a:custGeom>
          <a:blipFill>
            <a:blip r:embed="rId2"/>
            <a:stretch>
              <a:fillRect l="-1532" r="-1532"/>
            </a:stretch>
          </a:blipFill>
        </p:spPr>
        <p:txBody>
          <a:bodyPr/>
          <a:lstStyle/>
          <a:p>
            <a:endParaRPr lang="en-VI" sz="1200"/>
          </a:p>
        </p:txBody>
      </p:sp>
      <p:sp>
        <p:nvSpPr>
          <p:cNvPr id="6" name="Freeform 6"/>
          <p:cNvSpPr/>
          <p:nvPr/>
        </p:nvSpPr>
        <p:spPr>
          <a:xfrm rot="5400000">
            <a:off x="-651617" y="585777"/>
            <a:ext cx="2572117" cy="1286059"/>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FFC000"/>
          </a:solidFill>
        </p:spPr>
        <p:txBody>
          <a:bodyPr/>
          <a:lstStyle/>
          <a:p>
            <a:endParaRPr lang="en-US" sz="1200"/>
          </a:p>
        </p:txBody>
      </p:sp>
      <p:sp>
        <p:nvSpPr>
          <p:cNvPr id="9" name="Freeform 9"/>
          <p:cNvSpPr/>
          <p:nvPr/>
        </p:nvSpPr>
        <p:spPr>
          <a:xfrm rot="16200000">
            <a:off x="10280458" y="4921075"/>
            <a:ext cx="2548721" cy="1274361"/>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002060"/>
          </a:solidFill>
        </p:spPr>
        <p:txBody>
          <a:bodyPr/>
          <a:lstStyle/>
          <a:p>
            <a:endParaRPr lang="en-US" sz="1200"/>
          </a:p>
        </p:txBody>
      </p:sp>
      <p:sp>
        <p:nvSpPr>
          <p:cNvPr id="8" name="Flowchart: Connector 7">
            <a:extLst>
              <a:ext uri="{FF2B5EF4-FFF2-40B4-BE49-F238E27FC236}">
                <a16:creationId xmlns:a16="http://schemas.microsoft.com/office/drawing/2014/main" id="{721ACE7C-ECE6-F8BE-4180-7AA212FBB686}"/>
              </a:ext>
            </a:extLst>
          </p:cNvPr>
          <p:cNvSpPr/>
          <p:nvPr/>
        </p:nvSpPr>
        <p:spPr>
          <a:xfrm>
            <a:off x="3274835" y="910316"/>
            <a:ext cx="4996017" cy="4887037"/>
          </a:xfrm>
          <a:prstGeom prst="flowChartConnector">
            <a:avLst/>
          </a:prstGeom>
          <a:solidFill>
            <a:schemeClr val="accent5">
              <a:lumMod val="20000"/>
              <a:lumOff val="80000"/>
              <a:alpha val="50000"/>
            </a:schemeClr>
          </a:solidFill>
          <a:ln>
            <a:noFill/>
          </a:ln>
          <a:effectLst>
            <a:glow rad="482600">
              <a:schemeClr val="accent5">
                <a:lumMod val="20000"/>
                <a:lumOff val="80000"/>
                <a:alpha val="39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VI" sz="1200"/>
          </a:p>
        </p:txBody>
      </p:sp>
      <p:pic>
        <p:nvPicPr>
          <p:cNvPr id="18" name="Picture 18"/>
          <p:cNvPicPr>
            <a:picLocks noChangeAspect="1"/>
          </p:cNvPicPr>
          <p:nvPr/>
        </p:nvPicPr>
        <p:blipFill>
          <a:blip r:embed="rId3"/>
          <a:srcRect/>
          <a:stretch>
            <a:fillRect/>
          </a:stretch>
        </p:blipFill>
        <p:spPr>
          <a:xfrm>
            <a:off x="9291038" y="1487690"/>
            <a:ext cx="1009510" cy="999415"/>
          </a:xfrm>
          <a:prstGeom prst="rect">
            <a:avLst/>
          </a:prstGeom>
        </p:spPr>
      </p:pic>
      <p:pic>
        <p:nvPicPr>
          <p:cNvPr id="19" name="Picture 19"/>
          <p:cNvPicPr>
            <a:picLocks noChangeAspect="1"/>
          </p:cNvPicPr>
          <p:nvPr/>
        </p:nvPicPr>
        <p:blipFill>
          <a:blip r:embed="rId3"/>
          <a:srcRect/>
          <a:stretch>
            <a:fillRect/>
          </a:stretch>
        </p:blipFill>
        <p:spPr>
          <a:xfrm>
            <a:off x="2033574" y="5212312"/>
            <a:ext cx="1009510" cy="999415"/>
          </a:xfrm>
          <a:prstGeom prst="rect">
            <a:avLst/>
          </a:prstGeom>
        </p:spPr>
      </p:pic>
      <p:sp>
        <p:nvSpPr>
          <p:cNvPr id="5" name="Freeform 8">
            <a:extLst>
              <a:ext uri="{FF2B5EF4-FFF2-40B4-BE49-F238E27FC236}">
                <a16:creationId xmlns:a16="http://schemas.microsoft.com/office/drawing/2014/main" id="{ECB332AF-D38F-9EE8-4E76-B0AA99712DC0}"/>
              </a:ext>
            </a:extLst>
          </p:cNvPr>
          <p:cNvSpPr/>
          <p:nvPr/>
        </p:nvSpPr>
        <p:spPr>
          <a:xfrm>
            <a:off x="3560753" y="1286059"/>
            <a:ext cx="4424183" cy="4135553"/>
          </a:xfrm>
          <a:custGeom>
            <a:avLst/>
            <a:gdLst/>
            <a:ahLst/>
            <a:cxnLst/>
            <a:rect l="l" t="t" r="r" b="b"/>
            <a:pathLst>
              <a:path w="1343150" h="1347348">
                <a:moveTo>
                  <a:pt x="0" y="0"/>
                </a:moveTo>
                <a:lnTo>
                  <a:pt x="1343151" y="0"/>
                </a:lnTo>
                <a:lnTo>
                  <a:pt x="1343151" y="1347348"/>
                </a:lnTo>
                <a:lnTo>
                  <a:pt x="0" y="1347348"/>
                </a:lnTo>
                <a:lnTo>
                  <a:pt x="0" y="0"/>
                </a:lnTo>
                <a:close/>
              </a:path>
            </a:pathLst>
          </a:custGeom>
          <a:blipFill>
            <a:blip r:embed="rId4">
              <a:alphaModFix amt="37000"/>
            </a:blip>
            <a:stretch>
              <a:fillRect/>
            </a:stretch>
          </a:blipFill>
        </p:spPr>
        <p:txBody>
          <a:bodyPr/>
          <a:lstStyle/>
          <a:p>
            <a:endParaRPr lang="en-VI" sz="1200"/>
          </a:p>
        </p:txBody>
      </p:sp>
      <p:sp>
        <p:nvSpPr>
          <p:cNvPr id="3" name="TextBox 3"/>
          <p:cNvSpPr txBox="1"/>
          <p:nvPr/>
        </p:nvSpPr>
        <p:spPr>
          <a:xfrm>
            <a:off x="828475" y="2260072"/>
            <a:ext cx="9888736" cy="2539157"/>
          </a:xfrm>
          <a:prstGeom prst="rect">
            <a:avLst/>
          </a:prstGeom>
        </p:spPr>
        <p:txBody>
          <a:bodyPr lIns="0" tIns="0" rIns="0" bIns="0" rtlCol="0" anchor="t">
            <a:spAutoFit/>
          </a:bodyPr>
          <a:lstStyle/>
          <a:p>
            <a:pPr algn="ctr">
              <a:lnSpc>
                <a:spcPts val="9865"/>
              </a:lnSpc>
            </a:pPr>
            <a:r>
              <a:rPr lang="en-US" sz="10067" b="1" spc="1057">
                <a:solidFill>
                  <a:srgbClr val="000000"/>
                </a:solidFill>
                <a:effectLst>
                  <a:glow rad="101600">
                    <a:schemeClr val="tx1">
                      <a:lumMod val="50000"/>
                      <a:lumOff val="50000"/>
                      <a:alpha val="60000"/>
                    </a:schemeClr>
                  </a:glow>
                </a:effectLst>
                <a:latin typeface="Times New Roman" panose="02020603050405020304" pitchFamily="18" charset="0"/>
                <a:ea typeface="Mardoto Heavy"/>
                <a:cs typeface="Times New Roman" panose="02020603050405020304" pitchFamily="18" charset="0"/>
                <a:sym typeface="Mardoto Heavy"/>
              </a:rPr>
              <a:t>THANK</a:t>
            </a:r>
          </a:p>
          <a:p>
            <a:pPr algn="ctr">
              <a:lnSpc>
                <a:spcPts val="9865"/>
              </a:lnSpc>
            </a:pPr>
            <a:r>
              <a:rPr lang="en-US" sz="10067" b="1" spc="1057">
                <a:solidFill>
                  <a:srgbClr val="000000"/>
                </a:solidFill>
                <a:effectLst>
                  <a:glow rad="101600">
                    <a:schemeClr val="tx1">
                      <a:lumMod val="50000"/>
                      <a:lumOff val="50000"/>
                      <a:alpha val="60000"/>
                    </a:schemeClr>
                  </a:glow>
                </a:effectLst>
                <a:latin typeface="Times New Roman" panose="02020603050405020304" pitchFamily="18" charset="0"/>
                <a:ea typeface="Mardoto Heavy"/>
                <a:cs typeface="Times New Roman" panose="02020603050405020304" pitchFamily="18" charset="0"/>
                <a:sym typeface="Mardoto Heavy"/>
              </a:rPr>
              <a:t>YOU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rgbClr val="002060"/>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2" name="Group 2"/>
          <p:cNvGrpSpPr/>
          <p:nvPr/>
        </p:nvGrpSpPr>
        <p:grpSpPr>
          <a:xfrm>
            <a:off x="3529494" y="4532955"/>
            <a:ext cx="8040504" cy="1630400"/>
            <a:chOff x="0" y="0"/>
            <a:chExt cx="3139862" cy="628945"/>
          </a:xfrm>
          <a:solidFill>
            <a:srgbClr val="FA9706"/>
          </a:solidFill>
        </p:grpSpPr>
        <p:sp>
          <p:nvSpPr>
            <p:cNvPr id="3" name="Freeform 3"/>
            <p:cNvSpPr/>
            <p:nvPr/>
          </p:nvSpPr>
          <p:spPr>
            <a:xfrm>
              <a:off x="0" y="0"/>
              <a:ext cx="3139862" cy="628945"/>
            </a:xfrm>
            <a:custGeom>
              <a:avLst/>
              <a:gdLst/>
              <a:ahLst/>
              <a:cxnLst/>
              <a:rect l="l" t="t" r="r" b="b"/>
              <a:pathLst>
                <a:path w="3139862" h="628945">
                  <a:moveTo>
                    <a:pt x="0" y="0"/>
                  </a:moveTo>
                  <a:lnTo>
                    <a:pt x="3139862" y="0"/>
                  </a:lnTo>
                  <a:lnTo>
                    <a:pt x="3139862" y="628945"/>
                  </a:lnTo>
                  <a:lnTo>
                    <a:pt x="0" y="628945"/>
                  </a:lnTo>
                  <a:close/>
                </a:path>
              </a:pathLst>
            </a:custGeom>
            <a:grpFill/>
          </p:spPr>
          <p:txBody>
            <a:bodyPr/>
            <a:lstStyle/>
            <a:p>
              <a:pPr defTabSz="609630"/>
              <a:endParaRPr lang="en-US" sz="1200">
                <a:solidFill>
                  <a:prstClr val="black"/>
                </a:solidFill>
                <a:latin typeface="Calibri"/>
              </a:endParaRPr>
            </a:p>
          </p:txBody>
        </p:sp>
        <p:sp>
          <p:nvSpPr>
            <p:cNvPr id="4" name="TextBox 4"/>
            <p:cNvSpPr txBox="1"/>
            <p:nvPr/>
          </p:nvSpPr>
          <p:spPr>
            <a:xfrm>
              <a:off x="0" y="-38100"/>
              <a:ext cx="3139862" cy="667045"/>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TextBox 9"/>
          <p:cNvSpPr txBox="1"/>
          <p:nvPr/>
        </p:nvSpPr>
        <p:spPr>
          <a:xfrm>
            <a:off x="948822" y="5685790"/>
            <a:ext cx="2316520" cy="205184"/>
          </a:xfrm>
          <a:prstGeom prst="rect">
            <a:avLst/>
          </a:prstGeom>
        </p:spPr>
        <p:txBody>
          <a:bodyPr lIns="0" tIns="0" rIns="0" bIns="0" rtlCol="0" anchor="t">
            <a:spAutoFit/>
          </a:bodyPr>
          <a:lstStyle/>
          <a:p>
            <a:pPr algn="just" defTabSz="609630">
              <a:lnSpc>
                <a:spcPts val="1613"/>
              </a:lnSpc>
            </a:pPr>
            <a:r>
              <a:rPr lang="en-US" sz="1466" b="1" spc="208">
                <a:solidFill>
                  <a:prstClr val="white"/>
                </a:solidFill>
                <a:latin typeface="Clear Sans Medium"/>
                <a:ea typeface="Clear Sans Medium"/>
                <a:cs typeface="Clear Sans Medium"/>
                <a:sym typeface="Clear Sans Medium"/>
              </a:rPr>
              <a:t>MARCH 20, 2026</a:t>
            </a:r>
          </a:p>
        </p:txBody>
      </p:sp>
      <p:sp>
        <p:nvSpPr>
          <p:cNvPr id="11" name="Freeform 11"/>
          <p:cNvSpPr/>
          <p:nvPr/>
        </p:nvSpPr>
        <p:spPr>
          <a:xfrm rot="5400000">
            <a:off x="-1608897" y="3853391"/>
            <a:ext cx="4587134" cy="1422085"/>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FA9706"/>
          </a:solidFill>
        </p:spPr>
        <p:txBody>
          <a:bodyPr/>
          <a:lstStyle/>
          <a:p>
            <a:pPr defTabSz="609630"/>
            <a:endParaRPr lang="en-US" sz="1200">
              <a:solidFill>
                <a:prstClr val="black"/>
              </a:solidFill>
              <a:latin typeface="Calibri"/>
            </a:endParaRPr>
          </a:p>
        </p:txBody>
      </p:sp>
      <p:sp>
        <p:nvSpPr>
          <p:cNvPr id="17" name="TextBox 17"/>
          <p:cNvSpPr txBox="1"/>
          <p:nvPr/>
        </p:nvSpPr>
        <p:spPr>
          <a:xfrm>
            <a:off x="2781027" y="3276831"/>
            <a:ext cx="8842679" cy="1282402"/>
          </a:xfrm>
          <a:prstGeom prst="rect">
            <a:avLst/>
          </a:prstGeom>
        </p:spPr>
        <p:txBody>
          <a:bodyPr wrap="square" lIns="0" tIns="0" rIns="0" bIns="0" rtlCol="0" anchor="t">
            <a:spAutoFit/>
          </a:bodyPr>
          <a:lstStyle/>
          <a:p>
            <a:pPr algn="r" defTabSz="609630">
              <a:lnSpc>
                <a:spcPts val="10042"/>
              </a:lnSpc>
            </a:pPr>
            <a:r>
              <a:rPr lang="en-US" sz="9129" b="1" spc="292">
                <a:solidFill>
                  <a:prstClr val="white"/>
                </a:solidFill>
                <a:latin typeface="Public Sans Bold"/>
                <a:ea typeface="Public Sans Bold"/>
                <a:cs typeface="Times New Roman" panose="02020603050405020304" pitchFamily="18" charset="0"/>
                <a:sym typeface="Public Sans Bold"/>
              </a:rPr>
              <a:t>2026 SPRING</a:t>
            </a:r>
          </a:p>
        </p:txBody>
      </p:sp>
      <p:sp>
        <p:nvSpPr>
          <p:cNvPr id="18" name="TextBox 18"/>
          <p:cNvSpPr txBox="1"/>
          <p:nvPr/>
        </p:nvSpPr>
        <p:spPr>
          <a:xfrm>
            <a:off x="3556257" y="4711613"/>
            <a:ext cx="6048412" cy="1272080"/>
          </a:xfrm>
          <a:prstGeom prst="rect">
            <a:avLst/>
          </a:prstGeom>
          <a:solidFill>
            <a:srgbClr val="FA9706"/>
          </a:solidFill>
        </p:spPr>
        <p:txBody>
          <a:bodyPr wrap="square" lIns="0" tIns="0" rIns="0" bIns="0" rtlCol="0" anchor="t">
            <a:spAutoFit/>
          </a:bodyPr>
          <a:lstStyle/>
          <a:p>
            <a:pPr algn="ctr" defTabSz="609630">
              <a:lnSpc>
                <a:spcPts val="5207"/>
              </a:lnSpc>
            </a:pPr>
            <a:r>
              <a:rPr lang="en-US" sz="3600" b="1" spc="151">
                <a:solidFill>
                  <a:srgbClr val="FFFFFF"/>
                </a:solidFill>
                <a:latin typeface="Public Sans Bold"/>
                <a:ea typeface="Public Sans Bold"/>
                <a:cs typeface="Public Sans Bold"/>
                <a:sym typeface="Public Sans Bold"/>
              </a:rPr>
              <a:t>REVENUE ESTIMATING CONFERENCE</a:t>
            </a:r>
          </a:p>
        </p:txBody>
      </p:sp>
      <p:sp>
        <p:nvSpPr>
          <p:cNvPr id="5" name="Rectangle 1">
            <a:extLst>
              <a:ext uri="{FF2B5EF4-FFF2-40B4-BE49-F238E27FC236}">
                <a16:creationId xmlns:a16="http://schemas.microsoft.com/office/drawing/2014/main" id="{2B38B87E-F087-4EA4-865D-B4579EB86EB6}"/>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pic>
        <p:nvPicPr>
          <p:cNvPr id="25" name="Picture 24" descr="A blue circle with a gold eagle and arrows&#10;&#10;AI-generated content may be incorrect.">
            <a:extLst>
              <a:ext uri="{FF2B5EF4-FFF2-40B4-BE49-F238E27FC236}">
                <a16:creationId xmlns:a16="http://schemas.microsoft.com/office/drawing/2014/main" id="{60BBC921-216B-5593-D42A-8FE3BF4DA96D}"/>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10482404" y="22405"/>
            <a:ext cx="1709596" cy="1709596"/>
          </a:xfrm>
          <a:prstGeom prst="rect">
            <a:avLst/>
          </a:prstGeom>
        </p:spPr>
      </p:pic>
      <p:sp>
        <p:nvSpPr>
          <p:cNvPr id="26" name="TextBox 25">
            <a:extLst>
              <a:ext uri="{FF2B5EF4-FFF2-40B4-BE49-F238E27FC236}">
                <a16:creationId xmlns:a16="http://schemas.microsoft.com/office/drawing/2014/main" id="{6BA6EF1D-7A97-CC2D-B904-D5938F3501A3}"/>
              </a:ext>
            </a:extLst>
          </p:cNvPr>
          <p:cNvSpPr txBox="1"/>
          <p:nvPr/>
        </p:nvSpPr>
        <p:spPr>
          <a:xfrm>
            <a:off x="10096798" y="4516588"/>
            <a:ext cx="1473200" cy="276999"/>
          </a:xfrm>
          <a:prstGeom prst="rect">
            <a:avLst/>
          </a:prstGeom>
          <a:noFill/>
        </p:spPr>
        <p:txBody>
          <a:bodyPr wrap="square" rtlCol="0">
            <a:spAutoFit/>
          </a:bodyPr>
          <a:lstStyle/>
          <a:p>
            <a:pPr defTabSz="609630"/>
            <a:r>
              <a:rPr lang="en-US" sz="1200">
                <a:solidFill>
                  <a:prstClr val="black"/>
                </a:solidFill>
                <a:latin typeface="Calibri"/>
              </a:rPr>
              <a:t> </a:t>
            </a:r>
          </a:p>
        </p:txBody>
      </p:sp>
      <p:pic>
        <p:nvPicPr>
          <p:cNvPr id="6" name="Picture 5" descr="GOVERNMENT OF THE UNITED IN PRIDE AND HOPE ED STATES VIRGIN ISLANDS&#10;&#10;AI-generated content may be incorrect.">
            <a:extLst>
              <a:ext uri="{FF2B5EF4-FFF2-40B4-BE49-F238E27FC236}">
                <a16:creationId xmlns:a16="http://schemas.microsoft.com/office/drawing/2014/main" id="{B75A1867-195D-3782-2886-A8B8CC2DB2B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1587" y="28156"/>
            <a:ext cx="1725181" cy="1732001"/>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0" y="-76654"/>
            <a:ext cx="12192000" cy="1808011"/>
            <a:chOff x="0" y="-38100"/>
            <a:chExt cx="5439065" cy="898667"/>
          </a:xfrm>
          <a:solidFill>
            <a:srgbClr val="002060"/>
          </a:solidFill>
        </p:grpSpPr>
        <p:sp>
          <p:nvSpPr>
            <p:cNvPr id="4" name="Freeform 4"/>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0" y="686069"/>
            <a:ext cx="863601" cy="1045289"/>
            <a:chOff x="0" y="-60443"/>
            <a:chExt cx="1050549" cy="429105"/>
          </a:xfrm>
        </p:grpSpPr>
        <p:sp>
          <p:nvSpPr>
            <p:cNvPr id="7" name="Freeform 7"/>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p:nvPr/>
        </p:nvGrpSpPr>
        <p:grpSpPr>
          <a:xfrm>
            <a:off x="11328400" y="-76654"/>
            <a:ext cx="863600" cy="814441"/>
            <a:chOff x="0" y="0"/>
            <a:chExt cx="1050549" cy="370360"/>
          </a:xfrm>
        </p:grpSpPr>
        <p:sp>
          <p:nvSpPr>
            <p:cNvPr id="10" name="Freeform 10"/>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7" name="Subtitle 16">
            <a:extLst>
              <a:ext uri="{FF2B5EF4-FFF2-40B4-BE49-F238E27FC236}">
                <a16:creationId xmlns:a16="http://schemas.microsoft.com/office/drawing/2014/main" id="{DE97E6D6-AD1E-ECDD-567D-90DC4C99CCAB}"/>
              </a:ext>
            </a:extLst>
          </p:cNvPr>
          <p:cNvSpPr>
            <a:spLocks noGrp="1"/>
          </p:cNvSpPr>
          <p:nvPr>
            <p:ph type="subTitle" idx="1"/>
          </p:nvPr>
        </p:nvSpPr>
        <p:spPr>
          <a:xfrm>
            <a:off x="458932" y="4795836"/>
            <a:ext cx="11506926" cy="1011714"/>
          </a:xfrm>
        </p:spPr>
        <p:txBody>
          <a:bodyPr vert="horz" lIns="60960" tIns="30480" rIns="60960" bIns="30480" rtlCol="0" anchor="t">
            <a:noAutofit/>
          </a:bodyPr>
          <a:lstStyle/>
          <a:p>
            <a:r>
              <a:rPr lang="en-US" sz="1867" b="1" dirty="0">
                <a:solidFill>
                  <a:schemeClr val="tx1"/>
                </a:solidFill>
              </a:rPr>
              <a:t>Presented by</a:t>
            </a:r>
            <a:endParaRPr lang="en-US" sz="1867" dirty="0">
              <a:solidFill>
                <a:schemeClr val="tx1"/>
              </a:solidFill>
            </a:endParaRPr>
          </a:p>
          <a:p>
            <a:r>
              <a:rPr lang="en-US" sz="1867" b="1" dirty="0">
                <a:solidFill>
                  <a:schemeClr val="tx1"/>
                </a:solidFill>
              </a:rPr>
              <a:t>Shanisa Emmanuel</a:t>
            </a:r>
            <a:br>
              <a:rPr lang="en-US" sz="1867" dirty="0">
                <a:solidFill>
                  <a:schemeClr val="tx1"/>
                </a:solidFill>
              </a:rPr>
            </a:br>
            <a:r>
              <a:rPr lang="en-US" sz="1867" dirty="0">
                <a:solidFill>
                  <a:schemeClr val="tx1"/>
                </a:solidFill>
              </a:rPr>
              <a:t>Associate Director, Financial Planning &amp; Analysis</a:t>
            </a:r>
          </a:p>
          <a:p>
            <a:r>
              <a:rPr lang="en-US" sz="1867" dirty="0">
                <a:solidFill>
                  <a:schemeClr val="tx1"/>
                </a:solidFill>
              </a:rPr>
              <a:t>&amp;</a:t>
            </a:r>
          </a:p>
          <a:p>
            <a:r>
              <a:rPr lang="en-US" sz="1867" b="1" dirty="0">
                <a:solidFill>
                  <a:schemeClr val="tx1"/>
                </a:solidFill>
              </a:rPr>
              <a:t>John Engerman</a:t>
            </a:r>
            <a:br>
              <a:rPr lang="en-US" sz="1867" dirty="0">
                <a:solidFill>
                  <a:schemeClr val="tx1"/>
                </a:solidFill>
              </a:rPr>
            </a:br>
            <a:r>
              <a:rPr lang="en-US" sz="1867" dirty="0">
                <a:solidFill>
                  <a:schemeClr val="tx1"/>
                </a:solidFill>
              </a:rPr>
              <a:t>Fiscal and Economic Analyst</a:t>
            </a:r>
          </a:p>
          <a:p>
            <a:pPr>
              <a:spcBef>
                <a:spcPts val="400"/>
              </a:spcBef>
            </a:pPr>
            <a:br>
              <a:rPr lang="en-US" sz="3200" dirty="0"/>
            </a:br>
            <a:endParaRPr lang="en-US" sz="3200" dirty="0">
              <a:ea typeface="Calibri"/>
              <a:cs typeface="Calibri"/>
            </a:endParaRPr>
          </a:p>
        </p:txBody>
      </p:sp>
      <p:pic>
        <p:nvPicPr>
          <p:cNvPr id="12" name="Picture 11">
            <a:extLst>
              <a:ext uri="{FF2B5EF4-FFF2-40B4-BE49-F238E27FC236}">
                <a16:creationId xmlns:a16="http://schemas.microsoft.com/office/drawing/2014/main" id="{62A55505-7D8C-D7F9-BC2E-1BB3280F3A00}"/>
              </a:ext>
            </a:extLst>
          </p:cNvPr>
          <p:cNvPicPr>
            <a:picLocks noChangeAspect="1"/>
          </p:cNvPicPr>
          <p:nvPr/>
        </p:nvPicPr>
        <p:blipFill>
          <a:blip r:embed="rId3"/>
          <a:stretch>
            <a:fillRect/>
          </a:stretch>
        </p:blipFill>
        <p:spPr>
          <a:xfrm>
            <a:off x="4621072" y="1848854"/>
            <a:ext cx="2822477" cy="2822477"/>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r="-61138" b="-14587"/>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3" name="TextBox 3"/>
          <p:cNvSpPr txBox="1"/>
          <p:nvPr/>
        </p:nvSpPr>
        <p:spPr>
          <a:xfrm>
            <a:off x="1603357" y="681876"/>
            <a:ext cx="8985287" cy="642035"/>
          </a:xfrm>
          <a:prstGeom prst="rect">
            <a:avLst/>
          </a:prstGeom>
        </p:spPr>
        <p:txBody>
          <a:bodyPr lIns="0" tIns="0" rIns="0" bIns="0" rtlCol="0" anchor="t">
            <a:spAutoFit/>
          </a:bodyPr>
          <a:lstStyle/>
          <a:p>
            <a:pPr algn="ctr" defTabSz="609630">
              <a:lnSpc>
                <a:spcPts val="5280"/>
              </a:lnSpc>
              <a:spcBef>
                <a:spcPct val="0"/>
              </a:spcBef>
            </a:pPr>
            <a:r>
              <a:rPr lang="en-US" sz="4400" b="1">
                <a:solidFill>
                  <a:srgbClr val="000000"/>
                </a:solidFill>
                <a:latin typeface="Times New Roman" panose="02020603050405020304" pitchFamily="18" charset="0"/>
                <a:ea typeface="Mardoto Heavy"/>
                <a:cs typeface="Times New Roman" panose="02020603050405020304" pitchFamily="18" charset="0"/>
                <a:sym typeface="Mardoto Heavy"/>
              </a:rPr>
              <a:t>Objectives</a:t>
            </a:r>
          </a:p>
        </p:txBody>
      </p:sp>
      <p:sp>
        <p:nvSpPr>
          <p:cNvPr id="6" name="AutoShape 6"/>
          <p:cNvSpPr/>
          <p:nvPr/>
        </p:nvSpPr>
        <p:spPr>
          <a:xfrm>
            <a:off x="2422453" y="2579497"/>
            <a:ext cx="3448116" cy="0"/>
          </a:xfrm>
          <a:prstGeom prst="line">
            <a:avLst/>
          </a:prstGeom>
          <a:ln w="114300" cap="flat">
            <a:solidFill>
              <a:srgbClr val="EFA038"/>
            </a:solidFill>
            <a:prstDash val="solid"/>
            <a:headEnd type="none" w="sm" len="sm"/>
            <a:tailEnd type="none" w="sm" len="sm"/>
          </a:ln>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6283259" y="2097992"/>
            <a:ext cx="3494579" cy="345094"/>
          </a:xfrm>
          <a:prstGeom prst="rect">
            <a:avLst/>
          </a:prstGeom>
        </p:spPr>
        <p:txBody>
          <a:bodyPr lIns="0" tIns="0" rIns="0" bIns="0" rtlCol="0" anchor="t">
            <a:spAutoFit/>
          </a:bodyPr>
          <a:lstStyle/>
          <a:p>
            <a:pPr algn="ctr" defTabSz="609630">
              <a:lnSpc>
                <a:spcPts val="2860"/>
              </a:lnSpc>
              <a:spcBef>
                <a:spcPct val="0"/>
              </a:spcBef>
            </a:pPr>
            <a:r>
              <a:rPr lang="en-US" sz="2200" b="1">
                <a:solidFill>
                  <a:srgbClr val="000000"/>
                </a:solidFill>
                <a:latin typeface="Times New Roman" panose="02020603050405020304" pitchFamily="18" charset="0"/>
                <a:ea typeface="Aileron Bold"/>
                <a:cs typeface="Times New Roman" panose="02020603050405020304" pitchFamily="18" charset="0"/>
                <a:sym typeface="Aileron Bold"/>
              </a:rPr>
              <a:t>	</a:t>
            </a:r>
          </a:p>
        </p:txBody>
      </p:sp>
      <p:sp>
        <p:nvSpPr>
          <p:cNvPr id="9" name="AutoShape 9"/>
          <p:cNvSpPr/>
          <p:nvPr/>
        </p:nvSpPr>
        <p:spPr>
          <a:xfrm>
            <a:off x="6283259" y="2579497"/>
            <a:ext cx="3494579" cy="0"/>
          </a:xfrm>
          <a:prstGeom prst="line">
            <a:avLst/>
          </a:prstGeom>
          <a:ln w="114300" cap="flat">
            <a:solidFill>
              <a:srgbClr val="EFA038"/>
            </a:solidFill>
            <a:prstDash val="solid"/>
            <a:headEnd type="none" w="sm" len="sm"/>
            <a:tailEnd type="none" w="sm" len="sm"/>
          </a:ln>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0" name="TextBox 10"/>
          <p:cNvSpPr txBox="1"/>
          <p:nvPr/>
        </p:nvSpPr>
        <p:spPr>
          <a:xfrm>
            <a:off x="2422453" y="4117467"/>
            <a:ext cx="3448116" cy="345094"/>
          </a:xfrm>
          <a:prstGeom prst="rect">
            <a:avLst/>
          </a:prstGeom>
        </p:spPr>
        <p:txBody>
          <a:bodyPr wrap="square" lIns="0" tIns="0" rIns="0" bIns="0" rtlCol="0" anchor="t">
            <a:spAutoFit/>
          </a:bodyPr>
          <a:lstStyle/>
          <a:p>
            <a:pPr algn="ctr" defTabSz="609630">
              <a:lnSpc>
                <a:spcPts val="2860"/>
              </a:lnSpc>
              <a:spcBef>
                <a:spcPct val="0"/>
              </a:spcBef>
            </a:pPr>
            <a:r>
              <a:rPr lang="en-US" sz="2200" b="1">
                <a:solidFill>
                  <a:srgbClr val="000000"/>
                </a:solidFill>
                <a:latin typeface="Times New Roman" panose="02020603050405020304" pitchFamily="18" charset="0"/>
                <a:ea typeface="Aileron Bold"/>
                <a:cs typeface="Times New Roman" panose="02020603050405020304" pitchFamily="18" charset="0"/>
                <a:sym typeface="Aileron Bold"/>
              </a:rPr>
              <a:t>	</a:t>
            </a:r>
          </a:p>
        </p:txBody>
      </p:sp>
      <p:sp>
        <p:nvSpPr>
          <p:cNvPr id="12" name="AutoShape 12"/>
          <p:cNvSpPr/>
          <p:nvPr/>
        </p:nvSpPr>
        <p:spPr>
          <a:xfrm>
            <a:off x="2422453" y="4598971"/>
            <a:ext cx="3448116" cy="0"/>
          </a:xfrm>
          <a:prstGeom prst="line">
            <a:avLst/>
          </a:prstGeom>
          <a:ln w="114300" cap="flat">
            <a:solidFill>
              <a:srgbClr val="EFA038"/>
            </a:solidFill>
            <a:prstDash val="solid"/>
            <a:headEnd type="none" w="sm" len="sm"/>
            <a:tailEnd type="none" w="sm" len="sm"/>
          </a:ln>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5" name="AutoShape 15"/>
          <p:cNvSpPr/>
          <p:nvPr/>
        </p:nvSpPr>
        <p:spPr>
          <a:xfrm rot="37478" flipV="1">
            <a:off x="6283361" y="4579924"/>
            <a:ext cx="3494372" cy="38097"/>
          </a:xfrm>
          <a:prstGeom prst="line">
            <a:avLst/>
          </a:prstGeom>
          <a:ln w="114300" cap="flat">
            <a:solidFill>
              <a:srgbClr val="EFA038"/>
            </a:solidFill>
            <a:prstDash val="solid"/>
            <a:headEnd type="none" w="sm" len="sm"/>
            <a:tailEnd type="none" w="sm" len="sm"/>
          </a:ln>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0CBD73E-F779-6C86-7C56-234EDEBFF4EE}"/>
              </a:ext>
            </a:extLst>
          </p:cNvPr>
          <p:cNvSpPr txBox="1"/>
          <p:nvPr/>
        </p:nvSpPr>
        <p:spPr>
          <a:xfrm>
            <a:off x="2736620" y="2769834"/>
            <a:ext cx="3359381" cy="584775"/>
          </a:xfrm>
          <a:prstGeom prst="rect">
            <a:avLst/>
          </a:prstGeom>
          <a:noFill/>
        </p:spPr>
        <p:txBody>
          <a:bodyPr wrap="square" rtlCol="0">
            <a:spAutoFit/>
          </a:bodyPr>
          <a:lstStyle/>
          <a:p>
            <a:pPr defTabSz="609630"/>
            <a:r>
              <a:rPr lang="en-US" sz="1600" b="1" i="1">
                <a:solidFill>
                  <a:prstClr val="black"/>
                </a:solidFill>
                <a:latin typeface="Calibri"/>
              </a:rPr>
              <a:t>Enhance Modeling of Income Tax Volatility</a:t>
            </a:r>
            <a:endParaRPr lang="en-US" sz="1600" i="1">
              <a:solidFill>
                <a:prstClr val="black"/>
              </a:solidFill>
              <a:latin typeface="Calibri"/>
            </a:endParaRPr>
          </a:p>
        </p:txBody>
      </p:sp>
      <p:sp>
        <p:nvSpPr>
          <p:cNvPr id="8" name="TextBox 7">
            <a:extLst>
              <a:ext uri="{FF2B5EF4-FFF2-40B4-BE49-F238E27FC236}">
                <a16:creationId xmlns:a16="http://schemas.microsoft.com/office/drawing/2014/main" id="{E7EDE200-E1CA-B7C3-6AED-8C9DCFEE1891}"/>
              </a:ext>
            </a:extLst>
          </p:cNvPr>
          <p:cNvSpPr txBox="1"/>
          <p:nvPr/>
        </p:nvSpPr>
        <p:spPr>
          <a:xfrm>
            <a:off x="6321432" y="2757446"/>
            <a:ext cx="3359381" cy="584775"/>
          </a:xfrm>
          <a:prstGeom prst="rect">
            <a:avLst/>
          </a:prstGeom>
          <a:noFill/>
        </p:spPr>
        <p:txBody>
          <a:bodyPr wrap="square" rtlCol="0">
            <a:spAutoFit/>
          </a:bodyPr>
          <a:lstStyle/>
          <a:p>
            <a:pPr defTabSz="609630"/>
            <a:r>
              <a:rPr lang="en-US" sz="1600" b="1" i="1">
                <a:solidFill>
                  <a:prstClr val="black"/>
                </a:solidFill>
                <a:latin typeface="Calibri"/>
              </a:rPr>
              <a:t>Integrate Macro Scenario Stress-Testing into Baseline Forecasts</a:t>
            </a:r>
            <a:endParaRPr lang="en-US" sz="1600" i="1">
              <a:solidFill>
                <a:prstClr val="black"/>
              </a:solidFill>
              <a:latin typeface="Calibri"/>
            </a:endParaRPr>
          </a:p>
        </p:txBody>
      </p:sp>
      <p:sp>
        <p:nvSpPr>
          <p:cNvPr id="11" name="TextBox 10">
            <a:extLst>
              <a:ext uri="{FF2B5EF4-FFF2-40B4-BE49-F238E27FC236}">
                <a16:creationId xmlns:a16="http://schemas.microsoft.com/office/drawing/2014/main" id="{0A2FA4DD-4C5D-0762-7AD9-507E5178B2AB}"/>
              </a:ext>
            </a:extLst>
          </p:cNvPr>
          <p:cNvSpPr txBox="1"/>
          <p:nvPr/>
        </p:nvSpPr>
        <p:spPr>
          <a:xfrm>
            <a:off x="2466820" y="4819309"/>
            <a:ext cx="3359381" cy="584775"/>
          </a:xfrm>
          <a:prstGeom prst="rect">
            <a:avLst/>
          </a:prstGeom>
          <a:noFill/>
        </p:spPr>
        <p:txBody>
          <a:bodyPr wrap="square" rtlCol="0">
            <a:spAutoFit/>
          </a:bodyPr>
          <a:lstStyle/>
          <a:p>
            <a:pPr defTabSz="609630"/>
            <a:r>
              <a:rPr lang="en-US" sz="1600" b="1" i="1">
                <a:solidFill>
                  <a:prstClr val="black"/>
                </a:solidFill>
                <a:latin typeface="Calibri"/>
              </a:rPr>
              <a:t>Embed Demographic &amp; Labor Force Trends into Long-Range Projections</a:t>
            </a:r>
          </a:p>
        </p:txBody>
      </p:sp>
      <p:sp>
        <p:nvSpPr>
          <p:cNvPr id="14" name="TextBox 13">
            <a:extLst>
              <a:ext uri="{FF2B5EF4-FFF2-40B4-BE49-F238E27FC236}">
                <a16:creationId xmlns:a16="http://schemas.microsoft.com/office/drawing/2014/main" id="{CF48BFC3-8ED8-023C-163A-6558602095A7}"/>
              </a:ext>
            </a:extLst>
          </p:cNvPr>
          <p:cNvSpPr txBox="1"/>
          <p:nvPr/>
        </p:nvSpPr>
        <p:spPr>
          <a:xfrm>
            <a:off x="6365801" y="4819309"/>
            <a:ext cx="3359381" cy="584775"/>
          </a:xfrm>
          <a:prstGeom prst="rect">
            <a:avLst/>
          </a:prstGeom>
          <a:noFill/>
        </p:spPr>
        <p:txBody>
          <a:bodyPr wrap="square" rtlCol="0">
            <a:spAutoFit/>
          </a:bodyPr>
          <a:lstStyle/>
          <a:p>
            <a:pPr defTabSz="609630"/>
            <a:r>
              <a:rPr lang="en-US" sz="1600" b="1" i="1">
                <a:solidFill>
                  <a:prstClr val="black"/>
                </a:solidFill>
                <a:latin typeface="Calibri"/>
              </a:rPr>
              <a:t>Improve Revenue Mix Analysis &amp; Structural Risk Monitoring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74" y="-166022"/>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638" r="-30986"/>
            </a:stretch>
          </a:blipFill>
        </p:spPr>
        <p:txBody>
          <a:bodyPr/>
          <a:lstStyle/>
          <a:p>
            <a:pPr defTabSz="609630"/>
            <a:endParaRPr lang="en-US" sz="1200">
              <a:solidFill>
                <a:prstClr val="black"/>
              </a:solidFill>
              <a:latin typeface="Calibri"/>
            </a:endParaRPr>
          </a:p>
        </p:txBody>
      </p:sp>
      <p:sp>
        <p:nvSpPr>
          <p:cNvPr id="3" name="AutoShape 3"/>
          <p:cNvSpPr/>
          <p:nvPr/>
        </p:nvSpPr>
        <p:spPr>
          <a:xfrm>
            <a:off x="0" y="7937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AutoShape 4"/>
          <p:cNvSpPr/>
          <p:nvPr/>
        </p:nvSpPr>
        <p:spPr>
          <a:xfrm>
            <a:off x="-259" y="677862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a:solidFill>
                <a:prstClr val="black"/>
              </a:solidFill>
              <a:latin typeface="Calibri"/>
            </a:endParaRPr>
          </a:p>
        </p:txBody>
      </p:sp>
      <p:graphicFrame>
        <p:nvGraphicFramePr>
          <p:cNvPr id="6" name="Table Placeholder 10">
            <a:extLst>
              <a:ext uri="{FF2B5EF4-FFF2-40B4-BE49-F238E27FC236}">
                <a16:creationId xmlns:a16="http://schemas.microsoft.com/office/drawing/2014/main" id="{6701CA67-F6EC-DBB1-81BD-95AD9E6AC8FF}"/>
              </a:ext>
            </a:extLst>
          </p:cNvPr>
          <p:cNvGraphicFramePr>
            <a:graphicFrameLocks/>
          </p:cNvGraphicFramePr>
          <p:nvPr/>
        </p:nvGraphicFramePr>
        <p:xfrm>
          <a:off x="660400" y="3429000"/>
          <a:ext cx="10769600" cy="2421417"/>
        </p:xfrm>
        <a:graphic>
          <a:graphicData uri="http://schemas.openxmlformats.org/drawingml/2006/table">
            <a:tbl>
              <a:tblPr firstRow="1" bandRow="1">
                <a:tableStyleId>{74C1A8A3-306A-4EB7-A6B1-4F7E0EB9C5D6}</a:tableStyleId>
              </a:tblPr>
              <a:tblGrid>
                <a:gridCol w="2692400">
                  <a:extLst>
                    <a:ext uri="{9D8B030D-6E8A-4147-A177-3AD203B41FA5}">
                      <a16:colId xmlns:a16="http://schemas.microsoft.com/office/drawing/2014/main" val="4235906612"/>
                    </a:ext>
                  </a:extLst>
                </a:gridCol>
                <a:gridCol w="2987695">
                  <a:extLst>
                    <a:ext uri="{9D8B030D-6E8A-4147-A177-3AD203B41FA5}">
                      <a16:colId xmlns:a16="http://schemas.microsoft.com/office/drawing/2014/main" val="284311610"/>
                    </a:ext>
                  </a:extLst>
                </a:gridCol>
                <a:gridCol w="2397105">
                  <a:extLst>
                    <a:ext uri="{9D8B030D-6E8A-4147-A177-3AD203B41FA5}">
                      <a16:colId xmlns:a16="http://schemas.microsoft.com/office/drawing/2014/main" val="1235871454"/>
                    </a:ext>
                  </a:extLst>
                </a:gridCol>
                <a:gridCol w="2692400">
                  <a:extLst>
                    <a:ext uri="{9D8B030D-6E8A-4147-A177-3AD203B41FA5}">
                      <a16:colId xmlns:a16="http://schemas.microsoft.com/office/drawing/2014/main" val="2126728798"/>
                    </a:ext>
                  </a:extLst>
                </a:gridCol>
              </a:tblGrid>
              <a:tr h="600962">
                <a:tc gridSpan="4">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IN" sz="2100">
                          <a:solidFill>
                            <a:schemeClr val="bg1"/>
                          </a:solidFill>
                          <a:latin typeface="+mj-lt"/>
                          <a:cs typeface="Times New Roman" panose="02020603050405020304" pitchFamily="18" charset="0"/>
                        </a:rPr>
                        <a:t>REVENUE BREAKDOWN</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IN" sz="1600">
                        <a:solidFill>
                          <a:srgbClr val="3F3F3F"/>
                        </a:solidFill>
                      </a:endParaRPr>
                    </a:p>
                  </a:txBody>
                  <a:tcPr marL="94257" marR="94257" anchor="ctr">
                    <a:solidFill>
                      <a:schemeClr val="accent2"/>
                    </a:solidFill>
                  </a:tcPr>
                </a:tc>
                <a:tc hMerge="1">
                  <a:txBody>
                    <a:bodyPr/>
                    <a:lstStyle/>
                    <a:p>
                      <a:pPr algn="ctr"/>
                      <a:endParaRPr lang="en-IN" sz="1600">
                        <a:solidFill>
                          <a:srgbClr val="3F3F3F"/>
                        </a:solidFill>
                      </a:endParaRPr>
                    </a:p>
                  </a:txBody>
                  <a:tcPr marL="94257" marR="94257" anchor="ctr">
                    <a:solidFill>
                      <a:schemeClr val="accent2"/>
                    </a:solidFill>
                  </a:tcPr>
                </a:tc>
                <a:tc hMerge="1">
                  <a:txBody>
                    <a:bodyPr/>
                    <a:lstStyle/>
                    <a:p>
                      <a:pPr algn="ctr"/>
                      <a:endParaRPr lang="en-IN" sz="1600">
                        <a:solidFill>
                          <a:srgbClr val="3F3F3F"/>
                        </a:solidFill>
                      </a:endParaRPr>
                    </a:p>
                  </a:txBody>
                  <a:tcPr marL="94257" marR="94257" anchor="ctr">
                    <a:solidFill>
                      <a:schemeClr val="accent2"/>
                    </a:solidFill>
                  </a:tcPr>
                </a:tc>
                <a:extLst>
                  <a:ext uri="{0D108BD9-81ED-4DB2-BD59-A6C34878D82A}">
                    <a16:rowId xmlns:a16="http://schemas.microsoft.com/office/drawing/2014/main" val="2281308446"/>
                  </a:ext>
                </a:extLst>
              </a:tr>
              <a:tr h="3640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a:solidFill>
                            <a:srgbClr val="3F3F3F"/>
                          </a:solidFill>
                          <a:effectLst/>
                          <a:latin typeface="+mj-lt"/>
                          <a:cs typeface="Times New Roman" panose="02020603050405020304" pitchFamily="18" charset="0"/>
                        </a:rPr>
                        <a:t>Revenue Category </a:t>
                      </a:r>
                      <a:endParaRPr lang="en-IN" sz="1600">
                        <a:solidFill>
                          <a:srgbClr val="3F3F3F"/>
                        </a:solidFill>
                        <a:latin typeface="+mj-lt"/>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a:solidFill>
                            <a:srgbClr val="3F3F3F"/>
                          </a:solidFill>
                          <a:effectLst/>
                          <a:latin typeface="+mj-lt"/>
                          <a:cs typeface="Times New Roman" panose="02020603050405020304" pitchFamily="18" charset="0"/>
                        </a:rPr>
                        <a:t>FY 2025 Actuals</a:t>
                      </a:r>
                      <a:endParaRPr lang="en-IN" sz="1600">
                        <a:solidFill>
                          <a:srgbClr val="3F3F3F"/>
                        </a:solidFill>
                        <a:latin typeface="+mj-lt"/>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a:solidFill>
                            <a:srgbClr val="3F3F3F"/>
                          </a:solidFill>
                          <a:effectLst/>
                          <a:latin typeface="+mj-lt"/>
                          <a:cs typeface="Times New Roman" panose="02020603050405020304" pitchFamily="18" charset="0"/>
                        </a:rPr>
                        <a:t>FY 2026 Forecast</a:t>
                      </a:r>
                      <a:endParaRPr lang="en-IN" sz="1600">
                        <a:solidFill>
                          <a:srgbClr val="3F3F3F"/>
                        </a:solidFill>
                        <a:latin typeface="+mj-lt"/>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a:solidFill>
                            <a:srgbClr val="3F3F3F"/>
                          </a:solidFill>
                          <a:effectLst/>
                          <a:latin typeface="+mj-lt"/>
                          <a:cs typeface="Times New Roman" panose="02020603050405020304" pitchFamily="18" charset="0"/>
                        </a:rPr>
                        <a:t>FY 2027 Projection</a:t>
                      </a:r>
                      <a:endParaRPr lang="en-IN" sz="1600">
                        <a:solidFill>
                          <a:srgbClr val="3F3F3F"/>
                        </a:solidFill>
                        <a:latin typeface="+mj-lt"/>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5579220"/>
                  </a:ext>
                </a:extLst>
              </a:tr>
              <a:tr h="3640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kumimoji="0" lang="en-US" sz="1700" b="0" i="0" u="none" strike="noStrike" kern="1200" cap="none" spc="0" normalizeH="0" baseline="0" noProof="0">
                          <a:ln>
                            <a:noFill/>
                          </a:ln>
                          <a:solidFill>
                            <a:prstClr val="black"/>
                          </a:solidFill>
                          <a:effectLst/>
                          <a:uLnTx/>
                          <a:uFillTx/>
                          <a:latin typeface="+mj-lt"/>
                          <a:ea typeface="+mj-ea"/>
                          <a:cs typeface="Times New Roman" panose="02020603050405020304" pitchFamily="18" charset="0"/>
                        </a:rPr>
                        <a:t>Individual Income</a:t>
                      </a:r>
                      <a:endParaRPr lang="en-IN" sz="1100">
                        <a:solidFill>
                          <a:schemeClr val="tx1"/>
                        </a:solidFill>
                        <a:latin typeface="+mj-lt"/>
                      </a:endParaRP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700" b="0" i="0" u="none" strike="noStrike">
                          <a:solidFill>
                            <a:srgbClr val="000000"/>
                          </a:solidFill>
                          <a:effectLst/>
                          <a:latin typeface="+mn-lt"/>
                        </a:rPr>
                        <a:t>469,931,046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700" b="0" i="0" u="none" strike="noStrike">
                          <a:solidFill>
                            <a:srgbClr val="000000"/>
                          </a:solidFill>
                          <a:effectLst/>
                          <a:latin typeface="+mn-lt"/>
                        </a:rPr>
                        <a:t>411,615,671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700" b="0" i="0" u="none" strike="noStrike">
                          <a:solidFill>
                            <a:srgbClr val="000000"/>
                          </a:solidFill>
                          <a:effectLst/>
                          <a:latin typeface="+mn-lt"/>
                        </a:rPr>
                        <a:t>423,200,000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6563405"/>
                  </a:ext>
                </a:extLst>
              </a:tr>
              <a:tr h="3640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mj-lt"/>
                          <a:ea typeface="+mj-ea"/>
                          <a:cs typeface="Times New Roman" panose="02020603050405020304" pitchFamily="18" charset="0"/>
                        </a:rPr>
                        <a:t>Corporate Income</a:t>
                      </a:r>
                      <a:endParaRPr lang="en-IN" sz="1100">
                        <a:solidFill>
                          <a:schemeClr val="tx1"/>
                        </a:solidFill>
                        <a:latin typeface="+mj-lt"/>
                      </a:endParaRP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700" b="0" i="0">
                          <a:solidFill>
                            <a:schemeClr val="tx1"/>
                          </a:solidFill>
                          <a:latin typeface="+mn-lt"/>
                        </a:rPr>
                        <a:t>69,222,668</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700" b="0" i="0" u="none" strike="noStrike">
                          <a:solidFill>
                            <a:srgbClr val="000000"/>
                          </a:solidFill>
                          <a:effectLst/>
                          <a:latin typeface="+mn-lt"/>
                        </a:rPr>
                        <a:t>  74,867,612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700" b="0" i="0" u="none" strike="noStrike">
                          <a:solidFill>
                            <a:srgbClr val="000000"/>
                          </a:solidFill>
                          <a:effectLst/>
                          <a:latin typeface="+mn-lt"/>
                        </a:rPr>
                        <a:t>77,338,015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7125693"/>
                  </a:ext>
                </a:extLst>
              </a:tr>
              <a:tr h="3640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mj-lt"/>
                          <a:ea typeface="+mj-ea"/>
                          <a:cs typeface="Times New Roman" panose="02020603050405020304" pitchFamily="18" charset="0"/>
                        </a:rPr>
                        <a:t>Other Revenues Taxes</a:t>
                      </a:r>
                      <a:r>
                        <a:rPr kumimoji="0" lang="en-US" sz="1500" b="0" i="0" u="none" strike="noStrike" kern="1200" cap="none" spc="0" normalizeH="0" baseline="0" noProof="0">
                          <a:ln>
                            <a:noFill/>
                          </a:ln>
                          <a:solidFill>
                            <a:prstClr val="black"/>
                          </a:solidFill>
                          <a:effectLst/>
                          <a:uLnTx/>
                          <a:uFillTx/>
                          <a:latin typeface="+mj-lt"/>
                          <a:ea typeface="+mj-ea"/>
                          <a:cs typeface="Times New Roman" panose="02020603050405020304" pitchFamily="18" charset="0"/>
                        </a:rPr>
                        <a:t> </a:t>
                      </a:r>
                      <a:endParaRPr lang="en-IN" sz="1100">
                        <a:solidFill>
                          <a:schemeClr val="tx1"/>
                        </a:solidFill>
                        <a:latin typeface="+mj-lt"/>
                      </a:endParaRP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700" b="0" i="0" u="none" strike="noStrike">
                          <a:solidFill>
                            <a:srgbClr val="000000"/>
                          </a:solidFill>
                          <a:effectLst/>
                          <a:latin typeface="+mn-lt"/>
                        </a:rPr>
                        <a:t>335,206,884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700" b="0" i="0" u="none" strike="noStrike">
                          <a:solidFill>
                            <a:srgbClr val="000000"/>
                          </a:solidFill>
                          <a:effectLst/>
                          <a:latin typeface="+mn-lt"/>
                        </a:rPr>
                        <a:t>337,573,165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700" b="0" i="0" u="none" strike="noStrike">
                          <a:solidFill>
                            <a:srgbClr val="000000"/>
                          </a:solidFill>
                          <a:effectLst/>
                          <a:latin typeface="+mn-lt"/>
                        </a:rPr>
                        <a:t>362,184,263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5032543"/>
                  </a:ext>
                </a:extLst>
              </a:tr>
              <a:tr h="3640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mj-lt"/>
                          <a:ea typeface="+mj-ea"/>
                          <a:cs typeface="Times New Roman" panose="02020603050405020304" pitchFamily="18" charset="0"/>
                        </a:rPr>
                        <a:t>Other Revenues Fees</a:t>
                      </a:r>
                      <a:endParaRPr lang="en-IN" sz="1700">
                        <a:solidFill>
                          <a:schemeClr val="tx1"/>
                        </a:solidFill>
                        <a:latin typeface="+mj-lt"/>
                      </a:endParaRP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700" b="0" i="0" u="none" strike="noStrike">
                          <a:solidFill>
                            <a:srgbClr val="000000"/>
                          </a:solidFill>
                          <a:effectLst/>
                          <a:latin typeface="+mn-lt"/>
                        </a:rPr>
                        <a:t>44,843,224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700" b="0" i="0" u="none" strike="noStrike">
                          <a:solidFill>
                            <a:srgbClr val="000000"/>
                          </a:solidFill>
                          <a:effectLst/>
                          <a:latin typeface="+mn-lt"/>
                        </a:rPr>
                        <a:t>  38,124,170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700" b="0" i="0" u="none" strike="noStrike">
                          <a:solidFill>
                            <a:srgbClr val="000000"/>
                          </a:solidFill>
                          <a:effectLst/>
                          <a:latin typeface="+mn-lt"/>
                        </a:rPr>
                        <a:t>46,874,923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4881273"/>
                  </a:ext>
                </a:extLst>
              </a:tr>
            </a:tbl>
          </a:graphicData>
        </a:graphic>
      </p:graphicFrame>
      <p:graphicFrame>
        <p:nvGraphicFramePr>
          <p:cNvPr id="7" name="Table 6">
            <a:extLst>
              <a:ext uri="{FF2B5EF4-FFF2-40B4-BE49-F238E27FC236}">
                <a16:creationId xmlns:a16="http://schemas.microsoft.com/office/drawing/2014/main" id="{0A3835C7-C918-4D38-0171-197ABBED113D}"/>
              </a:ext>
            </a:extLst>
          </p:cNvPr>
          <p:cNvGraphicFramePr>
            <a:graphicFrameLocks noGrp="1"/>
          </p:cNvGraphicFramePr>
          <p:nvPr/>
        </p:nvGraphicFramePr>
        <p:xfrm>
          <a:off x="646546" y="918954"/>
          <a:ext cx="10890361" cy="2273424"/>
        </p:xfrm>
        <a:graphic>
          <a:graphicData uri="http://schemas.openxmlformats.org/drawingml/2006/table">
            <a:tbl>
              <a:tblPr>
                <a:tableStyleId>{5C22544A-7EE6-4342-B048-85BDC9FD1C3A}</a:tableStyleId>
              </a:tblPr>
              <a:tblGrid>
                <a:gridCol w="1396591">
                  <a:extLst>
                    <a:ext uri="{9D8B030D-6E8A-4147-A177-3AD203B41FA5}">
                      <a16:colId xmlns:a16="http://schemas.microsoft.com/office/drawing/2014/main" val="4035020003"/>
                    </a:ext>
                  </a:extLst>
                </a:gridCol>
                <a:gridCol w="2904029">
                  <a:extLst>
                    <a:ext uri="{9D8B030D-6E8A-4147-A177-3AD203B41FA5}">
                      <a16:colId xmlns:a16="http://schemas.microsoft.com/office/drawing/2014/main" val="3524630212"/>
                    </a:ext>
                  </a:extLst>
                </a:gridCol>
                <a:gridCol w="278015">
                  <a:extLst>
                    <a:ext uri="{9D8B030D-6E8A-4147-A177-3AD203B41FA5}">
                      <a16:colId xmlns:a16="http://schemas.microsoft.com/office/drawing/2014/main" val="743110676"/>
                    </a:ext>
                  </a:extLst>
                </a:gridCol>
                <a:gridCol w="6311726">
                  <a:extLst>
                    <a:ext uri="{9D8B030D-6E8A-4147-A177-3AD203B41FA5}">
                      <a16:colId xmlns:a16="http://schemas.microsoft.com/office/drawing/2014/main" val="2516587734"/>
                    </a:ext>
                  </a:extLst>
                </a:gridCol>
              </a:tblGrid>
              <a:tr h="715345">
                <a:tc gridSpan="2">
                  <a:txBody>
                    <a:bodyPr/>
                    <a:lstStyle/>
                    <a:p>
                      <a:pPr algn="ctr" fontAlgn="b"/>
                      <a:r>
                        <a:rPr lang="en-US" sz="1600" b="1" u="none" strike="noStrike">
                          <a:solidFill>
                            <a:schemeClr val="bg1"/>
                          </a:solidFill>
                          <a:effectLst/>
                          <a:latin typeface="+mj-lt"/>
                          <a:cs typeface="Times New Roman" panose="02020603050405020304" pitchFamily="18" charset="0"/>
                        </a:rPr>
                        <a:t>FY 2026 &amp; 2027 Total Gross Estimated Revenue</a:t>
                      </a:r>
                      <a:endParaRPr lang="en-US" sz="1600" b="1" i="0" u="none" strike="noStrike">
                        <a:solidFill>
                          <a:schemeClr val="bg1"/>
                        </a:solidFill>
                        <a:effectLst/>
                        <a:latin typeface="+mj-lt"/>
                        <a:cs typeface="Times New Roman" panose="02020603050405020304" pitchFamily="18" charset="0"/>
                      </a:endParaRPr>
                    </a:p>
                  </a:txBody>
                  <a:tcPr marL="6350" marR="6350" marT="6350" marB="0" anchor="ctr">
                    <a:solidFill>
                      <a:srgbClr val="002060"/>
                    </a:solidFill>
                  </a:tcPr>
                </a:tc>
                <a:tc hMerge="1">
                  <a:txBody>
                    <a:bodyPr/>
                    <a:lstStyle/>
                    <a:p>
                      <a:endParaRPr lang="en-US"/>
                    </a:p>
                  </a:txBody>
                  <a:tcPr/>
                </a:tc>
                <a:tc rowSpan="5">
                  <a:txBody>
                    <a:bodyPr/>
                    <a:lstStyle/>
                    <a:p>
                      <a:pPr algn="ctr" fontAlgn="b"/>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solidFill>
                      <a:schemeClr val="bg1"/>
                    </a:solidFill>
                  </a:tcPr>
                </a:tc>
                <a:tc>
                  <a:txBody>
                    <a:bodyPr/>
                    <a:lstStyle/>
                    <a:p>
                      <a:pPr algn="ctr" fontAlgn="b"/>
                      <a:r>
                        <a:rPr lang="en-US" sz="1600" b="1" i="0" u="none" strike="noStrike">
                          <a:solidFill>
                            <a:schemeClr val="bg1"/>
                          </a:solidFill>
                          <a:effectLst/>
                          <a:latin typeface="+mj-lt"/>
                          <a:cs typeface="Times New Roman" panose="02020603050405020304" pitchFamily="18" charset="0"/>
                        </a:rPr>
                        <a:t>Key Revenue Drivers and Assumptions</a:t>
                      </a:r>
                    </a:p>
                  </a:txBody>
                  <a:tcPr marL="6350" marR="6350" marT="6350" marB="0" anchor="ctr">
                    <a:solidFill>
                      <a:srgbClr val="002060"/>
                    </a:solidFill>
                  </a:tcPr>
                </a:tc>
                <a:extLst>
                  <a:ext uri="{0D108BD9-81ED-4DB2-BD59-A6C34878D82A}">
                    <a16:rowId xmlns:a16="http://schemas.microsoft.com/office/drawing/2014/main" val="3681721056"/>
                  </a:ext>
                </a:extLst>
              </a:tr>
              <a:tr h="392379">
                <a:tc rowSpan="2">
                  <a:txBody>
                    <a:bodyPr/>
                    <a:lstStyle/>
                    <a:p>
                      <a:pPr algn="ctr" fontAlgn="ctr"/>
                      <a:r>
                        <a:rPr lang="en-US" sz="1600" b="1" u="none" strike="noStrike">
                          <a:effectLst>
                            <a:outerShdw blurRad="50800" dist="38100" dir="5400000" algn="t" rotWithShape="0">
                              <a:prstClr val="black">
                                <a:alpha val="40000"/>
                              </a:prstClr>
                            </a:outerShdw>
                          </a:effectLst>
                          <a:latin typeface="+mj-lt"/>
                          <a:cs typeface="Times New Roman" panose="02020603050405020304" pitchFamily="18" charset="0"/>
                        </a:rPr>
                        <a:t>FY: 2026</a:t>
                      </a:r>
                      <a:endParaRPr lang="en-US" sz="1600" b="1" i="0" u="none" strike="noStrike">
                        <a:solidFill>
                          <a:srgbClr val="000000"/>
                        </a:solidFill>
                        <a:effectLst>
                          <a:outerShdw blurRad="50800" dist="38100" dir="5400000" algn="t" rotWithShape="0">
                            <a:prstClr val="black">
                              <a:alpha val="40000"/>
                            </a:prstClr>
                          </a:outerShdw>
                        </a:effectLst>
                        <a:latin typeface="+mj-lt"/>
                        <a:cs typeface="Times New Roman" panose="02020603050405020304" pitchFamily="18" charset="0"/>
                      </a:endParaRPr>
                    </a:p>
                  </a:txBody>
                  <a:tcPr marL="6350" marR="6350" marT="6350" marB="0" anchor="ctr"/>
                </a:tc>
                <a:tc rowSpan="2">
                  <a:txBody>
                    <a:bodyPr/>
                    <a:lstStyle/>
                    <a:p>
                      <a:pPr algn="l" fontAlgn="ctr"/>
                      <a:r>
                        <a:rPr lang="en-US" sz="16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$873,870,143</a:t>
                      </a:r>
                    </a:p>
                  </a:txBody>
                  <a:tcPr marL="6350" marR="6350" marT="6350" marB="0" anchor="ctr"/>
                </a:tc>
                <a:tc v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b="1" u="none" strike="noStrike">
                          <a:effectLst/>
                          <a:latin typeface="Calibri" panose="020F0502020204030204" pitchFamily="34" charset="0"/>
                          <a:ea typeface="Calibri" panose="020F0502020204030204" pitchFamily="34" charset="0"/>
                          <a:cs typeface="Calibri" panose="020F0502020204030204" pitchFamily="34" charset="0"/>
                        </a:rPr>
                        <a:t>Income Tax Normalization following FY2025 Volatility</a:t>
                      </a:r>
                    </a:p>
                  </a:txBody>
                  <a:tcPr marL="6350" marR="6350" marT="6350" marB="0" anchor="b"/>
                </a:tc>
                <a:extLst>
                  <a:ext uri="{0D108BD9-81ED-4DB2-BD59-A6C34878D82A}">
                    <a16:rowId xmlns:a16="http://schemas.microsoft.com/office/drawing/2014/main" val="4083085258"/>
                  </a:ext>
                </a:extLst>
              </a:tr>
              <a:tr h="407349">
                <a:tc vMerge="1">
                  <a:txBody>
                    <a:bodyPr/>
                    <a:lstStyle/>
                    <a:p>
                      <a:pPr algn="ctr" fontAlgn="ctr"/>
                      <a:endParaRPr lang="en-US" sz="1100" b="1" i="0" u="none" strike="noStrike">
                        <a:solidFill>
                          <a:srgbClr val="000000"/>
                        </a:solidFill>
                        <a:effectLst>
                          <a:outerShdw blurRad="50800" dist="38100" dir="5400000" algn="t" rotWithShape="0">
                            <a:prstClr val="black">
                              <a:alpha val="40000"/>
                            </a:prstClr>
                          </a:outerShdw>
                        </a:effectLst>
                        <a:latin typeface="Calibri" panose="020F0502020204030204" pitchFamily="34" charset="0"/>
                      </a:endParaRPr>
                    </a:p>
                  </a:txBody>
                  <a:tcPr marL="9525" marR="9525" marT="9525" marB="0" anchor="ctr"/>
                </a:tc>
                <a:tc vMerge="1">
                  <a:txBody>
                    <a:bodyPr/>
                    <a:lstStyle/>
                    <a:p>
                      <a:pPr algn="l" fontAlgn="ctr"/>
                      <a:endParaRPr lang="en-US" sz="1100" b="0" i="0" u="none" strike="noStrike">
                        <a:solidFill>
                          <a:srgbClr val="000000"/>
                        </a:solidFill>
                        <a:effectLst/>
                        <a:latin typeface="Calibri" panose="020F0502020204030204" pitchFamily="34" charset="0"/>
                      </a:endParaRPr>
                    </a:p>
                  </a:txBody>
                  <a:tcPr marL="9525" marR="9525" marT="9525" marB="0" anchor="ctr"/>
                </a:tc>
                <a:tc vMerge="1">
                  <a:txBody>
                    <a:bodyPr/>
                    <a:lstStyle/>
                    <a:p>
                      <a:endParaRPr lang="en-US"/>
                    </a:p>
                  </a:txBody>
                  <a:tcPr/>
                </a:tc>
                <a:tc>
                  <a:txBody>
                    <a:bodyPr/>
                    <a:lstStyle/>
                    <a:p>
                      <a:pPr algn="l" fontAlgn="b"/>
                      <a:r>
                        <a:rPr lang="en-US" sz="1600" b="1" u="none" strike="noStrike">
                          <a:effectLst/>
                          <a:latin typeface="Calibri" panose="020F0502020204030204" pitchFamily="34" charset="0"/>
                          <a:ea typeface="Calibri" panose="020F0502020204030204" pitchFamily="34" charset="0"/>
                          <a:cs typeface="Calibri" panose="020F0502020204030204" pitchFamily="34" charset="0"/>
                        </a:rPr>
                        <a:t>Gross Receipts Supported by Nominal Activity, Not Broad Real Expansion</a:t>
                      </a:r>
                      <a:endParaRPr lang="en-US" sz="16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6350" marB="0" anchor="b"/>
                </a:tc>
                <a:extLst>
                  <a:ext uri="{0D108BD9-81ED-4DB2-BD59-A6C34878D82A}">
                    <a16:rowId xmlns:a16="http://schemas.microsoft.com/office/drawing/2014/main" val="3113218790"/>
                  </a:ext>
                </a:extLst>
              </a:tr>
              <a:tr h="406728">
                <a:tc rowSpan="2">
                  <a:txBody>
                    <a:bodyPr/>
                    <a:lstStyle/>
                    <a:p>
                      <a:pPr algn="ctr"/>
                      <a:r>
                        <a:rPr lang="en-US" sz="1600" b="1" u="none" strike="noStrike">
                          <a:effectLst>
                            <a:outerShdw blurRad="50800" dist="38100" dir="5400000" algn="t" rotWithShape="0">
                              <a:prstClr val="black">
                                <a:alpha val="40000"/>
                              </a:prstClr>
                            </a:outerShdw>
                          </a:effectLst>
                          <a:latin typeface="+mj-lt"/>
                          <a:cs typeface="Times New Roman" panose="02020603050405020304" pitchFamily="18" charset="0"/>
                        </a:rPr>
                        <a:t>FY: 2027</a:t>
                      </a:r>
                      <a:endParaRPr lang="en-US" sz="1600">
                        <a:latin typeface="+mj-lt"/>
                        <a:cs typeface="Times New Roman" panose="02020603050405020304" pitchFamily="18" charset="0"/>
                      </a:endParaRPr>
                    </a:p>
                  </a:txBody>
                  <a:tcPr marL="6350" marR="6350" marT="6350" marB="0" anchor="ctr"/>
                </a:tc>
                <a:tc rowSpan="2">
                  <a:txBody>
                    <a:bodyPr/>
                    <a:lstStyle/>
                    <a:p>
                      <a:r>
                        <a:rPr lang="en-US" sz="16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$896,697,021</a:t>
                      </a:r>
                      <a:endParaRPr lang="en-US" sz="1600">
                        <a:latin typeface="Calibri" panose="020F0502020204030204" pitchFamily="34" charset="0"/>
                        <a:ea typeface="Calibri" panose="020F0502020204030204" pitchFamily="34" charset="0"/>
                        <a:cs typeface="Calibri" panose="020F0502020204030204" pitchFamily="34" charset="0"/>
                      </a:endParaRPr>
                    </a:p>
                  </a:txBody>
                  <a:tcPr marL="6350" marR="6350" marT="6350" marB="0" anchor="ctr"/>
                </a:tc>
                <a:tc vMerge="1">
                  <a:txBody>
                    <a:bodyPr/>
                    <a:lstStyle/>
                    <a:p>
                      <a:endParaRPr lang="en-US"/>
                    </a:p>
                  </a:txBody>
                  <a:tcPr/>
                </a:tc>
                <a:tc>
                  <a:txBody>
                    <a:bodyPr/>
                    <a:lstStyle/>
                    <a:p>
                      <a:pPr algn="l" fontAlgn="b"/>
                      <a:r>
                        <a:rPr lang="en-US" sz="1600" b="1" u="none" strike="noStrike">
                          <a:effectLst/>
                          <a:latin typeface="Calibri" panose="020F0502020204030204" pitchFamily="34" charset="0"/>
                          <a:ea typeface="Calibri" panose="020F0502020204030204" pitchFamily="34" charset="0"/>
                          <a:cs typeface="Calibri" panose="020F0502020204030204" pitchFamily="34" charset="0"/>
                        </a:rPr>
                        <a:t>Corporate Income Sensitive to Margin Compression &amp; External Risk</a:t>
                      </a:r>
                      <a:endParaRPr lang="en-US" sz="16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6350" marB="0" anchor="b"/>
                </a:tc>
                <a:extLst>
                  <a:ext uri="{0D108BD9-81ED-4DB2-BD59-A6C34878D82A}">
                    <a16:rowId xmlns:a16="http://schemas.microsoft.com/office/drawing/2014/main" val="1657307122"/>
                  </a:ext>
                </a:extLst>
              </a:tr>
              <a:tr h="351623">
                <a:tc vMerge="1">
                  <a:txBody>
                    <a:bodyPr/>
                    <a:lstStyle/>
                    <a:p>
                      <a:endParaRPr lang="en-US"/>
                    </a:p>
                  </a:txBody>
                  <a:tcPr/>
                </a:tc>
                <a:tc vMerge="1">
                  <a:txBody>
                    <a:bodyPr/>
                    <a:lstStyle/>
                    <a:p>
                      <a:endParaRPr lang="en-US"/>
                    </a:p>
                  </a:txBody>
                  <a:tcPr/>
                </a:tc>
                <a:tc v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b="1" u="none" strike="noStrike">
                          <a:effectLst/>
                          <a:latin typeface="Calibri" panose="020F0502020204030204" pitchFamily="34" charset="0"/>
                          <a:ea typeface="Calibri" panose="020F0502020204030204" pitchFamily="34" charset="0"/>
                          <a:cs typeface="Calibri" panose="020F0502020204030204" pitchFamily="34" charset="0"/>
                        </a:rPr>
                        <a:t>Structural Constraints to Cap Medium-Term Revenue Acceleration</a:t>
                      </a:r>
                      <a:endParaRPr lang="en-US" sz="16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6350" marB="0" anchor="b"/>
                </a:tc>
                <a:extLst>
                  <a:ext uri="{0D108BD9-81ED-4DB2-BD59-A6C34878D82A}">
                    <a16:rowId xmlns:a16="http://schemas.microsoft.com/office/drawing/2014/main" val="18618752"/>
                  </a:ext>
                </a:extLst>
              </a:tr>
            </a:tbl>
          </a:graphicData>
        </a:graphic>
      </p:graphicFrame>
      <p:sp>
        <p:nvSpPr>
          <p:cNvPr id="5" name="TextBox 4">
            <a:extLst>
              <a:ext uri="{FF2B5EF4-FFF2-40B4-BE49-F238E27FC236}">
                <a16:creationId xmlns:a16="http://schemas.microsoft.com/office/drawing/2014/main" id="{EBF9DB75-8FC6-F650-BD2A-942B70AF4058}"/>
              </a:ext>
            </a:extLst>
          </p:cNvPr>
          <p:cNvSpPr txBox="1"/>
          <p:nvPr/>
        </p:nvSpPr>
        <p:spPr>
          <a:xfrm>
            <a:off x="8300148" y="6232662"/>
            <a:ext cx="3866148" cy="420756"/>
          </a:xfrm>
          <a:prstGeom prst="rect">
            <a:avLst/>
          </a:prstGeom>
          <a:noFill/>
        </p:spPr>
        <p:txBody>
          <a:bodyPr wrap="square" rtlCol="0">
            <a:spAutoFit/>
          </a:bodyPr>
          <a:lstStyle/>
          <a:p>
            <a:pPr defTabSz="609630"/>
            <a:r>
              <a:rPr lang="en-US" sz="1067" b="1" i="1">
                <a:solidFill>
                  <a:prstClr val="black"/>
                </a:solidFill>
                <a:latin typeface="Calibri"/>
              </a:rPr>
              <a:t>Disclaimer: Data excludes revenues from Mitigation &amp; Recovery.</a:t>
            </a:r>
          </a:p>
          <a:p>
            <a:pPr defTabSz="609630"/>
            <a:r>
              <a:rPr lang="en-US" sz="1067" b="1" i="1">
                <a:solidFill>
                  <a:prstClr val="black"/>
                </a:solidFill>
                <a:latin typeface="Calibri"/>
              </a:rPr>
              <a:t>All data subject to revision</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202" t="-14587" r="-40936"/>
            </a:stretch>
          </a:blipFill>
        </p:spPr>
        <p:txBody>
          <a:bodyPr/>
          <a:lstStyle/>
          <a:p>
            <a:pPr defTabSz="609630"/>
            <a:r>
              <a:rPr lang="en-US" sz="1200">
                <a:solidFill>
                  <a:prstClr val="black"/>
                </a:solidFill>
                <a:latin typeface="Times New Roman" panose="02020603050405020304" pitchFamily="18" charset="0"/>
                <a:cs typeface="Times New Roman" panose="02020603050405020304" pitchFamily="18" charset="0"/>
              </a:rPr>
              <a:t> </a:t>
            </a:r>
          </a:p>
        </p:txBody>
      </p:sp>
      <p:grpSp>
        <p:nvGrpSpPr>
          <p:cNvPr id="3" name="Group 3"/>
          <p:cNvGrpSpPr/>
          <p:nvPr/>
        </p:nvGrpSpPr>
        <p:grpSpPr>
          <a:xfrm>
            <a:off x="5886735" y="5294639"/>
            <a:ext cx="1004569" cy="1106928"/>
            <a:chOff x="0" y="0"/>
            <a:chExt cx="396867" cy="437305"/>
          </a:xfrm>
        </p:grpSpPr>
        <p:sp>
          <p:nvSpPr>
            <p:cNvPr id="4" name="Freeform 4"/>
            <p:cNvSpPr/>
            <p:nvPr/>
          </p:nvSpPr>
          <p:spPr>
            <a:xfrm>
              <a:off x="0" y="0"/>
              <a:ext cx="396867" cy="437305"/>
            </a:xfrm>
            <a:custGeom>
              <a:avLst/>
              <a:gdLst/>
              <a:ahLst/>
              <a:cxnLst/>
              <a:rect l="l" t="t" r="r" b="b"/>
              <a:pathLst>
                <a:path w="396867" h="437305">
                  <a:moveTo>
                    <a:pt x="0" y="0"/>
                  </a:moveTo>
                  <a:lnTo>
                    <a:pt x="396867" y="0"/>
                  </a:lnTo>
                  <a:lnTo>
                    <a:pt x="396867" y="437305"/>
                  </a:lnTo>
                  <a:lnTo>
                    <a:pt x="0" y="437305"/>
                  </a:lnTo>
                  <a:close/>
                </a:path>
              </a:pathLst>
            </a:custGeom>
            <a:solidFill>
              <a:srgbClr val="EFA038"/>
            </a:solid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5" name="TextBox 5"/>
            <p:cNvSpPr txBox="1"/>
            <p:nvPr/>
          </p:nvSpPr>
          <p:spPr>
            <a:xfrm>
              <a:off x="0" y="19050"/>
              <a:ext cx="396867" cy="418255"/>
            </a:xfrm>
            <a:prstGeom prst="rect">
              <a:avLst/>
            </a:prstGeom>
          </p:spPr>
          <p:txBody>
            <a:bodyPr lIns="33867" tIns="33867" rIns="33867" bIns="33867" rtlCol="0" anchor="ctr"/>
            <a:lstStyle/>
            <a:p>
              <a:pPr algn="ctr" defTabSz="609630">
                <a:lnSpc>
                  <a:spcPts val="1246"/>
                </a:lnSpc>
              </a:pPr>
              <a:endParaRPr sz="1200">
                <a:solidFill>
                  <a:prstClr val="black"/>
                </a:solidFill>
                <a:latin typeface="Times New Roman" panose="02020603050405020304" pitchFamily="18" charset="0"/>
                <a:cs typeface="Times New Roman" panose="02020603050405020304" pitchFamily="18" charset="0"/>
              </a:endParaRPr>
            </a:p>
          </p:txBody>
        </p:sp>
      </p:grpSp>
      <p:grpSp>
        <p:nvGrpSpPr>
          <p:cNvPr id="6" name="Group 6"/>
          <p:cNvGrpSpPr/>
          <p:nvPr/>
        </p:nvGrpSpPr>
        <p:grpSpPr>
          <a:xfrm>
            <a:off x="6237113" y="1197166"/>
            <a:ext cx="4923439" cy="4747967"/>
            <a:chOff x="0" y="0"/>
            <a:chExt cx="1945062" cy="1875740"/>
          </a:xfrm>
          <a:solidFill>
            <a:schemeClr val="bg1">
              <a:lumMod val="95000"/>
            </a:schemeClr>
          </a:solidFill>
        </p:grpSpPr>
        <p:sp>
          <p:nvSpPr>
            <p:cNvPr id="7" name="Freeform 7"/>
            <p:cNvSpPr/>
            <p:nvPr/>
          </p:nvSpPr>
          <p:spPr>
            <a:xfrm>
              <a:off x="0" y="0"/>
              <a:ext cx="1945062" cy="1875740"/>
            </a:xfrm>
            <a:custGeom>
              <a:avLst/>
              <a:gdLst/>
              <a:ahLst/>
              <a:cxnLst/>
              <a:rect l="l" t="t" r="r" b="b"/>
              <a:pathLst>
                <a:path w="1945062" h="1875740">
                  <a:moveTo>
                    <a:pt x="0" y="0"/>
                  </a:moveTo>
                  <a:lnTo>
                    <a:pt x="1945062" y="0"/>
                  </a:lnTo>
                  <a:lnTo>
                    <a:pt x="1945062" y="1875740"/>
                  </a:lnTo>
                  <a:lnTo>
                    <a:pt x="0" y="1875740"/>
                  </a:lnTo>
                  <a:close/>
                </a:path>
              </a:pathLst>
            </a:custGeom>
            <a:gr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0" y="19050"/>
              <a:ext cx="1945062" cy="1856690"/>
            </a:xfrm>
            <a:prstGeom prst="rect">
              <a:avLst/>
            </a:prstGeom>
            <a:grpFill/>
          </p:spPr>
          <p:txBody>
            <a:bodyPr lIns="33867" tIns="33867" rIns="33867" bIns="33867" rtlCol="0" anchor="ctr"/>
            <a:lstStyle/>
            <a:p>
              <a:pPr algn="ctr" defTabSz="609630">
                <a:lnSpc>
                  <a:spcPts val="1246"/>
                </a:lnSpc>
              </a:pPr>
              <a:endParaRPr sz="1200">
                <a:solidFill>
                  <a:prstClr val="black"/>
                </a:solidFill>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rot="-5400000">
            <a:off x="3031963" y="-640035"/>
            <a:ext cx="110879" cy="4127117"/>
            <a:chOff x="0" y="0"/>
            <a:chExt cx="43804" cy="1630466"/>
          </a:xfrm>
        </p:grpSpPr>
        <p:sp>
          <p:nvSpPr>
            <p:cNvPr id="11" name="Freeform 11"/>
            <p:cNvSpPr/>
            <p:nvPr/>
          </p:nvSpPr>
          <p:spPr>
            <a:xfrm>
              <a:off x="0" y="0"/>
              <a:ext cx="43804" cy="1630466"/>
            </a:xfrm>
            <a:custGeom>
              <a:avLst/>
              <a:gdLst/>
              <a:ahLst/>
              <a:cxnLst/>
              <a:rect l="l" t="t" r="r" b="b"/>
              <a:pathLst>
                <a:path w="43804" h="1630466">
                  <a:moveTo>
                    <a:pt x="0" y="0"/>
                  </a:moveTo>
                  <a:lnTo>
                    <a:pt x="43804" y="0"/>
                  </a:lnTo>
                  <a:lnTo>
                    <a:pt x="43804" y="1630466"/>
                  </a:lnTo>
                  <a:lnTo>
                    <a:pt x="0" y="1630466"/>
                  </a:lnTo>
                  <a:close/>
                </a:path>
              </a:pathLst>
            </a:custGeom>
            <a:solidFill>
              <a:srgbClr val="EFA038"/>
            </a:solid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0" y="19050"/>
              <a:ext cx="43804" cy="1611416"/>
            </a:xfrm>
            <a:prstGeom prst="rect">
              <a:avLst/>
            </a:prstGeom>
          </p:spPr>
          <p:txBody>
            <a:bodyPr lIns="33867" tIns="33867" rIns="33867" bIns="33867" rtlCol="0" anchor="ctr"/>
            <a:lstStyle/>
            <a:p>
              <a:pPr algn="ctr" defTabSz="609630">
                <a:lnSpc>
                  <a:spcPts val="1246"/>
                </a:lnSpc>
              </a:pPr>
              <a:endParaRPr sz="1200">
                <a:solidFill>
                  <a:prstClr val="black"/>
                </a:solidFill>
                <a:latin typeface="Times New Roman" panose="02020603050405020304" pitchFamily="18" charset="0"/>
                <a:cs typeface="Times New Roman" panose="02020603050405020304" pitchFamily="18" charset="0"/>
              </a:endParaRPr>
            </a:p>
          </p:txBody>
        </p:sp>
      </p:grpSp>
      <p:sp>
        <p:nvSpPr>
          <p:cNvPr id="13" name="TextBox 13"/>
          <p:cNvSpPr txBox="1"/>
          <p:nvPr/>
        </p:nvSpPr>
        <p:spPr>
          <a:xfrm>
            <a:off x="1072064" y="581172"/>
            <a:ext cx="4403745" cy="745269"/>
          </a:xfrm>
          <a:prstGeom prst="rect">
            <a:avLst/>
          </a:prstGeom>
        </p:spPr>
        <p:txBody>
          <a:bodyPr lIns="0" tIns="0" rIns="0" bIns="0" rtlCol="0" anchor="t">
            <a:spAutoFit/>
          </a:bodyPr>
          <a:lstStyle/>
          <a:p>
            <a:pPr defTabSz="609630">
              <a:lnSpc>
                <a:spcPts val="6160"/>
              </a:lnSpc>
            </a:pPr>
            <a:r>
              <a:rPr lang="en-US" sz="4400" b="1">
                <a:solidFill>
                  <a:srgbClr val="000000"/>
                </a:solidFill>
                <a:latin typeface="Calibri"/>
                <a:ea typeface="Mardoto Heavy"/>
                <a:cs typeface="Times New Roman" panose="02020603050405020304" pitchFamily="18" charset="0"/>
                <a:sym typeface="Mardoto Heavy"/>
              </a:rPr>
              <a:t>Analysis</a:t>
            </a:r>
          </a:p>
        </p:txBody>
      </p:sp>
      <p:sp>
        <p:nvSpPr>
          <p:cNvPr id="14" name="TextBox 14"/>
          <p:cNvSpPr txBox="1"/>
          <p:nvPr/>
        </p:nvSpPr>
        <p:spPr>
          <a:xfrm>
            <a:off x="1023844" y="2874069"/>
            <a:ext cx="4127117" cy="517321"/>
          </a:xfrm>
          <a:prstGeom prst="rect">
            <a:avLst/>
          </a:prstGeom>
        </p:spPr>
        <p:txBody>
          <a:bodyPr lIns="0" tIns="0" rIns="0" bIns="0" rtlCol="0" anchor="t">
            <a:spAutoFit/>
          </a:bodyPr>
          <a:lstStyle/>
          <a:p>
            <a:pPr algn="just" defTabSz="609630">
              <a:lnSpc>
                <a:spcPts val="2146"/>
              </a:lnSpc>
            </a:pPr>
            <a:br>
              <a:rPr lang="en-US" sz="1533">
                <a:solidFill>
                  <a:srgbClr val="000000"/>
                </a:solidFill>
                <a:latin typeface="Times New Roman" panose="02020603050405020304" pitchFamily="18" charset="0"/>
                <a:ea typeface="Clear Sans"/>
                <a:cs typeface="Times New Roman" panose="02020603050405020304" pitchFamily="18" charset="0"/>
                <a:sym typeface="Clear Sans"/>
              </a:rPr>
            </a:br>
            <a:endParaRPr lang="en-US" sz="1533">
              <a:solidFill>
                <a:srgbClr val="000000"/>
              </a:solidFill>
              <a:latin typeface="Times New Roman" panose="02020603050405020304" pitchFamily="18" charset="0"/>
              <a:ea typeface="Clear Sans"/>
              <a:cs typeface="Times New Roman" panose="02020603050405020304" pitchFamily="18" charset="0"/>
              <a:sym typeface="Clear Sans"/>
            </a:endParaRPr>
          </a:p>
        </p:txBody>
      </p:sp>
      <p:grpSp>
        <p:nvGrpSpPr>
          <p:cNvPr id="15" name="Group 15"/>
          <p:cNvGrpSpPr/>
          <p:nvPr/>
        </p:nvGrpSpPr>
        <p:grpSpPr>
          <a:xfrm>
            <a:off x="11277960" y="1290257"/>
            <a:ext cx="916833" cy="902211"/>
            <a:chOff x="0" y="0"/>
            <a:chExt cx="362206" cy="356429"/>
          </a:xfrm>
        </p:grpSpPr>
        <p:sp>
          <p:nvSpPr>
            <p:cNvPr id="16" name="Freeform 16"/>
            <p:cNvSpPr/>
            <p:nvPr/>
          </p:nvSpPr>
          <p:spPr>
            <a:xfrm>
              <a:off x="0" y="0"/>
              <a:ext cx="362206" cy="356429"/>
            </a:xfrm>
            <a:custGeom>
              <a:avLst/>
              <a:gdLst/>
              <a:ahLst/>
              <a:cxnLst/>
              <a:rect l="l" t="t" r="r" b="b"/>
              <a:pathLst>
                <a:path w="362206" h="356429">
                  <a:moveTo>
                    <a:pt x="0" y="0"/>
                  </a:moveTo>
                  <a:lnTo>
                    <a:pt x="362206" y="0"/>
                  </a:lnTo>
                  <a:lnTo>
                    <a:pt x="362206" y="356429"/>
                  </a:lnTo>
                  <a:lnTo>
                    <a:pt x="0" y="356429"/>
                  </a:lnTo>
                  <a:close/>
                </a:path>
              </a:pathLst>
            </a:custGeom>
            <a:solidFill>
              <a:srgbClr val="EFA038"/>
            </a:solid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7" name="TextBox 17"/>
            <p:cNvSpPr txBox="1"/>
            <p:nvPr/>
          </p:nvSpPr>
          <p:spPr>
            <a:xfrm>
              <a:off x="0" y="19050"/>
              <a:ext cx="362206" cy="337379"/>
            </a:xfrm>
            <a:prstGeom prst="rect">
              <a:avLst/>
            </a:prstGeom>
          </p:spPr>
          <p:txBody>
            <a:bodyPr lIns="33867" tIns="33867" rIns="33867" bIns="33867" rtlCol="0" anchor="ctr"/>
            <a:lstStyle/>
            <a:p>
              <a:pPr algn="ctr" defTabSz="609630">
                <a:lnSpc>
                  <a:spcPts val="1246"/>
                </a:lnSpc>
              </a:pPr>
              <a:endParaRPr sz="1200">
                <a:solidFill>
                  <a:prstClr val="black"/>
                </a:solidFill>
                <a:latin typeface="Times New Roman" panose="020206030504050203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FFA246A6-B62D-6012-31AF-038C4570AF7D}"/>
              </a:ext>
            </a:extLst>
          </p:cNvPr>
          <p:cNvSpPr txBox="1"/>
          <p:nvPr/>
        </p:nvSpPr>
        <p:spPr>
          <a:xfrm>
            <a:off x="1023844" y="1737815"/>
            <a:ext cx="4127117" cy="276999"/>
          </a:xfrm>
          <a:prstGeom prst="rect">
            <a:avLst/>
          </a:prstGeom>
          <a:noFill/>
        </p:spPr>
        <p:txBody>
          <a:bodyPr wrap="square" rtlCol="0">
            <a:spAutoFit/>
          </a:bodyPr>
          <a:lstStyle/>
          <a:p>
            <a:pPr defTabSz="609630"/>
            <a:r>
              <a:rPr lang="en-US" sz="1200">
                <a:solidFill>
                  <a:prstClr val="black"/>
                </a:solidFill>
                <a:latin typeface="Calibri"/>
              </a:rPr>
              <a:t>5-Year View of Collections (Actuals and Estimates)</a:t>
            </a:r>
          </a:p>
        </p:txBody>
      </p:sp>
      <p:graphicFrame>
        <p:nvGraphicFramePr>
          <p:cNvPr id="19" name="Table 18">
            <a:extLst>
              <a:ext uri="{FF2B5EF4-FFF2-40B4-BE49-F238E27FC236}">
                <a16:creationId xmlns:a16="http://schemas.microsoft.com/office/drawing/2014/main" id="{40CB0F33-F32B-35C4-BDD3-7A4025FC67FB}"/>
              </a:ext>
            </a:extLst>
          </p:cNvPr>
          <p:cNvGraphicFramePr>
            <a:graphicFrameLocks noGrp="1"/>
          </p:cNvGraphicFramePr>
          <p:nvPr/>
        </p:nvGraphicFramePr>
        <p:xfrm>
          <a:off x="68642" y="2124885"/>
          <a:ext cx="6085740" cy="722164"/>
        </p:xfrm>
        <a:graphic>
          <a:graphicData uri="http://schemas.openxmlformats.org/drawingml/2006/table">
            <a:tbl>
              <a:tblPr firstRow="1" bandRow="1">
                <a:tableStyleId>{2D5ABB26-0587-4C30-8999-92F81FD0307C}</a:tableStyleId>
              </a:tblPr>
              <a:tblGrid>
                <a:gridCol w="1210691">
                  <a:extLst>
                    <a:ext uri="{9D8B030D-6E8A-4147-A177-3AD203B41FA5}">
                      <a16:colId xmlns:a16="http://schemas.microsoft.com/office/drawing/2014/main" val="3267174921"/>
                    </a:ext>
                  </a:extLst>
                </a:gridCol>
                <a:gridCol w="1139663">
                  <a:extLst>
                    <a:ext uri="{9D8B030D-6E8A-4147-A177-3AD203B41FA5}">
                      <a16:colId xmlns:a16="http://schemas.microsoft.com/office/drawing/2014/main" val="1324622711"/>
                    </a:ext>
                  </a:extLst>
                </a:gridCol>
                <a:gridCol w="1236520">
                  <a:extLst>
                    <a:ext uri="{9D8B030D-6E8A-4147-A177-3AD203B41FA5}">
                      <a16:colId xmlns:a16="http://schemas.microsoft.com/office/drawing/2014/main" val="3885654940"/>
                    </a:ext>
                  </a:extLst>
                </a:gridCol>
                <a:gridCol w="1152577">
                  <a:extLst>
                    <a:ext uri="{9D8B030D-6E8A-4147-A177-3AD203B41FA5}">
                      <a16:colId xmlns:a16="http://schemas.microsoft.com/office/drawing/2014/main" val="1795984599"/>
                    </a:ext>
                  </a:extLst>
                </a:gridCol>
                <a:gridCol w="1346289">
                  <a:extLst>
                    <a:ext uri="{9D8B030D-6E8A-4147-A177-3AD203B41FA5}">
                      <a16:colId xmlns:a16="http://schemas.microsoft.com/office/drawing/2014/main" val="571104140"/>
                    </a:ext>
                  </a:extLst>
                </a:gridCol>
              </a:tblGrid>
              <a:tr h="458225">
                <a:tc>
                  <a:txBody>
                    <a:bodyPr/>
                    <a:lstStyle/>
                    <a:p>
                      <a:pPr algn="ctr"/>
                      <a:r>
                        <a:rPr lang="en-US" sz="800">
                          <a:latin typeface="+mn-lt"/>
                          <a:cs typeface="Times New Roman" panose="02020603050405020304" pitchFamily="18" charset="0"/>
                        </a:rPr>
                        <a:t>FY 2023 </a:t>
                      </a:r>
                    </a:p>
                    <a:p>
                      <a:pPr algn="ctr"/>
                      <a:r>
                        <a:rPr lang="en-US" sz="800">
                          <a:latin typeface="+mn-lt"/>
                          <a:cs typeface="Times New Roman" panose="02020603050405020304" pitchFamily="18" charset="0"/>
                        </a:rPr>
                        <a:t>Actuals</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latin typeface="+mn-lt"/>
                          <a:cs typeface="Times New Roman" panose="02020603050405020304" pitchFamily="18" charset="0"/>
                        </a:rPr>
                        <a:t>FY 2024 Actuals</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latin typeface="+mn-lt"/>
                          <a:cs typeface="Times New Roman" panose="02020603050405020304" pitchFamily="18" charset="0"/>
                        </a:rPr>
                        <a:t>FY 2025 </a:t>
                      </a:r>
                    </a:p>
                    <a:p>
                      <a:pPr algn="ctr"/>
                      <a:r>
                        <a:rPr lang="en-US" sz="800">
                          <a:latin typeface="+mn-lt"/>
                          <a:cs typeface="Times New Roman" panose="02020603050405020304" pitchFamily="18" charset="0"/>
                        </a:rPr>
                        <a:t>Actuals</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latin typeface="+mn-lt"/>
                          <a:cs typeface="Times New Roman" panose="02020603050405020304" pitchFamily="18" charset="0"/>
                        </a:rPr>
                        <a:t>FY 2026 Estimates</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latin typeface="+mn-lt"/>
                          <a:cs typeface="Times New Roman" panose="02020603050405020304" pitchFamily="18" charset="0"/>
                        </a:rPr>
                        <a:t>FY 2027</a:t>
                      </a:r>
                    </a:p>
                    <a:p>
                      <a:pPr algn="ctr"/>
                      <a:r>
                        <a:rPr lang="en-US" sz="800">
                          <a:latin typeface="+mn-lt"/>
                          <a:cs typeface="Times New Roman" panose="02020603050405020304" pitchFamily="18" charset="0"/>
                        </a:rPr>
                        <a:t> Estimates</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3712130"/>
                  </a:ext>
                </a:extLst>
              </a:tr>
              <a:tr h="263939">
                <a:tc>
                  <a:txBody>
                    <a:bodyPr/>
                    <a:lstStyle/>
                    <a:p>
                      <a:pPr algn="ctr"/>
                      <a:r>
                        <a:rPr lang="en-US" sz="800">
                          <a:latin typeface="+mn-lt"/>
                          <a:cs typeface="Times New Roman" panose="02020603050405020304" pitchFamily="18" charset="0"/>
                        </a:rPr>
                        <a:t>$878,298,820</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latin typeface="+mn-lt"/>
                          <a:cs typeface="Times New Roman"/>
                        </a:rPr>
                        <a:t>$898,873,981</a:t>
                      </a:r>
                      <a:endParaRPr lang="en-US" sz="800">
                        <a:latin typeface="+mn-lt"/>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800" b="1" i="1" u="none" strike="noStrike">
                          <a:solidFill>
                            <a:srgbClr val="000000"/>
                          </a:solidFill>
                          <a:effectLst/>
                          <a:latin typeface="+mn-lt"/>
                        </a:rPr>
                        <a:t>    </a:t>
                      </a:r>
                      <a:r>
                        <a:rPr lang="en-US" sz="800">
                          <a:latin typeface="+mn-lt"/>
                          <a:cs typeface="Times New Roman" panose="02020603050405020304" pitchFamily="18" charset="0"/>
                        </a:rPr>
                        <a:t>$</a:t>
                      </a:r>
                      <a:r>
                        <a:rPr lang="en-US" sz="1200" b="0" i="0" u="none" strike="noStrike">
                          <a:solidFill>
                            <a:srgbClr val="000000"/>
                          </a:solidFill>
                          <a:effectLst/>
                          <a:latin typeface="+mn-lt"/>
                        </a:rPr>
                        <a:t>901,485,836</a:t>
                      </a:r>
                      <a:r>
                        <a:rPr lang="en-US" sz="800" b="1" i="1" u="none" strike="noStrike">
                          <a:solidFill>
                            <a:srgbClr val="000000"/>
                          </a:solidFill>
                          <a:effectLst/>
                          <a:latin typeface="+mn-l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latin typeface="+mn-lt"/>
                          <a:cs typeface="Times New Roman" panose="02020603050405020304" pitchFamily="18" charset="0"/>
                        </a:rPr>
                        <a:t>$873,870,143</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latin typeface="+mn-lt"/>
                          <a:cs typeface="Times New Roman" panose="02020603050405020304" pitchFamily="18" charset="0"/>
                        </a:rPr>
                        <a:t>$896,697,021</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7442958"/>
                  </a:ext>
                </a:extLst>
              </a:tr>
            </a:tbl>
          </a:graphicData>
        </a:graphic>
      </p:graphicFrame>
      <p:sp>
        <p:nvSpPr>
          <p:cNvPr id="21" name="TextBox 20">
            <a:extLst>
              <a:ext uri="{FF2B5EF4-FFF2-40B4-BE49-F238E27FC236}">
                <a16:creationId xmlns:a16="http://schemas.microsoft.com/office/drawing/2014/main" id="{D362DD2C-737A-8C95-DB4B-43AAEE3F4C6B}"/>
              </a:ext>
            </a:extLst>
          </p:cNvPr>
          <p:cNvSpPr txBox="1"/>
          <p:nvPr/>
        </p:nvSpPr>
        <p:spPr>
          <a:xfrm>
            <a:off x="291933" y="3668596"/>
            <a:ext cx="5412831" cy="1569660"/>
          </a:xfrm>
          <a:prstGeom prst="rect">
            <a:avLst/>
          </a:prstGeom>
          <a:noFill/>
        </p:spPr>
        <p:txBody>
          <a:bodyPr wrap="square" rtlCol="0">
            <a:spAutoFit/>
          </a:bodyPr>
          <a:lstStyle/>
          <a:p>
            <a:pPr marL="190510" indent="-190510" defTabSz="609630">
              <a:buFont typeface="Arial" panose="020B0604020202020204" pitchFamily="34" charset="0"/>
              <a:buChar char="•"/>
              <a:defRPr/>
            </a:pPr>
            <a:r>
              <a:rPr lang="en-US" sz="1200">
                <a:solidFill>
                  <a:prstClr val="black"/>
                </a:solidFill>
                <a:latin typeface="Calibri"/>
                <a:cs typeface="Times New Roman" panose="02020603050405020304" pitchFamily="18" charset="0"/>
              </a:rPr>
              <a:t>Post-pandemic volatility transitioning to stabilization</a:t>
            </a:r>
          </a:p>
          <a:p>
            <a:pPr marL="190510" indent="-190510" defTabSz="609630">
              <a:buFont typeface="Arial" panose="020B0604020202020204" pitchFamily="34" charset="0"/>
              <a:buChar char="•"/>
              <a:defRPr/>
            </a:pPr>
            <a:endParaRPr lang="en-US" sz="1200">
              <a:solidFill>
                <a:prstClr val="black"/>
              </a:solidFill>
              <a:latin typeface="Calibri"/>
              <a:cs typeface="Times New Roman" panose="02020603050405020304" pitchFamily="18" charset="0"/>
            </a:endParaRPr>
          </a:p>
          <a:p>
            <a:pPr marL="190510" indent="-190510" defTabSz="609630">
              <a:buFont typeface="Arial" panose="020B0604020202020204" pitchFamily="34" charset="0"/>
              <a:buChar char="•"/>
              <a:defRPr/>
            </a:pPr>
            <a:r>
              <a:rPr lang="en-US" sz="1200">
                <a:solidFill>
                  <a:prstClr val="black"/>
                </a:solidFill>
                <a:latin typeface="Calibri"/>
                <a:cs typeface="Times New Roman" panose="02020603050405020304" pitchFamily="18" charset="0"/>
              </a:rPr>
              <a:t>FY2025 peak reflects rebound dynamics; FY2026-FY2027 normalize</a:t>
            </a:r>
          </a:p>
          <a:p>
            <a:pPr defTabSz="609630">
              <a:defRPr/>
            </a:pPr>
            <a:endParaRPr lang="en-US" sz="1200">
              <a:solidFill>
                <a:prstClr val="black"/>
              </a:solidFill>
              <a:latin typeface="Calibri"/>
              <a:cs typeface="Times New Roman" panose="02020603050405020304" pitchFamily="18" charset="0"/>
            </a:endParaRPr>
          </a:p>
          <a:p>
            <a:pPr marL="190510" indent="-190510" defTabSz="609630">
              <a:buFont typeface="Arial" panose="020B0604020202020204" pitchFamily="34" charset="0"/>
              <a:buChar char="•"/>
              <a:defRPr/>
            </a:pPr>
            <a:r>
              <a:rPr lang="en-US" sz="1200">
                <a:solidFill>
                  <a:prstClr val="black"/>
                </a:solidFill>
                <a:latin typeface="Calibri"/>
                <a:cs typeface="Times New Roman" panose="02020603050405020304" pitchFamily="18" charset="0"/>
              </a:rPr>
              <a:t>Moderate nominal growth outlook amid structural constraints</a:t>
            </a:r>
          </a:p>
          <a:p>
            <a:pPr defTabSz="609630">
              <a:defRPr/>
            </a:pPr>
            <a:r>
              <a:rPr lang="en-US" sz="1200">
                <a:solidFill>
                  <a:prstClr val="black"/>
                </a:solidFill>
                <a:latin typeface="Times New Roman" panose="02020603050405020304" pitchFamily="18" charset="0"/>
                <a:cs typeface="Times New Roman" panose="02020603050405020304" pitchFamily="18" charset="0"/>
              </a:rPr>
              <a:t> </a:t>
            </a:r>
          </a:p>
          <a:p>
            <a:pPr defTabSz="609630">
              <a:defRPr/>
            </a:pPr>
            <a:endParaRPr lang="en-US" sz="1200">
              <a:solidFill>
                <a:prstClr val="black"/>
              </a:solidFill>
              <a:latin typeface="Times New Roman" panose="02020603050405020304" pitchFamily="18" charset="0"/>
              <a:cs typeface="Times New Roman" panose="02020603050405020304" pitchFamily="18" charset="0"/>
            </a:endParaRPr>
          </a:p>
          <a:p>
            <a:pPr marL="190510" indent="-190510" defTabSz="609630">
              <a:buFont typeface="Arial" panose="020B0604020202020204" pitchFamily="34" charset="0"/>
              <a:buChar char="•"/>
              <a:defRPr/>
            </a:pPr>
            <a:endParaRPr lang="en-US" sz="1200">
              <a:solidFill>
                <a:prstClr val="black"/>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67ACEF02-91C1-5FB7-5EB5-8D8F116083F6}"/>
              </a:ext>
            </a:extLst>
          </p:cNvPr>
          <p:cNvSpPr txBox="1"/>
          <p:nvPr/>
        </p:nvSpPr>
        <p:spPr>
          <a:xfrm>
            <a:off x="8325852" y="6322805"/>
            <a:ext cx="3866148" cy="420756"/>
          </a:xfrm>
          <a:prstGeom prst="rect">
            <a:avLst/>
          </a:prstGeom>
          <a:noFill/>
        </p:spPr>
        <p:txBody>
          <a:bodyPr wrap="square" rtlCol="0">
            <a:spAutoFit/>
          </a:bodyPr>
          <a:lstStyle/>
          <a:p>
            <a:pPr defTabSz="609630"/>
            <a:r>
              <a:rPr lang="en-US" sz="1067" b="1" i="1">
                <a:solidFill>
                  <a:prstClr val="black"/>
                </a:solidFill>
                <a:latin typeface="Calibri"/>
              </a:rPr>
              <a:t>Disclaimer: Data excludes revenues from Mitigation &amp; Recovery.</a:t>
            </a:r>
          </a:p>
          <a:p>
            <a:pPr defTabSz="609630"/>
            <a:r>
              <a:rPr lang="en-US" sz="1067" b="1" i="1">
                <a:solidFill>
                  <a:prstClr val="black"/>
                </a:solidFill>
                <a:latin typeface="Calibri"/>
              </a:rPr>
              <a:t>All data subject to revision</a:t>
            </a:r>
          </a:p>
        </p:txBody>
      </p:sp>
      <p:pic>
        <p:nvPicPr>
          <p:cNvPr id="18" name="Picture 17" descr="A graph of blue rectangular bars&#10;&#10;AI-generated content may be incorrect.">
            <a:extLst>
              <a:ext uri="{FF2B5EF4-FFF2-40B4-BE49-F238E27FC236}">
                <a16:creationId xmlns:a16="http://schemas.microsoft.com/office/drawing/2014/main" id="{033F7ECC-9C51-57C4-BE4B-65F4003013D0}"/>
              </a:ext>
            </a:extLst>
          </p:cNvPr>
          <p:cNvPicPr>
            <a:picLocks noChangeAspect="1"/>
          </p:cNvPicPr>
          <p:nvPr/>
        </p:nvPicPr>
        <p:blipFill>
          <a:blip r:embed="rId4"/>
          <a:stretch>
            <a:fillRect/>
          </a:stretch>
        </p:blipFill>
        <p:spPr>
          <a:xfrm>
            <a:off x="6234842" y="1652030"/>
            <a:ext cx="5756533" cy="430221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r="-61138" b="-14587"/>
            </a:stretch>
          </a:blipFill>
        </p:spPr>
        <p:txBody>
          <a:bodyPr/>
          <a:lstStyle/>
          <a:p>
            <a:pPr defTabSz="609630"/>
            <a:endParaRPr lang="en-US" sz="1200" dirty="0">
              <a:solidFill>
                <a:prstClr val="black"/>
              </a:solidFill>
              <a:latin typeface="Times New Roman" panose="02020603050405020304" pitchFamily="18" charset="0"/>
              <a:cs typeface="Times New Roman" panose="02020603050405020304" pitchFamily="18" charset="0"/>
            </a:endParaRPr>
          </a:p>
        </p:txBody>
      </p:sp>
      <p:sp>
        <p:nvSpPr>
          <p:cNvPr id="3" name="TextBox 3"/>
          <p:cNvSpPr txBox="1"/>
          <p:nvPr/>
        </p:nvSpPr>
        <p:spPr>
          <a:xfrm>
            <a:off x="1290465" y="536903"/>
            <a:ext cx="8985287" cy="642035"/>
          </a:xfrm>
          <a:prstGeom prst="rect">
            <a:avLst/>
          </a:prstGeom>
        </p:spPr>
        <p:txBody>
          <a:bodyPr lIns="0" tIns="0" rIns="0" bIns="0" rtlCol="0" anchor="t">
            <a:spAutoFit/>
          </a:bodyPr>
          <a:lstStyle/>
          <a:p>
            <a:pPr algn="ctr" defTabSz="609630">
              <a:lnSpc>
                <a:spcPts val="5280"/>
              </a:lnSpc>
              <a:spcBef>
                <a:spcPct val="0"/>
              </a:spcBef>
            </a:pPr>
            <a:r>
              <a:rPr lang="en-US" sz="4400" b="1" dirty="0">
                <a:solidFill>
                  <a:srgbClr val="000000"/>
                </a:solidFill>
                <a:latin typeface="Times New Roman" panose="02020603050405020304" pitchFamily="18" charset="0"/>
                <a:ea typeface="Mardoto Heavy"/>
                <a:cs typeface="Times New Roman" panose="02020603050405020304" pitchFamily="18" charset="0"/>
                <a:sym typeface="Mardoto Heavy"/>
              </a:rPr>
              <a:t>Objectives</a:t>
            </a:r>
          </a:p>
        </p:txBody>
      </p:sp>
      <p:sp>
        <p:nvSpPr>
          <p:cNvPr id="4" name="TextBox 4"/>
          <p:cNvSpPr txBox="1"/>
          <p:nvPr/>
        </p:nvSpPr>
        <p:spPr>
          <a:xfrm>
            <a:off x="255793" y="3002239"/>
            <a:ext cx="3448116" cy="353430"/>
          </a:xfrm>
          <a:prstGeom prst="rect">
            <a:avLst/>
          </a:prstGeom>
        </p:spPr>
        <p:txBody>
          <a:bodyPr lIns="0" tIns="0" rIns="0" bIns="0" rtlCol="0" anchor="t">
            <a:spAutoFit/>
          </a:bodyPr>
          <a:lstStyle/>
          <a:p>
            <a:pPr algn="ctr" defTabSz="609630">
              <a:lnSpc>
                <a:spcPts val="2860"/>
              </a:lnSpc>
              <a:spcBef>
                <a:spcPct val="0"/>
              </a:spcBef>
            </a:pPr>
            <a:r>
              <a:rPr lang="en-US" sz="22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ileron Bold"/>
              </a:rPr>
              <a:t>Get the Funds</a:t>
            </a:r>
          </a:p>
        </p:txBody>
      </p:sp>
      <p:sp>
        <p:nvSpPr>
          <p:cNvPr id="6" name="AutoShape 6"/>
          <p:cNvSpPr/>
          <p:nvPr/>
        </p:nvSpPr>
        <p:spPr>
          <a:xfrm>
            <a:off x="309786" y="3566562"/>
            <a:ext cx="3448116" cy="0"/>
          </a:xfrm>
          <a:prstGeom prst="line">
            <a:avLst/>
          </a:prstGeom>
          <a:ln w="114300" cap="flat">
            <a:solidFill>
              <a:srgbClr val="EFA038"/>
            </a:solidFill>
            <a:prstDash val="solid"/>
            <a:headEnd type="none" w="sm" len="sm"/>
            <a:tailEnd type="none" w="sm" len="sm"/>
          </a:ln>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4252768" y="3022609"/>
            <a:ext cx="3494579" cy="353430"/>
          </a:xfrm>
          <a:prstGeom prst="rect">
            <a:avLst/>
          </a:prstGeom>
        </p:spPr>
        <p:txBody>
          <a:bodyPr lIns="0" tIns="0" rIns="0" bIns="0" rtlCol="0" anchor="t">
            <a:spAutoFit/>
          </a:bodyPr>
          <a:lstStyle/>
          <a:p>
            <a:pPr algn="ctr" defTabSz="609630">
              <a:lnSpc>
                <a:spcPts val="2860"/>
              </a:lnSpc>
              <a:spcBef>
                <a:spcPct val="0"/>
              </a:spcBef>
            </a:pPr>
            <a:r>
              <a:rPr lang="en-US" sz="22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ileron Bold"/>
              </a:rPr>
              <a:t>Spend the Funds</a:t>
            </a:r>
          </a:p>
        </p:txBody>
      </p:sp>
      <p:sp>
        <p:nvSpPr>
          <p:cNvPr id="9" name="AutoShape 9"/>
          <p:cNvSpPr/>
          <p:nvPr/>
        </p:nvSpPr>
        <p:spPr>
          <a:xfrm>
            <a:off x="4348711" y="3557373"/>
            <a:ext cx="3494579" cy="0"/>
          </a:xfrm>
          <a:prstGeom prst="line">
            <a:avLst/>
          </a:prstGeom>
          <a:ln w="114300" cap="flat">
            <a:solidFill>
              <a:srgbClr val="EFA038"/>
            </a:solidFill>
            <a:prstDash val="solid"/>
            <a:headEnd type="none" w="sm" len="sm"/>
            <a:tailEnd type="none" w="sm" len="sm"/>
          </a:ln>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0" name="TextBox 10"/>
          <p:cNvSpPr txBox="1"/>
          <p:nvPr/>
        </p:nvSpPr>
        <p:spPr>
          <a:xfrm>
            <a:off x="8393685" y="3004035"/>
            <a:ext cx="3448116" cy="351635"/>
          </a:xfrm>
          <a:prstGeom prst="rect">
            <a:avLst/>
          </a:prstGeom>
        </p:spPr>
        <p:txBody>
          <a:bodyPr wrap="square" lIns="0" tIns="0" rIns="0" bIns="0" rtlCol="0" anchor="t">
            <a:spAutoFit/>
          </a:bodyPr>
          <a:lstStyle/>
          <a:p>
            <a:pPr algn="ctr" defTabSz="609630">
              <a:lnSpc>
                <a:spcPts val="2860"/>
              </a:lnSpc>
              <a:spcBef>
                <a:spcPct val="0"/>
              </a:spcBef>
            </a:pPr>
            <a:r>
              <a:rPr lang="en-US" sz="22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ileron Bold"/>
              </a:rPr>
              <a:t>Spend the Funds Correctly</a:t>
            </a:r>
            <a:r>
              <a:rPr lang="en-US" sz="2200" b="1" dirty="0">
                <a:solidFill>
                  <a:srgbClr val="000000"/>
                </a:solidFill>
                <a:latin typeface="Times New Roman" panose="02020603050405020304" pitchFamily="18" charset="0"/>
                <a:ea typeface="Aileron Bold"/>
                <a:cs typeface="Times New Roman" panose="02020603050405020304" pitchFamily="18" charset="0"/>
                <a:sym typeface="Aileron Bold"/>
              </a:rPr>
              <a:t>	</a:t>
            </a:r>
          </a:p>
        </p:txBody>
      </p:sp>
      <p:sp>
        <p:nvSpPr>
          <p:cNvPr id="12" name="AutoShape 12"/>
          <p:cNvSpPr/>
          <p:nvPr/>
        </p:nvSpPr>
        <p:spPr>
          <a:xfrm>
            <a:off x="8393685" y="3557373"/>
            <a:ext cx="3448116" cy="0"/>
          </a:xfrm>
          <a:prstGeom prst="line">
            <a:avLst/>
          </a:prstGeom>
          <a:ln w="114300" cap="flat">
            <a:solidFill>
              <a:srgbClr val="EFA038"/>
            </a:solidFill>
            <a:prstDash val="solid"/>
            <a:headEnd type="none" w="sm" len="sm"/>
            <a:tailEnd type="none" w="sm" len="sm"/>
          </a:ln>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8" name="TextBox 38">
            <a:extLst>
              <a:ext uri="{FF2B5EF4-FFF2-40B4-BE49-F238E27FC236}">
                <a16:creationId xmlns:a16="http://schemas.microsoft.com/office/drawing/2014/main" id="{A270E7A9-8CE0-F63D-EDEE-2F0CCCA8B5A0}"/>
              </a:ext>
            </a:extLst>
          </p:cNvPr>
          <p:cNvSpPr txBox="1"/>
          <p:nvPr/>
        </p:nvSpPr>
        <p:spPr>
          <a:xfrm>
            <a:off x="474734" y="3745740"/>
            <a:ext cx="3010237" cy="114928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spcAft>
                <a:spcPts val="400"/>
              </a:spcAft>
            </a:pPr>
            <a:r>
              <a:rPr lang="en-US" sz="1867" b="1" dirty="0">
                <a:solidFill>
                  <a:srgbClr val="1F497D"/>
                </a:solidFill>
                <a:latin typeface="Calibri" panose="020F0502020204030204" pitchFamily="34" charset="0"/>
                <a:ea typeface="Calibri" panose="020F0502020204030204" pitchFamily="34" charset="0"/>
                <a:cs typeface="Calibri" panose="020F0502020204030204" pitchFamily="34" charset="0"/>
              </a:rPr>
              <a:t>Secure the maximum amount of disaster recovery funds required for the Territory to rebuild resiliently.</a:t>
            </a:r>
          </a:p>
        </p:txBody>
      </p:sp>
      <p:sp>
        <p:nvSpPr>
          <p:cNvPr id="11" name="TextBox 40">
            <a:extLst>
              <a:ext uri="{FF2B5EF4-FFF2-40B4-BE49-F238E27FC236}">
                <a16:creationId xmlns:a16="http://schemas.microsoft.com/office/drawing/2014/main" id="{C8E51896-45E4-E723-59B7-83A9B1AA8237}"/>
              </a:ext>
            </a:extLst>
          </p:cNvPr>
          <p:cNvSpPr txBox="1"/>
          <p:nvPr/>
        </p:nvSpPr>
        <p:spPr>
          <a:xfrm>
            <a:off x="4609071" y="3726434"/>
            <a:ext cx="3010237" cy="143661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r>
              <a:rPr lang="en-US" sz="1867" b="1" dirty="0">
                <a:solidFill>
                  <a:srgbClr val="1F497D"/>
                </a:solidFill>
                <a:latin typeface="Calibri" panose="020F0502020204030204" pitchFamily="34" charset="0"/>
                <a:ea typeface="Calibri" panose="020F0502020204030204" pitchFamily="34" charset="0"/>
                <a:cs typeface="Calibri" panose="020F0502020204030204" pitchFamily="34" charset="0"/>
              </a:rPr>
              <a:t>Commence and conclude projects within the required timeframe to guarantee timely processing of Disaster Recovery funds. </a:t>
            </a:r>
          </a:p>
        </p:txBody>
      </p:sp>
      <p:sp>
        <p:nvSpPr>
          <p:cNvPr id="14" name="TextBox 42">
            <a:extLst>
              <a:ext uri="{FF2B5EF4-FFF2-40B4-BE49-F238E27FC236}">
                <a16:creationId xmlns:a16="http://schemas.microsoft.com/office/drawing/2014/main" id="{AB22D977-FBDB-A254-9A7A-A3F0A8093F1C}"/>
              </a:ext>
            </a:extLst>
          </p:cNvPr>
          <p:cNvSpPr txBox="1"/>
          <p:nvPr/>
        </p:nvSpPr>
        <p:spPr>
          <a:xfrm>
            <a:off x="8462683" y="3736713"/>
            <a:ext cx="3379118" cy="114928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r>
              <a:rPr lang="en-US" sz="1867" b="1" dirty="0">
                <a:solidFill>
                  <a:srgbClr val="1F497D"/>
                </a:solidFill>
                <a:latin typeface="Calibri" panose="020F0502020204030204" pitchFamily="34" charset="0"/>
                <a:ea typeface="Calibri" panose="020F0502020204030204" pitchFamily="34" charset="0"/>
                <a:cs typeface="Calibri" panose="020F0502020204030204" pitchFamily="34" charset="0"/>
              </a:rPr>
              <a:t>Ensure projects executed meet all applicable programmatic and regulatory requirements and internal audits are conducted. </a:t>
            </a:r>
          </a:p>
        </p:txBody>
      </p:sp>
      <p:grpSp>
        <p:nvGrpSpPr>
          <p:cNvPr id="16" name="Group 15">
            <a:extLst>
              <a:ext uri="{FF2B5EF4-FFF2-40B4-BE49-F238E27FC236}">
                <a16:creationId xmlns:a16="http://schemas.microsoft.com/office/drawing/2014/main" id="{7DE9BE4C-F199-5210-C683-E91F4517E461}"/>
              </a:ext>
            </a:extLst>
          </p:cNvPr>
          <p:cNvGrpSpPr/>
          <p:nvPr/>
        </p:nvGrpSpPr>
        <p:grpSpPr>
          <a:xfrm>
            <a:off x="1308855" y="1445714"/>
            <a:ext cx="1440689" cy="1406822"/>
            <a:chOff x="0" y="0"/>
            <a:chExt cx="6350000" cy="6350000"/>
          </a:xfrm>
          <a:solidFill>
            <a:schemeClr val="tx2"/>
          </a:solidFill>
        </p:grpSpPr>
        <p:sp>
          <p:nvSpPr>
            <p:cNvPr id="17" name="Freeform 19">
              <a:extLst>
                <a:ext uri="{FF2B5EF4-FFF2-40B4-BE49-F238E27FC236}">
                  <a16:creationId xmlns:a16="http://schemas.microsoft.com/office/drawing/2014/main" id="{17BD27F9-1973-EBA3-8B8D-E47890D6BE5F}"/>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dirty="0">
                <a:solidFill>
                  <a:prstClr val="black"/>
                </a:solidFill>
                <a:latin typeface="Calibri"/>
              </a:endParaRPr>
            </a:p>
          </p:txBody>
        </p:sp>
      </p:grpSp>
      <p:sp>
        <p:nvSpPr>
          <p:cNvPr id="20" name="Freeform 15">
            <a:extLst>
              <a:ext uri="{FF2B5EF4-FFF2-40B4-BE49-F238E27FC236}">
                <a16:creationId xmlns:a16="http://schemas.microsoft.com/office/drawing/2014/main" id="{E89CDE2E-EDBF-6C21-50F1-B0E661D0121C}"/>
              </a:ext>
            </a:extLst>
          </p:cNvPr>
          <p:cNvSpPr/>
          <p:nvPr/>
        </p:nvSpPr>
        <p:spPr>
          <a:xfrm>
            <a:off x="5301699" y="1445714"/>
            <a:ext cx="1474555" cy="1397557"/>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tx2"/>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sp>
        <p:nvSpPr>
          <p:cNvPr id="21" name="Freeform 25">
            <a:extLst>
              <a:ext uri="{FF2B5EF4-FFF2-40B4-BE49-F238E27FC236}">
                <a16:creationId xmlns:a16="http://schemas.microsoft.com/office/drawing/2014/main" id="{EEE8DDB3-E089-B4FA-4416-23AF36D4196C}"/>
              </a:ext>
            </a:extLst>
          </p:cNvPr>
          <p:cNvSpPr/>
          <p:nvPr/>
        </p:nvSpPr>
        <p:spPr>
          <a:xfrm>
            <a:off x="9673230" y="1431935"/>
            <a:ext cx="1372955" cy="1372955"/>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tx2"/>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sp>
        <p:nvSpPr>
          <p:cNvPr id="24" name="Freeform 21">
            <a:extLst>
              <a:ext uri="{FF2B5EF4-FFF2-40B4-BE49-F238E27FC236}">
                <a16:creationId xmlns:a16="http://schemas.microsoft.com/office/drawing/2014/main" id="{400B7619-4123-487E-D02C-4523F5EB20F4}"/>
              </a:ext>
            </a:extLst>
          </p:cNvPr>
          <p:cNvSpPr/>
          <p:nvPr/>
        </p:nvSpPr>
        <p:spPr>
          <a:xfrm>
            <a:off x="5599609" y="1810064"/>
            <a:ext cx="878733" cy="891013"/>
          </a:xfrm>
          <a:custGeom>
            <a:avLst/>
            <a:gdLst/>
            <a:ahLst/>
            <a:cxnLst/>
            <a:rect l="l" t="t" r="r" b="b"/>
            <a:pathLst>
              <a:path w="1339666" h="1293387">
                <a:moveTo>
                  <a:pt x="0" y="0"/>
                </a:moveTo>
                <a:lnTo>
                  <a:pt x="1339666" y="0"/>
                </a:lnTo>
                <a:lnTo>
                  <a:pt x="1339666" y="1293387"/>
                </a:lnTo>
                <a:lnTo>
                  <a:pt x="0" y="12933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sp>
        <p:nvSpPr>
          <p:cNvPr id="25" name="Freeform 20">
            <a:extLst>
              <a:ext uri="{FF2B5EF4-FFF2-40B4-BE49-F238E27FC236}">
                <a16:creationId xmlns:a16="http://schemas.microsoft.com/office/drawing/2014/main" id="{4EEA88D8-1C39-DDB5-0FC9-250FEAC342CB}"/>
              </a:ext>
            </a:extLst>
          </p:cNvPr>
          <p:cNvSpPr/>
          <p:nvPr/>
        </p:nvSpPr>
        <p:spPr>
          <a:xfrm>
            <a:off x="1544663" y="1754049"/>
            <a:ext cx="1021427" cy="896303"/>
          </a:xfrm>
          <a:custGeom>
            <a:avLst/>
            <a:gdLst/>
            <a:ahLst/>
            <a:cxnLst/>
            <a:rect l="l" t="t" r="r" b="b"/>
            <a:pathLst>
              <a:path w="1532141" h="1344454">
                <a:moveTo>
                  <a:pt x="0" y="0"/>
                </a:moveTo>
                <a:lnTo>
                  <a:pt x="1532141" y="0"/>
                </a:lnTo>
                <a:lnTo>
                  <a:pt x="1532141" y="1344453"/>
                </a:lnTo>
                <a:lnTo>
                  <a:pt x="0" y="1344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sp>
        <p:nvSpPr>
          <p:cNvPr id="26" name="Freeform 26">
            <a:extLst>
              <a:ext uri="{FF2B5EF4-FFF2-40B4-BE49-F238E27FC236}">
                <a16:creationId xmlns:a16="http://schemas.microsoft.com/office/drawing/2014/main" id="{85B4F4A7-BEFC-C9D3-87D6-C533F805681B}"/>
              </a:ext>
            </a:extLst>
          </p:cNvPr>
          <p:cNvSpPr/>
          <p:nvPr/>
        </p:nvSpPr>
        <p:spPr>
          <a:xfrm>
            <a:off x="9844583" y="1599130"/>
            <a:ext cx="1038563" cy="1038563"/>
          </a:xfrm>
          <a:custGeom>
            <a:avLst/>
            <a:gdLst/>
            <a:ahLst/>
            <a:cxnLst/>
            <a:rect l="l" t="t" r="r" b="b"/>
            <a:pathLst>
              <a:path w="1557845" h="1557845">
                <a:moveTo>
                  <a:pt x="0" y="0"/>
                </a:moveTo>
                <a:lnTo>
                  <a:pt x="1557845" y="0"/>
                </a:lnTo>
                <a:lnTo>
                  <a:pt x="1557845" y="1557845"/>
                </a:lnTo>
                <a:lnTo>
                  <a:pt x="0" y="15578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pic>
        <p:nvPicPr>
          <p:cNvPr id="13" name="Picture 12">
            <a:extLst>
              <a:ext uri="{FF2B5EF4-FFF2-40B4-BE49-F238E27FC236}">
                <a16:creationId xmlns:a16="http://schemas.microsoft.com/office/drawing/2014/main" id="{B1E1A44B-1C3B-DB53-F15A-E2C6F2AFB0E6}"/>
              </a:ext>
            </a:extLst>
          </p:cNvPr>
          <p:cNvPicPr>
            <a:picLocks noChangeAspect="1"/>
          </p:cNvPicPr>
          <p:nvPr/>
        </p:nvPicPr>
        <p:blipFill>
          <a:blip r:embed="rId10" cstate="print">
            <a:extLst>
              <a:ext uri="{28A0092B-C50C-407E-A947-70E740481C1C}">
                <a14:useLocalDpi xmlns:a14="http://schemas.microsoft.com/office/drawing/2010/main" val="0"/>
              </a:ext>
            </a:extLst>
          </a:blip>
          <a:srcRect l="7884" t="6061" r="5688" b="6853"/>
          <a:stretch>
            <a:fillRect/>
          </a:stretch>
        </p:blipFill>
        <p:spPr>
          <a:xfrm>
            <a:off x="786113" y="5130465"/>
            <a:ext cx="2556387" cy="1448620"/>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49270FA3-5385-27E3-AE0E-3CA93FC24563}"/>
              </a:ext>
            </a:extLst>
          </p:cNvPr>
          <p:cNvPicPr>
            <a:picLocks noChangeAspect="1"/>
          </p:cNvPicPr>
          <p:nvPr/>
        </p:nvPicPr>
        <p:blipFill>
          <a:blip r:embed="rId11" cstate="print">
            <a:extLst>
              <a:ext uri="{28A0092B-C50C-407E-A947-70E740481C1C}">
                <a14:useLocalDpi xmlns:a14="http://schemas.microsoft.com/office/drawing/2010/main" val="0"/>
              </a:ext>
            </a:extLst>
          </a:blip>
          <a:srcRect l="-253" t="17336" r="289" b="7834"/>
          <a:stretch>
            <a:fillRect/>
          </a:stretch>
        </p:blipFill>
        <p:spPr>
          <a:xfrm>
            <a:off x="4817110" y="5241275"/>
            <a:ext cx="2689374" cy="1436291"/>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259FB959-DB6B-F4FB-E7B6-AE6044792375}"/>
              </a:ext>
            </a:extLst>
          </p:cNvPr>
          <p:cNvPicPr>
            <a:picLocks noChangeAspect="1"/>
          </p:cNvPicPr>
          <p:nvPr/>
        </p:nvPicPr>
        <p:blipFill>
          <a:blip r:embed="rId12" cstate="print">
            <a:extLst>
              <a:ext uri="{28A0092B-C50C-407E-A947-70E740481C1C}">
                <a14:useLocalDpi xmlns:a14="http://schemas.microsoft.com/office/drawing/2010/main" val="0"/>
              </a:ext>
            </a:extLst>
          </a:blip>
          <a:srcRect t="13915" b="11189"/>
          <a:stretch>
            <a:fillRect/>
          </a:stretch>
        </p:blipFill>
        <p:spPr>
          <a:xfrm>
            <a:off x="8773056" y="5241275"/>
            <a:ext cx="2689374" cy="143629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AD84A-A4FF-07E7-AD36-0E00B4AC2CD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A5EE8B1-6F3E-FBBE-8449-5C5849A5FA1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202" t="-14587" r="-40936"/>
            </a:stretch>
          </a:blipFill>
        </p:spPr>
        <p:txBody>
          <a:bodyPr/>
          <a:lstStyle/>
          <a:p>
            <a:pPr defTabSz="609630"/>
            <a:r>
              <a:rPr lang="en-US" sz="1200">
                <a:solidFill>
                  <a:prstClr val="black"/>
                </a:solidFill>
                <a:latin typeface="Times New Roman" panose="02020603050405020304" pitchFamily="18" charset="0"/>
                <a:cs typeface="Times New Roman" panose="02020603050405020304" pitchFamily="18" charset="0"/>
              </a:rPr>
              <a:t> </a:t>
            </a:r>
          </a:p>
        </p:txBody>
      </p:sp>
      <p:grpSp>
        <p:nvGrpSpPr>
          <p:cNvPr id="3" name="Group 3">
            <a:extLst>
              <a:ext uri="{FF2B5EF4-FFF2-40B4-BE49-F238E27FC236}">
                <a16:creationId xmlns:a16="http://schemas.microsoft.com/office/drawing/2014/main" id="{C9B2D5C6-057E-60FC-9A2A-9834EC1EC13B}"/>
              </a:ext>
            </a:extLst>
          </p:cNvPr>
          <p:cNvGrpSpPr/>
          <p:nvPr/>
        </p:nvGrpSpPr>
        <p:grpSpPr>
          <a:xfrm>
            <a:off x="926879" y="5622578"/>
            <a:ext cx="1004569" cy="1106928"/>
            <a:chOff x="0" y="0"/>
            <a:chExt cx="396867" cy="437305"/>
          </a:xfrm>
        </p:grpSpPr>
        <p:sp>
          <p:nvSpPr>
            <p:cNvPr id="4" name="Freeform 4">
              <a:extLst>
                <a:ext uri="{FF2B5EF4-FFF2-40B4-BE49-F238E27FC236}">
                  <a16:creationId xmlns:a16="http://schemas.microsoft.com/office/drawing/2014/main" id="{82EEA724-6558-1D88-DF1E-D819164FE5AC}"/>
                </a:ext>
              </a:extLst>
            </p:cNvPr>
            <p:cNvSpPr/>
            <p:nvPr/>
          </p:nvSpPr>
          <p:spPr>
            <a:xfrm>
              <a:off x="0" y="0"/>
              <a:ext cx="396867" cy="437305"/>
            </a:xfrm>
            <a:custGeom>
              <a:avLst/>
              <a:gdLst/>
              <a:ahLst/>
              <a:cxnLst/>
              <a:rect l="l" t="t" r="r" b="b"/>
              <a:pathLst>
                <a:path w="396867" h="437305">
                  <a:moveTo>
                    <a:pt x="0" y="0"/>
                  </a:moveTo>
                  <a:lnTo>
                    <a:pt x="396867" y="0"/>
                  </a:lnTo>
                  <a:lnTo>
                    <a:pt x="396867" y="437305"/>
                  </a:lnTo>
                  <a:lnTo>
                    <a:pt x="0" y="437305"/>
                  </a:lnTo>
                  <a:close/>
                </a:path>
              </a:pathLst>
            </a:custGeom>
            <a:solidFill>
              <a:srgbClr val="EFA038"/>
            </a:solid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5" name="TextBox 5">
              <a:extLst>
                <a:ext uri="{FF2B5EF4-FFF2-40B4-BE49-F238E27FC236}">
                  <a16:creationId xmlns:a16="http://schemas.microsoft.com/office/drawing/2014/main" id="{8B53079E-04BB-0A00-578A-61F727F1715F}"/>
                </a:ext>
              </a:extLst>
            </p:cNvPr>
            <p:cNvSpPr txBox="1"/>
            <p:nvPr/>
          </p:nvSpPr>
          <p:spPr>
            <a:xfrm>
              <a:off x="0" y="19050"/>
              <a:ext cx="396867" cy="418255"/>
            </a:xfrm>
            <a:prstGeom prst="rect">
              <a:avLst/>
            </a:prstGeom>
          </p:spPr>
          <p:txBody>
            <a:bodyPr lIns="33867" tIns="33867" rIns="33867" bIns="33867" rtlCol="0" anchor="ctr"/>
            <a:lstStyle/>
            <a:p>
              <a:pPr algn="ctr" defTabSz="609630">
                <a:lnSpc>
                  <a:spcPts val="1246"/>
                </a:lnSpc>
              </a:pPr>
              <a:endParaRPr sz="1200">
                <a:solidFill>
                  <a:prstClr val="black"/>
                </a:solidFill>
                <a:latin typeface="Times New Roman" panose="02020603050405020304" pitchFamily="18" charset="0"/>
                <a:cs typeface="Times New Roman" panose="02020603050405020304" pitchFamily="18" charset="0"/>
              </a:endParaRPr>
            </a:p>
          </p:txBody>
        </p:sp>
      </p:grpSp>
      <p:grpSp>
        <p:nvGrpSpPr>
          <p:cNvPr id="10" name="Group 10">
            <a:extLst>
              <a:ext uri="{FF2B5EF4-FFF2-40B4-BE49-F238E27FC236}">
                <a16:creationId xmlns:a16="http://schemas.microsoft.com/office/drawing/2014/main" id="{4BC56610-0E12-97D8-F0AD-1FB3CBDA690A}"/>
              </a:ext>
            </a:extLst>
          </p:cNvPr>
          <p:cNvGrpSpPr/>
          <p:nvPr/>
        </p:nvGrpSpPr>
        <p:grpSpPr>
          <a:xfrm rot="-5400000">
            <a:off x="3031963" y="-640035"/>
            <a:ext cx="110879" cy="4127117"/>
            <a:chOff x="0" y="0"/>
            <a:chExt cx="43804" cy="1630466"/>
          </a:xfrm>
        </p:grpSpPr>
        <p:sp>
          <p:nvSpPr>
            <p:cNvPr id="11" name="Freeform 11">
              <a:extLst>
                <a:ext uri="{FF2B5EF4-FFF2-40B4-BE49-F238E27FC236}">
                  <a16:creationId xmlns:a16="http://schemas.microsoft.com/office/drawing/2014/main" id="{F342C1B9-5958-8768-9269-F266FB632283}"/>
                </a:ext>
              </a:extLst>
            </p:cNvPr>
            <p:cNvSpPr/>
            <p:nvPr/>
          </p:nvSpPr>
          <p:spPr>
            <a:xfrm>
              <a:off x="0" y="0"/>
              <a:ext cx="43804" cy="1630466"/>
            </a:xfrm>
            <a:custGeom>
              <a:avLst/>
              <a:gdLst/>
              <a:ahLst/>
              <a:cxnLst/>
              <a:rect l="l" t="t" r="r" b="b"/>
              <a:pathLst>
                <a:path w="43804" h="1630466">
                  <a:moveTo>
                    <a:pt x="0" y="0"/>
                  </a:moveTo>
                  <a:lnTo>
                    <a:pt x="43804" y="0"/>
                  </a:lnTo>
                  <a:lnTo>
                    <a:pt x="43804" y="1630466"/>
                  </a:lnTo>
                  <a:lnTo>
                    <a:pt x="0" y="1630466"/>
                  </a:lnTo>
                  <a:close/>
                </a:path>
              </a:pathLst>
            </a:custGeom>
            <a:solidFill>
              <a:srgbClr val="EFA038"/>
            </a:solid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2" name="TextBox 12">
              <a:extLst>
                <a:ext uri="{FF2B5EF4-FFF2-40B4-BE49-F238E27FC236}">
                  <a16:creationId xmlns:a16="http://schemas.microsoft.com/office/drawing/2014/main" id="{A055CA2E-337A-C274-76FE-03341D2D36A3}"/>
                </a:ext>
              </a:extLst>
            </p:cNvPr>
            <p:cNvSpPr txBox="1"/>
            <p:nvPr/>
          </p:nvSpPr>
          <p:spPr>
            <a:xfrm>
              <a:off x="0" y="19050"/>
              <a:ext cx="43804" cy="1611416"/>
            </a:xfrm>
            <a:prstGeom prst="rect">
              <a:avLst/>
            </a:prstGeom>
          </p:spPr>
          <p:txBody>
            <a:bodyPr lIns="33867" tIns="33867" rIns="33867" bIns="33867" rtlCol="0" anchor="ctr"/>
            <a:lstStyle/>
            <a:p>
              <a:pPr algn="ctr" defTabSz="609630">
                <a:lnSpc>
                  <a:spcPts val="1246"/>
                </a:lnSpc>
              </a:pPr>
              <a:endParaRPr sz="1200">
                <a:solidFill>
                  <a:prstClr val="black"/>
                </a:solidFill>
                <a:latin typeface="Times New Roman" panose="02020603050405020304" pitchFamily="18" charset="0"/>
                <a:cs typeface="Times New Roman" panose="02020603050405020304" pitchFamily="18" charset="0"/>
              </a:endParaRPr>
            </a:p>
          </p:txBody>
        </p:sp>
      </p:grpSp>
      <p:sp>
        <p:nvSpPr>
          <p:cNvPr id="13" name="TextBox 13">
            <a:extLst>
              <a:ext uri="{FF2B5EF4-FFF2-40B4-BE49-F238E27FC236}">
                <a16:creationId xmlns:a16="http://schemas.microsoft.com/office/drawing/2014/main" id="{7810A371-4B38-4F1C-66A1-6ECBCAF68FC7}"/>
              </a:ext>
            </a:extLst>
          </p:cNvPr>
          <p:cNvSpPr txBox="1"/>
          <p:nvPr/>
        </p:nvSpPr>
        <p:spPr>
          <a:xfrm>
            <a:off x="1023844" y="565737"/>
            <a:ext cx="9246993" cy="731739"/>
          </a:xfrm>
          <a:prstGeom prst="rect">
            <a:avLst/>
          </a:prstGeom>
        </p:spPr>
        <p:txBody>
          <a:bodyPr wrap="square" lIns="0" tIns="0" rIns="0" bIns="0" rtlCol="0" anchor="t">
            <a:spAutoFit/>
          </a:bodyPr>
          <a:lstStyle/>
          <a:p>
            <a:pPr defTabSz="609630">
              <a:lnSpc>
                <a:spcPts val="6160"/>
              </a:lnSpc>
            </a:pPr>
            <a:r>
              <a:rPr lang="en-US" sz="4000" b="1">
                <a:solidFill>
                  <a:srgbClr val="000000"/>
                </a:solidFill>
                <a:latin typeface="Calibri"/>
                <a:ea typeface="Mardoto Heavy"/>
                <a:cs typeface="Times New Roman" panose="02020603050405020304" pitchFamily="18" charset="0"/>
                <a:sym typeface="Mardoto Heavy"/>
              </a:rPr>
              <a:t>FY2027 General Fund Projection</a:t>
            </a:r>
          </a:p>
        </p:txBody>
      </p:sp>
      <p:sp>
        <p:nvSpPr>
          <p:cNvPr id="14" name="TextBox 14">
            <a:extLst>
              <a:ext uri="{FF2B5EF4-FFF2-40B4-BE49-F238E27FC236}">
                <a16:creationId xmlns:a16="http://schemas.microsoft.com/office/drawing/2014/main" id="{D14EB2A7-2C63-5A5D-FD36-57E9555A605B}"/>
              </a:ext>
            </a:extLst>
          </p:cNvPr>
          <p:cNvSpPr txBox="1"/>
          <p:nvPr/>
        </p:nvSpPr>
        <p:spPr>
          <a:xfrm>
            <a:off x="1023844" y="2874069"/>
            <a:ext cx="4127117" cy="517321"/>
          </a:xfrm>
          <a:prstGeom prst="rect">
            <a:avLst/>
          </a:prstGeom>
        </p:spPr>
        <p:txBody>
          <a:bodyPr lIns="0" tIns="0" rIns="0" bIns="0" rtlCol="0" anchor="t">
            <a:spAutoFit/>
          </a:bodyPr>
          <a:lstStyle/>
          <a:p>
            <a:pPr algn="just" defTabSz="609630">
              <a:lnSpc>
                <a:spcPts val="2146"/>
              </a:lnSpc>
            </a:pPr>
            <a:br>
              <a:rPr lang="en-US" sz="1533">
                <a:solidFill>
                  <a:srgbClr val="000000"/>
                </a:solidFill>
                <a:latin typeface="Times New Roman" panose="02020603050405020304" pitchFamily="18" charset="0"/>
                <a:ea typeface="Clear Sans"/>
                <a:cs typeface="Times New Roman" panose="02020603050405020304" pitchFamily="18" charset="0"/>
                <a:sym typeface="Clear Sans"/>
              </a:rPr>
            </a:br>
            <a:endParaRPr lang="en-US" sz="1533">
              <a:solidFill>
                <a:srgbClr val="000000"/>
              </a:solidFill>
              <a:latin typeface="Times New Roman" panose="02020603050405020304" pitchFamily="18" charset="0"/>
              <a:ea typeface="Clear Sans"/>
              <a:cs typeface="Times New Roman" panose="02020603050405020304" pitchFamily="18" charset="0"/>
              <a:sym typeface="Clear Sans"/>
            </a:endParaRPr>
          </a:p>
        </p:txBody>
      </p:sp>
      <p:grpSp>
        <p:nvGrpSpPr>
          <p:cNvPr id="15" name="Group 15">
            <a:extLst>
              <a:ext uri="{FF2B5EF4-FFF2-40B4-BE49-F238E27FC236}">
                <a16:creationId xmlns:a16="http://schemas.microsoft.com/office/drawing/2014/main" id="{72E149A9-A41F-0B7A-18A4-B6D821AB08DE}"/>
              </a:ext>
            </a:extLst>
          </p:cNvPr>
          <p:cNvGrpSpPr/>
          <p:nvPr/>
        </p:nvGrpSpPr>
        <p:grpSpPr>
          <a:xfrm>
            <a:off x="8961947" y="1596792"/>
            <a:ext cx="916833" cy="902211"/>
            <a:chOff x="0" y="0"/>
            <a:chExt cx="362206" cy="356429"/>
          </a:xfrm>
        </p:grpSpPr>
        <p:sp>
          <p:nvSpPr>
            <p:cNvPr id="16" name="Freeform 16">
              <a:extLst>
                <a:ext uri="{FF2B5EF4-FFF2-40B4-BE49-F238E27FC236}">
                  <a16:creationId xmlns:a16="http://schemas.microsoft.com/office/drawing/2014/main" id="{4C669358-BFC3-354E-B44E-0C0102A96093}"/>
                </a:ext>
              </a:extLst>
            </p:cNvPr>
            <p:cNvSpPr/>
            <p:nvPr/>
          </p:nvSpPr>
          <p:spPr>
            <a:xfrm>
              <a:off x="0" y="0"/>
              <a:ext cx="362206" cy="356429"/>
            </a:xfrm>
            <a:custGeom>
              <a:avLst/>
              <a:gdLst/>
              <a:ahLst/>
              <a:cxnLst/>
              <a:rect l="l" t="t" r="r" b="b"/>
              <a:pathLst>
                <a:path w="362206" h="356429">
                  <a:moveTo>
                    <a:pt x="0" y="0"/>
                  </a:moveTo>
                  <a:lnTo>
                    <a:pt x="362206" y="0"/>
                  </a:lnTo>
                  <a:lnTo>
                    <a:pt x="362206" y="356429"/>
                  </a:lnTo>
                  <a:lnTo>
                    <a:pt x="0" y="356429"/>
                  </a:lnTo>
                  <a:close/>
                </a:path>
              </a:pathLst>
            </a:custGeom>
            <a:solidFill>
              <a:srgbClr val="EFA038"/>
            </a:solid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7" name="TextBox 17">
              <a:extLst>
                <a:ext uri="{FF2B5EF4-FFF2-40B4-BE49-F238E27FC236}">
                  <a16:creationId xmlns:a16="http://schemas.microsoft.com/office/drawing/2014/main" id="{125FCCD2-0C1B-F523-FBBA-B0498CC00608}"/>
                </a:ext>
              </a:extLst>
            </p:cNvPr>
            <p:cNvSpPr txBox="1"/>
            <p:nvPr/>
          </p:nvSpPr>
          <p:spPr>
            <a:xfrm>
              <a:off x="0" y="19050"/>
              <a:ext cx="362206" cy="337379"/>
            </a:xfrm>
            <a:prstGeom prst="rect">
              <a:avLst/>
            </a:prstGeom>
          </p:spPr>
          <p:txBody>
            <a:bodyPr lIns="33867" tIns="33867" rIns="33867" bIns="33867" rtlCol="0" anchor="ctr"/>
            <a:lstStyle/>
            <a:p>
              <a:pPr algn="ctr" defTabSz="609630">
                <a:lnSpc>
                  <a:spcPts val="1246"/>
                </a:lnSpc>
              </a:pPr>
              <a:endParaRPr sz="1200">
                <a:solidFill>
                  <a:prstClr val="black"/>
                </a:solidFill>
                <a:latin typeface="Times New Roman" panose="02020603050405020304" pitchFamily="18" charset="0"/>
                <a:cs typeface="Times New Roman" panose="02020603050405020304" pitchFamily="18" charset="0"/>
              </a:endParaRPr>
            </a:p>
          </p:txBody>
        </p:sp>
      </p:grpSp>
      <p:sp>
        <p:nvSpPr>
          <p:cNvPr id="22" name="TextBox 21">
            <a:extLst>
              <a:ext uri="{FF2B5EF4-FFF2-40B4-BE49-F238E27FC236}">
                <a16:creationId xmlns:a16="http://schemas.microsoft.com/office/drawing/2014/main" id="{5965A39F-E551-708B-4ED0-98BE957780D2}"/>
              </a:ext>
            </a:extLst>
          </p:cNvPr>
          <p:cNvSpPr txBox="1"/>
          <p:nvPr/>
        </p:nvSpPr>
        <p:spPr>
          <a:xfrm>
            <a:off x="9698673" y="6503804"/>
            <a:ext cx="3866148" cy="256545"/>
          </a:xfrm>
          <a:prstGeom prst="rect">
            <a:avLst/>
          </a:prstGeom>
          <a:noFill/>
        </p:spPr>
        <p:txBody>
          <a:bodyPr wrap="square" rtlCol="0">
            <a:spAutoFit/>
          </a:bodyPr>
          <a:lstStyle/>
          <a:p>
            <a:pPr defTabSz="609630"/>
            <a:r>
              <a:rPr lang="en-US" sz="1067" b="1" i="1">
                <a:solidFill>
                  <a:prstClr val="black"/>
                </a:solidFill>
                <a:latin typeface="Calibri"/>
              </a:rPr>
              <a:t>Disclaimer: All data is subject to revision</a:t>
            </a:r>
          </a:p>
        </p:txBody>
      </p:sp>
      <p:pic>
        <p:nvPicPr>
          <p:cNvPr id="7" name="Picture 6" descr="The image displays a detailed breakdown of various financial categories, including income, taxes, other revenues, transfers, and mitigation recoveries, resulting in total gross revenues and general fund revenues.&#10;&#10;AI-generated content may be incorrect.">
            <a:extLst>
              <a:ext uri="{FF2B5EF4-FFF2-40B4-BE49-F238E27FC236}">
                <a16:creationId xmlns:a16="http://schemas.microsoft.com/office/drawing/2014/main" id="{2D663E8B-7E32-17DB-AD31-7396D8108EE5}"/>
              </a:ext>
            </a:extLst>
          </p:cNvPr>
          <p:cNvPicPr>
            <a:picLocks noChangeAspect="1"/>
          </p:cNvPicPr>
          <p:nvPr/>
        </p:nvPicPr>
        <p:blipFill>
          <a:blip r:embed="rId4"/>
          <a:stretch>
            <a:fillRect/>
          </a:stretch>
        </p:blipFill>
        <p:spPr>
          <a:xfrm>
            <a:off x="1268297" y="1870352"/>
            <a:ext cx="8185052" cy="4567461"/>
          </a:xfrm>
          <a:prstGeom prst="rect">
            <a:avLst/>
          </a:prstGeom>
        </p:spPr>
      </p:pic>
    </p:spTree>
    <p:extLst>
      <p:ext uri="{BB962C8B-B14F-4D97-AF65-F5344CB8AC3E}">
        <p14:creationId xmlns:p14="http://schemas.microsoft.com/office/powerpoint/2010/main" val="38231853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151632" y="2487105"/>
            <a:ext cx="9888736" cy="2562561"/>
          </a:xfrm>
          <a:prstGeom prst="rect">
            <a:avLst/>
          </a:prstGeom>
        </p:spPr>
        <p:txBody>
          <a:bodyPr lIns="0" tIns="0" rIns="0" bIns="0" rtlCol="0" anchor="t">
            <a:spAutoFit/>
          </a:bodyPr>
          <a:lstStyle/>
          <a:p>
            <a:pPr algn="ctr" defTabSz="609630">
              <a:lnSpc>
                <a:spcPts val="9865"/>
              </a:lnSpc>
            </a:pPr>
            <a:r>
              <a:rPr lang="en-US" sz="10067" b="1" spc="1057">
                <a:solidFill>
                  <a:srgbClr val="000000"/>
                </a:solidFill>
                <a:latin typeface="Calibri"/>
                <a:ea typeface="Mardoto Heavy"/>
                <a:cs typeface="Times New Roman" panose="02020603050405020304" pitchFamily="18" charset="0"/>
                <a:sym typeface="Mardoto Heavy"/>
              </a:rPr>
              <a:t>THANK</a:t>
            </a:r>
          </a:p>
          <a:p>
            <a:pPr algn="ctr" defTabSz="609630">
              <a:lnSpc>
                <a:spcPts val="9865"/>
              </a:lnSpc>
            </a:pPr>
            <a:r>
              <a:rPr lang="en-US" sz="10067" b="1" spc="1057">
                <a:solidFill>
                  <a:srgbClr val="000000"/>
                </a:solidFill>
                <a:latin typeface="Calibri"/>
                <a:ea typeface="Mardoto Heavy"/>
                <a:cs typeface="Times New Roman" panose="02020603050405020304" pitchFamily="18" charset="0"/>
                <a:sym typeface="Mardoto Heavy"/>
              </a:rPr>
              <a:t>YOU</a:t>
            </a:r>
          </a:p>
        </p:txBody>
      </p:sp>
      <p:grpSp>
        <p:nvGrpSpPr>
          <p:cNvPr id="5" name="Group 5"/>
          <p:cNvGrpSpPr/>
          <p:nvPr/>
        </p:nvGrpSpPr>
        <p:grpSpPr>
          <a:xfrm rot="5400000">
            <a:off x="-423955" y="788807"/>
            <a:ext cx="2572117" cy="1286059"/>
            <a:chOff x="0" y="0"/>
            <a:chExt cx="812800" cy="406400"/>
          </a:xfrm>
        </p:grpSpPr>
        <p:sp>
          <p:nvSpPr>
            <p:cNvPr id="6" name="Freeform 6"/>
            <p:cNvSpPr/>
            <p:nvPr/>
          </p:nvSpPr>
          <p:spPr>
            <a:xfrm>
              <a:off x="0" y="0"/>
              <a:ext cx="812800" cy="406400"/>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EFA038"/>
            </a:solidFill>
          </p:spPr>
          <p:txBody>
            <a:bodyPr/>
            <a:lstStyle/>
            <a:p>
              <a:pPr defTabSz="609630"/>
              <a:endParaRPr lang="en-US" sz="1200">
                <a:solidFill>
                  <a:prstClr val="black"/>
                </a:solidFill>
                <a:latin typeface="Calibri"/>
              </a:endParaRPr>
            </a:p>
          </p:txBody>
        </p:sp>
        <p:sp>
          <p:nvSpPr>
            <p:cNvPr id="7" name="TextBox 7"/>
            <p:cNvSpPr txBox="1"/>
            <p:nvPr/>
          </p:nvSpPr>
          <p:spPr>
            <a:xfrm>
              <a:off x="203200" y="120650"/>
              <a:ext cx="406400" cy="285750"/>
            </a:xfrm>
            <a:prstGeom prst="rect">
              <a:avLst/>
            </a:prstGeom>
          </p:spPr>
          <p:txBody>
            <a:bodyPr lIns="33867" tIns="33867" rIns="33867" bIns="33867" rtlCol="0" anchor="ctr"/>
            <a:lstStyle/>
            <a:p>
              <a:pPr algn="ctr" defTabSz="609630">
                <a:lnSpc>
                  <a:spcPts val="1246"/>
                </a:lnSpc>
              </a:pPr>
              <a:endParaRPr sz="1200">
                <a:solidFill>
                  <a:prstClr val="black"/>
                </a:solidFill>
                <a:latin typeface="Calibri"/>
              </a:endParaRPr>
            </a:p>
          </p:txBody>
        </p:sp>
      </p:grpSp>
      <p:sp>
        <p:nvSpPr>
          <p:cNvPr id="9" name="Freeform 9"/>
          <p:cNvSpPr/>
          <p:nvPr/>
        </p:nvSpPr>
        <p:spPr>
          <a:xfrm rot="16200000">
            <a:off x="10061386" y="4828180"/>
            <a:ext cx="2548721" cy="1274361"/>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002060"/>
          </a:solidFill>
        </p:spPr>
        <p:txBody>
          <a:bodyPr/>
          <a:lstStyle/>
          <a:p>
            <a:pPr defTabSz="609630"/>
            <a:endParaRPr lang="en-US" sz="1200">
              <a:solidFill>
                <a:prstClr val="black"/>
              </a:solidFill>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7154"/>
            <a:ext cx="12192000" cy="6488054"/>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638" r="-30986"/>
            </a:stretch>
          </a:blipFill>
        </p:spPr>
        <p:txBody>
          <a:bodyPr/>
          <a:lstStyle/>
          <a:p>
            <a:pPr defTabSz="609630"/>
            <a:endParaRPr lang="en-US" sz="1200">
              <a:solidFill>
                <a:prstClr val="black"/>
              </a:solidFill>
              <a:latin typeface="Calibri"/>
            </a:endParaRPr>
          </a:p>
        </p:txBody>
      </p:sp>
      <p:sp>
        <p:nvSpPr>
          <p:cNvPr id="3" name="AutoShape 3"/>
          <p:cNvSpPr/>
          <p:nvPr/>
        </p:nvSpPr>
        <p:spPr>
          <a:xfrm>
            <a:off x="0" y="7937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AutoShape 4"/>
          <p:cNvSpPr/>
          <p:nvPr/>
        </p:nvSpPr>
        <p:spPr>
          <a:xfrm>
            <a:off x="-259" y="677862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a:solidFill>
                <a:prstClr val="black"/>
              </a:solidFill>
              <a:latin typeface="Calibri"/>
            </a:endParaRPr>
          </a:p>
        </p:txBody>
      </p:sp>
      <p:graphicFrame>
        <p:nvGraphicFramePr>
          <p:cNvPr id="7" name="Table 6">
            <a:extLst>
              <a:ext uri="{FF2B5EF4-FFF2-40B4-BE49-F238E27FC236}">
                <a16:creationId xmlns:a16="http://schemas.microsoft.com/office/drawing/2014/main" id="{0A3835C7-C918-4D38-0171-197ABBED113D}"/>
              </a:ext>
            </a:extLst>
          </p:cNvPr>
          <p:cNvGraphicFramePr>
            <a:graphicFrameLocks noGrp="1"/>
          </p:cNvGraphicFramePr>
          <p:nvPr/>
        </p:nvGraphicFramePr>
        <p:xfrm>
          <a:off x="646546" y="889000"/>
          <a:ext cx="10766338" cy="2226733"/>
        </p:xfrm>
        <a:graphic>
          <a:graphicData uri="http://schemas.openxmlformats.org/drawingml/2006/table">
            <a:tbl>
              <a:tblPr>
                <a:tableStyleId>{5C22544A-7EE6-4342-B048-85BDC9FD1C3A}</a:tableStyleId>
              </a:tblPr>
              <a:tblGrid>
                <a:gridCol w="1380686">
                  <a:extLst>
                    <a:ext uri="{9D8B030D-6E8A-4147-A177-3AD203B41FA5}">
                      <a16:colId xmlns:a16="http://schemas.microsoft.com/office/drawing/2014/main" val="4035020003"/>
                    </a:ext>
                  </a:extLst>
                </a:gridCol>
                <a:gridCol w="2870957">
                  <a:extLst>
                    <a:ext uri="{9D8B030D-6E8A-4147-A177-3AD203B41FA5}">
                      <a16:colId xmlns:a16="http://schemas.microsoft.com/office/drawing/2014/main" val="3524630212"/>
                    </a:ext>
                  </a:extLst>
                </a:gridCol>
                <a:gridCol w="274849">
                  <a:extLst>
                    <a:ext uri="{9D8B030D-6E8A-4147-A177-3AD203B41FA5}">
                      <a16:colId xmlns:a16="http://schemas.microsoft.com/office/drawing/2014/main" val="743110676"/>
                    </a:ext>
                  </a:extLst>
                </a:gridCol>
                <a:gridCol w="6239845">
                  <a:extLst>
                    <a:ext uri="{9D8B030D-6E8A-4147-A177-3AD203B41FA5}">
                      <a16:colId xmlns:a16="http://schemas.microsoft.com/office/drawing/2014/main" val="2516587734"/>
                    </a:ext>
                  </a:extLst>
                </a:gridCol>
              </a:tblGrid>
              <a:tr h="842895">
                <a:tc gridSpan="2">
                  <a:txBody>
                    <a:bodyPr/>
                    <a:lstStyle/>
                    <a:p>
                      <a:pPr algn="ctr" fontAlgn="b"/>
                      <a:r>
                        <a:rPr lang="en-US" sz="1600" b="1" u="none" strike="noStrike" dirty="0">
                          <a:solidFill>
                            <a:schemeClr val="bg1"/>
                          </a:solidFill>
                          <a:effectLst/>
                          <a:latin typeface="Times New Roman" panose="02020603050405020304" pitchFamily="18" charset="0"/>
                          <a:cs typeface="Times New Roman" panose="02020603050405020304" pitchFamily="18" charset="0"/>
                        </a:rPr>
                        <a:t>Fiscal 2027 Total Estimated Revenue</a:t>
                      </a:r>
                      <a:endParaRPr lang="en-US" sz="16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6350" marR="6350" marT="6350" marB="0" anchor="ctr">
                    <a:solidFill>
                      <a:srgbClr val="002060"/>
                    </a:solidFill>
                  </a:tcPr>
                </a:tc>
                <a:tc hMerge="1">
                  <a:txBody>
                    <a:bodyPr/>
                    <a:lstStyle/>
                    <a:p>
                      <a:endParaRPr lang="en-US"/>
                    </a:p>
                  </a:txBody>
                  <a:tcPr/>
                </a:tc>
                <a:tc rowSpan="4">
                  <a:txBody>
                    <a:bodyPr/>
                    <a:lstStyle/>
                    <a:p>
                      <a:pPr algn="ctr" fontAlgn="b"/>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solidFill>
                      <a:schemeClr val="bg1"/>
                    </a:solidFill>
                  </a:tcPr>
                </a:tc>
                <a:tc>
                  <a:txBody>
                    <a:bodyPr/>
                    <a:lstStyle/>
                    <a:p>
                      <a:pPr algn="ctr" fontAlgn="b"/>
                      <a:r>
                        <a:rPr lang="en-US" sz="1600" b="1" i="0" u="none" strike="noStrike" dirty="0">
                          <a:solidFill>
                            <a:schemeClr val="bg1"/>
                          </a:solidFill>
                          <a:effectLst/>
                          <a:latin typeface="Times New Roman" panose="02020603050405020304" pitchFamily="18" charset="0"/>
                          <a:cs typeface="Times New Roman" panose="02020603050405020304" pitchFamily="18" charset="0"/>
                        </a:rPr>
                        <a:t>Key Revenue Drivers and Assumptions</a:t>
                      </a:r>
                    </a:p>
                  </a:txBody>
                  <a:tcPr marL="6350" marR="6350" marT="6350" marB="0" anchor="ctr">
                    <a:solidFill>
                      <a:srgbClr val="002060"/>
                    </a:solidFill>
                  </a:tcPr>
                </a:tc>
                <a:extLst>
                  <a:ext uri="{0D108BD9-81ED-4DB2-BD59-A6C34878D82A}">
                    <a16:rowId xmlns:a16="http://schemas.microsoft.com/office/drawing/2014/main" val="3681721056"/>
                  </a:ext>
                </a:extLst>
              </a:tr>
              <a:tr h="479981">
                <a:tc rowSpan="2">
                  <a:txBody>
                    <a:bodyPr/>
                    <a:lstStyle/>
                    <a:p>
                      <a:pPr algn="ctr" fontAlgn="ctr"/>
                      <a:r>
                        <a:rPr lang="en-US" sz="1300" b="1" u="none" strike="noStrike"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FY: 27 Expenditures</a:t>
                      </a:r>
                      <a:endParaRPr lang="en-US" sz="1300" b="1" i="0" u="none" strike="noStrike" dirty="0">
                        <a:solidFill>
                          <a:srgbClr val="00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a:txBody>
                  <a:tcPr marL="6350" marR="6350" marT="6350" marB="0" anchor="ctr"/>
                </a:tc>
                <a:tc rowSpan="2">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$733,978,187.30</a:t>
                      </a:r>
                    </a:p>
                  </a:txBody>
                  <a:tcPr marL="6350" marR="6350" marT="6350" marB="0" anchor="ctr"/>
                </a:tc>
                <a:tc v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300" b="1" u="none" strike="noStrike" dirty="0">
                          <a:effectLst/>
                          <a:latin typeface="Times New Roman" panose="02020603050405020304" pitchFamily="18" charset="0"/>
                          <a:cs typeface="Times New Roman" panose="02020603050405020304" pitchFamily="18" charset="0"/>
                        </a:rPr>
                        <a:t>Highlight 1: </a:t>
                      </a:r>
                      <a:r>
                        <a:rPr lang="en-US" sz="1300" b="0" u="none" strike="noStrike" dirty="0">
                          <a:effectLst/>
                          <a:latin typeface="Times New Roman" panose="02020603050405020304" pitchFamily="18" charset="0"/>
                          <a:cs typeface="Times New Roman" panose="02020603050405020304" pitchFamily="18" charset="0"/>
                        </a:rPr>
                        <a:t>5% Gross Receipt Taxes will be remitted from Disaster Recovery Projects in varying stages from design to construction</a:t>
                      </a:r>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4083085258"/>
                  </a:ext>
                </a:extLst>
              </a:tr>
              <a:tr h="423875">
                <a:tc vMerge="1">
                  <a:txBody>
                    <a:bodyPr/>
                    <a:lstStyle/>
                    <a:p>
                      <a:pPr algn="ctr" fontAlgn="ctr"/>
                      <a:endParaRPr lang="en-US" sz="1100" b="1" i="0" u="none" strike="noStrike">
                        <a:solidFill>
                          <a:srgbClr val="000000"/>
                        </a:solidFill>
                        <a:effectLst>
                          <a:outerShdw blurRad="50800" dist="38100" dir="5400000" algn="t" rotWithShape="0">
                            <a:prstClr val="black">
                              <a:alpha val="40000"/>
                            </a:prstClr>
                          </a:outerShdw>
                        </a:effectLst>
                        <a:latin typeface="Calibri" panose="020F0502020204030204" pitchFamily="34" charset="0"/>
                      </a:endParaRPr>
                    </a:p>
                  </a:txBody>
                  <a:tcPr marL="9525" marR="9525" marT="9525" marB="0" anchor="ctr"/>
                </a:tc>
                <a:tc vMerge="1">
                  <a:txBody>
                    <a:bodyPr/>
                    <a:lstStyle/>
                    <a:p>
                      <a:pPr algn="l" fontAlgn="ctr"/>
                      <a:endParaRPr lang="en-US" sz="1100" b="0" i="0" u="none" strike="noStrike" dirty="0">
                        <a:solidFill>
                          <a:srgbClr val="000000"/>
                        </a:solidFill>
                        <a:effectLst/>
                        <a:latin typeface="Calibri" panose="020F0502020204030204" pitchFamily="34" charset="0"/>
                      </a:endParaRPr>
                    </a:p>
                  </a:txBody>
                  <a:tcPr marL="9525" marR="9525" marT="9525" marB="0" anchor="ctr"/>
                </a:tc>
                <a:tc vMerge="1">
                  <a:txBody>
                    <a:bodyPr/>
                    <a:lstStyle/>
                    <a:p>
                      <a:endParaRPr lang="en-US"/>
                    </a:p>
                  </a:txBody>
                  <a:tcPr/>
                </a:tc>
                <a:tc>
                  <a:txBody>
                    <a:bodyPr/>
                    <a:lstStyle/>
                    <a:p>
                      <a:pPr algn="l" fontAlgn="b"/>
                      <a:r>
                        <a:rPr lang="en-US" sz="1300" b="1" u="none" strike="noStrike" dirty="0">
                          <a:effectLst/>
                          <a:latin typeface="Times New Roman" panose="02020603050405020304" pitchFamily="18" charset="0"/>
                          <a:cs typeface="Times New Roman" panose="02020603050405020304" pitchFamily="18" charset="0"/>
                        </a:rPr>
                        <a:t>Highlight 2: </a:t>
                      </a:r>
                      <a:r>
                        <a:rPr lang="en-US" sz="1300" b="0" u="none" strike="noStrike" dirty="0">
                          <a:effectLst/>
                          <a:latin typeface="Times New Roman" panose="02020603050405020304" pitchFamily="18" charset="0"/>
                          <a:cs typeface="Times New Roman" panose="02020603050405020304" pitchFamily="18" charset="0"/>
                        </a:rPr>
                        <a:t>Over 40 large scales projects will impact FY27 revenue</a:t>
                      </a:r>
                    </a:p>
                  </a:txBody>
                  <a:tcPr marL="6350" marR="6350" marT="6350" marB="0" anchor="b"/>
                </a:tc>
                <a:extLst>
                  <a:ext uri="{0D108BD9-81ED-4DB2-BD59-A6C34878D82A}">
                    <a16:rowId xmlns:a16="http://schemas.microsoft.com/office/drawing/2014/main" val="3113218790"/>
                  </a:ext>
                </a:extLst>
              </a:tr>
              <a:tr h="479981">
                <a:tc>
                  <a:txBody>
                    <a:bodyPr/>
                    <a:lstStyle/>
                    <a:p>
                      <a:pPr algn="ctr"/>
                      <a:r>
                        <a:rPr lang="en-US" sz="1300" b="1" u="none" strike="noStrike"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FY: 27</a:t>
                      </a:r>
                    </a:p>
                    <a:p>
                      <a:pPr algn="ctr"/>
                      <a:r>
                        <a:rPr lang="en-US" sz="1300" b="1" u="none" strike="noStrike"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GRT Revenue</a:t>
                      </a:r>
                      <a:endParaRPr lang="en-US" sz="2400" dirty="0">
                        <a:latin typeface="Times New Roman" panose="02020603050405020304" pitchFamily="18" charset="0"/>
                        <a:cs typeface="Times New Roman" panose="02020603050405020304" pitchFamily="18" charset="0"/>
                      </a:endParaRPr>
                    </a:p>
                  </a:txBody>
                  <a:tcPr marL="6350" marR="6350" marT="6350" marB="0" anchor="ctr"/>
                </a:tc>
                <a:tc>
                  <a:txBody>
                    <a:bodyPr/>
                    <a:lstStyle/>
                    <a:p>
                      <a:r>
                        <a:rPr lang="en-US" sz="1600" b="0" i="0" u="none" strike="noStrike" dirty="0">
                          <a:solidFill>
                            <a:srgbClr val="000000"/>
                          </a:solidFill>
                          <a:effectLst/>
                          <a:latin typeface="Times New Roman" panose="02020603050405020304" pitchFamily="18" charset="0"/>
                          <a:cs typeface="Times New Roman" panose="02020603050405020304" pitchFamily="18" charset="0"/>
                        </a:rPr>
                        <a:t>$36,698,909.36</a:t>
                      </a:r>
                      <a:endParaRPr lang="en-US" sz="2700" dirty="0">
                        <a:latin typeface="Times New Roman" panose="02020603050405020304" pitchFamily="18" charset="0"/>
                        <a:cs typeface="Times New Roman" panose="02020603050405020304" pitchFamily="18" charset="0"/>
                      </a:endParaRPr>
                    </a:p>
                  </a:txBody>
                  <a:tcPr marL="6350" marR="6350" marT="6350" marB="0" anchor="ctr"/>
                </a:tc>
                <a:tc vMerge="1">
                  <a:txBody>
                    <a:bodyPr/>
                    <a:lstStyle/>
                    <a:p>
                      <a:endParaRPr lang="en-US"/>
                    </a:p>
                  </a:txBody>
                  <a:tcPr/>
                </a:tc>
                <a:tc>
                  <a:txBody>
                    <a:bodyPr/>
                    <a:lstStyle/>
                    <a:p>
                      <a:pPr algn="l" fontAlgn="b"/>
                      <a:r>
                        <a:rPr lang="en-US" sz="1300" b="1" u="none" strike="noStrike" dirty="0">
                          <a:effectLst/>
                          <a:latin typeface="Times New Roman" panose="02020603050405020304" pitchFamily="18" charset="0"/>
                          <a:cs typeface="Times New Roman" panose="02020603050405020304" pitchFamily="18" charset="0"/>
                        </a:rPr>
                        <a:t>Highlight 3:</a:t>
                      </a:r>
                      <a:r>
                        <a:rPr lang="en-US" sz="1300" b="0" u="none" strike="noStrike" dirty="0">
                          <a:effectLst/>
                          <a:latin typeface="Times New Roman" panose="02020603050405020304" pitchFamily="18" charset="0"/>
                          <a:cs typeface="Times New Roman" panose="02020603050405020304" pitchFamily="18" charset="0"/>
                        </a:rPr>
                        <a:t>Projects will generate other residual  revenue in other taxes, licensing, permits, fees and housing </a:t>
                      </a:r>
                      <a:r>
                        <a:rPr lang="en-US" sz="1300" b="1" u="none" strike="noStrike" dirty="0">
                          <a:effectLst/>
                          <a:latin typeface="Times New Roman" panose="02020603050405020304" pitchFamily="18" charset="0"/>
                          <a:cs typeface="Times New Roman" panose="02020603050405020304" pitchFamily="18" charset="0"/>
                        </a:rPr>
                        <a:t> </a:t>
                      </a:r>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1657307122"/>
                  </a:ext>
                </a:extLst>
              </a:tr>
            </a:tbl>
          </a:graphicData>
        </a:graphic>
      </p:graphicFrame>
      <p:pic>
        <p:nvPicPr>
          <p:cNvPr id="5" name="Picture 2" descr="May be an image of 1 person">
            <a:extLst>
              <a:ext uri="{FF2B5EF4-FFF2-40B4-BE49-F238E27FC236}">
                <a16:creationId xmlns:a16="http://schemas.microsoft.com/office/drawing/2014/main" id="{E831351A-F8B3-65E9-C3E0-66B59F76F212}"/>
              </a:ext>
            </a:extLst>
          </p:cNvPr>
          <p:cNvPicPr>
            <a:picLocks noChangeAspect="1" noChangeArrowheads="1"/>
          </p:cNvPicPr>
          <p:nvPr/>
        </p:nvPicPr>
        <p:blipFill>
          <a:blip r:embed="rId4">
            <a:alphaModFix amt="0"/>
            <a:extLst>
              <a:ext uri="{28A0092B-C50C-407E-A947-70E740481C1C}">
                <a14:useLocalDpi xmlns:a14="http://schemas.microsoft.com/office/drawing/2010/main" val="0"/>
              </a:ext>
            </a:extLst>
          </a:blip>
          <a:srcRect/>
          <a:stretch>
            <a:fillRect/>
          </a:stretch>
        </p:blipFill>
        <p:spPr bwMode="auto">
          <a:xfrm>
            <a:off x="1417189" y="3617915"/>
            <a:ext cx="3740964" cy="24939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DCC9C9F-F7EC-E44E-F069-BA55DEB908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475" y="3454668"/>
            <a:ext cx="3971414" cy="234233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0B6EFE7E-FFBA-9BF2-C8CC-07576B5E099D}"/>
              </a:ext>
            </a:extLst>
          </p:cNvPr>
          <p:cNvSpPr txBox="1"/>
          <p:nvPr/>
        </p:nvSpPr>
        <p:spPr>
          <a:xfrm>
            <a:off x="765475" y="5845890"/>
            <a:ext cx="2133918" cy="276999"/>
          </a:xfrm>
          <a:prstGeom prst="rect">
            <a:avLst/>
          </a:prstGeom>
          <a:noFill/>
        </p:spPr>
        <p:txBody>
          <a:bodyPr wrap="none" rtlCol="0">
            <a:spAutoFit/>
          </a:bodyPr>
          <a:lstStyle/>
          <a:p>
            <a:pPr defTabSz="609630"/>
            <a:r>
              <a:rPr lang="en-US" sz="1200" dirty="0">
                <a:solidFill>
                  <a:srgbClr val="F79646"/>
                </a:solidFill>
                <a:latin typeface="Times New Roman" panose="02020603050405020304" pitchFamily="18" charset="0"/>
                <a:cs typeface="Times New Roman" panose="02020603050405020304" pitchFamily="18" charset="0"/>
              </a:rPr>
              <a:t>Central High School Rendering</a:t>
            </a:r>
          </a:p>
        </p:txBody>
      </p:sp>
      <p:graphicFrame>
        <p:nvGraphicFramePr>
          <p:cNvPr id="6" name="Chart 5">
            <a:extLst>
              <a:ext uri="{FF2B5EF4-FFF2-40B4-BE49-F238E27FC236}">
                <a16:creationId xmlns:a16="http://schemas.microsoft.com/office/drawing/2014/main" id="{30B98496-0BB6-EA89-6191-77A7EBDF8CFE}"/>
              </a:ext>
            </a:extLst>
          </p:cNvPr>
          <p:cNvGraphicFramePr>
            <a:graphicFrameLocks/>
          </p:cNvGraphicFramePr>
          <p:nvPr/>
        </p:nvGraphicFramePr>
        <p:xfrm>
          <a:off x="5416444" y="3421180"/>
          <a:ext cx="5835519" cy="2595059"/>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205" y="-82189"/>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202" t="-14587" r="-40936"/>
            </a:stretch>
          </a:blipFill>
        </p:spPr>
        <p:txBody>
          <a:bodyPr/>
          <a:lstStyle/>
          <a:p>
            <a:pPr defTabSz="609630"/>
            <a:r>
              <a:rPr lang="en-US" sz="1200">
                <a:solidFill>
                  <a:prstClr val="black"/>
                </a:solidFill>
                <a:latin typeface="Times New Roman" panose="02020603050405020304" pitchFamily="18" charset="0"/>
                <a:cs typeface="Times New Roman" panose="02020603050405020304" pitchFamily="18" charset="0"/>
              </a:rPr>
              <a:t> </a:t>
            </a:r>
            <a:endParaRPr lang="en-US" sz="1200" dirty="0">
              <a:solidFill>
                <a:prstClr val="black"/>
              </a:solidFill>
              <a:latin typeface="Times New Roman" panose="02020603050405020304" pitchFamily="18" charset="0"/>
              <a:cs typeface="Times New Roman" panose="02020603050405020304" pitchFamily="18" charset="0"/>
            </a:endParaRPr>
          </a:p>
        </p:txBody>
      </p:sp>
      <p:grpSp>
        <p:nvGrpSpPr>
          <p:cNvPr id="3" name="Group 3"/>
          <p:cNvGrpSpPr/>
          <p:nvPr/>
        </p:nvGrpSpPr>
        <p:grpSpPr>
          <a:xfrm>
            <a:off x="5826920" y="5255367"/>
            <a:ext cx="1004569" cy="1106928"/>
            <a:chOff x="0" y="0"/>
            <a:chExt cx="396867" cy="437305"/>
          </a:xfrm>
        </p:grpSpPr>
        <p:sp>
          <p:nvSpPr>
            <p:cNvPr id="4" name="Freeform 4"/>
            <p:cNvSpPr/>
            <p:nvPr/>
          </p:nvSpPr>
          <p:spPr>
            <a:xfrm>
              <a:off x="0" y="0"/>
              <a:ext cx="396867" cy="437305"/>
            </a:xfrm>
            <a:custGeom>
              <a:avLst/>
              <a:gdLst/>
              <a:ahLst/>
              <a:cxnLst/>
              <a:rect l="l" t="t" r="r" b="b"/>
              <a:pathLst>
                <a:path w="396867" h="437305">
                  <a:moveTo>
                    <a:pt x="0" y="0"/>
                  </a:moveTo>
                  <a:lnTo>
                    <a:pt x="396867" y="0"/>
                  </a:lnTo>
                  <a:lnTo>
                    <a:pt x="396867" y="437305"/>
                  </a:lnTo>
                  <a:lnTo>
                    <a:pt x="0" y="437305"/>
                  </a:lnTo>
                  <a:close/>
                </a:path>
              </a:pathLst>
            </a:custGeom>
            <a:solidFill>
              <a:srgbClr val="EFA038"/>
            </a:solid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5" name="TextBox 5"/>
            <p:cNvSpPr txBox="1"/>
            <p:nvPr/>
          </p:nvSpPr>
          <p:spPr>
            <a:xfrm>
              <a:off x="0" y="19050"/>
              <a:ext cx="396867" cy="418255"/>
            </a:xfrm>
            <a:prstGeom prst="rect">
              <a:avLst/>
            </a:prstGeom>
          </p:spPr>
          <p:txBody>
            <a:bodyPr lIns="33867" tIns="33867" rIns="33867" bIns="33867" rtlCol="0" anchor="ctr"/>
            <a:lstStyle/>
            <a:p>
              <a:pPr algn="ctr" defTabSz="609630">
                <a:lnSpc>
                  <a:spcPts val="1246"/>
                </a:lnSpc>
              </a:pPr>
              <a:endParaRPr sz="1200">
                <a:solidFill>
                  <a:prstClr val="black"/>
                </a:solidFill>
                <a:latin typeface="Times New Roman" panose="02020603050405020304" pitchFamily="18" charset="0"/>
                <a:cs typeface="Times New Roman" panose="02020603050405020304" pitchFamily="18" charset="0"/>
              </a:endParaRPr>
            </a:p>
          </p:txBody>
        </p:sp>
      </p:grpSp>
      <p:grpSp>
        <p:nvGrpSpPr>
          <p:cNvPr id="6" name="Group 6"/>
          <p:cNvGrpSpPr/>
          <p:nvPr/>
        </p:nvGrpSpPr>
        <p:grpSpPr>
          <a:xfrm>
            <a:off x="6268271" y="1246489"/>
            <a:ext cx="4923439" cy="4747967"/>
            <a:chOff x="0" y="0"/>
            <a:chExt cx="1945062" cy="1875740"/>
          </a:xfrm>
          <a:solidFill>
            <a:srgbClr val="002060"/>
          </a:solidFill>
        </p:grpSpPr>
        <p:sp>
          <p:nvSpPr>
            <p:cNvPr id="7" name="Freeform 7"/>
            <p:cNvSpPr/>
            <p:nvPr/>
          </p:nvSpPr>
          <p:spPr>
            <a:xfrm>
              <a:off x="0" y="0"/>
              <a:ext cx="1945062" cy="1875740"/>
            </a:xfrm>
            <a:custGeom>
              <a:avLst/>
              <a:gdLst/>
              <a:ahLst/>
              <a:cxnLst/>
              <a:rect l="l" t="t" r="r" b="b"/>
              <a:pathLst>
                <a:path w="1945062" h="1875740">
                  <a:moveTo>
                    <a:pt x="0" y="0"/>
                  </a:moveTo>
                  <a:lnTo>
                    <a:pt x="1945062" y="0"/>
                  </a:lnTo>
                  <a:lnTo>
                    <a:pt x="1945062" y="1875740"/>
                  </a:lnTo>
                  <a:lnTo>
                    <a:pt x="0" y="1875740"/>
                  </a:lnTo>
                  <a:close/>
                </a:path>
              </a:pathLst>
            </a:custGeom>
            <a:gr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0" y="19050"/>
              <a:ext cx="1945062" cy="1856690"/>
            </a:xfrm>
            <a:prstGeom prst="rect">
              <a:avLst/>
            </a:prstGeom>
            <a:grpFill/>
          </p:spPr>
          <p:txBody>
            <a:bodyPr lIns="33867" tIns="33867" rIns="33867" bIns="33867" rtlCol="0" anchor="ctr"/>
            <a:lstStyle/>
            <a:p>
              <a:pPr algn="ctr" defTabSz="609630">
                <a:lnSpc>
                  <a:spcPts val="1246"/>
                </a:lnSpc>
              </a:pPr>
              <a:endParaRPr sz="1200">
                <a:solidFill>
                  <a:prstClr val="black"/>
                </a:solidFill>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rot="-5400000">
            <a:off x="3031963" y="-640035"/>
            <a:ext cx="110879" cy="4127117"/>
            <a:chOff x="0" y="0"/>
            <a:chExt cx="43804" cy="1630466"/>
          </a:xfrm>
        </p:grpSpPr>
        <p:sp>
          <p:nvSpPr>
            <p:cNvPr id="11" name="Freeform 11"/>
            <p:cNvSpPr/>
            <p:nvPr/>
          </p:nvSpPr>
          <p:spPr>
            <a:xfrm>
              <a:off x="0" y="0"/>
              <a:ext cx="43804" cy="1630466"/>
            </a:xfrm>
            <a:custGeom>
              <a:avLst/>
              <a:gdLst/>
              <a:ahLst/>
              <a:cxnLst/>
              <a:rect l="l" t="t" r="r" b="b"/>
              <a:pathLst>
                <a:path w="43804" h="1630466">
                  <a:moveTo>
                    <a:pt x="0" y="0"/>
                  </a:moveTo>
                  <a:lnTo>
                    <a:pt x="43804" y="0"/>
                  </a:lnTo>
                  <a:lnTo>
                    <a:pt x="43804" y="1630466"/>
                  </a:lnTo>
                  <a:lnTo>
                    <a:pt x="0" y="1630466"/>
                  </a:lnTo>
                  <a:close/>
                </a:path>
              </a:pathLst>
            </a:custGeom>
            <a:solidFill>
              <a:srgbClr val="EFA038"/>
            </a:solid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0" y="19050"/>
              <a:ext cx="43804" cy="1611416"/>
            </a:xfrm>
            <a:prstGeom prst="rect">
              <a:avLst/>
            </a:prstGeom>
          </p:spPr>
          <p:txBody>
            <a:bodyPr lIns="33867" tIns="33867" rIns="33867" bIns="33867" rtlCol="0" anchor="ctr"/>
            <a:lstStyle/>
            <a:p>
              <a:pPr algn="ctr" defTabSz="609630">
                <a:lnSpc>
                  <a:spcPts val="1246"/>
                </a:lnSpc>
              </a:pPr>
              <a:endParaRPr sz="1200">
                <a:solidFill>
                  <a:prstClr val="black"/>
                </a:solidFill>
                <a:latin typeface="Times New Roman" panose="02020603050405020304" pitchFamily="18" charset="0"/>
                <a:cs typeface="Times New Roman" panose="02020603050405020304" pitchFamily="18" charset="0"/>
              </a:endParaRPr>
            </a:p>
          </p:txBody>
        </p:sp>
      </p:grpSp>
      <p:sp>
        <p:nvSpPr>
          <p:cNvPr id="13" name="TextBox 13"/>
          <p:cNvSpPr txBox="1"/>
          <p:nvPr/>
        </p:nvSpPr>
        <p:spPr>
          <a:xfrm>
            <a:off x="1072064" y="581173"/>
            <a:ext cx="4403745" cy="728597"/>
          </a:xfrm>
          <a:prstGeom prst="rect">
            <a:avLst/>
          </a:prstGeom>
        </p:spPr>
        <p:txBody>
          <a:bodyPr lIns="0" tIns="0" rIns="0" bIns="0" rtlCol="0" anchor="t">
            <a:spAutoFit/>
          </a:bodyPr>
          <a:lstStyle/>
          <a:p>
            <a:pPr defTabSz="609630">
              <a:lnSpc>
                <a:spcPts val="6160"/>
              </a:lnSpc>
            </a:pPr>
            <a:r>
              <a:rPr lang="en-US" sz="4400" b="1" dirty="0">
                <a:solidFill>
                  <a:srgbClr val="000000"/>
                </a:solidFill>
                <a:latin typeface="Times New Roman" panose="02020603050405020304" pitchFamily="18" charset="0"/>
                <a:ea typeface="Mardoto Heavy"/>
                <a:cs typeface="Times New Roman" panose="02020603050405020304" pitchFamily="18" charset="0"/>
                <a:sym typeface="Mardoto Heavy"/>
              </a:rPr>
              <a:t>Key Projects</a:t>
            </a:r>
          </a:p>
        </p:txBody>
      </p:sp>
      <p:sp>
        <p:nvSpPr>
          <p:cNvPr id="14" name="TextBox 14"/>
          <p:cNvSpPr txBox="1"/>
          <p:nvPr/>
        </p:nvSpPr>
        <p:spPr>
          <a:xfrm>
            <a:off x="1023844" y="2874069"/>
            <a:ext cx="4127117" cy="517321"/>
          </a:xfrm>
          <a:prstGeom prst="rect">
            <a:avLst/>
          </a:prstGeom>
        </p:spPr>
        <p:txBody>
          <a:bodyPr lIns="0" tIns="0" rIns="0" bIns="0" rtlCol="0" anchor="t">
            <a:spAutoFit/>
          </a:bodyPr>
          <a:lstStyle/>
          <a:p>
            <a:pPr algn="just" defTabSz="609630">
              <a:lnSpc>
                <a:spcPts val="2146"/>
              </a:lnSpc>
            </a:pPr>
            <a:br>
              <a:rPr lang="en-US" sz="1533" dirty="0">
                <a:solidFill>
                  <a:srgbClr val="000000"/>
                </a:solidFill>
                <a:latin typeface="Times New Roman" panose="02020603050405020304" pitchFamily="18" charset="0"/>
                <a:ea typeface="Clear Sans"/>
                <a:cs typeface="Times New Roman" panose="02020603050405020304" pitchFamily="18" charset="0"/>
                <a:sym typeface="Clear Sans"/>
              </a:rPr>
            </a:br>
            <a:endParaRPr lang="en-US" sz="1533" dirty="0">
              <a:solidFill>
                <a:srgbClr val="000000"/>
              </a:solidFill>
              <a:latin typeface="Times New Roman" panose="02020603050405020304" pitchFamily="18" charset="0"/>
              <a:ea typeface="Clear Sans"/>
              <a:cs typeface="Times New Roman" panose="02020603050405020304" pitchFamily="18" charset="0"/>
              <a:sym typeface="Clear Sans"/>
            </a:endParaRPr>
          </a:p>
        </p:txBody>
      </p:sp>
      <p:grpSp>
        <p:nvGrpSpPr>
          <p:cNvPr id="15" name="Group 15"/>
          <p:cNvGrpSpPr/>
          <p:nvPr/>
        </p:nvGrpSpPr>
        <p:grpSpPr>
          <a:xfrm>
            <a:off x="10702135" y="771273"/>
            <a:ext cx="916833" cy="902211"/>
            <a:chOff x="0" y="0"/>
            <a:chExt cx="362206" cy="356429"/>
          </a:xfrm>
        </p:grpSpPr>
        <p:sp>
          <p:nvSpPr>
            <p:cNvPr id="16" name="Freeform 16"/>
            <p:cNvSpPr/>
            <p:nvPr/>
          </p:nvSpPr>
          <p:spPr>
            <a:xfrm>
              <a:off x="0" y="0"/>
              <a:ext cx="362206" cy="356429"/>
            </a:xfrm>
            <a:custGeom>
              <a:avLst/>
              <a:gdLst/>
              <a:ahLst/>
              <a:cxnLst/>
              <a:rect l="l" t="t" r="r" b="b"/>
              <a:pathLst>
                <a:path w="362206" h="356429">
                  <a:moveTo>
                    <a:pt x="0" y="0"/>
                  </a:moveTo>
                  <a:lnTo>
                    <a:pt x="362206" y="0"/>
                  </a:lnTo>
                  <a:lnTo>
                    <a:pt x="362206" y="356429"/>
                  </a:lnTo>
                  <a:lnTo>
                    <a:pt x="0" y="356429"/>
                  </a:lnTo>
                  <a:close/>
                </a:path>
              </a:pathLst>
            </a:custGeom>
            <a:solidFill>
              <a:srgbClr val="EFA038"/>
            </a:solid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7" name="TextBox 17"/>
            <p:cNvSpPr txBox="1"/>
            <p:nvPr/>
          </p:nvSpPr>
          <p:spPr>
            <a:xfrm>
              <a:off x="0" y="19050"/>
              <a:ext cx="362206" cy="337379"/>
            </a:xfrm>
            <a:prstGeom prst="rect">
              <a:avLst/>
            </a:prstGeom>
          </p:spPr>
          <p:txBody>
            <a:bodyPr lIns="33867" tIns="33867" rIns="33867" bIns="33867" rtlCol="0" anchor="ctr"/>
            <a:lstStyle/>
            <a:p>
              <a:pPr algn="ctr" defTabSz="609630">
                <a:lnSpc>
                  <a:spcPts val="1246"/>
                </a:lnSpc>
              </a:pPr>
              <a:endParaRPr sz="1200">
                <a:solidFill>
                  <a:prstClr val="black"/>
                </a:solidFill>
                <a:latin typeface="Times New Roman" panose="02020603050405020304" pitchFamily="18" charset="0"/>
                <a:cs typeface="Times New Roman" panose="02020603050405020304" pitchFamily="18" charset="0"/>
              </a:endParaRPr>
            </a:p>
          </p:txBody>
        </p:sp>
      </p:grpSp>
      <p:sp>
        <p:nvSpPr>
          <p:cNvPr id="20" name="TextBox 24">
            <a:extLst>
              <a:ext uri="{FF2B5EF4-FFF2-40B4-BE49-F238E27FC236}">
                <a16:creationId xmlns:a16="http://schemas.microsoft.com/office/drawing/2014/main" id="{A0959FD2-B282-C716-F9AB-FEE5FC817ACB}"/>
              </a:ext>
            </a:extLst>
          </p:cNvPr>
          <p:cNvSpPr txBox="1"/>
          <p:nvPr/>
        </p:nvSpPr>
        <p:spPr>
          <a:xfrm>
            <a:off x="884751" y="1723146"/>
            <a:ext cx="4453523" cy="435112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r>
              <a:rPr lang="en-US" sz="1467" b="1" dirty="0">
                <a:solidFill>
                  <a:srgbClr val="1F497D"/>
                </a:solidFill>
                <a:latin typeface="Times New Roman" panose="02020603050405020304" pitchFamily="18" charset="0"/>
                <a:ea typeface="Calibri"/>
                <a:cs typeface="Times New Roman" panose="02020603050405020304" pitchFamily="18" charset="0"/>
              </a:rPr>
              <a:t>Health &amp; Human Services</a:t>
            </a:r>
          </a:p>
          <a:p>
            <a:pPr marL="255283" lvl="1" indent="-127430" defTabSz="609630">
              <a:lnSpc>
                <a:spcPts val="1892"/>
              </a:lnSpc>
              <a:buFont typeface="Arial,Sans-Serif"/>
              <a:buChar char="•"/>
            </a:pPr>
            <a:r>
              <a:rPr lang="en-US" sz="1467" dirty="0">
                <a:solidFill>
                  <a:prstClr val="black"/>
                </a:solidFill>
                <a:latin typeface="Times New Roman" panose="02020603050405020304" pitchFamily="18" charset="0"/>
                <a:ea typeface="Calibri"/>
                <a:cs typeface="Times New Roman" panose="02020603050405020304" pitchFamily="18" charset="0"/>
              </a:rPr>
              <a:t>Governor Juan F. Luis Hospital</a:t>
            </a:r>
          </a:p>
          <a:p>
            <a:pPr marL="255283" lvl="1" indent="-127430" defTabSz="609630">
              <a:lnSpc>
                <a:spcPts val="1892"/>
              </a:lnSpc>
              <a:buFont typeface="Arial,Sans-Serif"/>
              <a:buChar char="•"/>
            </a:pPr>
            <a:r>
              <a:rPr lang="en-US" sz="1467" dirty="0">
                <a:solidFill>
                  <a:prstClr val="black"/>
                </a:solidFill>
                <a:latin typeface="Times New Roman" panose="02020603050405020304" pitchFamily="18" charset="0"/>
                <a:ea typeface="Calibri"/>
                <a:cs typeface="Times New Roman" panose="02020603050405020304" pitchFamily="18" charset="0"/>
              </a:rPr>
              <a:t>Schneider Regional Medical Center</a:t>
            </a:r>
          </a:p>
          <a:p>
            <a:pPr marL="255283" lvl="1" indent="-127430" defTabSz="609630">
              <a:lnSpc>
                <a:spcPts val="1892"/>
              </a:lnSpc>
              <a:buFont typeface="Arial,Sans-Serif"/>
              <a:buChar char="•"/>
            </a:pPr>
            <a:r>
              <a:rPr lang="en-US" sz="1467" dirty="0">
                <a:solidFill>
                  <a:prstClr val="black"/>
                </a:solidFill>
                <a:latin typeface="Times New Roman" panose="02020603050405020304" pitchFamily="18" charset="0"/>
                <a:ea typeface="Calibri"/>
                <a:cs typeface="Times New Roman" panose="02020603050405020304" pitchFamily="18" charset="0"/>
              </a:rPr>
              <a:t>Donna M. Christensen Medical Complex</a:t>
            </a:r>
          </a:p>
          <a:p>
            <a:pPr marL="255283" lvl="1" indent="-127430" defTabSz="609630">
              <a:lnSpc>
                <a:spcPts val="1892"/>
              </a:lnSpc>
              <a:buFont typeface="Arial,Sans-Serif"/>
              <a:buChar char="•"/>
            </a:pPr>
            <a:r>
              <a:rPr lang="en-US" sz="1467" dirty="0">
                <a:solidFill>
                  <a:prstClr val="black"/>
                </a:solidFill>
                <a:latin typeface="Times New Roman" panose="02020603050405020304" pitchFamily="18" charset="0"/>
                <a:ea typeface="Calibri"/>
                <a:cs typeface="Times New Roman" panose="02020603050405020304" pitchFamily="18" charset="0"/>
              </a:rPr>
              <a:t>Knud Hansen Building and Tower</a:t>
            </a:r>
          </a:p>
          <a:p>
            <a:pPr marL="255283" lvl="1" indent="-127430" defTabSz="609630">
              <a:lnSpc>
                <a:spcPts val="1892"/>
              </a:lnSpc>
              <a:buFont typeface="Arial,Sans-Serif"/>
              <a:buChar char="•"/>
            </a:pPr>
            <a:r>
              <a:rPr lang="en-US" sz="1467" dirty="0">
                <a:solidFill>
                  <a:prstClr val="black"/>
                </a:solidFill>
                <a:latin typeface="Times New Roman" panose="02020603050405020304" pitchFamily="18" charset="0"/>
                <a:ea typeface="Calibri"/>
                <a:cs typeface="Times New Roman" panose="02020603050405020304" pitchFamily="18" charset="0"/>
              </a:rPr>
              <a:t>John S. Moorehead Complex</a:t>
            </a:r>
          </a:p>
          <a:p>
            <a:pPr marL="255283" lvl="1" indent="-127430" defTabSz="609630">
              <a:lnSpc>
                <a:spcPts val="1892"/>
              </a:lnSpc>
              <a:buFont typeface="Arial,Sans-Serif"/>
              <a:buChar char="•"/>
            </a:pPr>
            <a:r>
              <a:rPr lang="en-US" sz="1467" dirty="0">
                <a:solidFill>
                  <a:prstClr val="black"/>
                </a:solidFill>
                <a:latin typeface="Times New Roman" panose="02020603050405020304" pitchFamily="18" charset="0"/>
                <a:ea typeface="Calibri"/>
                <a:cs typeface="Times New Roman" panose="02020603050405020304" pitchFamily="18" charset="0"/>
              </a:rPr>
              <a:t>Queen Louise Home for the Aged</a:t>
            </a:r>
          </a:p>
          <a:p>
            <a:pPr marL="255283" lvl="1" indent="-127430" defTabSz="609630">
              <a:lnSpc>
                <a:spcPts val="1892"/>
              </a:lnSpc>
              <a:buFont typeface="Arial,Sans-Serif"/>
              <a:buChar char="•"/>
            </a:pPr>
            <a:r>
              <a:rPr lang="en-US" sz="1467" dirty="0">
                <a:solidFill>
                  <a:prstClr val="black"/>
                </a:solidFill>
                <a:latin typeface="Times New Roman" panose="02020603050405020304" pitchFamily="18" charset="0"/>
                <a:ea typeface="Calibri"/>
                <a:cs typeface="Times New Roman" panose="02020603050405020304" pitchFamily="18" charset="0"/>
              </a:rPr>
              <a:t>Herbert Grigg Home for the Aged </a:t>
            </a:r>
          </a:p>
          <a:p>
            <a:pPr marL="127853" lvl="1" defTabSz="609630">
              <a:lnSpc>
                <a:spcPts val="1892"/>
              </a:lnSpc>
            </a:pPr>
            <a:endParaRPr lang="en-US" sz="1467" dirty="0">
              <a:solidFill>
                <a:srgbClr val="FFFFFF"/>
              </a:solidFill>
              <a:latin typeface="Times New Roman" panose="02020603050405020304" pitchFamily="18" charset="0"/>
              <a:ea typeface="Calibri"/>
              <a:cs typeface="Times New Roman" panose="02020603050405020304" pitchFamily="18" charset="0"/>
            </a:endParaRPr>
          </a:p>
          <a:p>
            <a:pPr marL="127853" lvl="1" defTabSz="609630">
              <a:lnSpc>
                <a:spcPts val="1892"/>
              </a:lnSpc>
            </a:pPr>
            <a:endParaRPr lang="en-US" sz="1467" dirty="0">
              <a:solidFill>
                <a:srgbClr val="FFFFFF"/>
              </a:solidFill>
              <a:latin typeface="Times New Roman" panose="02020603050405020304" pitchFamily="18" charset="0"/>
              <a:ea typeface="Calibri"/>
              <a:cs typeface="Times New Roman" panose="02020603050405020304" pitchFamily="18" charset="0"/>
            </a:endParaRPr>
          </a:p>
          <a:p>
            <a:pPr defTabSz="609630">
              <a:lnSpc>
                <a:spcPts val="1892"/>
              </a:lnSpc>
            </a:pPr>
            <a:r>
              <a:rPr lang="en-US" sz="1467" b="1" dirty="0">
                <a:solidFill>
                  <a:srgbClr val="1F497D"/>
                </a:solidFill>
                <a:latin typeface="Times New Roman" panose="02020603050405020304" pitchFamily="18" charset="0"/>
                <a:ea typeface="Calibri"/>
                <a:cs typeface="Times New Roman" panose="02020603050405020304" pitchFamily="18" charset="0"/>
              </a:rPr>
              <a:t>Infrastructure</a:t>
            </a:r>
          </a:p>
          <a:p>
            <a:pPr marL="255283" lvl="1" indent="-127430" defTabSz="609630">
              <a:lnSpc>
                <a:spcPts val="1892"/>
              </a:lnSpc>
              <a:buFont typeface="Arial,Sans-Serif"/>
              <a:buChar char="•"/>
            </a:pPr>
            <a:r>
              <a:rPr lang="en-US" sz="1467" dirty="0">
                <a:solidFill>
                  <a:prstClr val="black"/>
                </a:solidFill>
                <a:latin typeface="Times New Roman" panose="02020603050405020304" pitchFamily="18" charset="0"/>
                <a:ea typeface="Calibri"/>
                <a:cs typeface="Times New Roman" panose="02020603050405020304" pitchFamily="18" charset="0"/>
              </a:rPr>
              <a:t>St. Croix North Central Horizontal Bundle</a:t>
            </a:r>
          </a:p>
          <a:p>
            <a:pPr marL="255283" lvl="1" indent="-127430" defTabSz="609630">
              <a:lnSpc>
                <a:spcPts val="1892"/>
              </a:lnSpc>
              <a:buFont typeface="Arial,Sans-Serif"/>
              <a:buChar char="•"/>
            </a:pPr>
            <a:r>
              <a:rPr lang="en-US" sz="1467" dirty="0">
                <a:solidFill>
                  <a:prstClr val="black"/>
                </a:solidFill>
                <a:latin typeface="Times New Roman" panose="02020603050405020304" pitchFamily="18" charset="0"/>
                <a:ea typeface="Calibri"/>
                <a:cs typeface="Times New Roman" panose="02020603050405020304" pitchFamily="18" charset="0"/>
              </a:rPr>
              <a:t>St. Thomas East Horizontal </a:t>
            </a:r>
          </a:p>
          <a:p>
            <a:pPr marL="255283" lvl="1" indent="-127430" defTabSz="609630">
              <a:lnSpc>
                <a:spcPts val="1892"/>
              </a:lnSpc>
              <a:buFont typeface="Arial,Sans-Serif"/>
              <a:buChar char="•"/>
            </a:pPr>
            <a:r>
              <a:rPr lang="en-US" sz="1467" dirty="0">
                <a:solidFill>
                  <a:prstClr val="black"/>
                </a:solidFill>
                <a:latin typeface="Times New Roman" panose="02020603050405020304" pitchFamily="18" charset="0"/>
                <a:ea typeface="Calibri"/>
                <a:cs typeface="Times New Roman" panose="02020603050405020304" pitchFamily="18" charset="0"/>
              </a:rPr>
              <a:t>Advanced Metering Infrastructure</a:t>
            </a:r>
          </a:p>
          <a:p>
            <a:pPr marL="255283" lvl="1" indent="-127430" defTabSz="609630">
              <a:lnSpc>
                <a:spcPts val="1892"/>
              </a:lnSpc>
              <a:buFont typeface="Arial,Sans-Serif"/>
              <a:buChar char="•"/>
            </a:pPr>
            <a:r>
              <a:rPr lang="en-US" sz="1467" dirty="0">
                <a:solidFill>
                  <a:prstClr val="black"/>
                </a:solidFill>
                <a:latin typeface="Times New Roman" panose="02020603050405020304" pitchFamily="18" charset="0"/>
                <a:ea typeface="Calibri"/>
                <a:cs typeface="Times New Roman" panose="02020603050405020304" pitchFamily="18" charset="0"/>
              </a:rPr>
              <a:t>Richmond Power Generation</a:t>
            </a:r>
          </a:p>
          <a:p>
            <a:pPr marL="255283" lvl="1" indent="-127430" defTabSz="609630">
              <a:lnSpc>
                <a:spcPts val="1892"/>
              </a:lnSpc>
              <a:buFont typeface="Arial,Sans-Serif"/>
              <a:buChar char="•"/>
            </a:pPr>
            <a:r>
              <a:rPr lang="en-US" sz="1467" dirty="0">
                <a:solidFill>
                  <a:prstClr val="black"/>
                </a:solidFill>
                <a:latin typeface="Times New Roman" panose="02020603050405020304" pitchFamily="18" charset="0"/>
                <a:ea typeface="Calibri"/>
                <a:cs typeface="Times New Roman" panose="02020603050405020304" pitchFamily="18" charset="0"/>
              </a:rPr>
              <a:t>Randolph Harley Power Generation</a:t>
            </a:r>
          </a:p>
          <a:p>
            <a:pPr marL="127853" lvl="1" defTabSz="609630">
              <a:lnSpc>
                <a:spcPts val="1892"/>
              </a:lnSpc>
            </a:pPr>
            <a:endParaRPr lang="en-US" sz="1467" dirty="0">
              <a:solidFill>
                <a:srgbClr val="FFFFFF"/>
              </a:solidFill>
              <a:latin typeface="Times New Roman" panose="02020603050405020304" pitchFamily="18" charset="0"/>
              <a:ea typeface="Calibri"/>
              <a:cs typeface="Times New Roman" panose="02020603050405020304" pitchFamily="18" charset="0"/>
            </a:endParaRPr>
          </a:p>
          <a:p>
            <a:pPr defTabSz="609630">
              <a:lnSpc>
                <a:spcPts val="1892"/>
              </a:lnSpc>
            </a:pPr>
            <a:endParaRPr lang="en-US" sz="1467" dirty="0">
              <a:solidFill>
                <a:prstClr val="black"/>
              </a:solidFill>
              <a:latin typeface="Times New Roman" panose="02020603050405020304" pitchFamily="18" charset="0"/>
              <a:ea typeface="Calibri"/>
              <a:cs typeface="Times New Roman" panose="02020603050405020304" pitchFamily="18" charset="0"/>
            </a:endParaRPr>
          </a:p>
        </p:txBody>
      </p:sp>
      <p:sp>
        <p:nvSpPr>
          <p:cNvPr id="23" name="TextBox 24">
            <a:extLst>
              <a:ext uri="{FF2B5EF4-FFF2-40B4-BE49-F238E27FC236}">
                <a16:creationId xmlns:a16="http://schemas.microsoft.com/office/drawing/2014/main" id="{CB4BAD2F-64EE-2147-8D69-D18C5BEAE767}"/>
              </a:ext>
            </a:extLst>
          </p:cNvPr>
          <p:cNvSpPr txBox="1"/>
          <p:nvPr/>
        </p:nvSpPr>
        <p:spPr>
          <a:xfrm>
            <a:off x="6455583" y="1670091"/>
            <a:ext cx="4453523" cy="339439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lnSpc>
                <a:spcPts val="1892"/>
              </a:lnSpc>
            </a:pPr>
            <a:r>
              <a:rPr lang="en-US" sz="1467" b="1" dirty="0">
                <a:solidFill>
                  <a:srgbClr val="F79646"/>
                </a:solidFill>
                <a:latin typeface="Times New Roman" panose="02020603050405020304" pitchFamily="18" charset="0"/>
                <a:ea typeface="Calibri"/>
                <a:cs typeface="Times New Roman" panose="02020603050405020304" pitchFamily="18" charset="0"/>
              </a:rPr>
              <a:t>Schools</a:t>
            </a:r>
          </a:p>
          <a:p>
            <a:pPr marL="255283" lvl="1" indent="-127430" defTabSz="609630">
              <a:lnSpc>
                <a:spcPts val="1892"/>
              </a:lnSpc>
              <a:buFont typeface="Arial,Sans-Serif"/>
              <a:buChar char="•"/>
            </a:pPr>
            <a:r>
              <a:rPr lang="en-US" sz="1467" dirty="0">
                <a:solidFill>
                  <a:prstClr val="white"/>
                </a:solidFill>
                <a:latin typeface="Times New Roman" panose="02020603050405020304" pitchFamily="18" charset="0"/>
                <a:ea typeface="Calibri"/>
                <a:cs typeface="Times New Roman" panose="02020603050405020304" pitchFamily="18" charset="0"/>
              </a:rPr>
              <a:t>Charlotte Amalie High School</a:t>
            </a:r>
          </a:p>
          <a:p>
            <a:pPr marL="255283" lvl="1" indent="-127430" defTabSz="609630">
              <a:lnSpc>
                <a:spcPts val="1892"/>
              </a:lnSpc>
              <a:buFont typeface="Arial,Sans-Serif"/>
              <a:buChar char="•"/>
            </a:pPr>
            <a:r>
              <a:rPr lang="en-US" sz="1467" dirty="0">
                <a:solidFill>
                  <a:prstClr val="white"/>
                </a:solidFill>
                <a:latin typeface="Times New Roman" panose="02020603050405020304" pitchFamily="18" charset="0"/>
                <a:ea typeface="Calibri"/>
                <a:cs typeface="Times New Roman" panose="02020603050405020304" pitchFamily="18" charset="0"/>
              </a:rPr>
              <a:t>Bertha C </a:t>
            </a:r>
            <a:r>
              <a:rPr lang="en-US" sz="1467" dirty="0" err="1">
                <a:solidFill>
                  <a:prstClr val="white"/>
                </a:solidFill>
                <a:latin typeface="Times New Roman" panose="02020603050405020304" pitchFamily="18" charset="0"/>
                <a:ea typeface="Calibri"/>
                <a:cs typeface="Times New Roman" panose="02020603050405020304" pitchFamily="18" charset="0"/>
              </a:rPr>
              <a:t>Boschulte</a:t>
            </a:r>
            <a:r>
              <a:rPr lang="en-US" sz="1467" dirty="0">
                <a:solidFill>
                  <a:prstClr val="white"/>
                </a:solidFill>
                <a:latin typeface="Times New Roman" panose="02020603050405020304" pitchFamily="18" charset="0"/>
                <a:ea typeface="Calibri"/>
                <a:cs typeface="Times New Roman" panose="02020603050405020304" pitchFamily="18" charset="0"/>
              </a:rPr>
              <a:t> School</a:t>
            </a:r>
          </a:p>
          <a:p>
            <a:pPr marL="255283" lvl="1" indent="-127430" defTabSz="609630">
              <a:lnSpc>
                <a:spcPts val="1892"/>
              </a:lnSpc>
              <a:buFont typeface="Arial,Sans-Serif"/>
              <a:buChar char="•"/>
            </a:pPr>
            <a:r>
              <a:rPr lang="en-US" sz="1467" dirty="0">
                <a:solidFill>
                  <a:prstClr val="white"/>
                </a:solidFill>
                <a:latin typeface="Times New Roman" panose="02020603050405020304" pitchFamily="18" charset="0"/>
                <a:ea typeface="Calibri"/>
                <a:cs typeface="Times New Roman" panose="02020603050405020304" pitchFamily="18" charset="0"/>
              </a:rPr>
              <a:t>Central High School</a:t>
            </a:r>
          </a:p>
          <a:p>
            <a:pPr marL="255283" lvl="1" indent="-127430" defTabSz="609630">
              <a:lnSpc>
                <a:spcPts val="1892"/>
              </a:lnSpc>
              <a:buFont typeface="Arial,Sans-Serif"/>
              <a:buChar char="•"/>
            </a:pPr>
            <a:r>
              <a:rPr lang="en-US" sz="1467" dirty="0">
                <a:solidFill>
                  <a:prstClr val="white"/>
                </a:solidFill>
                <a:latin typeface="Times New Roman" panose="02020603050405020304" pitchFamily="18" charset="0"/>
                <a:ea typeface="Calibri"/>
                <a:cs typeface="Times New Roman" panose="02020603050405020304" pitchFamily="18" charset="0"/>
              </a:rPr>
              <a:t>St. Croix Educational Complex</a:t>
            </a:r>
          </a:p>
          <a:p>
            <a:pPr marL="255283" lvl="1" indent="-127430" defTabSz="609630">
              <a:lnSpc>
                <a:spcPts val="1892"/>
              </a:lnSpc>
              <a:buFont typeface="Arial,Sans-Serif"/>
              <a:buChar char="•"/>
            </a:pPr>
            <a:r>
              <a:rPr lang="en-US" sz="1467" dirty="0">
                <a:solidFill>
                  <a:prstClr val="white"/>
                </a:solidFill>
                <a:latin typeface="Times New Roman" panose="02020603050405020304" pitchFamily="18" charset="0"/>
                <a:ea typeface="Calibri"/>
                <a:cs typeface="Times New Roman" panose="02020603050405020304" pitchFamily="18" charset="0"/>
              </a:rPr>
              <a:t>St. Thomas Educational Bundle</a:t>
            </a:r>
          </a:p>
          <a:p>
            <a:pPr marL="255283" lvl="1" indent="-127430" defTabSz="609630">
              <a:lnSpc>
                <a:spcPts val="1892"/>
              </a:lnSpc>
              <a:buFont typeface="Arial,Sans-Serif"/>
              <a:buChar char="•"/>
            </a:pPr>
            <a:r>
              <a:rPr lang="en-US" sz="1467" dirty="0">
                <a:solidFill>
                  <a:prstClr val="white"/>
                </a:solidFill>
                <a:latin typeface="Times New Roman" panose="02020603050405020304" pitchFamily="18" charset="0"/>
                <a:ea typeface="Calibri"/>
                <a:cs typeface="Times New Roman" panose="02020603050405020304" pitchFamily="18" charset="0"/>
              </a:rPr>
              <a:t>St. Croix Educational Bundle</a:t>
            </a:r>
            <a:endParaRPr lang="en-US" sz="1467" b="1" dirty="0">
              <a:solidFill>
                <a:prstClr val="white"/>
              </a:solidFill>
              <a:latin typeface="Times New Roman" panose="02020603050405020304" pitchFamily="18" charset="0"/>
              <a:ea typeface="Calibri"/>
              <a:cs typeface="Times New Roman" panose="02020603050405020304" pitchFamily="18" charset="0"/>
            </a:endParaRPr>
          </a:p>
          <a:p>
            <a:pPr defTabSz="609630">
              <a:lnSpc>
                <a:spcPts val="1892"/>
              </a:lnSpc>
            </a:pPr>
            <a:endParaRPr lang="en-US" sz="1467" b="1" dirty="0">
              <a:solidFill>
                <a:srgbClr val="F79646">
                  <a:lumMod val="75000"/>
                </a:srgbClr>
              </a:solidFill>
              <a:latin typeface="Times New Roman" panose="02020603050405020304" pitchFamily="18" charset="0"/>
              <a:ea typeface="Calibri"/>
              <a:cs typeface="Times New Roman" panose="02020603050405020304" pitchFamily="18" charset="0"/>
            </a:endParaRPr>
          </a:p>
          <a:p>
            <a:pPr defTabSz="609630">
              <a:lnSpc>
                <a:spcPts val="1892"/>
              </a:lnSpc>
            </a:pPr>
            <a:endParaRPr lang="en-US" sz="1467" b="1" dirty="0">
              <a:solidFill>
                <a:srgbClr val="F79646">
                  <a:lumMod val="75000"/>
                </a:srgbClr>
              </a:solidFill>
              <a:latin typeface="Times New Roman" panose="02020603050405020304" pitchFamily="18" charset="0"/>
              <a:ea typeface="Calibri"/>
              <a:cs typeface="Times New Roman" panose="02020603050405020304" pitchFamily="18" charset="0"/>
            </a:endParaRPr>
          </a:p>
          <a:p>
            <a:pPr defTabSz="609630">
              <a:lnSpc>
                <a:spcPts val="1892"/>
              </a:lnSpc>
            </a:pPr>
            <a:r>
              <a:rPr lang="en-US" sz="1467" b="1" dirty="0">
                <a:solidFill>
                  <a:srgbClr val="F79646"/>
                </a:solidFill>
                <a:latin typeface="Times New Roman" panose="02020603050405020304" pitchFamily="18" charset="0"/>
                <a:ea typeface="Calibri"/>
                <a:cs typeface="Times New Roman" panose="02020603050405020304" pitchFamily="18" charset="0"/>
              </a:rPr>
              <a:t>Other Highlights</a:t>
            </a:r>
          </a:p>
          <a:p>
            <a:pPr marL="255283" lvl="1" indent="-127430" defTabSz="609630">
              <a:lnSpc>
                <a:spcPts val="1892"/>
              </a:lnSpc>
              <a:buFont typeface="Arial"/>
              <a:buChar char="•"/>
            </a:pPr>
            <a:r>
              <a:rPr lang="en-US" sz="1467" dirty="0">
                <a:solidFill>
                  <a:prstClr val="white"/>
                </a:solidFill>
                <a:latin typeface="Times New Roman" panose="02020603050405020304" pitchFamily="18" charset="0"/>
                <a:ea typeface="Calibri"/>
                <a:cs typeface="Times New Roman" panose="02020603050405020304" pitchFamily="18" charset="0"/>
              </a:rPr>
              <a:t>Envision Tomorrow Program</a:t>
            </a:r>
          </a:p>
          <a:p>
            <a:pPr marL="255283" lvl="1" indent="-127430" defTabSz="609630">
              <a:lnSpc>
                <a:spcPts val="1892"/>
              </a:lnSpc>
              <a:buFont typeface="Arial"/>
              <a:buChar char="•"/>
            </a:pPr>
            <a:r>
              <a:rPr lang="en-US" sz="1467" dirty="0">
                <a:solidFill>
                  <a:prstClr val="white"/>
                </a:solidFill>
                <a:latin typeface="Times New Roman" panose="02020603050405020304" pitchFamily="18" charset="0"/>
                <a:ea typeface="Calibri"/>
                <a:cs typeface="Times New Roman" panose="02020603050405020304" pitchFamily="18" charset="0"/>
              </a:rPr>
              <a:t>STJ Multi-Sector Bundle </a:t>
            </a:r>
          </a:p>
          <a:p>
            <a:pPr marL="255283" lvl="1" indent="-127430" defTabSz="609630">
              <a:lnSpc>
                <a:spcPts val="1892"/>
              </a:lnSpc>
              <a:buFont typeface="Arial"/>
              <a:buChar char="•"/>
            </a:pPr>
            <a:r>
              <a:rPr lang="en-US" sz="1467" dirty="0">
                <a:solidFill>
                  <a:prstClr val="white"/>
                </a:solidFill>
                <a:latin typeface="Times New Roman" panose="02020603050405020304" pitchFamily="18" charset="0"/>
                <a:ea typeface="Calibri"/>
                <a:cs typeface="Times New Roman" panose="02020603050405020304" pitchFamily="18" charset="0"/>
              </a:rPr>
              <a:t>Fire Station Bundle </a:t>
            </a:r>
          </a:p>
          <a:p>
            <a:pPr marL="127853" lvl="1" defTabSz="609630">
              <a:lnSpc>
                <a:spcPts val="1892"/>
              </a:lnSpc>
            </a:pPr>
            <a:endParaRPr lang="en-US" sz="1467" dirty="0">
              <a:solidFill>
                <a:prstClr val="black"/>
              </a:solidFill>
              <a:latin typeface="Times New Roman" panose="02020603050405020304" pitchFamily="18" charset="0"/>
              <a:ea typeface="Calibri"/>
              <a:cs typeface="Times New Roman" panose="02020603050405020304" pitchFamily="18" charset="0"/>
            </a:endParaRPr>
          </a:p>
        </p:txBody>
      </p:sp>
      <p:grpSp>
        <p:nvGrpSpPr>
          <p:cNvPr id="27" name="Group 15">
            <a:extLst>
              <a:ext uri="{FF2B5EF4-FFF2-40B4-BE49-F238E27FC236}">
                <a16:creationId xmlns:a16="http://schemas.microsoft.com/office/drawing/2014/main" id="{BAA4B3F5-0E28-DEB1-9C0C-EBD4DCEB59C8}"/>
              </a:ext>
            </a:extLst>
          </p:cNvPr>
          <p:cNvGrpSpPr/>
          <p:nvPr/>
        </p:nvGrpSpPr>
        <p:grpSpPr>
          <a:xfrm>
            <a:off x="9341223" y="4119591"/>
            <a:ext cx="2511252" cy="2514829"/>
            <a:chOff x="-91002" y="-84717"/>
            <a:chExt cx="903802" cy="897517"/>
          </a:xfrm>
        </p:grpSpPr>
        <p:sp>
          <p:nvSpPr>
            <p:cNvPr id="28" name="Freeform 16">
              <a:extLst>
                <a:ext uri="{FF2B5EF4-FFF2-40B4-BE49-F238E27FC236}">
                  <a16:creationId xmlns:a16="http://schemas.microsoft.com/office/drawing/2014/main" id="{4BFFCD0E-EA16-FFE6-69E0-597FF6946D44}"/>
                </a:ext>
              </a:extLst>
            </p:cNvPr>
            <p:cNvSpPr/>
            <p:nvPr/>
          </p:nvSpPr>
          <p:spPr>
            <a:xfrm>
              <a:off x="-91002" y="-84717"/>
              <a:ext cx="903802" cy="89751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00" r="-25000"/>
              </a:stretch>
            </a:blipFill>
            <a:ln w="104775" cap="sq">
              <a:solidFill>
                <a:srgbClr val="FFFFFF"/>
              </a:solidFill>
              <a:prstDash val="solid"/>
              <a:miter/>
            </a:ln>
          </p:spPr>
          <p:txBody>
            <a:bodyPr/>
            <a:lstStyle/>
            <a:p>
              <a:pPr defTabSz="609630"/>
              <a:endParaRPr lang="en-VI" sz="1200">
                <a:solidFill>
                  <a:prstClr val="black"/>
                </a:solidFill>
                <a:latin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91593" y="2575782"/>
            <a:ext cx="6312162" cy="2539157"/>
          </a:xfrm>
          <a:prstGeom prst="rect">
            <a:avLst/>
          </a:prstGeom>
        </p:spPr>
        <p:txBody>
          <a:bodyPr wrap="square" lIns="0" tIns="0" rIns="0" bIns="0" rtlCol="0" anchor="t">
            <a:spAutoFit/>
          </a:bodyPr>
          <a:lstStyle/>
          <a:p>
            <a:pPr algn="ctr" defTabSz="609630">
              <a:lnSpc>
                <a:spcPts val="9865"/>
              </a:lnSpc>
            </a:pPr>
            <a:r>
              <a:rPr lang="en-US" sz="10067" b="1" spc="1057" dirty="0">
                <a:solidFill>
                  <a:srgbClr val="000000"/>
                </a:solidFill>
                <a:latin typeface="Times New Roman" panose="02020603050405020304" pitchFamily="18" charset="0"/>
                <a:ea typeface="Mardoto Heavy"/>
                <a:cs typeface="Times New Roman" panose="02020603050405020304" pitchFamily="18" charset="0"/>
                <a:sym typeface="Mardoto Heavy"/>
              </a:rPr>
              <a:t>THANK</a:t>
            </a:r>
          </a:p>
          <a:p>
            <a:pPr algn="ctr" defTabSz="609630">
              <a:lnSpc>
                <a:spcPts val="9865"/>
              </a:lnSpc>
            </a:pPr>
            <a:r>
              <a:rPr lang="en-US" sz="10067" b="1" spc="1057" dirty="0">
                <a:solidFill>
                  <a:srgbClr val="000000"/>
                </a:solidFill>
                <a:latin typeface="Times New Roman" panose="02020603050405020304" pitchFamily="18" charset="0"/>
                <a:ea typeface="Mardoto Heavy"/>
                <a:cs typeface="Times New Roman" panose="02020603050405020304" pitchFamily="18" charset="0"/>
                <a:sym typeface="Mardoto Heavy"/>
              </a:rPr>
              <a:t>YOU</a:t>
            </a:r>
          </a:p>
        </p:txBody>
      </p:sp>
      <p:grpSp>
        <p:nvGrpSpPr>
          <p:cNvPr id="5" name="Group 5"/>
          <p:cNvGrpSpPr/>
          <p:nvPr/>
        </p:nvGrpSpPr>
        <p:grpSpPr>
          <a:xfrm rot="5400000">
            <a:off x="-423955" y="788807"/>
            <a:ext cx="2572117" cy="1286059"/>
            <a:chOff x="0" y="0"/>
            <a:chExt cx="812800" cy="406400"/>
          </a:xfrm>
        </p:grpSpPr>
        <p:sp>
          <p:nvSpPr>
            <p:cNvPr id="6" name="Freeform 6"/>
            <p:cNvSpPr/>
            <p:nvPr/>
          </p:nvSpPr>
          <p:spPr>
            <a:xfrm>
              <a:off x="0" y="0"/>
              <a:ext cx="812800" cy="406400"/>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EFA038"/>
            </a:solidFill>
          </p:spPr>
          <p:txBody>
            <a:bodyPr/>
            <a:lstStyle/>
            <a:p>
              <a:pPr defTabSz="609630"/>
              <a:endParaRPr lang="en-US" sz="1200">
                <a:solidFill>
                  <a:prstClr val="black"/>
                </a:solidFill>
                <a:latin typeface="Calibri"/>
              </a:endParaRPr>
            </a:p>
          </p:txBody>
        </p:sp>
        <p:sp>
          <p:nvSpPr>
            <p:cNvPr id="7" name="TextBox 7"/>
            <p:cNvSpPr txBox="1"/>
            <p:nvPr/>
          </p:nvSpPr>
          <p:spPr>
            <a:xfrm>
              <a:off x="203200" y="120650"/>
              <a:ext cx="406400" cy="285750"/>
            </a:xfrm>
            <a:prstGeom prst="rect">
              <a:avLst/>
            </a:prstGeom>
          </p:spPr>
          <p:txBody>
            <a:bodyPr lIns="33867" tIns="33867" rIns="33867" bIns="33867" rtlCol="0" anchor="ctr"/>
            <a:lstStyle/>
            <a:p>
              <a:pPr algn="ctr" defTabSz="609630">
                <a:lnSpc>
                  <a:spcPts val="1246"/>
                </a:lnSpc>
              </a:pPr>
              <a:endParaRPr sz="1200">
                <a:solidFill>
                  <a:prstClr val="black"/>
                </a:solidFill>
                <a:latin typeface="Calibri"/>
              </a:endParaRPr>
            </a:p>
          </p:txBody>
        </p:sp>
      </p:grpSp>
      <p:sp>
        <p:nvSpPr>
          <p:cNvPr id="9" name="Freeform 9"/>
          <p:cNvSpPr/>
          <p:nvPr/>
        </p:nvSpPr>
        <p:spPr>
          <a:xfrm rot="16200000">
            <a:off x="10061386" y="4828180"/>
            <a:ext cx="2548721" cy="1274361"/>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002060"/>
          </a:solidFill>
        </p:spPr>
        <p:txBody>
          <a:bodyPr/>
          <a:lstStyle/>
          <a:p>
            <a:pPr defTabSz="609630"/>
            <a:endParaRPr lang="en-US" sz="1200">
              <a:solidFill>
                <a:prstClr val="black"/>
              </a:solidFill>
              <a:latin typeface="Calibri"/>
            </a:endParaRPr>
          </a:p>
        </p:txBody>
      </p:sp>
      <p:grpSp>
        <p:nvGrpSpPr>
          <p:cNvPr id="2" name="Group 1">
            <a:extLst>
              <a:ext uri="{FF2B5EF4-FFF2-40B4-BE49-F238E27FC236}">
                <a16:creationId xmlns:a16="http://schemas.microsoft.com/office/drawing/2014/main" id="{3DBEA5E9-BDB9-3B33-0B24-32791E2BED36}"/>
              </a:ext>
            </a:extLst>
          </p:cNvPr>
          <p:cNvGrpSpPr/>
          <p:nvPr/>
        </p:nvGrpSpPr>
        <p:grpSpPr>
          <a:xfrm>
            <a:off x="6074487" y="866787"/>
            <a:ext cx="6243583" cy="2455943"/>
            <a:chOff x="10496149" y="885860"/>
            <a:chExt cx="7350870" cy="3582283"/>
          </a:xfrm>
        </p:grpSpPr>
        <p:sp>
          <p:nvSpPr>
            <p:cNvPr id="4" name="Freeform 17">
              <a:extLst>
                <a:ext uri="{FF2B5EF4-FFF2-40B4-BE49-F238E27FC236}">
                  <a16:creationId xmlns:a16="http://schemas.microsoft.com/office/drawing/2014/main" id="{0C077EB9-24A4-FC10-E5A0-3072D1CD1E8D}"/>
                </a:ext>
              </a:extLst>
            </p:cNvPr>
            <p:cNvSpPr/>
            <p:nvPr/>
          </p:nvSpPr>
          <p:spPr>
            <a:xfrm>
              <a:off x="12916391" y="885860"/>
              <a:ext cx="3226264" cy="3582283"/>
            </a:xfrm>
            <a:custGeom>
              <a:avLst/>
              <a:gdLst/>
              <a:ahLst/>
              <a:cxnLst/>
              <a:rect l="l" t="t" r="r" b="b"/>
              <a:pathLst>
                <a:path w="5920999" h="5920999">
                  <a:moveTo>
                    <a:pt x="0" y="0"/>
                  </a:moveTo>
                  <a:lnTo>
                    <a:pt x="5920999" y="0"/>
                  </a:lnTo>
                  <a:lnTo>
                    <a:pt x="5920999" y="5920998"/>
                  </a:lnTo>
                  <a:lnTo>
                    <a:pt x="0" y="59209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grpSp>
          <p:nvGrpSpPr>
            <p:cNvPr id="8" name="Group 7">
              <a:extLst>
                <a:ext uri="{FF2B5EF4-FFF2-40B4-BE49-F238E27FC236}">
                  <a16:creationId xmlns:a16="http://schemas.microsoft.com/office/drawing/2014/main" id="{1694E60F-9AF9-B931-EFF6-DC561EBE6261}"/>
                </a:ext>
              </a:extLst>
            </p:cNvPr>
            <p:cNvGrpSpPr/>
            <p:nvPr/>
          </p:nvGrpSpPr>
          <p:grpSpPr>
            <a:xfrm>
              <a:off x="12698999" y="2467228"/>
              <a:ext cx="521645" cy="579209"/>
              <a:chOff x="0" y="0"/>
              <a:chExt cx="6350000" cy="6350000"/>
            </a:xfrm>
          </p:grpSpPr>
          <p:sp>
            <p:nvSpPr>
              <p:cNvPr id="23" name="Freeform 27">
                <a:extLst>
                  <a:ext uri="{FF2B5EF4-FFF2-40B4-BE49-F238E27FC236}">
                    <a16:creationId xmlns:a16="http://schemas.microsoft.com/office/drawing/2014/main" id="{8472B319-57C2-AF80-3D9F-431E88C4AEE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grpSp>
        <p:sp>
          <p:nvSpPr>
            <p:cNvPr id="10" name="Freeform 36">
              <a:extLst>
                <a:ext uri="{FF2B5EF4-FFF2-40B4-BE49-F238E27FC236}">
                  <a16:creationId xmlns:a16="http://schemas.microsoft.com/office/drawing/2014/main" id="{ED6C0BB0-0E12-B2D0-087C-3E6ED4774157}"/>
                </a:ext>
              </a:extLst>
            </p:cNvPr>
            <p:cNvSpPr/>
            <p:nvPr/>
          </p:nvSpPr>
          <p:spPr>
            <a:xfrm>
              <a:off x="12741332" y="2521054"/>
              <a:ext cx="439264" cy="487737"/>
            </a:xfrm>
            <a:custGeom>
              <a:avLst/>
              <a:gdLst/>
              <a:ahLst/>
              <a:cxnLst/>
              <a:rect l="l" t="t" r="r" b="b"/>
              <a:pathLst>
                <a:path w="806159" h="806159">
                  <a:moveTo>
                    <a:pt x="0" y="0"/>
                  </a:moveTo>
                  <a:lnTo>
                    <a:pt x="806158" y="0"/>
                  </a:lnTo>
                  <a:lnTo>
                    <a:pt x="806158" y="806158"/>
                  </a:lnTo>
                  <a:lnTo>
                    <a:pt x="0" y="8061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sp>
          <p:nvSpPr>
            <p:cNvPr id="11" name="TextBox 44">
              <a:extLst>
                <a:ext uri="{FF2B5EF4-FFF2-40B4-BE49-F238E27FC236}">
                  <a16:creationId xmlns:a16="http://schemas.microsoft.com/office/drawing/2014/main" id="{B33569D1-F1B3-F522-4BA9-DF4D725C3368}"/>
                </a:ext>
              </a:extLst>
            </p:cNvPr>
            <p:cNvSpPr txBox="1"/>
            <p:nvPr/>
          </p:nvSpPr>
          <p:spPr>
            <a:xfrm>
              <a:off x="10496149" y="2770788"/>
              <a:ext cx="2111892" cy="336696"/>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09630">
                <a:lnSpc>
                  <a:spcPts val="1841"/>
                </a:lnSpc>
              </a:pPr>
              <a:r>
                <a:rPr lang="en-US" sz="1673">
                  <a:solidFill>
                    <a:srgbClr val="000000"/>
                  </a:solidFill>
                  <a:latin typeface="Times New Roman" panose="02020603050405020304" pitchFamily="18" charset="0"/>
                  <a:cs typeface="Times New Roman" panose="02020603050405020304" pitchFamily="18" charset="0"/>
                </a:rPr>
                <a:t>@ODRUSVI</a:t>
              </a:r>
            </a:p>
          </p:txBody>
        </p:sp>
        <p:sp>
          <p:nvSpPr>
            <p:cNvPr id="12" name="TextBox 45">
              <a:extLst>
                <a:ext uri="{FF2B5EF4-FFF2-40B4-BE49-F238E27FC236}">
                  <a16:creationId xmlns:a16="http://schemas.microsoft.com/office/drawing/2014/main" id="{6DEBFC4D-C7AE-A1FF-3DFC-C4DEE5B299D1}"/>
                </a:ext>
              </a:extLst>
            </p:cNvPr>
            <p:cNvSpPr txBox="1"/>
            <p:nvPr/>
          </p:nvSpPr>
          <p:spPr>
            <a:xfrm>
              <a:off x="11726940" y="1181504"/>
              <a:ext cx="888092" cy="336696"/>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09630">
                <a:lnSpc>
                  <a:spcPts val="1841"/>
                </a:lnSpc>
              </a:pPr>
              <a:r>
                <a:rPr lang="en-US" sz="1673">
                  <a:solidFill>
                    <a:srgbClr val="000000"/>
                  </a:solidFill>
                  <a:latin typeface="Times New Roman" panose="02020603050405020304" pitchFamily="18" charset="0"/>
                  <a:cs typeface="Times New Roman" panose="02020603050405020304" pitchFamily="18" charset="0"/>
                </a:rPr>
                <a:t>Website</a:t>
              </a:r>
            </a:p>
          </p:txBody>
        </p:sp>
        <p:sp>
          <p:nvSpPr>
            <p:cNvPr id="13" name="TextBox 46">
              <a:extLst>
                <a:ext uri="{FF2B5EF4-FFF2-40B4-BE49-F238E27FC236}">
                  <a16:creationId xmlns:a16="http://schemas.microsoft.com/office/drawing/2014/main" id="{B62DFE7D-F8FC-65E8-674E-FE2992C839D0}"/>
                </a:ext>
              </a:extLst>
            </p:cNvPr>
            <p:cNvSpPr txBox="1"/>
            <p:nvPr/>
          </p:nvSpPr>
          <p:spPr>
            <a:xfrm>
              <a:off x="10952281" y="1492655"/>
              <a:ext cx="1964111" cy="38673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09630">
                <a:lnSpc>
                  <a:spcPts val="2336"/>
                </a:lnSpc>
              </a:pPr>
              <a:r>
                <a:rPr lang="en-US" sz="1460" spc="102">
                  <a:solidFill>
                    <a:srgbClr val="000000"/>
                  </a:solidFill>
                  <a:latin typeface="Times New Roman" panose="02020603050405020304" pitchFamily="18" charset="0"/>
                  <a:cs typeface="Times New Roman" panose="02020603050405020304" pitchFamily="18" charset="0"/>
                </a:rPr>
                <a:t>www.usviodr.com</a:t>
              </a:r>
            </a:p>
          </p:txBody>
        </p:sp>
        <p:sp>
          <p:nvSpPr>
            <p:cNvPr id="14" name="TextBox 47">
              <a:extLst>
                <a:ext uri="{FF2B5EF4-FFF2-40B4-BE49-F238E27FC236}">
                  <a16:creationId xmlns:a16="http://schemas.microsoft.com/office/drawing/2014/main" id="{05BAFD6F-FF0E-F7A9-8E7D-5FAAE780BFEC}"/>
                </a:ext>
              </a:extLst>
            </p:cNvPr>
            <p:cNvSpPr txBox="1"/>
            <p:nvPr/>
          </p:nvSpPr>
          <p:spPr>
            <a:xfrm>
              <a:off x="11498442" y="3381621"/>
              <a:ext cx="1237003" cy="33669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09630">
                <a:lnSpc>
                  <a:spcPts val="1841"/>
                </a:lnSpc>
              </a:pPr>
              <a:r>
                <a:rPr lang="en-US" sz="1673">
                  <a:solidFill>
                    <a:srgbClr val="000000"/>
                  </a:solidFill>
                  <a:latin typeface="Times New Roman" panose="02020603050405020304" pitchFamily="18" charset="0"/>
                  <a:cs typeface="Times New Roman" panose="02020603050405020304" pitchFamily="18" charset="0"/>
                </a:rPr>
                <a:t>Instagram</a:t>
              </a:r>
            </a:p>
          </p:txBody>
        </p:sp>
        <p:sp>
          <p:nvSpPr>
            <p:cNvPr id="15" name="TextBox 48">
              <a:extLst>
                <a:ext uri="{FF2B5EF4-FFF2-40B4-BE49-F238E27FC236}">
                  <a16:creationId xmlns:a16="http://schemas.microsoft.com/office/drawing/2014/main" id="{703135D6-B954-8337-6922-2A0ACF87314D}"/>
                </a:ext>
              </a:extLst>
            </p:cNvPr>
            <p:cNvSpPr txBox="1"/>
            <p:nvPr/>
          </p:nvSpPr>
          <p:spPr>
            <a:xfrm>
              <a:off x="10896403" y="3747648"/>
              <a:ext cx="1962937" cy="33669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09630">
                <a:lnSpc>
                  <a:spcPts val="1841"/>
                </a:lnSpc>
              </a:pPr>
              <a:r>
                <a:rPr lang="en-US" sz="1673">
                  <a:solidFill>
                    <a:srgbClr val="000000"/>
                  </a:solidFill>
                  <a:latin typeface="Times New Roman" panose="02020603050405020304" pitchFamily="18" charset="0"/>
                  <a:cs typeface="Times New Roman" panose="02020603050405020304" pitchFamily="18" charset="0"/>
                </a:rPr>
                <a:t>@USVIODR</a:t>
              </a:r>
            </a:p>
          </p:txBody>
        </p:sp>
        <p:sp>
          <p:nvSpPr>
            <p:cNvPr id="16" name="TextBox 49">
              <a:extLst>
                <a:ext uri="{FF2B5EF4-FFF2-40B4-BE49-F238E27FC236}">
                  <a16:creationId xmlns:a16="http://schemas.microsoft.com/office/drawing/2014/main" id="{09DBDD19-1217-632B-827A-AAFB062FA5F3}"/>
                </a:ext>
              </a:extLst>
            </p:cNvPr>
            <p:cNvSpPr txBox="1"/>
            <p:nvPr/>
          </p:nvSpPr>
          <p:spPr>
            <a:xfrm>
              <a:off x="11518522" y="2512113"/>
              <a:ext cx="1147293" cy="31658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09630">
                <a:lnSpc>
                  <a:spcPts val="1841"/>
                </a:lnSpc>
              </a:pPr>
              <a:r>
                <a:rPr lang="en-US" sz="1460" spc="102">
                  <a:solidFill>
                    <a:srgbClr val="000000"/>
                  </a:solidFill>
                  <a:latin typeface="Times New Roman" panose="02020603050405020304" pitchFamily="18" charset="0"/>
                  <a:cs typeface="Times New Roman" panose="02020603050405020304" pitchFamily="18" charset="0"/>
                </a:rPr>
                <a:t>Facebook</a:t>
              </a:r>
            </a:p>
          </p:txBody>
        </p:sp>
        <p:sp>
          <p:nvSpPr>
            <p:cNvPr id="17" name="TextBox 50">
              <a:extLst>
                <a:ext uri="{FF2B5EF4-FFF2-40B4-BE49-F238E27FC236}">
                  <a16:creationId xmlns:a16="http://schemas.microsoft.com/office/drawing/2014/main" id="{08A9BB11-3A61-7CE7-D476-935C417F6526}"/>
                </a:ext>
              </a:extLst>
            </p:cNvPr>
            <p:cNvSpPr txBox="1"/>
            <p:nvPr/>
          </p:nvSpPr>
          <p:spPr>
            <a:xfrm>
              <a:off x="15950510" y="1181504"/>
              <a:ext cx="1468350" cy="336696"/>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lnSpc>
                  <a:spcPts val="1841"/>
                </a:lnSpc>
              </a:pPr>
              <a:r>
                <a:rPr lang="en-US" sz="1673" err="1">
                  <a:solidFill>
                    <a:srgbClr val="000000"/>
                  </a:solidFill>
                  <a:latin typeface="Times New Roman" panose="02020603050405020304" pitchFamily="18" charset="0"/>
                  <a:cs typeface="Times New Roman" panose="02020603050405020304" pitchFamily="18" charset="0"/>
                </a:rPr>
                <a:t>Youtube</a:t>
              </a:r>
              <a:endParaRPr lang="en-US" sz="1673">
                <a:solidFill>
                  <a:srgbClr val="000000"/>
                </a:solidFill>
                <a:latin typeface="Times New Roman" panose="02020603050405020304" pitchFamily="18" charset="0"/>
                <a:cs typeface="Times New Roman" panose="02020603050405020304" pitchFamily="18" charset="0"/>
              </a:endParaRPr>
            </a:p>
          </p:txBody>
        </p:sp>
        <p:sp>
          <p:nvSpPr>
            <p:cNvPr id="18" name="TextBox 51">
              <a:extLst>
                <a:ext uri="{FF2B5EF4-FFF2-40B4-BE49-F238E27FC236}">
                  <a16:creationId xmlns:a16="http://schemas.microsoft.com/office/drawing/2014/main" id="{301F07B9-5C96-76B6-F338-FCAF35750A21}"/>
                </a:ext>
              </a:extLst>
            </p:cNvPr>
            <p:cNvSpPr txBox="1"/>
            <p:nvPr/>
          </p:nvSpPr>
          <p:spPr>
            <a:xfrm>
              <a:off x="16087220" y="1450589"/>
              <a:ext cx="1759799" cy="395993"/>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lnSpc>
                  <a:spcPts val="2336"/>
                </a:lnSpc>
              </a:pPr>
              <a:r>
                <a:rPr lang="en-US" sz="1460">
                  <a:solidFill>
                    <a:srgbClr val="000000"/>
                  </a:solidFill>
                  <a:latin typeface="Times New Roman" panose="02020603050405020304" pitchFamily="18" charset="0"/>
                  <a:cs typeface="Times New Roman" panose="02020603050405020304" pitchFamily="18" charset="0"/>
                </a:rPr>
                <a:t>@</a:t>
              </a:r>
              <a:r>
                <a:rPr lang="en-US" sz="1673">
                  <a:solidFill>
                    <a:srgbClr val="000000"/>
                  </a:solidFill>
                  <a:latin typeface="Times New Roman" panose="02020603050405020304" pitchFamily="18" charset="0"/>
                  <a:cs typeface="Times New Roman" panose="02020603050405020304" pitchFamily="18" charset="0"/>
                </a:rPr>
                <a:t>USVIODR</a:t>
              </a:r>
            </a:p>
          </p:txBody>
        </p:sp>
        <p:sp>
          <p:nvSpPr>
            <p:cNvPr id="19" name="TextBox 52">
              <a:extLst>
                <a:ext uri="{FF2B5EF4-FFF2-40B4-BE49-F238E27FC236}">
                  <a16:creationId xmlns:a16="http://schemas.microsoft.com/office/drawing/2014/main" id="{7A8769ED-8D51-6794-9078-3B977F1A8352}"/>
                </a:ext>
              </a:extLst>
            </p:cNvPr>
            <p:cNvSpPr txBox="1"/>
            <p:nvPr/>
          </p:nvSpPr>
          <p:spPr>
            <a:xfrm>
              <a:off x="16329510" y="2400714"/>
              <a:ext cx="1468350" cy="336696"/>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lnSpc>
                  <a:spcPts val="1841"/>
                </a:lnSpc>
              </a:pPr>
              <a:r>
                <a:rPr lang="en-US" sz="1673">
                  <a:solidFill>
                    <a:srgbClr val="000000"/>
                  </a:solidFill>
                  <a:latin typeface="Times New Roman" panose="02020603050405020304" pitchFamily="18" charset="0"/>
                </a:rPr>
                <a:t>Twitter X</a:t>
              </a:r>
            </a:p>
          </p:txBody>
        </p:sp>
        <p:sp>
          <p:nvSpPr>
            <p:cNvPr id="20" name="TextBox 53">
              <a:extLst>
                <a:ext uri="{FF2B5EF4-FFF2-40B4-BE49-F238E27FC236}">
                  <a16:creationId xmlns:a16="http://schemas.microsoft.com/office/drawing/2014/main" id="{3334F032-D04D-406B-C1E2-92C124404054}"/>
                </a:ext>
              </a:extLst>
            </p:cNvPr>
            <p:cNvSpPr txBox="1"/>
            <p:nvPr/>
          </p:nvSpPr>
          <p:spPr>
            <a:xfrm>
              <a:off x="16232946" y="2617447"/>
              <a:ext cx="1468350" cy="336696"/>
            </a:xfrm>
            <a:prstGeom prst="rect">
              <a:avLst/>
            </a:prstGeom>
          </p:spPr>
          <p:txBody>
            <a:bodyPr lIns="0" tIns="0" rIns="0" bIns="0" rtlCol="0" anchor="t">
              <a:spAutoFit/>
            </a:bodyPr>
            <a:lstStyle>
              <a:defPPr>
                <a:defRPr lang="en-US"/>
              </a:defPPr>
              <a:lvl1pPr>
                <a:lnSpc>
                  <a:spcPts val="3504"/>
                </a:lnSpc>
                <a:defRPr sz="2190">
                  <a:solidFill>
                    <a:srgbClr val="000000"/>
                  </a:solidFill>
                  <a:latin typeface="Nunito Sans 1"/>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lnSpc>
                  <a:spcPts val="1841"/>
                </a:lnSpc>
              </a:pPr>
              <a:r>
                <a:rPr lang="en-US" sz="1673" dirty="0">
                  <a:latin typeface="Times New Roman" panose="02020603050405020304" pitchFamily="18" charset="0"/>
                  <a:cs typeface="Times New Roman" panose="02020603050405020304" pitchFamily="18" charset="0"/>
                </a:rPr>
                <a:t>@USVIODR</a:t>
              </a:r>
            </a:p>
          </p:txBody>
        </p:sp>
        <p:sp>
          <p:nvSpPr>
            <p:cNvPr id="21" name="TextBox 54">
              <a:extLst>
                <a:ext uri="{FF2B5EF4-FFF2-40B4-BE49-F238E27FC236}">
                  <a16:creationId xmlns:a16="http://schemas.microsoft.com/office/drawing/2014/main" id="{06FE4B1A-8D3D-6B7D-8E3F-1FB3F176B7BD}"/>
                </a:ext>
              </a:extLst>
            </p:cNvPr>
            <p:cNvSpPr txBox="1"/>
            <p:nvPr/>
          </p:nvSpPr>
          <p:spPr>
            <a:xfrm>
              <a:off x="16179330" y="3462108"/>
              <a:ext cx="1154349" cy="33669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lnSpc>
                  <a:spcPts val="1841"/>
                </a:lnSpc>
              </a:pPr>
              <a:r>
                <a:rPr lang="en-US" sz="1673">
                  <a:solidFill>
                    <a:srgbClr val="000000"/>
                  </a:solidFill>
                  <a:latin typeface="Times New Roman" panose="02020603050405020304" pitchFamily="18" charset="0"/>
                  <a:cs typeface="Times New Roman" panose="02020603050405020304" pitchFamily="18" charset="0"/>
                </a:rPr>
                <a:t>LinkedIn</a:t>
              </a:r>
            </a:p>
          </p:txBody>
        </p:sp>
        <p:sp>
          <p:nvSpPr>
            <p:cNvPr id="22" name="TextBox 57">
              <a:extLst>
                <a:ext uri="{FF2B5EF4-FFF2-40B4-BE49-F238E27FC236}">
                  <a16:creationId xmlns:a16="http://schemas.microsoft.com/office/drawing/2014/main" id="{12A19AE0-D6E0-EED5-3790-AD409F3EE707}"/>
                </a:ext>
              </a:extLst>
            </p:cNvPr>
            <p:cNvSpPr txBox="1"/>
            <p:nvPr/>
          </p:nvSpPr>
          <p:spPr>
            <a:xfrm>
              <a:off x="16007845" y="3749479"/>
              <a:ext cx="1325833" cy="344647"/>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lnSpc>
                  <a:spcPts val="2043"/>
                </a:lnSpc>
              </a:pPr>
              <a:r>
                <a:rPr lang="en-US" sz="1460">
                  <a:solidFill>
                    <a:srgbClr val="000000"/>
                  </a:solidFill>
                  <a:latin typeface="Times New Roman" panose="02020603050405020304" pitchFamily="18" charset="0"/>
                  <a:cs typeface="Times New Roman" panose="02020603050405020304" pitchFamily="18" charset="0"/>
                </a:rPr>
                <a:t>@USVIODR</a:t>
              </a:r>
            </a:p>
          </p:txBody>
        </p:sp>
      </p:grpSp>
      <p:grpSp>
        <p:nvGrpSpPr>
          <p:cNvPr id="24" name="Group 23">
            <a:extLst>
              <a:ext uri="{FF2B5EF4-FFF2-40B4-BE49-F238E27FC236}">
                <a16:creationId xmlns:a16="http://schemas.microsoft.com/office/drawing/2014/main" id="{06C4A982-7E01-718A-F50D-4064A9640954}"/>
              </a:ext>
            </a:extLst>
          </p:cNvPr>
          <p:cNvGrpSpPr/>
          <p:nvPr/>
        </p:nvGrpSpPr>
        <p:grpSpPr>
          <a:xfrm>
            <a:off x="6074487" y="866787"/>
            <a:ext cx="6243583" cy="2455943"/>
            <a:chOff x="10496149" y="885860"/>
            <a:chExt cx="7350870" cy="3582283"/>
          </a:xfrm>
        </p:grpSpPr>
        <p:sp>
          <p:nvSpPr>
            <p:cNvPr id="25" name="Freeform 17">
              <a:extLst>
                <a:ext uri="{FF2B5EF4-FFF2-40B4-BE49-F238E27FC236}">
                  <a16:creationId xmlns:a16="http://schemas.microsoft.com/office/drawing/2014/main" id="{9F0894DC-8DAA-1820-DC11-1585EFC79A04}"/>
                </a:ext>
              </a:extLst>
            </p:cNvPr>
            <p:cNvSpPr/>
            <p:nvPr/>
          </p:nvSpPr>
          <p:spPr>
            <a:xfrm>
              <a:off x="12916391" y="885860"/>
              <a:ext cx="3226264" cy="3582283"/>
            </a:xfrm>
            <a:custGeom>
              <a:avLst/>
              <a:gdLst/>
              <a:ahLst/>
              <a:cxnLst/>
              <a:rect l="l" t="t" r="r" b="b"/>
              <a:pathLst>
                <a:path w="5920999" h="5920999">
                  <a:moveTo>
                    <a:pt x="0" y="0"/>
                  </a:moveTo>
                  <a:lnTo>
                    <a:pt x="5920999" y="0"/>
                  </a:lnTo>
                  <a:lnTo>
                    <a:pt x="5920999" y="5920998"/>
                  </a:lnTo>
                  <a:lnTo>
                    <a:pt x="0" y="59209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grpSp>
          <p:nvGrpSpPr>
            <p:cNvPr id="26" name="Group 25">
              <a:extLst>
                <a:ext uri="{FF2B5EF4-FFF2-40B4-BE49-F238E27FC236}">
                  <a16:creationId xmlns:a16="http://schemas.microsoft.com/office/drawing/2014/main" id="{89CD3DC4-6E76-52EF-CAC7-4E207F75EAEA}"/>
                </a:ext>
              </a:extLst>
            </p:cNvPr>
            <p:cNvGrpSpPr/>
            <p:nvPr/>
          </p:nvGrpSpPr>
          <p:grpSpPr>
            <a:xfrm>
              <a:off x="12698999" y="2467228"/>
              <a:ext cx="521645" cy="579209"/>
              <a:chOff x="0" y="0"/>
              <a:chExt cx="6350000" cy="6350000"/>
            </a:xfrm>
          </p:grpSpPr>
          <p:sp>
            <p:nvSpPr>
              <p:cNvPr id="40" name="Freeform 27">
                <a:extLst>
                  <a:ext uri="{FF2B5EF4-FFF2-40B4-BE49-F238E27FC236}">
                    <a16:creationId xmlns:a16="http://schemas.microsoft.com/office/drawing/2014/main" id="{8107EF38-F533-1E93-D271-24EC67297E43}"/>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grpSp>
        <p:sp>
          <p:nvSpPr>
            <p:cNvPr id="27" name="Freeform 36">
              <a:extLst>
                <a:ext uri="{FF2B5EF4-FFF2-40B4-BE49-F238E27FC236}">
                  <a16:creationId xmlns:a16="http://schemas.microsoft.com/office/drawing/2014/main" id="{258E771A-5D75-B4A8-207F-19A298CC12C2}"/>
                </a:ext>
              </a:extLst>
            </p:cNvPr>
            <p:cNvSpPr/>
            <p:nvPr/>
          </p:nvSpPr>
          <p:spPr>
            <a:xfrm>
              <a:off x="12741332" y="2521054"/>
              <a:ext cx="439264" cy="487737"/>
            </a:xfrm>
            <a:custGeom>
              <a:avLst/>
              <a:gdLst/>
              <a:ahLst/>
              <a:cxnLst/>
              <a:rect l="l" t="t" r="r" b="b"/>
              <a:pathLst>
                <a:path w="806159" h="806159">
                  <a:moveTo>
                    <a:pt x="0" y="0"/>
                  </a:moveTo>
                  <a:lnTo>
                    <a:pt x="806158" y="0"/>
                  </a:lnTo>
                  <a:lnTo>
                    <a:pt x="806158" y="806158"/>
                  </a:lnTo>
                  <a:lnTo>
                    <a:pt x="0" y="8061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sp>
          <p:nvSpPr>
            <p:cNvPr id="28" name="TextBox 44">
              <a:extLst>
                <a:ext uri="{FF2B5EF4-FFF2-40B4-BE49-F238E27FC236}">
                  <a16:creationId xmlns:a16="http://schemas.microsoft.com/office/drawing/2014/main" id="{30FDA804-47C4-C0A1-7BAD-968EEE61040A}"/>
                </a:ext>
              </a:extLst>
            </p:cNvPr>
            <p:cNvSpPr txBox="1"/>
            <p:nvPr/>
          </p:nvSpPr>
          <p:spPr>
            <a:xfrm>
              <a:off x="10496149" y="2770788"/>
              <a:ext cx="2111892" cy="336696"/>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09630">
                <a:lnSpc>
                  <a:spcPts val="1841"/>
                </a:lnSpc>
              </a:pPr>
              <a:r>
                <a:rPr lang="en-US" sz="1673">
                  <a:solidFill>
                    <a:srgbClr val="000000"/>
                  </a:solidFill>
                  <a:latin typeface="Times New Roman" panose="02020603050405020304" pitchFamily="18" charset="0"/>
                  <a:cs typeface="Times New Roman" panose="02020603050405020304" pitchFamily="18" charset="0"/>
                </a:rPr>
                <a:t>@ODRUSVI</a:t>
              </a:r>
            </a:p>
          </p:txBody>
        </p:sp>
        <p:sp>
          <p:nvSpPr>
            <p:cNvPr id="29" name="TextBox 45">
              <a:extLst>
                <a:ext uri="{FF2B5EF4-FFF2-40B4-BE49-F238E27FC236}">
                  <a16:creationId xmlns:a16="http://schemas.microsoft.com/office/drawing/2014/main" id="{278EDCDD-458F-4729-596B-520B28C0A938}"/>
                </a:ext>
              </a:extLst>
            </p:cNvPr>
            <p:cNvSpPr txBox="1"/>
            <p:nvPr/>
          </p:nvSpPr>
          <p:spPr>
            <a:xfrm>
              <a:off x="11726940" y="1181504"/>
              <a:ext cx="888092" cy="336696"/>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09630">
                <a:lnSpc>
                  <a:spcPts val="1841"/>
                </a:lnSpc>
              </a:pPr>
              <a:r>
                <a:rPr lang="en-US" sz="1673">
                  <a:solidFill>
                    <a:srgbClr val="000000"/>
                  </a:solidFill>
                  <a:latin typeface="Times New Roman" panose="02020603050405020304" pitchFamily="18" charset="0"/>
                  <a:cs typeface="Times New Roman" panose="02020603050405020304" pitchFamily="18" charset="0"/>
                </a:rPr>
                <a:t>Website</a:t>
              </a:r>
            </a:p>
          </p:txBody>
        </p:sp>
        <p:sp>
          <p:nvSpPr>
            <p:cNvPr id="30" name="TextBox 46">
              <a:extLst>
                <a:ext uri="{FF2B5EF4-FFF2-40B4-BE49-F238E27FC236}">
                  <a16:creationId xmlns:a16="http://schemas.microsoft.com/office/drawing/2014/main" id="{6E00706F-8774-13F1-97E6-AC9E261BF38A}"/>
                </a:ext>
              </a:extLst>
            </p:cNvPr>
            <p:cNvSpPr txBox="1"/>
            <p:nvPr/>
          </p:nvSpPr>
          <p:spPr>
            <a:xfrm>
              <a:off x="10952281" y="1492655"/>
              <a:ext cx="1964111" cy="38673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09630">
                <a:lnSpc>
                  <a:spcPts val="2336"/>
                </a:lnSpc>
              </a:pPr>
              <a:r>
                <a:rPr lang="en-US" sz="1460" spc="102">
                  <a:solidFill>
                    <a:srgbClr val="000000"/>
                  </a:solidFill>
                  <a:latin typeface="Times New Roman" panose="02020603050405020304" pitchFamily="18" charset="0"/>
                  <a:cs typeface="Times New Roman" panose="02020603050405020304" pitchFamily="18" charset="0"/>
                </a:rPr>
                <a:t>www.usviodr.com</a:t>
              </a:r>
            </a:p>
          </p:txBody>
        </p:sp>
        <p:sp>
          <p:nvSpPr>
            <p:cNvPr id="31" name="TextBox 47">
              <a:extLst>
                <a:ext uri="{FF2B5EF4-FFF2-40B4-BE49-F238E27FC236}">
                  <a16:creationId xmlns:a16="http://schemas.microsoft.com/office/drawing/2014/main" id="{78CBD61C-B214-42E7-ABB5-FDB5EBC89347}"/>
                </a:ext>
              </a:extLst>
            </p:cNvPr>
            <p:cNvSpPr txBox="1"/>
            <p:nvPr/>
          </p:nvSpPr>
          <p:spPr>
            <a:xfrm>
              <a:off x="11498442" y="3381621"/>
              <a:ext cx="1237003" cy="33669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09630">
                <a:lnSpc>
                  <a:spcPts val="1841"/>
                </a:lnSpc>
              </a:pPr>
              <a:r>
                <a:rPr lang="en-US" sz="1673">
                  <a:solidFill>
                    <a:srgbClr val="000000"/>
                  </a:solidFill>
                  <a:latin typeface="Times New Roman" panose="02020603050405020304" pitchFamily="18" charset="0"/>
                  <a:cs typeface="Times New Roman" panose="02020603050405020304" pitchFamily="18" charset="0"/>
                </a:rPr>
                <a:t>Instagram</a:t>
              </a:r>
            </a:p>
          </p:txBody>
        </p:sp>
        <p:sp>
          <p:nvSpPr>
            <p:cNvPr id="32" name="TextBox 48">
              <a:extLst>
                <a:ext uri="{FF2B5EF4-FFF2-40B4-BE49-F238E27FC236}">
                  <a16:creationId xmlns:a16="http://schemas.microsoft.com/office/drawing/2014/main" id="{808649AF-6AEE-1ADA-5DD2-CD202E1F17A2}"/>
                </a:ext>
              </a:extLst>
            </p:cNvPr>
            <p:cNvSpPr txBox="1"/>
            <p:nvPr/>
          </p:nvSpPr>
          <p:spPr>
            <a:xfrm>
              <a:off x="10896403" y="3747648"/>
              <a:ext cx="1962937" cy="33669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09630">
                <a:lnSpc>
                  <a:spcPts val="1841"/>
                </a:lnSpc>
              </a:pPr>
              <a:r>
                <a:rPr lang="en-US" sz="1673" dirty="0">
                  <a:solidFill>
                    <a:srgbClr val="000000"/>
                  </a:solidFill>
                  <a:latin typeface="Times New Roman" panose="02020603050405020304" pitchFamily="18" charset="0"/>
                  <a:cs typeface="Times New Roman" panose="02020603050405020304" pitchFamily="18" charset="0"/>
                </a:rPr>
                <a:t>@USVIODR</a:t>
              </a:r>
            </a:p>
          </p:txBody>
        </p:sp>
        <p:sp>
          <p:nvSpPr>
            <p:cNvPr id="33" name="TextBox 49">
              <a:extLst>
                <a:ext uri="{FF2B5EF4-FFF2-40B4-BE49-F238E27FC236}">
                  <a16:creationId xmlns:a16="http://schemas.microsoft.com/office/drawing/2014/main" id="{C893D876-8E58-C63B-63C1-C5C3DC56F789}"/>
                </a:ext>
              </a:extLst>
            </p:cNvPr>
            <p:cNvSpPr txBox="1"/>
            <p:nvPr/>
          </p:nvSpPr>
          <p:spPr>
            <a:xfrm>
              <a:off x="11518522" y="2512113"/>
              <a:ext cx="1147293" cy="31658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09630">
                <a:lnSpc>
                  <a:spcPts val="1841"/>
                </a:lnSpc>
              </a:pPr>
              <a:r>
                <a:rPr lang="en-US" sz="1460" spc="102">
                  <a:solidFill>
                    <a:srgbClr val="000000"/>
                  </a:solidFill>
                  <a:latin typeface="Times New Roman" panose="02020603050405020304" pitchFamily="18" charset="0"/>
                  <a:cs typeface="Times New Roman" panose="02020603050405020304" pitchFamily="18" charset="0"/>
                </a:rPr>
                <a:t>Facebook</a:t>
              </a:r>
            </a:p>
          </p:txBody>
        </p:sp>
        <p:sp>
          <p:nvSpPr>
            <p:cNvPr id="34" name="TextBox 50">
              <a:extLst>
                <a:ext uri="{FF2B5EF4-FFF2-40B4-BE49-F238E27FC236}">
                  <a16:creationId xmlns:a16="http://schemas.microsoft.com/office/drawing/2014/main" id="{79FEE5BD-22BD-A8A3-64EE-F567ACE534EE}"/>
                </a:ext>
              </a:extLst>
            </p:cNvPr>
            <p:cNvSpPr txBox="1"/>
            <p:nvPr/>
          </p:nvSpPr>
          <p:spPr>
            <a:xfrm>
              <a:off x="15950510" y="1181504"/>
              <a:ext cx="1468350" cy="336696"/>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lnSpc>
                  <a:spcPts val="1841"/>
                </a:lnSpc>
              </a:pPr>
              <a:r>
                <a:rPr lang="en-US" sz="1673" err="1">
                  <a:solidFill>
                    <a:srgbClr val="000000"/>
                  </a:solidFill>
                  <a:latin typeface="Times New Roman" panose="02020603050405020304" pitchFamily="18" charset="0"/>
                  <a:cs typeface="Times New Roman" panose="02020603050405020304" pitchFamily="18" charset="0"/>
                </a:rPr>
                <a:t>Youtube</a:t>
              </a:r>
              <a:endParaRPr lang="en-US" sz="1673">
                <a:solidFill>
                  <a:srgbClr val="000000"/>
                </a:solidFill>
                <a:latin typeface="Times New Roman" panose="02020603050405020304" pitchFamily="18" charset="0"/>
                <a:cs typeface="Times New Roman" panose="02020603050405020304" pitchFamily="18" charset="0"/>
              </a:endParaRPr>
            </a:p>
          </p:txBody>
        </p:sp>
        <p:sp>
          <p:nvSpPr>
            <p:cNvPr id="35" name="TextBox 51">
              <a:extLst>
                <a:ext uri="{FF2B5EF4-FFF2-40B4-BE49-F238E27FC236}">
                  <a16:creationId xmlns:a16="http://schemas.microsoft.com/office/drawing/2014/main" id="{FBEDADB2-B943-AD27-5D61-573A87D069F4}"/>
                </a:ext>
              </a:extLst>
            </p:cNvPr>
            <p:cNvSpPr txBox="1"/>
            <p:nvPr/>
          </p:nvSpPr>
          <p:spPr>
            <a:xfrm>
              <a:off x="16087220" y="1450589"/>
              <a:ext cx="1759799" cy="395993"/>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lnSpc>
                  <a:spcPts val="2336"/>
                </a:lnSpc>
              </a:pPr>
              <a:r>
                <a:rPr lang="en-US" sz="1460">
                  <a:solidFill>
                    <a:srgbClr val="000000"/>
                  </a:solidFill>
                  <a:latin typeface="Times New Roman" panose="02020603050405020304" pitchFamily="18" charset="0"/>
                  <a:cs typeface="Times New Roman" panose="02020603050405020304" pitchFamily="18" charset="0"/>
                </a:rPr>
                <a:t>@</a:t>
              </a:r>
              <a:r>
                <a:rPr lang="en-US" sz="1673">
                  <a:solidFill>
                    <a:srgbClr val="000000"/>
                  </a:solidFill>
                  <a:latin typeface="Times New Roman" panose="02020603050405020304" pitchFamily="18" charset="0"/>
                  <a:cs typeface="Times New Roman" panose="02020603050405020304" pitchFamily="18" charset="0"/>
                </a:rPr>
                <a:t>USVIODR</a:t>
              </a:r>
            </a:p>
          </p:txBody>
        </p:sp>
        <p:sp>
          <p:nvSpPr>
            <p:cNvPr id="36" name="TextBox 52">
              <a:extLst>
                <a:ext uri="{FF2B5EF4-FFF2-40B4-BE49-F238E27FC236}">
                  <a16:creationId xmlns:a16="http://schemas.microsoft.com/office/drawing/2014/main" id="{1705111F-810F-6331-D0AE-5FF66BAE4647}"/>
                </a:ext>
              </a:extLst>
            </p:cNvPr>
            <p:cNvSpPr txBox="1"/>
            <p:nvPr/>
          </p:nvSpPr>
          <p:spPr>
            <a:xfrm>
              <a:off x="16329510" y="2400714"/>
              <a:ext cx="1468350" cy="336696"/>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lnSpc>
                  <a:spcPts val="1841"/>
                </a:lnSpc>
              </a:pPr>
              <a:r>
                <a:rPr lang="en-US" sz="1673">
                  <a:solidFill>
                    <a:srgbClr val="000000"/>
                  </a:solidFill>
                  <a:latin typeface="Times New Roman" panose="02020603050405020304" pitchFamily="18" charset="0"/>
                </a:rPr>
                <a:t>Twitter X</a:t>
              </a:r>
            </a:p>
          </p:txBody>
        </p:sp>
        <p:sp>
          <p:nvSpPr>
            <p:cNvPr id="37" name="TextBox 53">
              <a:extLst>
                <a:ext uri="{FF2B5EF4-FFF2-40B4-BE49-F238E27FC236}">
                  <a16:creationId xmlns:a16="http://schemas.microsoft.com/office/drawing/2014/main" id="{877FCEA9-03C7-0FFF-7783-213B0506F6F3}"/>
                </a:ext>
              </a:extLst>
            </p:cNvPr>
            <p:cNvSpPr txBox="1"/>
            <p:nvPr/>
          </p:nvSpPr>
          <p:spPr>
            <a:xfrm>
              <a:off x="16232946" y="2617447"/>
              <a:ext cx="1468350" cy="336696"/>
            </a:xfrm>
            <a:prstGeom prst="rect">
              <a:avLst/>
            </a:prstGeom>
          </p:spPr>
          <p:txBody>
            <a:bodyPr lIns="0" tIns="0" rIns="0" bIns="0" rtlCol="0" anchor="t">
              <a:spAutoFit/>
            </a:bodyPr>
            <a:lstStyle>
              <a:defPPr>
                <a:defRPr lang="en-US"/>
              </a:defPPr>
              <a:lvl1pPr>
                <a:lnSpc>
                  <a:spcPts val="3504"/>
                </a:lnSpc>
                <a:defRPr sz="2190">
                  <a:solidFill>
                    <a:srgbClr val="000000"/>
                  </a:solidFill>
                  <a:latin typeface="Nunito Sans 1"/>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lnSpc>
                  <a:spcPts val="1841"/>
                </a:lnSpc>
              </a:pPr>
              <a:r>
                <a:rPr lang="en-US" sz="1673" dirty="0">
                  <a:latin typeface="Times New Roman" panose="02020603050405020304" pitchFamily="18" charset="0"/>
                  <a:cs typeface="Times New Roman" panose="02020603050405020304" pitchFamily="18" charset="0"/>
                </a:rPr>
                <a:t>@USVIODR</a:t>
              </a:r>
            </a:p>
          </p:txBody>
        </p:sp>
        <p:sp>
          <p:nvSpPr>
            <p:cNvPr id="38" name="TextBox 54">
              <a:extLst>
                <a:ext uri="{FF2B5EF4-FFF2-40B4-BE49-F238E27FC236}">
                  <a16:creationId xmlns:a16="http://schemas.microsoft.com/office/drawing/2014/main" id="{7FC9F986-A676-E811-E5D0-7126FBEC0736}"/>
                </a:ext>
              </a:extLst>
            </p:cNvPr>
            <p:cNvSpPr txBox="1"/>
            <p:nvPr/>
          </p:nvSpPr>
          <p:spPr>
            <a:xfrm>
              <a:off x="16179330" y="3462108"/>
              <a:ext cx="1154349" cy="33669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lnSpc>
                  <a:spcPts val="1841"/>
                </a:lnSpc>
              </a:pPr>
              <a:r>
                <a:rPr lang="en-US" sz="1673">
                  <a:solidFill>
                    <a:srgbClr val="000000"/>
                  </a:solidFill>
                  <a:latin typeface="Times New Roman" panose="02020603050405020304" pitchFamily="18" charset="0"/>
                  <a:cs typeface="Times New Roman" panose="02020603050405020304" pitchFamily="18" charset="0"/>
                </a:rPr>
                <a:t>LinkedIn</a:t>
              </a:r>
            </a:p>
          </p:txBody>
        </p:sp>
        <p:sp>
          <p:nvSpPr>
            <p:cNvPr id="39" name="TextBox 57">
              <a:extLst>
                <a:ext uri="{FF2B5EF4-FFF2-40B4-BE49-F238E27FC236}">
                  <a16:creationId xmlns:a16="http://schemas.microsoft.com/office/drawing/2014/main" id="{B942629F-D588-FDC3-89A3-C03DBACDB97B}"/>
                </a:ext>
              </a:extLst>
            </p:cNvPr>
            <p:cNvSpPr txBox="1"/>
            <p:nvPr/>
          </p:nvSpPr>
          <p:spPr>
            <a:xfrm>
              <a:off x="16007845" y="3749479"/>
              <a:ext cx="1325833" cy="344647"/>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lnSpc>
                  <a:spcPts val="2043"/>
                </a:lnSpc>
              </a:pPr>
              <a:r>
                <a:rPr lang="en-US" sz="1460">
                  <a:solidFill>
                    <a:srgbClr val="000000"/>
                  </a:solidFill>
                  <a:latin typeface="Times New Roman" panose="02020603050405020304" pitchFamily="18" charset="0"/>
                  <a:cs typeface="Times New Roman" panose="02020603050405020304" pitchFamily="18" charset="0"/>
                </a:rPr>
                <a:t>@USVIODR</a:t>
              </a:r>
            </a:p>
          </p:txBody>
        </p:sp>
      </p:grpSp>
      <p:grpSp>
        <p:nvGrpSpPr>
          <p:cNvPr id="41" name="Group 40">
            <a:extLst>
              <a:ext uri="{FF2B5EF4-FFF2-40B4-BE49-F238E27FC236}">
                <a16:creationId xmlns:a16="http://schemas.microsoft.com/office/drawing/2014/main" id="{0A2594D5-D82A-4F7F-5CCD-214657E3D4F0}"/>
              </a:ext>
            </a:extLst>
          </p:cNvPr>
          <p:cNvGrpSpPr/>
          <p:nvPr/>
        </p:nvGrpSpPr>
        <p:grpSpPr>
          <a:xfrm>
            <a:off x="8255535" y="1120354"/>
            <a:ext cx="2663315" cy="1974929"/>
            <a:chOff x="12968930" y="1319603"/>
            <a:chExt cx="3475055" cy="2840904"/>
          </a:xfrm>
        </p:grpSpPr>
        <p:grpSp>
          <p:nvGrpSpPr>
            <p:cNvPr id="42" name="Group 41">
              <a:extLst>
                <a:ext uri="{FF2B5EF4-FFF2-40B4-BE49-F238E27FC236}">
                  <a16:creationId xmlns:a16="http://schemas.microsoft.com/office/drawing/2014/main" id="{975124E5-F914-7C41-1230-D23D16AEB10E}"/>
                </a:ext>
              </a:extLst>
            </p:cNvPr>
            <p:cNvGrpSpPr/>
            <p:nvPr/>
          </p:nvGrpSpPr>
          <p:grpSpPr>
            <a:xfrm>
              <a:off x="15491339" y="1319603"/>
              <a:ext cx="521645" cy="579209"/>
              <a:chOff x="0" y="0"/>
              <a:chExt cx="6350000" cy="6350000"/>
            </a:xfrm>
          </p:grpSpPr>
          <p:sp>
            <p:nvSpPr>
              <p:cNvPr id="61" name="Freeform 19">
                <a:extLst>
                  <a:ext uri="{FF2B5EF4-FFF2-40B4-BE49-F238E27FC236}">
                    <a16:creationId xmlns:a16="http://schemas.microsoft.com/office/drawing/2014/main" id="{57185572-31C7-3F06-C165-A76FA7E91856}"/>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grpSp>
        <p:grpSp>
          <p:nvGrpSpPr>
            <p:cNvPr id="43" name="Group 42">
              <a:extLst>
                <a:ext uri="{FF2B5EF4-FFF2-40B4-BE49-F238E27FC236}">
                  <a16:creationId xmlns:a16="http://schemas.microsoft.com/office/drawing/2014/main" id="{E6F8124B-B137-0A51-9FC7-EB7B9C4EE1FD}"/>
                </a:ext>
              </a:extLst>
            </p:cNvPr>
            <p:cNvGrpSpPr/>
            <p:nvPr/>
          </p:nvGrpSpPr>
          <p:grpSpPr>
            <a:xfrm>
              <a:off x="13425429" y="1504141"/>
              <a:ext cx="2111329" cy="2344315"/>
              <a:chOff x="0" y="0"/>
              <a:chExt cx="6350000" cy="6350000"/>
            </a:xfrm>
          </p:grpSpPr>
          <p:sp>
            <p:nvSpPr>
              <p:cNvPr id="60" name="Freeform 21">
                <a:extLst>
                  <a:ext uri="{FF2B5EF4-FFF2-40B4-BE49-F238E27FC236}">
                    <a16:creationId xmlns:a16="http://schemas.microsoft.com/office/drawing/2014/main" id="{F0FC10BF-C467-C5C0-8BAF-77DD2F1C3BC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grpSp>
        <p:grpSp>
          <p:nvGrpSpPr>
            <p:cNvPr id="44" name="Group 43">
              <a:extLst>
                <a:ext uri="{FF2B5EF4-FFF2-40B4-BE49-F238E27FC236}">
                  <a16:creationId xmlns:a16="http://schemas.microsoft.com/office/drawing/2014/main" id="{D46FC42D-BCC7-67A5-494B-8760342674B8}"/>
                </a:ext>
              </a:extLst>
            </p:cNvPr>
            <p:cNvGrpSpPr/>
            <p:nvPr/>
          </p:nvGrpSpPr>
          <p:grpSpPr>
            <a:xfrm>
              <a:off x="13507040" y="1594758"/>
              <a:ext cx="1948106" cy="2163080"/>
              <a:chOff x="0" y="0"/>
              <a:chExt cx="6350000" cy="6350000"/>
            </a:xfrm>
          </p:grpSpPr>
          <p:sp>
            <p:nvSpPr>
              <p:cNvPr id="59" name="Freeform 23">
                <a:extLst>
                  <a:ext uri="{FF2B5EF4-FFF2-40B4-BE49-F238E27FC236}">
                    <a16:creationId xmlns:a16="http://schemas.microsoft.com/office/drawing/2014/main" id="{866C4FE5-7F6C-D83C-7792-729AF643CC4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tx2"/>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grpSp>
        <p:grpSp>
          <p:nvGrpSpPr>
            <p:cNvPr id="45" name="Group 44">
              <a:extLst>
                <a:ext uri="{FF2B5EF4-FFF2-40B4-BE49-F238E27FC236}">
                  <a16:creationId xmlns:a16="http://schemas.microsoft.com/office/drawing/2014/main" id="{2F2D4CBA-5DB6-1B98-F71E-5C2852F387EF}"/>
                </a:ext>
              </a:extLst>
            </p:cNvPr>
            <p:cNvGrpSpPr/>
            <p:nvPr/>
          </p:nvGrpSpPr>
          <p:grpSpPr>
            <a:xfrm>
              <a:off x="12968930" y="1319603"/>
              <a:ext cx="521645" cy="579209"/>
              <a:chOff x="0" y="0"/>
              <a:chExt cx="6350000" cy="6350000"/>
            </a:xfrm>
          </p:grpSpPr>
          <p:sp>
            <p:nvSpPr>
              <p:cNvPr id="58" name="Freeform 25">
                <a:extLst>
                  <a:ext uri="{FF2B5EF4-FFF2-40B4-BE49-F238E27FC236}">
                    <a16:creationId xmlns:a16="http://schemas.microsoft.com/office/drawing/2014/main" id="{D5511679-BCD7-0AEF-2A60-734D9220B20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5"/>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grpSp>
        <p:grpSp>
          <p:nvGrpSpPr>
            <p:cNvPr id="46" name="Group 45">
              <a:extLst>
                <a:ext uri="{FF2B5EF4-FFF2-40B4-BE49-F238E27FC236}">
                  <a16:creationId xmlns:a16="http://schemas.microsoft.com/office/drawing/2014/main" id="{06416CF4-4BFF-7BBF-3441-2447D284C778}"/>
                </a:ext>
              </a:extLst>
            </p:cNvPr>
            <p:cNvGrpSpPr/>
            <p:nvPr/>
          </p:nvGrpSpPr>
          <p:grpSpPr>
            <a:xfrm>
              <a:off x="13050541" y="3581298"/>
              <a:ext cx="521645" cy="579209"/>
              <a:chOff x="0" y="0"/>
              <a:chExt cx="6350000" cy="6350000"/>
            </a:xfrm>
          </p:grpSpPr>
          <p:sp>
            <p:nvSpPr>
              <p:cNvPr id="57" name="Freeform 29">
                <a:extLst>
                  <a:ext uri="{FF2B5EF4-FFF2-40B4-BE49-F238E27FC236}">
                    <a16:creationId xmlns:a16="http://schemas.microsoft.com/office/drawing/2014/main" id="{1B696E73-06B1-7457-752B-3983FEF52DF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5"/>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grpSp>
        <p:grpSp>
          <p:nvGrpSpPr>
            <p:cNvPr id="47" name="Group 46">
              <a:extLst>
                <a:ext uri="{FF2B5EF4-FFF2-40B4-BE49-F238E27FC236}">
                  <a16:creationId xmlns:a16="http://schemas.microsoft.com/office/drawing/2014/main" id="{413589EB-4054-B27F-0A05-9A755E9BB853}"/>
                </a:ext>
              </a:extLst>
            </p:cNvPr>
            <p:cNvGrpSpPr/>
            <p:nvPr/>
          </p:nvGrpSpPr>
          <p:grpSpPr>
            <a:xfrm>
              <a:off x="15922340" y="2419544"/>
              <a:ext cx="521645" cy="579209"/>
              <a:chOff x="1523210" y="-515062"/>
              <a:chExt cx="6350000" cy="6350000"/>
            </a:xfrm>
          </p:grpSpPr>
          <p:sp>
            <p:nvSpPr>
              <p:cNvPr id="56" name="Freeform 31">
                <a:extLst>
                  <a:ext uri="{FF2B5EF4-FFF2-40B4-BE49-F238E27FC236}">
                    <a16:creationId xmlns:a16="http://schemas.microsoft.com/office/drawing/2014/main" id="{010F3CCC-31DC-3C8D-A7CD-B66177CF7229}"/>
                  </a:ext>
                </a:extLst>
              </p:cNvPr>
              <p:cNvSpPr/>
              <p:nvPr/>
            </p:nvSpPr>
            <p:spPr>
              <a:xfrm>
                <a:off x="1523210" y="-515062"/>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5"/>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grpSp>
        <p:grpSp>
          <p:nvGrpSpPr>
            <p:cNvPr id="48" name="Group 47">
              <a:extLst>
                <a:ext uri="{FF2B5EF4-FFF2-40B4-BE49-F238E27FC236}">
                  <a16:creationId xmlns:a16="http://schemas.microsoft.com/office/drawing/2014/main" id="{B6F904ED-33B7-8C70-EEF2-220E5ED6756B}"/>
                </a:ext>
              </a:extLst>
            </p:cNvPr>
            <p:cNvGrpSpPr/>
            <p:nvPr/>
          </p:nvGrpSpPr>
          <p:grpSpPr>
            <a:xfrm>
              <a:off x="15383296" y="3581298"/>
              <a:ext cx="521645" cy="579209"/>
              <a:chOff x="0" y="0"/>
              <a:chExt cx="6350000" cy="6350000"/>
            </a:xfrm>
          </p:grpSpPr>
          <p:sp>
            <p:nvSpPr>
              <p:cNvPr id="55" name="Freeform 33">
                <a:extLst>
                  <a:ext uri="{FF2B5EF4-FFF2-40B4-BE49-F238E27FC236}">
                    <a16:creationId xmlns:a16="http://schemas.microsoft.com/office/drawing/2014/main" id="{DF3DE7CD-7A44-B26A-DA9B-4BC2A50F883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grpSp>
        <p:sp>
          <p:nvSpPr>
            <p:cNvPr id="49" name="Freeform 34">
              <a:extLst>
                <a:ext uri="{FF2B5EF4-FFF2-40B4-BE49-F238E27FC236}">
                  <a16:creationId xmlns:a16="http://schemas.microsoft.com/office/drawing/2014/main" id="{5F114C6E-0A68-6EDE-DA0C-4722D595B2B1}"/>
                </a:ext>
              </a:extLst>
            </p:cNvPr>
            <p:cNvSpPr/>
            <p:nvPr/>
          </p:nvSpPr>
          <p:spPr>
            <a:xfrm>
              <a:off x="13068735" y="1425546"/>
              <a:ext cx="304790" cy="338424"/>
            </a:xfrm>
            <a:custGeom>
              <a:avLst/>
              <a:gdLst/>
              <a:ahLst/>
              <a:cxnLst/>
              <a:rect l="l" t="t" r="r" b="b"/>
              <a:pathLst>
                <a:path w="559366" h="559366">
                  <a:moveTo>
                    <a:pt x="0" y="0"/>
                  </a:moveTo>
                  <a:lnTo>
                    <a:pt x="559365" y="0"/>
                  </a:lnTo>
                  <a:lnTo>
                    <a:pt x="559365" y="559366"/>
                  </a:lnTo>
                  <a:lnTo>
                    <a:pt x="0" y="559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sp>
          <p:nvSpPr>
            <p:cNvPr id="50" name="Freeform 35">
              <a:extLst>
                <a:ext uri="{FF2B5EF4-FFF2-40B4-BE49-F238E27FC236}">
                  <a16:creationId xmlns:a16="http://schemas.microsoft.com/office/drawing/2014/main" id="{1FC26CD9-7DDB-F80F-2913-2DFFCAB4C384}"/>
                </a:ext>
              </a:extLst>
            </p:cNvPr>
            <p:cNvSpPr/>
            <p:nvPr/>
          </p:nvSpPr>
          <p:spPr>
            <a:xfrm>
              <a:off x="13884085" y="2003315"/>
              <a:ext cx="1194018" cy="1345967"/>
            </a:xfrm>
            <a:custGeom>
              <a:avLst/>
              <a:gdLst/>
              <a:ahLst/>
              <a:cxnLst/>
              <a:rect l="l" t="t" r="r" b="b"/>
              <a:pathLst>
                <a:path w="2191320" h="2224690">
                  <a:moveTo>
                    <a:pt x="0" y="0"/>
                  </a:moveTo>
                  <a:lnTo>
                    <a:pt x="2191319" y="0"/>
                  </a:lnTo>
                  <a:lnTo>
                    <a:pt x="2191319" y="2224690"/>
                  </a:lnTo>
                  <a:lnTo>
                    <a:pt x="0" y="22246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sp>
          <p:nvSpPr>
            <p:cNvPr id="51" name="Freeform 37">
              <a:extLst>
                <a:ext uri="{FF2B5EF4-FFF2-40B4-BE49-F238E27FC236}">
                  <a16:creationId xmlns:a16="http://schemas.microsoft.com/office/drawing/2014/main" id="{960B359A-F311-5EE3-26F7-9A62C4FF247F}"/>
                </a:ext>
              </a:extLst>
            </p:cNvPr>
            <p:cNvSpPr/>
            <p:nvPr/>
          </p:nvSpPr>
          <p:spPr>
            <a:xfrm>
              <a:off x="13180057" y="3734612"/>
              <a:ext cx="251781" cy="279565"/>
            </a:xfrm>
            <a:custGeom>
              <a:avLst/>
              <a:gdLst/>
              <a:ahLst/>
              <a:cxnLst/>
              <a:rect l="l" t="t" r="r" b="b"/>
              <a:pathLst>
                <a:path w="462081" h="462081">
                  <a:moveTo>
                    <a:pt x="0" y="0"/>
                  </a:moveTo>
                  <a:lnTo>
                    <a:pt x="462081" y="0"/>
                  </a:lnTo>
                  <a:lnTo>
                    <a:pt x="462081" y="462081"/>
                  </a:lnTo>
                  <a:lnTo>
                    <a:pt x="0" y="4620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sp>
          <p:nvSpPr>
            <p:cNvPr id="52" name="Freeform 38">
              <a:extLst>
                <a:ext uri="{FF2B5EF4-FFF2-40B4-BE49-F238E27FC236}">
                  <a16:creationId xmlns:a16="http://schemas.microsoft.com/office/drawing/2014/main" id="{8D7F92C9-E7D9-4F9C-E89B-894EAD5BD45C}"/>
                </a:ext>
              </a:extLst>
            </p:cNvPr>
            <p:cNvSpPr/>
            <p:nvPr/>
          </p:nvSpPr>
          <p:spPr>
            <a:xfrm>
              <a:off x="15503578" y="3724360"/>
              <a:ext cx="293632" cy="326034"/>
            </a:xfrm>
            <a:custGeom>
              <a:avLst/>
              <a:gdLst/>
              <a:ahLst/>
              <a:cxnLst/>
              <a:rect l="l" t="t" r="r" b="b"/>
              <a:pathLst>
                <a:path w="538888" h="538888">
                  <a:moveTo>
                    <a:pt x="0" y="0"/>
                  </a:moveTo>
                  <a:lnTo>
                    <a:pt x="538888" y="0"/>
                  </a:lnTo>
                  <a:lnTo>
                    <a:pt x="538888" y="538888"/>
                  </a:lnTo>
                  <a:lnTo>
                    <a:pt x="0" y="5388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sp>
          <p:nvSpPr>
            <p:cNvPr id="53" name="Freeform 39">
              <a:extLst>
                <a:ext uri="{FF2B5EF4-FFF2-40B4-BE49-F238E27FC236}">
                  <a16:creationId xmlns:a16="http://schemas.microsoft.com/office/drawing/2014/main" id="{2318D1A2-3CAC-2560-E544-79687595BCFD}"/>
                </a:ext>
              </a:extLst>
            </p:cNvPr>
            <p:cNvSpPr/>
            <p:nvPr/>
          </p:nvSpPr>
          <p:spPr>
            <a:xfrm>
              <a:off x="16100781" y="2602642"/>
              <a:ext cx="212081" cy="203694"/>
            </a:xfrm>
            <a:custGeom>
              <a:avLst/>
              <a:gdLst/>
              <a:ahLst/>
              <a:cxnLst/>
              <a:rect l="l" t="t" r="r" b="b"/>
              <a:pathLst>
                <a:path w="389222" h="336677">
                  <a:moveTo>
                    <a:pt x="0" y="0"/>
                  </a:moveTo>
                  <a:lnTo>
                    <a:pt x="389221" y="0"/>
                  </a:lnTo>
                  <a:lnTo>
                    <a:pt x="389221" y="336676"/>
                  </a:lnTo>
                  <a:lnTo>
                    <a:pt x="0" y="3366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sp>
          <p:nvSpPr>
            <p:cNvPr id="54" name="Freeform 40">
              <a:extLst>
                <a:ext uri="{FF2B5EF4-FFF2-40B4-BE49-F238E27FC236}">
                  <a16:creationId xmlns:a16="http://schemas.microsoft.com/office/drawing/2014/main" id="{B40044F2-C8FB-C72B-5EB1-72C7241D4010}"/>
                </a:ext>
              </a:extLst>
            </p:cNvPr>
            <p:cNvSpPr/>
            <p:nvPr/>
          </p:nvSpPr>
          <p:spPr>
            <a:xfrm>
              <a:off x="15521833" y="1353462"/>
              <a:ext cx="460656" cy="511490"/>
            </a:xfrm>
            <a:custGeom>
              <a:avLst/>
              <a:gdLst/>
              <a:ahLst/>
              <a:cxnLst/>
              <a:rect l="l" t="t" r="r" b="b"/>
              <a:pathLst>
                <a:path w="845419" h="845419">
                  <a:moveTo>
                    <a:pt x="0" y="0"/>
                  </a:moveTo>
                  <a:lnTo>
                    <a:pt x="845419" y="0"/>
                  </a:lnTo>
                  <a:lnTo>
                    <a:pt x="845419" y="845419"/>
                  </a:lnTo>
                  <a:lnTo>
                    <a:pt x="0" y="8454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VI" sz="1200">
                <a:solidFill>
                  <a:prstClr val="black"/>
                </a:solidFill>
                <a:latin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rgbClr val="002060"/>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a:extLst>
            <a:ext uri="{FF2B5EF4-FFF2-40B4-BE49-F238E27FC236}">
              <a16:creationId xmlns:a16="http://schemas.microsoft.com/office/drawing/2014/main" id="{65C0D5D3-ED44-8DE6-A122-AF11C9B789F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165F18E-B20F-D9CE-0060-8D27A3C5B70D}"/>
              </a:ext>
            </a:extLst>
          </p:cNvPr>
          <p:cNvGrpSpPr/>
          <p:nvPr/>
        </p:nvGrpSpPr>
        <p:grpSpPr>
          <a:xfrm>
            <a:off x="3529494" y="4532955"/>
            <a:ext cx="8040504" cy="1630400"/>
            <a:chOff x="0" y="0"/>
            <a:chExt cx="3139862" cy="628945"/>
          </a:xfrm>
          <a:solidFill>
            <a:srgbClr val="FA9706"/>
          </a:solidFill>
        </p:grpSpPr>
        <p:sp>
          <p:nvSpPr>
            <p:cNvPr id="3" name="Freeform 3">
              <a:extLst>
                <a:ext uri="{FF2B5EF4-FFF2-40B4-BE49-F238E27FC236}">
                  <a16:creationId xmlns:a16="http://schemas.microsoft.com/office/drawing/2014/main" id="{700A5C40-00DE-DD5A-302A-824539BB0588}"/>
                </a:ext>
              </a:extLst>
            </p:cNvPr>
            <p:cNvSpPr/>
            <p:nvPr/>
          </p:nvSpPr>
          <p:spPr>
            <a:xfrm>
              <a:off x="0" y="0"/>
              <a:ext cx="3139862" cy="628945"/>
            </a:xfrm>
            <a:custGeom>
              <a:avLst/>
              <a:gdLst/>
              <a:ahLst/>
              <a:cxnLst/>
              <a:rect l="l" t="t" r="r" b="b"/>
              <a:pathLst>
                <a:path w="3139862" h="628945">
                  <a:moveTo>
                    <a:pt x="0" y="0"/>
                  </a:moveTo>
                  <a:lnTo>
                    <a:pt x="3139862" y="0"/>
                  </a:lnTo>
                  <a:lnTo>
                    <a:pt x="3139862" y="628945"/>
                  </a:lnTo>
                  <a:lnTo>
                    <a:pt x="0" y="628945"/>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E50A8D7C-507B-312C-B48C-DBC3575679F2}"/>
                </a:ext>
              </a:extLst>
            </p:cNvPr>
            <p:cNvSpPr txBox="1"/>
            <p:nvPr/>
          </p:nvSpPr>
          <p:spPr>
            <a:xfrm>
              <a:off x="0" y="-38100"/>
              <a:ext cx="3139862" cy="667045"/>
            </a:xfrm>
            <a:prstGeom prst="rect">
              <a:avLst/>
            </a:prstGeom>
            <a:grpFill/>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a:extLst>
              <a:ext uri="{FF2B5EF4-FFF2-40B4-BE49-F238E27FC236}">
                <a16:creationId xmlns:a16="http://schemas.microsoft.com/office/drawing/2014/main" id="{76F90864-FE81-AA37-D70D-F91525A1C206}"/>
              </a:ext>
            </a:extLst>
          </p:cNvPr>
          <p:cNvSpPr txBox="1"/>
          <p:nvPr/>
        </p:nvSpPr>
        <p:spPr>
          <a:xfrm>
            <a:off x="948822" y="5685790"/>
            <a:ext cx="2316520" cy="205184"/>
          </a:xfrm>
          <a:prstGeom prst="rect">
            <a:avLst/>
          </a:prstGeom>
        </p:spPr>
        <p:txBody>
          <a:bodyPr lIns="0" tIns="0" rIns="0" bIns="0" rtlCol="0" anchor="t">
            <a:spAutoFit/>
          </a:bodyPr>
          <a:lstStyle/>
          <a:p>
            <a:pPr marL="0" marR="0" lvl="0" indent="0" algn="just" defTabSz="609630" rtl="0" eaLnBrk="1" fontAlgn="auto" latinLnBrk="0" hangingPunct="1">
              <a:lnSpc>
                <a:spcPts val="1613"/>
              </a:lnSpc>
              <a:spcBef>
                <a:spcPts val="0"/>
              </a:spcBef>
              <a:spcAft>
                <a:spcPts val="0"/>
              </a:spcAft>
              <a:buClrTx/>
              <a:buSzTx/>
              <a:buFontTx/>
              <a:buNone/>
              <a:tabLst/>
              <a:defRPr/>
            </a:pPr>
            <a:r>
              <a:rPr kumimoji="0" lang="en-US" sz="1466" b="1" i="0" u="none" strike="noStrike" kern="1200" cap="none" spc="208" normalizeH="0" baseline="0" noProof="0">
                <a:ln>
                  <a:noFill/>
                </a:ln>
                <a:solidFill>
                  <a:prstClr val="white"/>
                </a:solidFill>
                <a:effectLst/>
                <a:uLnTx/>
                <a:uFillTx/>
                <a:latin typeface="Clear Sans Medium"/>
                <a:ea typeface="Clear Sans Medium"/>
                <a:cs typeface="Clear Sans Medium"/>
                <a:sym typeface="Clear Sans Medium"/>
              </a:rPr>
              <a:t>MARCH 20, 2026</a:t>
            </a:r>
          </a:p>
        </p:txBody>
      </p:sp>
      <p:sp>
        <p:nvSpPr>
          <p:cNvPr id="11" name="Freeform 11">
            <a:extLst>
              <a:ext uri="{FF2B5EF4-FFF2-40B4-BE49-F238E27FC236}">
                <a16:creationId xmlns:a16="http://schemas.microsoft.com/office/drawing/2014/main" id="{11F42031-1C35-6661-421A-A94F50E1F723}"/>
              </a:ext>
            </a:extLst>
          </p:cNvPr>
          <p:cNvSpPr/>
          <p:nvPr/>
        </p:nvSpPr>
        <p:spPr>
          <a:xfrm rot="5400000">
            <a:off x="-1608897" y="3853391"/>
            <a:ext cx="4587134" cy="1422085"/>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FA970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a:extLst>
              <a:ext uri="{FF2B5EF4-FFF2-40B4-BE49-F238E27FC236}">
                <a16:creationId xmlns:a16="http://schemas.microsoft.com/office/drawing/2014/main" id="{BDE5774C-47A0-E6E9-D4E7-81C1B12C12F8}"/>
              </a:ext>
            </a:extLst>
          </p:cNvPr>
          <p:cNvSpPr txBox="1"/>
          <p:nvPr/>
        </p:nvSpPr>
        <p:spPr>
          <a:xfrm>
            <a:off x="2781027" y="3276831"/>
            <a:ext cx="8842679" cy="1282402"/>
          </a:xfrm>
          <a:prstGeom prst="rect">
            <a:avLst/>
          </a:prstGeom>
        </p:spPr>
        <p:txBody>
          <a:bodyPr wrap="square" lIns="0" tIns="0" rIns="0" bIns="0" rtlCol="0" anchor="t">
            <a:spAutoFit/>
          </a:bodyPr>
          <a:lstStyle/>
          <a:p>
            <a:pPr marL="0" marR="0" lvl="0" indent="0" algn="r" defTabSz="609630" rtl="0" eaLnBrk="1" fontAlgn="auto" latinLnBrk="0" hangingPunct="1">
              <a:lnSpc>
                <a:spcPts val="10042"/>
              </a:lnSpc>
              <a:spcBef>
                <a:spcPts val="0"/>
              </a:spcBef>
              <a:spcAft>
                <a:spcPts val="0"/>
              </a:spcAft>
              <a:buClrTx/>
              <a:buSzTx/>
              <a:buFontTx/>
              <a:buNone/>
              <a:tabLst/>
              <a:defRPr/>
            </a:pPr>
            <a:r>
              <a:rPr kumimoji="0" lang="en-US" sz="9129" b="1" i="0" u="none" strike="noStrike" kern="1200" cap="none" spc="292" normalizeH="0" baseline="0" noProof="0">
                <a:ln>
                  <a:noFill/>
                </a:ln>
                <a:solidFill>
                  <a:prstClr val="white"/>
                </a:solidFill>
                <a:effectLst/>
                <a:uLnTx/>
                <a:uFillTx/>
                <a:latin typeface="Public Sans Bold"/>
                <a:ea typeface="Public Sans Bold"/>
                <a:cs typeface="Times New Roman" panose="02020603050405020304" pitchFamily="18" charset="0"/>
                <a:sym typeface="Public Sans Bold"/>
              </a:rPr>
              <a:t>2026 SPRING</a:t>
            </a:r>
          </a:p>
        </p:txBody>
      </p:sp>
      <p:sp>
        <p:nvSpPr>
          <p:cNvPr id="18" name="TextBox 18">
            <a:extLst>
              <a:ext uri="{FF2B5EF4-FFF2-40B4-BE49-F238E27FC236}">
                <a16:creationId xmlns:a16="http://schemas.microsoft.com/office/drawing/2014/main" id="{BA5E42B0-EC2F-757D-BE55-040133BCA068}"/>
              </a:ext>
            </a:extLst>
          </p:cNvPr>
          <p:cNvSpPr txBox="1"/>
          <p:nvPr/>
        </p:nvSpPr>
        <p:spPr>
          <a:xfrm>
            <a:off x="3556257" y="4711613"/>
            <a:ext cx="6048412" cy="1272080"/>
          </a:xfrm>
          <a:prstGeom prst="rect">
            <a:avLst/>
          </a:prstGeom>
          <a:solidFill>
            <a:srgbClr val="FA9706"/>
          </a:solidFill>
        </p:spPr>
        <p:txBody>
          <a:bodyPr wrap="square" lIns="0" tIns="0" rIns="0" bIns="0" rtlCol="0" anchor="t">
            <a:spAutoFit/>
          </a:bodyPr>
          <a:lstStyle/>
          <a:p>
            <a:pPr marL="0" marR="0" lvl="0" indent="0" algn="ctr" defTabSz="609630" rtl="0" eaLnBrk="1" fontAlgn="auto" latinLnBrk="0" hangingPunct="1">
              <a:lnSpc>
                <a:spcPts val="5207"/>
              </a:lnSpc>
              <a:spcBef>
                <a:spcPts val="0"/>
              </a:spcBef>
              <a:spcAft>
                <a:spcPts val="0"/>
              </a:spcAft>
              <a:buClrTx/>
              <a:buSzTx/>
              <a:buFontTx/>
              <a:buNone/>
              <a:tabLst/>
              <a:defRPr/>
            </a:pPr>
            <a:r>
              <a:rPr kumimoji="0" lang="en-US" sz="3600" b="1" i="0" u="none" strike="noStrike" kern="1200" cap="none" spc="151" normalizeH="0" baseline="0" noProof="0">
                <a:ln>
                  <a:noFill/>
                </a:ln>
                <a:solidFill>
                  <a:srgbClr val="FFFFFF"/>
                </a:solidFill>
                <a:effectLst/>
                <a:uLnTx/>
                <a:uFillTx/>
                <a:latin typeface="Public Sans Bold"/>
                <a:ea typeface="Public Sans Bold"/>
                <a:cs typeface="Public Sans Bold"/>
                <a:sym typeface="Public Sans Bold"/>
              </a:rPr>
              <a:t>REVENUE ESTIMATING CONFERENCE</a:t>
            </a:r>
          </a:p>
        </p:txBody>
      </p:sp>
      <p:sp>
        <p:nvSpPr>
          <p:cNvPr id="5" name="Rectangle 1">
            <a:extLst>
              <a:ext uri="{FF2B5EF4-FFF2-40B4-BE49-F238E27FC236}">
                <a16:creationId xmlns:a16="http://schemas.microsoft.com/office/drawing/2014/main" id="{0DC30D49-FD01-A368-B210-6B7FDB6518CE}"/>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5" name="Picture 24" descr="A blue circle with a gold eagle and arrows&#10;&#10;AI-generated content may be incorrect.">
            <a:extLst>
              <a:ext uri="{FF2B5EF4-FFF2-40B4-BE49-F238E27FC236}">
                <a16:creationId xmlns:a16="http://schemas.microsoft.com/office/drawing/2014/main" id="{59E2E0C9-D587-305A-B751-C8F743FC10D1}"/>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10482404" y="22405"/>
            <a:ext cx="1709596" cy="1709596"/>
          </a:xfrm>
          <a:prstGeom prst="rect">
            <a:avLst/>
          </a:prstGeom>
        </p:spPr>
      </p:pic>
      <p:sp>
        <p:nvSpPr>
          <p:cNvPr id="26" name="TextBox 25">
            <a:extLst>
              <a:ext uri="{FF2B5EF4-FFF2-40B4-BE49-F238E27FC236}">
                <a16:creationId xmlns:a16="http://schemas.microsoft.com/office/drawing/2014/main" id="{C9D7BB4C-E029-C892-E79A-093E47B52806}"/>
              </a:ext>
            </a:extLst>
          </p:cNvPr>
          <p:cNvSpPr txBox="1"/>
          <p:nvPr/>
        </p:nvSpPr>
        <p:spPr>
          <a:xfrm>
            <a:off x="10096798" y="4516588"/>
            <a:ext cx="1473200" cy="276999"/>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pic>
        <p:nvPicPr>
          <p:cNvPr id="6" name="Picture 5" descr="GOVERNMENT OF THE UNITED IN PRIDE AND HOPE ED STATES VIRGIN ISLANDS&#10;&#10;AI-generated content may be incorrect.">
            <a:extLst>
              <a:ext uri="{FF2B5EF4-FFF2-40B4-BE49-F238E27FC236}">
                <a16:creationId xmlns:a16="http://schemas.microsoft.com/office/drawing/2014/main" id="{60AF745E-0670-09F3-01AB-FF753DEF885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1587" y="28156"/>
            <a:ext cx="1725181" cy="1732001"/>
          </a:xfrm>
          <a:prstGeom prst="rect">
            <a:avLst/>
          </a:prstGeom>
        </p:spPr>
      </p:pic>
    </p:spTree>
    <p:extLst>
      <p:ext uri="{BB962C8B-B14F-4D97-AF65-F5344CB8AC3E}">
        <p14:creationId xmlns:p14="http://schemas.microsoft.com/office/powerpoint/2010/main" val="1271635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6654"/>
            <a:ext cx="12192000" cy="6934654"/>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endParaRPr lang="en-US" sz="1200" dirty="0"/>
          </a:p>
        </p:txBody>
      </p:sp>
      <p:grpSp>
        <p:nvGrpSpPr>
          <p:cNvPr id="3" name="Group 3"/>
          <p:cNvGrpSpPr/>
          <p:nvPr/>
        </p:nvGrpSpPr>
        <p:grpSpPr>
          <a:xfrm>
            <a:off x="0" y="-76654"/>
            <a:ext cx="12192000" cy="1808011"/>
            <a:chOff x="0" y="-38100"/>
            <a:chExt cx="5439065" cy="898667"/>
          </a:xfrm>
          <a:solidFill>
            <a:srgbClr val="002060"/>
          </a:solidFill>
        </p:grpSpPr>
        <p:sp>
          <p:nvSpPr>
            <p:cNvPr id="4" name="Freeform 4"/>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endParaRPr lang="en-US" sz="1200" dirty="0"/>
            </a:p>
          </p:txBody>
        </p:sp>
        <p:sp>
          <p:nvSpPr>
            <p:cNvPr id="5" name="TextBox 5"/>
            <p:cNvSpPr txBox="1"/>
            <p:nvPr/>
          </p:nvSpPr>
          <p:spPr>
            <a:xfrm>
              <a:off x="0" y="-38100"/>
              <a:ext cx="5439065" cy="898667"/>
            </a:xfrm>
            <a:prstGeom prst="rect">
              <a:avLst/>
            </a:prstGeom>
            <a:grpFill/>
          </p:spPr>
          <p:txBody>
            <a:bodyPr lIns="33867" tIns="33867" rIns="33867" bIns="33867" rtlCol="0" anchor="ctr"/>
            <a:lstStyle/>
            <a:p>
              <a:pPr algn="ctr">
                <a:lnSpc>
                  <a:spcPts val="1773"/>
                </a:lnSpc>
              </a:pPr>
              <a:endParaRPr sz="1200" dirty="0"/>
            </a:p>
          </p:txBody>
        </p:sp>
      </p:grpSp>
      <p:grpSp>
        <p:nvGrpSpPr>
          <p:cNvPr id="6" name="Group 6"/>
          <p:cNvGrpSpPr/>
          <p:nvPr/>
        </p:nvGrpSpPr>
        <p:grpSpPr>
          <a:xfrm>
            <a:off x="0" y="686069"/>
            <a:ext cx="863601" cy="1045289"/>
            <a:chOff x="0" y="-60443"/>
            <a:chExt cx="1050549" cy="429105"/>
          </a:xfrm>
        </p:grpSpPr>
        <p:sp>
          <p:nvSpPr>
            <p:cNvPr id="7" name="Freeform 7"/>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endParaRPr lang="en-US" sz="1200" dirty="0"/>
            </a:p>
          </p:txBody>
        </p:sp>
        <p:sp>
          <p:nvSpPr>
            <p:cNvPr id="8" name="TextBox 8"/>
            <p:cNvSpPr txBox="1"/>
            <p:nvPr/>
          </p:nvSpPr>
          <p:spPr>
            <a:xfrm>
              <a:off x="703826" y="-60443"/>
              <a:ext cx="346723" cy="429104"/>
            </a:xfrm>
            <a:prstGeom prst="rect">
              <a:avLst/>
            </a:prstGeom>
          </p:spPr>
          <p:txBody>
            <a:bodyPr lIns="33867" tIns="33867" rIns="33867" bIns="33867" rtlCol="0" anchor="ctr"/>
            <a:lstStyle/>
            <a:p>
              <a:pPr algn="ctr">
                <a:lnSpc>
                  <a:spcPts val="1773"/>
                </a:lnSpc>
              </a:pPr>
              <a:endParaRPr sz="1200" dirty="0"/>
            </a:p>
          </p:txBody>
        </p:sp>
      </p:grpSp>
      <p:grpSp>
        <p:nvGrpSpPr>
          <p:cNvPr id="9" name="Group 9"/>
          <p:cNvGrpSpPr/>
          <p:nvPr/>
        </p:nvGrpSpPr>
        <p:grpSpPr>
          <a:xfrm>
            <a:off x="11328400" y="-76654"/>
            <a:ext cx="863600" cy="814441"/>
            <a:chOff x="0" y="0"/>
            <a:chExt cx="1050549" cy="370360"/>
          </a:xfrm>
        </p:grpSpPr>
        <p:sp>
          <p:nvSpPr>
            <p:cNvPr id="10" name="Freeform 10"/>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endParaRPr lang="en-US" sz="1200" dirty="0"/>
            </a:p>
          </p:txBody>
        </p:sp>
        <p:sp>
          <p:nvSpPr>
            <p:cNvPr id="11" name="TextBox 11"/>
            <p:cNvSpPr txBox="1"/>
            <p:nvPr/>
          </p:nvSpPr>
          <p:spPr>
            <a:xfrm>
              <a:off x="0" y="-38100"/>
              <a:ext cx="1050549" cy="408460"/>
            </a:xfrm>
            <a:prstGeom prst="rect">
              <a:avLst/>
            </a:prstGeom>
          </p:spPr>
          <p:txBody>
            <a:bodyPr lIns="33867" tIns="33867" rIns="33867" bIns="33867" rtlCol="0" anchor="ctr"/>
            <a:lstStyle/>
            <a:p>
              <a:pPr algn="ctr">
                <a:lnSpc>
                  <a:spcPts val="1773"/>
                </a:lnSpc>
              </a:pPr>
              <a:endParaRPr sz="1200" dirty="0"/>
            </a:p>
          </p:txBody>
        </p:sp>
      </p:grpSp>
      <p:sp>
        <p:nvSpPr>
          <p:cNvPr id="16" name="Title 15">
            <a:extLst>
              <a:ext uri="{FF2B5EF4-FFF2-40B4-BE49-F238E27FC236}">
                <a16:creationId xmlns:a16="http://schemas.microsoft.com/office/drawing/2014/main" id="{E9DC3020-1D73-33DB-5CC7-AB98AFC823D2}"/>
              </a:ext>
            </a:extLst>
          </p:cNvPr>
          <p:cNvSpPr>
            <a:spLocks noGrp="1"/>
          </p:cNvSpPr>
          <p:nvPr>
            <p:ph type="ctrTitle"/>
          </p:nvPr>
        </p:nvSpPr>
        <p:spPr>
          <a:xfrm>
            <a:off x="1270000" y="2448984"/>
            <a:ext cx="9448800" cy="980017"/>
          </a:xfrm>
        </p:spPr>
        <p:txBody>
          <a:bodyPr>
            <a:noAutofit/>
          </a:bodyPr>
          <a:lstStyle/>
          <a:p>
            <a:r>
              <a:rPr lang="en-US" sz="4800" b="1" dirty="0"/>
              <a:t>Office of the Lieutenant Governor</a:t>
            </a:r>
            <a:br>
              <a:rPr lang="en-US" sz="1200" b="1" dirty="0"/>
            </a:br>
            <a:br>
              <a:rPr lang="en-US" sz="1200" b="1" dirty="0"/>
            </a:br>
            <a:r>
              <a:rPr lang="en-US" sz="4000" b="1" dirty="0"/>
              <a:t>Division of Real Property Tax</a:t>
            </a:r>
            <a:br>
              <a:rPr lang="en-US" sz="4000" b="1" dirty="0"/>
            </a:br>
            <a:r>
              <a:rPr lang="en-US" sz="4000" b="1" dirty="0"/>
              <a:t>Office of the Tax Collector</a:t>
            </a:r>
            <a:endParaRPr lang="en-US" sz="4800" b="1" dirty="0"/>
          </a:p>
        </p:txBody>
      </p:sp>
      <p:sp>
        <p:nvSpPr>
          <p:cNvPr id="17" name="Subtitle 16">
            <a:extLst>
              <a:ext uri="{FF2B5EF4-FFF2-40B4-BE49-F238E27FC236}">
                <a16:creationId xmlns:a16="http://schemas.microsoft.com/office/drawing/2014/main" id="{DE97E6D6-AD1E-ECDD-567D-90DC4C99CCAB}"/>
              </a:ext>
            </a:extLst>
          </p:cNvPr>
          <p:cNvSpPr>
            <a:spLocks noGrp="1"/>
          </p:cNvSpPr>
          <p:nvPr>
            <p:ph type="subTitle" idx="1"/>
          </p:nvPr>
        </p:nvSpPr>
        <p:spPr>
          <a:xfrm>
            <a:off x="3860800" y="4587543"/>
            <a:ext cx="4267200" cy="1168400"/>
          </a:xfrm>
        </p:spPr>
        <p:txBody>
          <a:bodyPr>
            <a:noAutofit/>
          </a:bodyPr>
          <a:lstStyle/>
          <a:p>
            <a:r>
              <a:rPr lang="en-US" sz="3200" dirty="0">
                <a:solidFill>
                  <a:schemeClr val="tx1"/>
                </a:solidFill>
              </a:rPr>
              <a:t>Presented by </a:t>
            </a:r>
            <a:br>
              <a:rPr lang="en-US" sz="3200" dirty="0">
                <a:solidFill>
                  <a:schemeClr val="tx1"/>
                </a:solidFill>
              </a:rPr>
            </a:br>
            <a:r>
              <a:rPr lang="en-US" sz="3200" dirty="0">
                <a:solidFill>
                  <a:schemeClr val="tx1"/>
                </a:solidFill>
              </a:rPr>
              <a:t>Brent A. Leerdam</a:t>
            </a:r>
            <a:br>
              <a:rPr lang="en-US" sz="3200" dirty="0">
                <a:solidFill>
                  <a:schemeClr val="tx1"/>
                </a:solidFill>
              </a:rPr>
            </a:br>
            <a:r>
              <a:rPr lang="en-US" sz="3200" dirty="0">
                <a:solidFill>
                  <a:schemeClr val="tx1"/>
                </a:solidFill>
              </a:rPr>
              <a:t>Tax Collector</a:t>
            </a:r>
          </a:p>
        </p:txBody>
      </p:sp>
      <p:pic>
        <p:nvPicPr>
          <p:cNvPr id="15" name="Picture 14" descr="UNITED STATES VIRGIN ISLANDS,&#10;&#10;AI-generated content may be incorrect.">
            <a:extLst>
              <a:ext uri="{FF2B5EF4-FFF2-40B4-BE49-F238E27FC236}">
                <a16:creationId xmlns:a16="http://schemas.microsoft.com/office/drawing/2014/main" id="{E5191A3D-B3D1-39F3-EB57-286C847F4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3269" y="4756031"/>
            <a:ext cx="1566932" cy="156693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638" r="-30986"/>
            </a:stretch>
          </a:blipFill>
        </p:spPr>
        <p:txBody>
          <a:bodyPr/>
          <a:lstStyle/>
          <a:p>
            <a:pPr defTabSz="609630"/>
            <a:endParaRPr lang="en-US" sz="1200" dirty="0">
              <a:solidFill>
                <a:prstClr val="black"/>
              </a:solidFill>
              <a:latin typeface="Calibri"/>
            </a:endParaRPr>
          </a:p>
        </p:txBody>
      </p:sp>
      <p:sp>
        <p:nvSpPr>
          <p:cNvPr id="3" name="AutoShape 3"/>
          <p:cNvSpPr/>
          <p:nvPr/>
        </p:nvSpPr>
        <p:spPr>
          <a:xfrm>
            <a:off x="0" y="7937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dirty="0">
              <a:solidFill>
                <a:prstClr val="black"/>
              </a:solidFill>
              <a:latin typeface="Calibri"/>
            </a:endParaRPr>
          </a:p>
        </p:txBody>
      </p:sp>
      <p:sp>
        <p:nvSpPr>
          <p:cNvPr id="4" name="AutoShape 4"/>
          <p:cNvSpPr/>
          <p:nvPr/>
        </p:nvSpPr>
        <p:spPr>
          <a:xfrm>
            <a:off x="-259" y="677862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dirty="0">
              <a:solidFill>
                <a:prstClr val="black"/>
              </a:solidFill>
              <a:latin typeface="Calibri"/>
            </a:endParaRPr>
          </a:p>
        </p:txBody>
      </p:sp>
      <p:graphicFrame>
        <p:nvGraphicFramePr>
          <p:cNvPr id="6" name="Table Placeholder 10">
            <a:extLst>
              <a:ext uri="{FF2B5EF4-FFF2-40B4-BE49-F238E27FC236}">
                <a16:creationId xmlns:a16="http://schemas.microsoft.com/office/drawing/2014/main" id="{6701CA67-F6EC-DBB1-81BD-95AD9E6AC8FF}"/>
              </a:ext>
            </a:extLst>
          </p:cNvPr>
          <p:cNvGraphicFramePr>
            <a:graphicFrameLocks/>
          </p:cNvGraphicFramePr>
          <p:nvPr/>
        </p:nvGraphicFramePr>
        <p:xfrm>
          <a:off x="222770" y="2994666"/>
          <a:ext cx="11745684" cy="3112206"/>
        </p:xfrm>
        <a:graphic>
          <a:graphicData uri="http://schemas.openxmlformats.org/drawingml/2006/table">
            <a:tbl>
              <a:tblPr firstRow="1" bandRow="1">
                <a:tableStyleId>{74C1A8A3-306A-4EB7-A6B1-4F7E0EB9C5D6}</a:tableStyleId>
              </a:tblPr>
              <a:tblGrid>
                <a:gridCol w="2936421">
                  <a:extLst>
                    <a:ext uri="{9D8B030D-6E8A-4147-A177-3AD203B41FA5}">
                      <a16:colId xmlns:a16="http://schemas.microsoft.com/office/drawing/2014/main" val="4235906612"/>
                    </a:ext>
                  </a:extLst>
                </a:gridCol>
                <a:gridCol w="3258480">
                  <a:extLst>
                    <a:ext uri="{9D8B030D-6E8A-4147-A177-3AD203B41FA5}">
                      <a16:colId xmlns:a16="http://schemas.microsoft.com/office/drawing/2014/main" val="284311610"/>
                    </a:ext>
                  </a:extLst>
                </a:gridCol>
                <a:gridCol w="2614362">
                  <a:extLst>
                    <a:ext uri="{9D8B030D-6E8A-4147-A177-3AD203B41FA5}">
                      <a16:colId xmlns:a16="http://schemas.microsoft.com/office/drawing/2014/main" val="1235871454"/>
                    </a:ext>
                  </a:extLst>
                </a:gridCol>
                <a:gridCol w="2936421">
                  <a:extLst>
                    <a:ext uri="{9D8B030D-6E8A-4147-A177-3AD203B41FA5}">
                      <a16:colId xmlns:a16="http://schemas.microsoft.com/office/drawing/2014/main" val="2126728798"/>
                    </a:ext>
                  </a:extLst>
                </a:gridCol>
              </a:tblGrid>
              <a:tr h="772406">
                <a:tc gridSpan="4">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IN" sz="2100" dirty="0">
                          <a:solidFill>
                            <a:schemeClr val="bg1"/>
                          </a:solidFill>
                          <a:latin typeface="Times New Roman" panose="02020603050405020304" pitchFamily="18" charset="0"/>
                          <a:cs typeface="Times New Roman" panose="02020603050405020304" pitchFamily="18" charset="0"/>
                        </a:rPr>
                        <a:t>REVENUE BREAKDOWN</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IN" sz="1600">
                        <a:solidFill>
                          <a:srgbClr val="3F3F3F"/>
                        </a:solidFill>
                      </a:endParaRPr>
                    </a:p>
                  </a:txBody>
                  <a:tcPr marL="94257" marR="94257" anchor="ctr">
                    <a:solidFill>
                      <a:schemeClr val="accent2"/>
                    </a:solidFill>
                  </a:tcPr>
                </a:tc>
                <a:tc hMerge="1">
                  <a:txBody>
                    <a:bodyPr/>
                    <a:lstStyle/>
                    <a:p>
                      <a:pPr algn="ctr"/>
                      <a:endParaRPr lang="en-IN" sz="1600">
                        <a:solidFill>
                          <a:srgbClr val="3F3F3F"/>
                        </a:solidFill>
                      </a:endParaRPr>
                    </a:p>
                  </a:txBody>
                  <a:tcPr marL="94257" marR="94257" anchor="ctr">
                    <a:solidFill>
                      <a:schemeClr val="accent2"/>
                    </a:solidFill>
                  </a:tcPr>
                </a:tc>
                <a:tc hMerge="1">
                  <a:txBody>
                    <a:bodyPr/>
                    <a:lstStyle/>
                    <a:p>
                      <a:pPr algn="ctr"/>
                      <a:endParaRPr lang="en-IN" sz="1600">
                        <a:solidFill>
                          <a:srgbClr val="3F3F3F"/>
                        </a:solidFill>
                      </a:endParaRPr>
                    </a:p>
                  </a:txBody>
                  <a:tcPr marL="94257" marR="94257" anchor="ctr">
                    <a:solidFill>
                      <a:schemeClr val="accent2"/>
                    </a:solidFill>
                  </a:tcPr>
                </a:tc>
                <a:extLst>
                  <a:ext uri="{0D108BD9-81ED-4DB2-BD59-A6C34878D82A}">
                    <a16:rowId xmlns:a16="http://schemas.microsoft.com/office/drawing/2014/main" val="2281308446"/>
                  </a:ext>
                </a:extLst>
              </a:tr>
              <a:tr h="4679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dirty="0">
                          <a:solidFill>
                            <a:srgbClr val="3F3F3F"/>
                          </a:solidFill>
                          <a:effectLst/>
                          <a:latin typeface="Times New Roman" panose="02020603050405020304" pitchFamily="18" charset="0"/>
                          <a:cs typeface="Times New Roman" panose="02020603050405020304" pitchFamily="18" charset="0"/>
                        </a:rPr>
                        <a:t>Revenue Category </a:t>
                      </a:r>
                      <a:endParaRPr lang="en-IN" sz="1600" dirty="0">
                        <a:solidFill>
                          <a:srgbClr val="3F3F3F"/>
                        </a:solidFill>
                        <a:latin typeface="Times New Roman" panose="02020603050405020304" pitchFamily="18"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dirty="0">
                          <a:solidFill>
                            <a:srgbClr val="3F3F3F"/>
                          </a:solidFill>
                          <a:effectLst/>
                          <a:latin typeface="Times New Roman" panose="02020603050405020304" pitchFamily="18" charset="0"/>
                          <a:cs typeface="Times New Roman" panose="02020603050405020304" pitchFamily="18" charset="0"/>
                        </a:rPr>
                        <a:t>Interval</a:t>
                      </a:r>
                      <a:endParaRPr lang="en-IN" sz="1600" dirty="0">
                        <a:solidFill>
                          <a:srgbClr val="3F3F3F"/>
                        </a:solidFill>
                        <a:latin typeface="Times New Roman" panose="02020603050405020304" pitchFamily="18"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dirty="0">
                          <a:solidFill>
                            <a:srgbClr val="3F3F3F"/>
                          </a:solidFill>
                          <a:effectLst/>
                          <a:latin typeface="Times New Roman" panose="02020603050405020304" pitchFamily="18" charset="0"/>
                          <a:cs typeface="Times New Roman" panose="02020603050405020304" pitchFamily="18" charset="0"/>
                        </a:rPr>
                        <a:t>Revenue Estimate</a:t>
                      </a:r>
                      <a:endParaRPr lang="en-IN" sz="1600" dirty="0">
                        <a:solidFill>
                          <a:srgbClr val="3F3F3F"/>
                        </a:solidFill>
                        <a:latin typeface="Times New Roman" panose="02020603050405020304" pitchFamily="18"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dirty="0">
                          <a:solidFill>
                            <a:srgbClr val="3F3F3F"/>
                          </a:solidFill>
                          <a:effectLst/>
                          <a:latin typeface="Times New Roman" panose="02020603050405020304" pitchFamily="18" charset="0"/>
                          <a:cs typeface="Times New Roman" panose="02020603050405020304" pitchFamily="18" charset="0"/>
                        </a:rPr>
                        <a:t>Fiscal Year </a:t>
                      </a:r>
                      <a:endParaRPr lang="en-IN" sz="1600" dirty="0">
                        <a:solidFill>
                          <a:srgbClr val="3F3F3F"/>
                        </a:solidFill>
                        <a:latin typeface="Times New Roman" panose="02020603050405020304" pitchFamily="18"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5579220"/>
                  </a:ext>
                </a:extLst>
              </a:tr>
              <a:tr h="4679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IN" sz="1300" dirty="0">
                          <a:solidFill>
                            <a:schemeClr val="tx1"/>
                          </a:solidFill>
                        </a:rPr>
                        <a:t>Current Year Billing</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June 1, 2026 – August 30, 2026</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$34,600,000.00</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FY2026</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6563405"/>
                  </a:ext>
                </a:extLst>
              </a:tr>
              <a:tr h="4679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300" dirty="0">
                          <a:solidFill>
                            <a:schemeClr val="tx1"/>
                          </a:solidFill>
                        </a:rPr>
                        <a:t>Delinquent Year Invoices</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Occurs All Year</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$31,000,000.00</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FY2026</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7125693"/>
                  </a:ext>
                </a:extLst>
              </a:tr>
              <a:tr h="4679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300" dirty="0">
                          <a:solidFill>
                            <a:schemeClr val="tx1"/>
                          </a:solidFill>
                        </a:rPr>
                        <a:t>Current Year Billing</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June 1, 2027 – August 30, 2027</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$34,600,000.00</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FY2027</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5032543"/>
                  </a:ext>
                </a:extLst>
              </a:tr>
              <a:tr h="4679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300" dirty="0">
                          <a:solidFill>
                            <a:schemeClr val="tx1"/>
                          </a:solidFill>
                        </a:rPr>
                        <a:t>Delinquent Year Invoices</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Occurs All Year</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$31,000,000.00</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FY2027</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4881273"/>
                  </a:ext>
                </a:extLst>
              </a:tr>
            </a:tbl>
          </a:graphicData>
        </a:graphic>
      </p:graphicFrame>
      <p:graphicFrame>
        <p:nvGraphicFramePr>
          <p:cNvPr id="7" name="Table 6">
            <a:extLst>
              <a:ext uri="{FF2B5EF4-FFF2-40B4-BE49-F238E27FC236}">
                <a16:creationId xmlns:a16="http://schemas.microsoft.com/office/drawing/2014/main" id="{0A3835C7-C918-4D38-0171-197ABBED113D}"/>
              </a:ext>
            </a:extLst>
          </p:cNvPr>
          <p:cNvGraphicFramePr>
            <a:graphicFrameLocks noGrp="1"/>
          </p:cNvGraphicFramePr>
          <p:nvPr>
            <p:extLst>
              <p:ext uri="{D42A27DB-BD31-4B8C-83A1-F6EECF244321}">
                <p14:modId xmlns:p14="http://schemas.microsoft.com/office/powerpoint/2010/main" val="2439091489"/>
              </p:ext>
            </p:extLst>
          </p:nvPr>
        </p:nvGraphicFramePr>
        <p:xfrm>
          <a:off x="223028" y="148476"/>
          <a:ext cx="11745685" cy="2835918"/>
        </p:xfrm>
        <a:graphic>
          <a:graphicData uri="http://schemas.openxmlformats.org/drawingml/2006/table">
            <a:tbl>
              <a:tblPr>
                <a:tableStyleId>{5C22544A-7EE6-4342-B048-85BDC9FD1C3A}</a:tableStyleId>
              </a:tblPr>
              <a:tblGrid>
                <a:gridCol w="1506279">
                  <a:extLst>
                    <a:ext uri="{9D8B030D-6E8A-4147-A177-3AD203B41FA5}">
                      <a16:colId xmlns:a16="http://schemas.microsoft.com/office/drawing/2014/main" val="4035020003"/>
                    </a:ext>
                  </a:extLst>
                </a:gridCol>
                <a:gridCol w="3132111">
                  <a:extLst>
                    <a:ext uri="{9D8B030D-6E8A-4147-A177-3AD203B41FA5}">
                      <a16:colId xmlns:a16="http://schemas.microsoft.com/office/drawing/2014/main" val="3524630212"/>
                    </a:ext>
                  </a:extLst>
                </a:gridCol>
                <a:gridCol w="299850">
                  <a:extLst>
                    <a:ext uri="{9D8B030D-6E8A-4147-A177-3AD203B41FA5}">
                      <a16:colId xmlns:a16="http://schemas.microsoft.com/office/drawing/2014/main" val="743110676"/>
                    </a:ext>
                  </a:extLst>
                </a:gridCol>
                <a:gridCol w="6807445">
                  <a:extLst>
                    <a:ext uri="{9D8B030D-6E8A-4147-A177-3AD203B41FA5}">
                      <a16:colId xmlns:a16="http://schemas.microsoft.com/office/drawing/2014/main" val="2516587734"/>
                    </a:ext>
                  </a:extLst>
                </a:gridCol>
              </a:tblGrid>
              <a:tr h="917318">
                <a:tc gridSpan="2">
                  <a:txBody>
                    <a:bodyPr/>
                    <a:lstStyle/>
                    <a:p>
                      <a:pPr algn="ctr" fontAlgn="b"/>
                      <a:r>
                        <a:rPr lang="en-US" sz="1600" b="1" u="none" strike="noStrike" dirty="0">
                          <a:solidFill>
                            <a:schemeClr val="bg1"/>
                          </a:solidFill>
                          <a:effectLst/>
                          <a:latin typeface="Times New Roman" panose="02020603050405020304" pitchFamily="18" charset="0"/>
                          <a:cs typeface="Times New Roman" panose="02020603050405020304" pitchFamily="18" charset="0"/>
                        </a:rPr>
                        <a:t>Real Property Tax Total Estimated Revenue</a:t>
                      </a:r>
                      <a:endParaRPr lang="en-US" sz="16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6350" marR="6350" marT="6350" marB="0" anchor="ctr">
                    <a:solidFill>
                      <a:srgbClr val="002060"/>
                    </a:solidFill>
                  </a:tcPr>
                </a:tc>
                <a:tc hMerge="1">
                  <a:txBody>
                    <a:bodyPr/>
                    <a:lstStyle/>
                    <a:p>
                      <a:endParaRPr lang="en-US"/>
                    </a:p>
                  </a:txBody>
                  <a:tcPr/>
                </a:tc>
                <a:tc rowSpan="5">
                  <a:txBody>
                    <a:bodyPr/>
                    <a:lstStyle/>
                    <a:p>
                      <a:pPr algn="ctr" fontAlgn="b"/>
                      <a:endParaRPr lang="en-US"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solidFill>
                      <a:schemeClr val="bg1"/>
                    </a:solidFill>
                  </a:tcPr>
                </a:tc>
                <a:tc>
                  <a:txBody>
                    <a:bodyPr/>
                    <a:lstStyle/>
                    <a:p>
                      <a:pPr algn="ctr" fontAlgn="b"/>
                      <a:r>
                        <a:rPr lang="en-US" sz="1600" b="1" i="0" u="none" strike="noStrike" dirty="0">
                          <a:solidFill>
                            <a:schemeClr val="bg1"/>
                          </a:solidFill>
                          <a:effectLst/>
                          <a:latin typeface="Times New Roman" panose="02020603050405020304" pitchFamily="18" charset="0"/>
                          <a:cs typeface="Times New Roman" panose="02020603050405020304" pitchFamily="18" charset="0"/>
                        </a:rPr>
                        <a:t>Key Revenue Drivers and Assumptions</a:t>
                      </a:r>
                    </a:p>
                  </a:txBody>
                  <a:tcPr marL="6350" marR="6350" marT="6350" marB="0" anchor="ctr">
                    <a:solidFill>
                      <a:srgbClr val="002060"/>
                    </a:solidFill>
                  </a:tcPr>
                </a:tc>
                <a:extLst>
                  <a:ext uri="{0D108BD9-81ED-4DB2-BD59-A6C34878D82A}">
                    <a16:rowId xmlns:a16="http://schemas.microsoft.com/office/drawing/2014/main" val="3681721056"/>
                  </a:ext>
                </a:extLst>
              </a:tr>
              <a:tr h="503165">
                <a:tc rowSpan="2">
                  <a:txBody>
                    <a:bodyPr/>
                    <a:lstStyle/>
                    <a:p>
                      <a:pPr algn="ctr" fontAlgn="ctr"/>
                      <a:r>
                        <a:rPr lang="en-US" sz="1600" b="1" u="none" strike="noStrike"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FY: 26</a:t>
                      </a:r>
                      <a:endParaRPr lang="en-US" sz="1600" b="1" i="0" u="none" strike="noStrike" dirty="0">
                        <a:solidFill>
                          <a:srgbClr val="00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a:txBody>
                  <a:tcPr marL="6350" marR="6350" marT="6350" marB="0" anchor="ctr"/>
                </a:tc>
                <a:tc rowSpan="2">
                  <a:txBody>
                    <a:bodyPr/>
                    <a:lstStyle/>
                    <a:p>
                      <a:pPr algn="l" fontAlgn="ctr"/>
                      <a:r>
                        <a:rPr lang="en-US" sz="1600" b="0" i="0" u="none" strike="noStrike" dirty="0">
                          <a:solidFill>
                            <a:srgbClr val="000000"/>
                          </a:solidFill>
                          <a:effectLst/>
                          <a:latin typeface="Times New Roman" panose="02020603050405020304" pitchFamily="18" charset="0"/>
                          <a:cs typeface="Times New Roman" panose="02020603050405020304" pitchFamily="18" charset="0"/>
                        </a:rPr>
                        <a:t>$65,600,000.00</a:t>
                      </a:r>
                    </a:p>
                  </a:txBody>
                  <a:tcPr marL="6350" marR="6350" marT="6350" marB="0" anchor="ctr"/>
                </a:tc>
                <a:tc v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b="1" u="none" strike="noStrike" dirty="0">
                          <a:effectLst/>
                          <a:latin typeface="Times New Roman" panose="02020603050405020304" pitchFamily="18" charset="0"/>
                          <a:cs typeface="Times New Roman" panose="02020603050405020304" pitchFamily="18" charset="0"/>
                        </a:rPr>
                        <a:t>Highlight 1: FY2026 Collections from Current Year Billing - $34.6M</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4083085258"/>
                  </a:ext>
                </a:extLst>
              </a:tr>
              <a:tr h="461301">
                <a:tc vMerge="1">
                  <a:txBody>
                    <a:bodyPr/>
                    <a:lstStyle/>
                    <a:p>
                      <a:pPr algn="ctr" fontAlgn="ctr"/>
                      <a:endParaRPr lang="en-US" sz="1100" b="1" i="0" u="none" strike="noStrike">
                        <a:solidFill>
                          <a:srgbClr val="000000"/>
                        </a:solidFill>
                        <a:effectLst>
                          <a:outerShdw blurRad="50800" dist="38100" dir="5400000" algn="t" rotWithShape="0">
                            <a:prstClr val="black">
                              <a:alpha val="40000"/>
                            </a:prstClr>
                          </a:outerShdw>
                        </a:effectLst>
                        <a:latin typeface="Calibri" panose="020F0502020204030204" pitchFamily="34" charset="0"/>
                      </a:endParaRPr>
                    </a:p>
                  </a:txBody>
                  <a:tcPr marL="9525" marR="9525" marT="9525" marB="0" anchor="ctr"/>
                </a:tc>
                <a:tc vMerge="1">
                  <a:txBody>
                    <a:bodyPr/>
                    <a:lstStyle/>
                    <a:p>
                      <a:pPr algn="l" fontAlgn="ctr"/>
                      <a:endParaRPr lang="en-US" sz="1100" b="0" i="0" u="none" strike="noStrike">
                        <a:solidFill>
                          <a:srgbClr val="000000"/>
                        </a:solidFill>
                        <a:effectLst/>
                        <a:latin typeface="Calibri" panose="020F0502020204030204" pitchFamily="34" charset="0"/>
                      </a:endParaRPr>
                    </a:p>
                  </a:txBody>
                  <a:tcPr marL="9525" marR="9525" marT="9525" marB="0" anchor="ctr"/>
                </a:tc>
                <a:tc vMerge="1">
                  <a:txBody>
                    <a:bodyPr/>
                    <a:lstStyle/>
                    <a:p>
                      <a:endParaRPr lang="en-US"/>
                    </a:p>
                  </a:txBody>
                  <a:tcPr/>
                </a:tc>
                <a:tc>
                  <a:txBody>
                    <a:bodyPr/>
                    <a:lstStyle/>
                    <a:p>
                      <a:pPr algn="l" fontAlgn="b"/>
                      <a:r>
                        <a:rPr lang="en-US" sz="1600" b="1" u="none" strike="noStrike" dirty="0">
                          <a:effectLst/>
                          <a:latin typeface="Times New Roman" panose="02020603050405020304" pitchFamily="18" charset="0"/>
                          <a:cs typeface="Times New Roman" panose="02020603050405020304" pitchFamily="18" charset="0"/>
                        </a:rPr>
                        <a:t>Highlight 2: FY2026 Collections from Delinquent Year Invoices - $31M</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3113218790"/>
                  </a:ext>
                </a:extLst>
              </a:tr>
              <a:tr h="521565">
                <a:tc rowSpan="2">
                  <a:txBody>
                    <a:bodyPr/>
                    <a:lstStyle/>
                    <a:p>
                      <a:pPr algn="ctr"/>
                      <a:r>
                        <a:rPr lang="en-US" sz="1600" b="1" u="none" strike="noStrike"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FY: 27</a:t>
                      </a:r>
                      <a:endParaRPr lang="en-US" sz="1600" dirty="0">
                        <a:latin typeface="Times New Roman" panose="02020603050405020304" pitchFamily="18" charset="0"/>
                        <a:cs typeface="Times New Roman" panose="02020603050405020304" pitchFamily="18" charset="0"/>
                      </a:endParaRPr>
                    </a:p>
                  </a:txBody>
                  <a:tcPr marL="6350" marR="6350" marT="6350" marB="0" anchor="ctr"/>
                </a:tc>
                <a:tc rowSpan="2">
                  <a:txBody>
                    <a:bodyPr/>
                    <a:lstStyle/>
                    <a:p>
                      <a:r>
                        <a:rPr lang="en-US" sz="1600" b="0" i="0" u="none" strike="noStrike" dirty="0">
                          <a:solidFill>
                            <a:srgbClr val="000000"/>
                          </a:solidFill>
                          <a:effectLst/>
                          <a:latin typeface="Times New Roman" panose="02020603050405020304" pitchFamily="18" charset="0"/>
                          <a:cs typeface="Times New Roman" panose="02020603050405020304" pitchFamily="18" charset="0"/>
                        </a:rPr>
                        <a:t>$65,600,000.00</a:t>
                      </a:r>
                      <a:endParaRPr lang="en-US" sz="1600" dirty="0">
                        <a:latin typeface="Times New Roman" panose="02020603050405020304" pitchFamily="18" charset="0"/>
                        <a:cs typeface="Times New Roman" panose="02020603050405020304" pitchFamily="18" charset="0"/>
                      </a:endParaRPr>
                    </a:p>
                  </a:txBody>
                  <a:tcPr marL="6350" marR="6350" marT="6350" marB="0" anchor="ctr"/>
                </a:tc>
                <a:tc vMerge="1">
                  <a:txBody>
                    <a:bodyPr/>
                    <a:lstStyle/>
                    <a:p>
                      <a:endParaRPr lang="en-US"/>
                    </a:p>
                  </a:txBody>
                  <a:tcPr/>
                </a:tc>
                <a:tc>
                  <a:txBody>
                    <a:bodyPr/>
                    <a:lstStyle/>
                    <a:p>
                      <a:pPr algn="l" fontAlgn="b"/>
                      <a:r>
                        <a:rPr lang="en-US" sz="1600" b="1" u="none" strike="noStrike" dirty="0">
                          <a:effectLst/>
                          <a:latin typeface="Times New Roman" panose="02020603050405020304" pitchFamily="18" charset="0"/>
                          <a:cs typeface="Times New Roman" panose="02020603050405020304" pitchFamily="18" charset="0"/>
                        </a:rPr>
                        <a:t>Highlight 3: FY2027 Collections from Current Year Billing - $34.6M</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1657307122"/>
                  </a:ext>
                </a:extLst>
              </a:tr>
              <a:tr h="432569">
                <a:tc vMerge="1">
                  <a:txBody>
                    <a:bodyPr/>
                    <a:lstStyle/>
                    <a:p>
                      <a:endParaRPr lang="en-US"/>
                    </a:p>
                  </a:txBody>
                  <a:tcPr/>
                </a:tc>
                <a:tc vMerge="1">
                  <a:txBody>
                    <a:bodyPr/>
                    <a:lstStyle/>
                    <a:p>
                      <a:endParaRPr lang="en-US"/>
                    </a:p>
                  </a:txBody>
                  <a:tcPr/>
                </a:tc>
                <a:tc v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b="1" u="none" strike="noStrike" dirty="0">
                          <a:effectLst/>
                          <a:latin typeface="Times New Roman" panose="02020603050405020304" pitchFamily="18" charset="0"/>
                          <a:cs typeface="Times New Roman" panose="02020603050405020304" pitchFamily="18" charset="0"/>
                        </a:rPr>
                        <a:t>Highlight 4: FY2027 Collections from Delinquent Year Invoices - $31M</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18618752"/>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C6956-721C-F70B-EAAA-E61978306F2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0E1D8DD-C8CC-9206-6E8C-E094FE35C92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638" r="-30986"/>
            </a:stretch>
          </a:blipFill>
        </p:spPr>
        <p:txBody>
          <a:bodyPr/>
          <a:lstStyle/>
          <a:p>
            <a:pPr defTabSz="609630"/>
            <a:endParaRPr lang="en-US" sz="1200" dirty="0">
              <a:solidFill>
                <a:prstClr val="black"/>
              </a:solidFill>
              <a:latin typeface="Calibri"/>
            </a:endParaRPr>
          </a:p>
        </p:txBody>
      </p:sp>
      <p:sp>
        <p:nvSpPr>
          <p:cNvPr id="3" name="AutoShape 3">
            <a:extLst>
              <a:ext uri="{FF2B5EF4-FFF2-40B4-BE49-F238E27FC236}">
                <a16:creationId xmlns:a16="http://schemas.microsoft.com/office/drawing/2014/main" id="{DFE8D373-55DE-4D77-D9EB-BB5E356338A4}"/>
              </a:ext>
            </a:extLst>
          </p:cNvPr>
          <p:cNvSpPr/>
          <p:nvPr/>
        </p:nvSpPr>
        <p:spPr>
          <a:xfrm>
            <a:off x="0" y="7937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dirty="0">
              <a:solidFill>
                <a:prstClr val="black"/>
              </a:solidFill>
              <a:latin typeface="Calibri"/>
            </a:endParaRPr>
          </a:p>
        </p:txBody>
      </p:sp>
      <p:sp>
        <p:nvSpPr>
          <p:cNvPr id="4" name="AutoShape 4">
            <a:extLst>
              <a:ext uri="{FF2B5EF4-FFF2-40B4-BE49-F238E27FC236}">
                <a16:creationId xmlns:a16="http://schemas.microsoft.com/office/drawing/2014/main" id="{23C58836-D128-AB33-496A-0EBBA129BA8C}"/>
              </a:ext>
            </a:extLst>
          </p:cNvPr>
          <p:cNvSpPr/>
          <p:nvPr/>
        </p:nvSpPr>
        <p:spPr>
          <a:xfrm>
            <a:off x="-259" y="677862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dirty="0">
              <a:solidFill>
                <a:prstClr val="black"/>
              </a:solidFill>
              <a:latin typeface="Calibri"/>
            </a:endParaRPr>
          </a:p>
        </p:txBody>
      </p:sp>
      <p:pic>
        <p:nvPicPr>
          <p:cNvPr id="5" name="Picture 4">
            <a:extLst>
              <a:ext uri="{FF2B5EF4-FFF2-40B4-BE49-F238E27FC236}">
                <a16:creationId xmlns:a16="http://schemas.microsoft.com/office/drawing/2014/main" id="{D1FB0D54-B2FB-9F1E-AC4F-ECDB5A7176A6}"/>
              </a:ext>
            </a:extLst>
          </p:cNvPr>
          <p:cNvPicPr>
            <a:picLocks noChangeAspect="1"/>
          </p:cNvPicPr>
          <p:nvPr/>
        </p:nvPicPr>
        <p:blipFill>
          <a:blip r:embed="rId4"/>
          <a:stretch>
            <a:fillRect/>
          </a:stretch>
        </p:blipFill>
        <p:spPr>
          <a:xfrm>
            <a:off x="2043953" y="163758"/>
            <a:ext cx="8122024" cy="6544932"/>
          </a:xfrm>
          <a:prstGeom prst="rect">
            <a:avLst/>
          </a:prstGeom>
        </p:spPr>
      </p:pic>
    </p:spTree>
    <p:extLst>
      <p:ext uri="{BB962C8B-B14F-4D97-AF65-F5344CB8AC3E}">
        <p14:creationId xmlns:p14="http://schemas.microsoft.com/office/powerpoint/2010/main" val="4115891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F26AB-5E22-A215-5759-00883462919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5570764-995D-E75C-C94C-92BB4EBA1D3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638" r="-30986"/>
            </a:stretch>
          </a:blipFill>
        </p:spPr>
        <p:txBody>
          <a:bodyPr/>
          <a:lstStyle/>
          <a:p>
            <a:pPr defTabSz="609630"/>
            <a:endParaRPr lang="en-US" sz="1200" dirty="0">
              <a:solidFill>
                <a:prstClr val="black"/>
              </a:solidFill>
              <a:latin typeface="Calibri"/>
            </a:endParaRPr>
          </a:p>
        </p:txBody>
      </p:sp>
      <p:sp>
        <p:nvSpPr>
          <p:cNvPr id="3" name="AutoShape 3">
            <a:extLst>
              <a:ext uri="{FF2B5EF4-FFF2-40B4-BE49-F238E27FC236}">
                <a16:creationId xmlns:a16="http://schemas.microsoft.com/office/drawing/2014/main" id="{023547FD-423B-06CF-2D84-D6E2894F6EE6}"/>
              </a:ext>
            </a:extLst>
          </p:cNvPr>
          <p:cNvSpPr/>
          <p:nvPr/>
        </p:nvSpPr>
        <p:spPr>
          <a:xfrm>
            <a:off x="0" y="7937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dirty="0">
              <a:solidFill>
                <a:prstClr val="black"/>
              </a:solidFill>
              <a:latin typeface="Calibri"/>
            </a:endParaRPr>
          </a:p>
        </p:txBody>
      </p:sp>
      <p:sp>
        <p:nvSpPr>
          <p:cNvPr id="4" name="AutoShape 4">
            <a:extLst>
              <a:ext uri="{FF2B5EF4-FFF2-40B4-BE49-F238E27FC236}">
                <a16:creationId xmlns:a16="http://schemas.microsoft.com/office/drawing/2014/main" id="{11299AC9-79E2-1DF8-7A99-AFAE81E24B49}"/>
              </a:ext>
            </a:extLst>
          </p:cNvPr>
          <p:cNvSpPr/>
          <p:nvPr/>
        </p:nvSpPr>
        <p:spPr>
          <a:xfrm>
            <a:off x="-259" y="677862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dirty="0">
              <a:solidFill>
                <a:prstClr val="black"/>
              </a:solidFill>
              <a:latin typeface="Calibri"/>
            </a:endParaRPr>
          </a:p>
        </p:txBody>
      </p:sp>
      <p:pic>
        <p:nvPicPr>
          <p:cNvPr id="10" name="Picture 9">
            <a:extLst>
              <a:ext uri="{FF2B5EF4-FFF2-40B4-BE49-F238E27FC236}">
                <a16:creationId xmlns:a16="http://schemas.microsoft.com/office/drawing/2014/main" id="{F80BC977-9E70-38E9-9193-257923593328}"/>
              </a:ext>
            </a:extLst>
          </p:cNvPr>
          <p:cNvPicPr>
            <a:picLocks noChangeAspect="1"/>
          </p:cNvPicPr>
          <p:nvPr/>
        </p:nvPicPr>
        <p:blipFill>
          <a:blip r:embed="rId4"/>
          <a:stretch>
            <a:fillRect/>
          </a:stretch>
        </p:blipFill>
        <p:spPr>
          <a:xfrm>
            <a:off x="71718" y="312496"/>
            <a:ext cx="12039600" cy="6228371"/>
          </a:xfrm>
          <a:prstGeom prst="rect">
            <a:avLst/>
          </a:prstGeom>
        </p:spPr>
      </p:pic>
    </p:spTree>
    <p:extLst>
      <p:ext uri="{BB962C8B-B14F-4D97-AF65-F5344CB8AC3E}">
        <p14:creationId xmlns:p14="http://schemas.microsoft.com/office/powerpoint/2010/main" val="2486722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37B65A0-7F10-24B5-D5F6-011F5365F49D}"/>
              </a:ext>
            </a:extLst>
          </p:cNvPr>
          <p:cNvPicPr>
            <a:picLocks noChangeAspect="1"/>
          </p:cNvPicPr>
          <p:nvPr/>
        </p:nvPicPr>
        <p:blipFill>
          <a:blip r:embed="rId2">
            <a:alphaModFix amt="20000"/>
          </a:blip>
          <a:stretch>
            <a:fillRect/>
          </a:stretch>
        </p:blipFill>
        <p:spPr>
          <a:xfrm>
            <a:off x="88318" y="482601"/>
            <a:ext cx="12015365" cy="6758643"/>
          </a:xfrm>
          <a:prstGeom prst="rect">
            <a:avLst/>
          </a:prstGeom>
        </p:spPr>
      </p:pic>
      <p:grpSp>
        <p:nvGrpSpPr>
          <p:cNvPr id="2" name="Group 2"/>
          <p:cNvGrpSpPr/>
          <p:nvPr/>
        </p:nvGrpSpPr>
        <p:grpSpPr>
          <a:xfrm>
            <a:off x="1920472" y="2866813"/>
            <a:ext cx="8554257" cy="2514825"/>
            <a:chOff x="0" y="0"/>
            <a:chExt cx="3139862" cy="628945"/>
          </a:xfrm>
        </p:grpSpPr>
        <p:sp>
          <p:nvSpPr>
            <p:cNvPr id="3" name="Freeform 3"/>
            <p:cNvSpPr/>
            <p:nvPr/>
          </p:nvSpPr>
          <p:spPr>
            <a:xfrm>
              <a:off x="0" y="0"/>
              <a:ext cx="3139862" cy="628945"/>
            </a:xfrm>
            <a:custGeom>
              <a:avLst/>
              <a:gdLst/>
              <a:ahLst/>
              <a:cxnLst/>
              <a:rect l="l" t="t" r="r" b="b"/>
              <a:pathLst>
                <a:path w="3139862" h="628945">
                  <a:moveTo>
                    <a:pt x="0" y="0"/>
                  </a:moveTo>
                  <a:lnTo>
                    <a:pt x="3139862" y="0"/>
                  </a:lnTo>
                  <a:lnTo>
                    <a:pt x="3139862" y="628945"/>
                  </a:lnTo>
                  <a:lnTo>
                    <a:pt x="0" y="628945"/>
                  </a:lnTo>
                  <a:close/>
                </a:path>
              </a:pathLst>
            </a:custGeom>
            <a:solidFill>
              <a:srgbClr val="EFA038"/>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3139862" cy="66704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rot="5400000">
            <a:off x="434472" y="741758"/>
            <a:ext cx="2057400" cy="1028700"/>
            <a:chOff x="0" y="0"/>
            <a:chExt cx="812800" cy="406400"/>
          </a:xfrm>
        </p:grpSpPr>
        <p:sp>
          <p:nvSpPr>
            <p:cNvPr id="7" name="Freeform 7"/>
            <p:cNvSpPr/>
            <p:nvPr/>
          </p:nvSpPr>
          <p:spPr>
            <a:xfrm>
              <a:off x="0" y="0"/>
              <a:ext cx="812800" cy="406400"/>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p:cNvSpPr txBox="1"/>
            <p:nvPr/>
          </p:nvSpPr>
          <p:spPr>
            <a:xfrm>
              <a:off x="203200" y="120650"/>
              <a:ext cx="406400" cy="285750"/>
            </a:xfrm>
            <a:prstGeom prst="rect">
              <a:avLst/>
            </a:prstGeom>
          </p:spPr>
          <p:txBody>
            <a:bodyPr lIns="33867" tIns="33867" rIns="33867" bIns="33867" rtlCol="0" anchor="ctr"/>
            <a:lstStyle/>
            <a:p>
              <a:pPr algn="ctr" defTabSz="609630">
                <a:lnSpc>
                  <a:spcPts val="1246"/>
                </a:lnSpc>
              </a:pPr>
              <a:endParaRPr sz="1200">
                <a:solidFill>
                  <a:prstClr val="black"/>
                </a:solidFill>
                <a:latin typeface="Calibri"/>
              </a:endParaRPr>
            </a:p>
          </p:txBody>
        </p:sp>
      </p:grpSp>
      <p:sp>
        <p:nvSpPr>
          <p:cNvPr id="9" name="TextBox 9"/>
          <p:cNvSpPr txBox="1"/>
          <p:nvPr/>
        </p:nvSpPr>
        <p:spPr>
          <a:xfrm>
            <a:off x="4419599" y="5922903"/>
            <a:ext cx="3611217" cy="247312"/>
          </a:xfrm>
          <a:prstGeom prst="rect">
            <a:avLst/>
          </a:prstGeom>
        </p:spPr>
        <p:txBody>
          <a:bodyPr wrap="square" lIns="0" tIns="0" rIns="0" bIns="0" rtlCol="0" anchor="t">
            <a:spAutoFit/>
          </a:bodyPr>
          <a:lstStyle/>
          <a:p>
            <a:pPr algn="ctr" defTabSz="609630">
              <a:lnSpc>
                <a:spcPts val="1613"/>
              </a:lnSpc>
            </a:pPr>
            <a:r>
              <a:rPr lang="en-US" sz="3200" b="1" spc="208" dirty="0">
                <a:solidFill>
                  <a:prstClr val="white"/>
                </a:solidFill>
                <a:latin typeface="Clear Sans Medium"/>
                <a:ea typeface="Clear Sans Medium"/>
                <a:cs typeface="Clear Sans Medium"/>
                <a:sym typeface="Clear Sans Medium"/>
              </a:rPr>
              <a:t>MARCH 20, 2026</a:t>
            </a:r>
          </a:p>
        </p:txBody>
      </p:sp>
      <p:grpSp>
        <p:nvGrpSpPr>
          <p:cNvPr id="10" name="Group 10"/>
          <p:cNvGrpSpPr/>
          <p:nvPr/>
        </p:nvGrpSpPr>
        <p:grpSpPr>
          <a:xfrm rot="5400000">
            <a:off x="-1585229" y="2792187"/>
            <a:ext cx="4587134" cy="1422085"/>
            <a:chOff x="0" y="0"/>
            <a:chExt cx="812800" cy="406400"/>
          </a:xfrm>
        </p:grpSpPr>
        <p:sp>
          <p:nvSpPr>
            <p:cNvPr id="11" name="Freeform 11"/>
            <p:cNvSpPr/>
            <p:nvPr/>
          </p:nvSpPr>
          <p:spPr>
            <a:xfrm>
              <a:off x="0" y="0"/>
              <a:ext cx="812800" cy="406400"/>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EFA038"/>
            </a:solidFill>
          </p:spPr>
          <p:txBody>
            <a:bodyPr/>
            <a:lstStyle/>
            <a:p>
              <a:pPr defTabSz="609630"/>
              <a:endParaRPr lang="en-US" sz="1200">
                <a:solidFill>
                  <a:prstClr val="black"/>
                </a:solidFill>
                <a:latin typeface="Calibri"/>
              </a:endParaRPr>
            </a:p>
          </p:txBody>
        </p:sp>
        <p:sp>
          <p:nvSpPr>
            <p:cNvPr id="12" name="TextBox 12"/>
            <p:cNvSpPr txBox="1"/>
            <p:nvPr/>
          </p:nvSpPr>
          <p:spPr>
            <a:xfrm>
              <a:off x="203200" y="120650"/>
              <a:ext cx="406400" cy="285750"/>
            </a:xfrm>
            <a:prstGeom prst="rect">
              <a:avLst/>
            </a:prstGeom>
          </p:spPr>
          <p:txBody>
            <a:bodyPr lIns="33867" tIns="33867" rIns="33867" bIns="33867" rtlCol="0" anchor="ctr"/>
            <a:lstStyle/>
            <a:p>
              <a:pPr algn="ctr" defTabSz="609630">
                <a:lnSpc>
                  <a:spcPts val="1246"/>
                </a:lnSpc>
              </a:pPr>
              <a:endParaRPr sz="1200">
                <a:solidFill>
                  <a:prstClr val="black"/>
                </a:solidFill>
                <a:latin typeface="Calibri"/>
              </a:endParaRPr>
            </a:p>
          </p:txBody>
        </p:sp>
      </p:grpSp>
      <p:sp>
        <p:nvSpPr>
          <p:cNvPr id="17" name="TextBox 17"/>
          <p:cNvSpPr txBox="1"/>
          <p:nvPr/>
        </p:nvSpPr>
        <p:spPr>
          <a:xfrm>
            <a:off x="1084889" y="171379"/>
            <a:ext cx="8842679" cy="1282402"/>
          </a:xfrm>
          <a:prstGeom prst="rect">
            <a:avLst/>
          </a:prstGeom>
        </p:spPr>
        <p:txBody>
          <a:bodyPr wrap="square" lIns="0" tIns="0" rIns="0" bIns="0" rtlCol="0" anchor="t">
            <a:spAutoFit/>
          </a:bodyPr>
          <a:lstStyle/>
          <a:p>
            <a:pPr algn="r" defTabSz="609630">
              <a:lnSpc>
                <a:spcPts val="10042"/>
              </a:lnSpc>
            </a:pPr>
            <a:r>
              <a:rPr lang="en-US" sz="9129" b="1" spc="292" dirty="0">
                <a:solidFill>
                  <a:srgbClr val="FFFFFF"/>
                </a:solidFill>
                <a:latin typeface="Public Sans Bold"/>
                <a:ea typeface="Public Sans Bold"/>
                <a:cs typeface="Public Sans Bold"/>
                <a:sym typeface="Public Sans Bold"/>
              </a:rPr>
              <a:t>2026 SPRING</a:t>
            </a:r>
          </a:p>
        </p:txBody>
      </p:sp>
      <p:sp>
        <p:nvSpPr>
          <p:cNvPr id="18" name="TextBox 18"/>
          <p:cNvSpPr txBox="1"/>
          <p:nvPr/>
        </p:nvSpPr>
        <p:spPr>
          <a:xfrm>
            <a:off x="1381074" y="1397290"/>
            <a:ext cx="9261701" cy="1333698"/>
          </a:xfrm>
          <a:prstGeom prst="rect">
            <a:avLst/>
          </a:prstGeom>
        </p:spPr>
        <p:txBody>
          <a:bodyPr wrap="square" lIns="0" tIns="0" rIns="0" bIns="0" rtlCol="0" anchor="t">
            <a:spAutoFit/>
          </a:bodyPr>
          <a:lstStyle/>
          <a:p>
            <a:pPr algn="ctr" defTabSz="609630">
              <a:lnSpc>
                <a:spcPts val="5207"/>
              </a:lnSpc>
            </a:pPr>
            <a:r>
              <a:rPr lang="en-US" sz="4734" b="1" spc="151" dirty="0">
                <a:solidFill>
                  <a:srgbClr val="FFFFFF"/>
                </a:solidFill>
                <a:latin typeface="Public Sans Bold"/>
                <a:ea typeface="Public Sans Bold"/>
                <a:cs typeface="Public Sans Bold"/>
                <a:sym typeface="Public Sans Bold"/>
              </a:rPr>
              <a:t>REVENUE ESTIMATING CONFERENCE</a:t>
            </a:r>
          </a:p>
        </p:txBody>
      </p:sp>
      <p:pic>
        <p:nvPicPr>
          <p:cNvPr id="5" name="Picture 4">
            <a:extLst>
              <a:ext uri="{FF2B5EF4-FFF2-40B4-BE49-F238E27FC236}">
                <a16:creationId xmlns:a16="http://schemas.microsoft.com/office/drawing/2014/main" id="{3DB3C5DD-6178-BC1C-A034-F213866A039D}"/>
              </a:ext>
            </a:extLst>
          </p:cNvPr>
          <p:cNvPicPr>
            <a:picLocks noChangeAspect="1"/>
          </p:cNvPicPr>
          <p:nvPr/>
        </p:nvPicPr>
        <p:blipFill>
          <a:blip r:embed="rId3"/>
          <a:stretch>
            <a:fillRect/>
          </a:stretch>
        </p:blipFill>
        <p:spPr>
          <a:xfrm>
            <a:off x="11099920" y="5796796"/>
            <a:ext cx="1003763" cy="1018947"/>
          </a:xfrm>
          <a:prstGeom prst="rect">
            <a:avLst/>
          </a:prstGeom>
        </p:spPr>
      </p:pic>
      <p:pic>
        <p:nvPicPr>
          <p:cNvPr id="20" name="Picture 19">
            <a:extLst>
              <a:ext uri="{FF2B5EF4-FFF2-40B4-BE49-F238E27FC236}">
                <a16:creationId xmlns:a16="http://schemas.microsoft.com/office/drawing/2014/main" id="{3EBC54FB-4C3A-1D22-505D-520B938E2258}"/>
              </a:ext>
            </a:extLst>
          </p:cNvPr>
          <p:cNvPicPr>
            <a:picLocks noChangeAspect="1"/>
          </p:cNvPicPr>
          <p:nvPr/>
        </p:nvPicPr>
        <p:blipFill>
          <a:blip r:embed="rId4"/>
          <a:stretch>
            <a:fillRect/>
          </a:stretch>
        </p:blipFill>
        <p:spPr>
          <a:xfrm>
            <a:off x="2931605" y="2936480"/>
            <a:ext cx="6096529" cy="1528197"/>
          </a:xfrm>
          <a:prstGeom prst="rect">
            <a:avLst/>
          </a:prstGeom>
        </p:spPr>
      </p:pic>
      <p:pic>
        <p:nvPicPr>
          <p:cNvPr id="21" name="Picture 20">
            <a:extLst>
              <a:ext uri="{FF2B5EF4-FFF2-40B4-BE49-F238E27FC236}">
                <a16:creationId xmlns:a16="http://schemas.microsoft.com/office/drawing/2014/main" id="{0B5CCCE8-1844-9C2C-865C-CB3E8A60480E}"/>
              </a:ext>
            </a:extLst>
          </p:cNvPr>
          <p:cNvPicPr>
            <a:picLocks noChangeAspect="1"/>
          </p:cNvPicPr>
          <p:nvPr/>
        </p:nvPicPr>
        <p:blipFill>
          <a:blip r:embed="rId5"/>
          <a:stretch>
            <a:fillRect/>
          </a:stretch>
        </p:blipFill>
        <p:spPr>
          <a:xfrm>
            <a:off x="3872848" y="4464676"/>
            <a:ext cx="4446305" cy="841321"/>
          </a:xfrm>
          <a:prstGeom prst="rect">
            <a:avLst/>
          </a:prstGeom>
        </p:spPr>
      </p:pic>
      <p:pic>
        <p:nvPicPr>
          <p:cNvPr id="14" name="Picture 13" descr="GOVERNMENT OF THE UNITED IN PRIDE AND HOPE ED STATES VIRGIN ISLANDS&#10;&#10;AI-generated content may be incorrect.">
            <a:extLst>
              <a:ext uri="{FF2B5EF4-FFF2-40B4-BE49-F238E27FC236}">
                <a16:creationId xmlns:a16="http://schemas.microsoft.com/office/drawing/2014/main" id="{795B4F16-9F44-903B-3BDB-38C05CAE46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2749" y="209609"/>
            <a:ext cx="2044556" cy="2052639"/>
          </a:xfrm>
          <a:prstGeom prst="rect">
            <a:avLst/>
          </a:prstGeom>
        </p:spPr>
      </p:pic>
    </p:spTree>
    <p:extLst>
      <p:ext uri="{BB962C8B-B14F-4D97-AF65-F5344CB8AC3E}">
        <p14:creationId xmlns:p14="http://schemas.microsoft.com/office/powerpoint/2010/main" val="287181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33394-6CBC-66D1-6DBC-1472A962984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EA0B663-BB8C-39A7-D4B5-CEA9DFAF361C}"/>
              </a:ext>
            </a:extLst>
          </p:cNvPr>
          <p:cNvSpPr/>
          <p:nvPr/>
        </p:nvSpPr>
        <p:spPr>
          <a:xfrm>
            <a:off x="-259"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638" r="-30986"/>
            </a:stretch>
          </a:blipFill>
        </p:spPr>
        <p:txBody>
          <a:bodyPr/>
          <a:lstStyle/>
          <a:p>
            <a:pPr defTabSz="609630"/>
            <a:endParaRPr lang="en-US" sz="1200" dirty="0">
              <a:solidFill>
                <a:prstClr val="black"/>
              </a:solidFill>
              <a:latin typeface="Calibri"/>
            </a:endParaRPr>
          </a:p>
        </p:txBody>
      </p:sp>
      <p:sp>
        <p:nvSpPr>
          <p:cNvPr id="3" name="AutoShape 3">
            <a:extLst>
              <a:ext uri="{FF2B5EF4-FFF2-40B4-BE49-F238E27FC236}">
                <a16:creationId xmlns:a16="http://schemas.microsoft.com/office/drawing/2014/main" id="{D1A7D195-8595-10A3-F076-7556FDDB53A8}"/>
              </a:ext>
            </a:extLst>
          </p:cNvPr>
          <p:cNvSpPr/>
          <p:nvPr/>
        </p:nvSpPr>
        <p:spPr>
          <a:xfrm>
            <a:off x="0" y="7937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dirty="0">
              <a:solidFill>
                <a:prstClr val="black"/>
              </a:solidFill>
              <a:latin typeface="Calibri"/>
            </a:endParaRPr>
          </a:p>
        </p:txBody>
      </p:sp>
      <p:sp>
        <p:nvSpPr>
          <p:cNvPr id="4" name="AutoShape 4">
            <a:extLst>
              <a:ext uri="{FF2B5EF4-FFF2-40B4-BE49-F238E27FC236}">
                <a16:creationId xmlns:a16="http://schemas.microsoft.com/office/drawing/2014/main" id="{C4132BDD-F883-8908-E47C-FA0D4AE47B85}"/>
              </a:ext>
            </a:extLst>
          </p:cNvPr>
          <p:cNvSpPr/>
          <p:nvPr/>
        </p:nvSpPr>
        <p:spPr>
          <a:xfrm>
            <a:off x="-259" y="677862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dirty="0">
              <a:solidFill>
                <a:prstClr val="black"/>
              </a:solidFill>
              <a:latin typeface="Calibri"/>
            </a:endParaRPr>
          </a:p>
        </p:txBody>
      </p:sp>
      <p:pic>
        <p:nvPicPr>
          <p:cNvPr id="5" name="Picture 4">
            <a:extLst>
              <a:ext uri="{FF2B5EF4-FFF2-40B4-BE49-F238E27FC236}">
                <a16:creationId xmlns:a16="http://schemas.microsoft.com/office/drawing/2014/main" id="{8235D8BA-C822-407A-42D2-0E2DB47C5E8A}"/>
              </a:ext>
            </a:extLst>
          </p:cNvPr>
          <p:cNvPicPr>
            <a:picLocks noChangeAspect="1"/>
          </p:cNvPicPr>
          <p:nvPr/>
        </p:nvPicPr>
        <p:blipFill>
          <a:blip r:embed="rId4"/>
          <a:stretch>
            <a:fillRect/>
          </a:stretch>
        </p:blipFill>
        <p:spPr>
          <a:xfrm>
            <a:off x="-768" y="941298"/>
            <a:ext cx="12198923" cy="5026977"/>
          </a:xfrm>
          <a:prstGeom prst="rect">
            <a:avLst/>
          </a:prstGeom>
        </p:spPr>
      </p:pic>
    </p:spTree>
    <p:extLst>
      <p:ext uri="{BB962C8B-B14F-4D97-AF65-F5344CB8AC3E}">
        <p14:creationId xmlns:p14="http://schemas.microsoft.com/office/powerpoint/2010/main" val="3946993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1A95B-8FEA-D416-2F5C-8051AD23856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FF76CFF-767E-D3B3-7E76-46FE9643BD7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638" r="-30986"/>
            </a:stretch>
          </a:blipFill>
        </p:spPr>
        <p:txBody>
          <a:bodyPr/>
          <a:lstStyle/>
          <a:p>
            <a:pPr defTabSz="609630"/>
            <a:endParaRPr lang="en-US" sz="1200" dirty="0">
              <a:solidFill>
                <a:prstClr val="black"/>
              </a:solidFill>
              <a:latin typeface="Calibri"/>
            </a:endParaRPr>
          </a:p>
        </p:txBody>
      </p:sp>
      <p:sp>
        <p:nvSpPr>
          <p:cNvPr id="3" name="AutoShape 3">
            <a:extLst>
              <a:ext uri="{FF2B5EF4-FFF2-40B4-BE49-F238E27FC236}">
                <a16:creationId xmlns:a16="http://schemas.microsoft.com/office/drawing/2014/main" id="{343E38A7-005E-4098-5A3E-1AA1800948A3}"/>
              </a:ext>
            </a:extLst>
          </p:cNvPr>
          <p:cNvSpPr/>
          <p:nvPr/>
        </p:nvSpPr>
        <p:spPr>
          <a:xfrm>
            <a:off x="0" y="7937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dirty="0">
              <a:solidFill>
                <a:prstClr val="black"/>
              </a:solidFill>
              <a:latin typeface="Calibri"/>
            </a:endParaRPr>
          </a:p>
        </p:txBody>
      </p:sp>
      <p:sp>
        <p:nvSpPr>
          <p:cNvPr id="4" name="AutoShape 4">
            <a:extLst>
              <a:ext uri="{FF2B5EF4-FFF2-40B4-BE49-F238E27FC236}">
                <a16:creationId xmlns:a16="http://schemas.microsoft.com/office/drawing/2014/main" id="{A4B1EE9B-E8DE-C528-D04D-72BD79AA24A6}"/>
              </a:ext>
            </a:extLst>
          </p:cNvPr>
          <p:cNvSpPr/>
          <p:nvPr/>
        </p:nvSpPr>
        <p:spPr>
          <a:xfrm>
            <a:off x="-259" y="677862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dirty="0">
              <a:solidFill>
                <a:prstClr val="black"/>
              </a:solidFill>
              <a:latin typeface="Calibri"/>
            </a:endParaRPr>
          </a:p>
        </p:txBody>
      </p:sp>
      <p:sp>
        <p:nvSpPr>
          <p:cNvPr id="5" name="TextBox 3">
            <a:extLst>
              <a:ext uri="{FF2B5EF4-FFF2-40B4-BE49-F238E27FC236}">
                <a16:creationId xmlns:a16="http://schemas.microsoft.com/office/drawing/2014/main" id="{A59E4E10-7D6A-BCFA-7289-EDD563F2E9DD}"/>
              </a:ext>
            </a:extLst>
          </p:cNvPr>
          <p:cNvSpPr txBox="1"/>
          <p:nvPr/>
        </p:nvSpPr>
        <p:spPr>
          <a:xfrm>
            <a:off x="1603357" y="681876"/>
            <a:ext cx="8985287" cy="642035"/>
          </a:xfrm>
          <a:prstGeom prst="rect">
            <a:avLst/>
          </a:prstGeom>
        </p:spPr>
        <p:txBody>
          <a:bodyPr wrap="square" lIns="0" tIns="0" rIns="0" bIns="0" rtlCol="0" anchor="t">
            <a:spAutoFit/>
          </a:bodyPr>
          <a:lstStyle/>
          <a:p>
            <a:pPr algn="ctr" defTabSz="609630">
              <a:lnSpc>
                <a:spcPts val="5280"/>
              </a:lnSpc>
              <a:spcBef>
                <a:spcPct val="0"/>
              </a:spcBef>
            </a:pPr>
            <a:r>
              <a:rPr lang="en-US" sz="4400" b="1" dirty="0">
                <a:solidFill>
                  <a:srgbClr val="000000"/>
                </a:solidFill>
                <a:latin typeface="Times New Roman" panose="02020603050405020304" pitchFamily="18" charset="0"/>
                <a:ea typeface="Mardoto Heavy"/>
                <a:cs typeface="Times New Roman" panose="02020603050405020304" pitchFamily="18" charset="0"/>
                <a:sym typeface="Mardoto Heavy"/>
              </a:rPr>
              <a:t>Objective</a:t>
            </a:r>
          </a:p>
        </p:txBody>
      </p:sp>
      <p:sp>
        <p:nvSpPr>
          <p:cNvPr id="6" name="TextBox 5">
            <a:extLst>
              <a:ext uri="{FF2B5EF4-FFF2-40B4-BE49-F238E27FC236}">
                <a16:creationId xmlns:a16="http://schemas.microsoft.com/office/drawing/2014/main" id="{060FFE2B-CDDC-9AC7-F6DE-35189B54AE4C}"/>
              </a:ext>
            </a:extLst>
          </p:cNvPr>
          <p:cNvSpPr txBox="1"/>
          <p:nvPr/>
        </p:nvSpPr>
        <p:spPr>
          <a:xfrm>
            <a:off x="1603357" y="1957477"/>
            <a:ext cx="9306691" cy="3539623"/>
          </a:xfrm>
          <a:prstGeom prst="rect">
            <a:avLst/>
          </a:prstGeom>
          <a:noFill/>
        </p:spPr>
        <p:txBody>
          <a:bodyPr wrap="square" rtlCol="0">
            <a:spAutoFit/>
          </a:bodyPr>
          <a:lstStyle/>
          <a:p>
            <a:pPr defTabSz="609630"/>
            <a:r>
              <a:rPr lang="en-US" sz="2667" b="1" i="1" dirty="0">
                <a:solidFill>
                  <a:prstClr val="black"/>
                </a:solidFill>
                <a:latin typeface="Calibri"/>
              </a:rPr>
              <a:t>To develop a process flow that provides for fair and equitable enforcement in the collection of property taxes.</a:t>
            </a:r>
          </a:p>
          <a:p>
            <a:pPr defTabSz="609630"/>
            <a:endParaRPr lang="en-US" sz="2667" b="1" i="1" dirty="0">
              <a:solidFill>
                <a:prstClr val="black"/>
              </a:solidFill>
              <a:latin typeface="Calibri"/>
            </a:endParaRPr>
          </a:p>
          <a:p>
            <a:pPr marL="381019" indent="-381019" defTabSz="609630">
              <a:buFont typeface="Arial" panose="020B0604020202020204" pitchFamily="34" charset="0"/>
              <a:buChar char="•"/>
            </a:pPr>
            <a:r>
              <a:rPr lang="en-US" sz="2400" b="1" i="1" dirty="0">
                <a:solidFill>
                  <a:prstClr val="black"/>
                </a:solidFill>
                <a:latin typeface="Calibri"/>
              </a:rPr>
              <a:t>Tightened the regulations that govern real property tax final collection activities to remove fraud potential</a:t>
            </a:r>
          </a:p>
          <a:p>
            <a:pPr marL="381019" indent="-381019" defTabSz="609630">
              <a:buFont typeface="Arial" panose="020B0604020202020204" pitchFamily="34" charset="0"/>
              <a:buChar char="•"/>
            </a:pPr>
            <a:r>
              <a:rPr lang="en-US" sz="2400" b="1" i="1" dirty="0">
                <a:solidFill>
                  <a:prstClr val="black"/>
                </a:solidFill>
                <a:latin typeface="Calibri"/>
              </a:rPr>
              <a:t>Provided standardized rules for payment plans and reduced the deposit amount required to start a payment plan</a:t>
            </a:r>
          </a:p>
          <a:p>
            <a:pPr marL="381019" indent="-381019" defTabSz="609630">
              <a:buFont typeface="Arial" panose="020B0604020202020204" pitchFamily="34" charset="0"/>
              <a:buChar char="•"/>
            </a:pPr>
            <a:r>
              <a:rPr lang="en-US" sz="2400" b="1" i="1" dirty="0">
                <a:solidFill>
                  <a:prstClr val="black"/>
                </a:solidFill>
                <a:latin typeface="Calibri"/>
              </a:rPr>
              <a:t>Implemented standardized rules for the issuance of a Tax Clearance Certificate</a:t>
            </a:r>
            <a:endParaRPr lang="en-US" sz="2400" i="1" dirty="0">
              <a:solidFill>
                <a:prstClr val="black"/>
              </a:solidFill>
              <a:latin typeface="Calibri"/>
            </a:endParaRPr>
          </a:p>
        </p:txBody>
      </p:sp>
      <p:sp>
        <p:nvSpPr>
          <p:cNvPr id="7" name="AutoShape 6">
            <a:extLst>
              <a:ext uri="{FF2B5EF4-FFF2-40B4-BE49-F238E27FC236}">
                <a16:creationId xmlns:a16="http://schemas.microsoft.com/office/drawing/2014/main" id="{387211A7-71E0-48EE-3B3E-E2B845ABE929}"/>
              </a:ext>
            </a:extLst>
          </p:cNvPr>
          <p:cNvSpPr/>
          <p:nvPr/>
        </p:nvSpPr>
        <p:spPr>
          <a:xfrm>
            <a:off x="4439512" y="1423049"/>
            <a:ext cx="3448116" cy="0"/>
          </a:xfrm>
          <a:prstGeom prst="line">
            <a:avLst/>
          </a:prstGeom>
          <a:ln w="114300" cap="flat">
            <a:solidFill>
              <a:srgbClr val="EFA038"/>
            </a:solidFill>
            <a:prstDash val="solid"/>
            <a:headEnd type="none" w="sm" len="sm"/>
            <a:tailEnd type="none" w="sm" len="sm"/>
          </a:ln>
        </p:spPr>
        <p:txBody>
          <a:bodyPr/>
          <a:lstStyle/>
          <a:p>
            <a:pPr defTabSz="609630"/>
            <a:endParaRPr 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747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054F5-11C7-CCA6-A2A6-9F5504BEA00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15CB86E-3798-CF38-1A1E-DA9869545CA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638" r="-30986"/>
            </a:stretch>
          </a:blipFill>
        </p:spPr>
        <p:txBody>
          <a:bodyPr/>
          <a:lstStyle/>
          <a:p>
            <a:pPr defTabSz="609630"/>
            <a:endParaRPr lang="en-US" sz="1200" dirty="0">
              <a:solidFill>
                <a:prstClr val="black"/>
              </a:solidFill>
              <a:latin typeface="Calibri"/>
            </a:endParaRPr>
          </a:p>
        </p:txBody>
      </p:sp>
      <p:sp>
        <p:nvSpPr>
          <p:cNvPr id="3" name="AutoShape 3">
            <a:extLst>
              <a:ext uri="{FF2B5EF4-FFF2-40B4-BE49-F238E27FC236}">
                <a16:creationId xmlns:a16="http://schemas.microsoft.com/office/drawing/2014/main" id="{D4C29A3D-3EAF-7764-684B-C8EB6F3386C2}"/>
              </a:ext>
            </a:extLst>
          </p:cNvPr>
          <p:cNvSpPr/>
          <p:nvPr/>
        </p:nvSpPr>
        <p:spPr>
          <a:xfrm>
            <a:off x="0" y="7937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dirty="0">
              <a:solidFill>
                <a:prstClr val="black"/>
              </a:solidFill>
              <a:latin typeface="Calibri"/>
            </a:endParaRPr>
          </a:p>
        </p:txBody>
      </p:sp>
      <p:sp>
        <p:nvSpPr>
          <p:cNvPr id="4" name="AutoShape 4">
            <a:extLst>
              <a:ext uri="{FF2B5EF4-FFF2-40B4-BE49-F238E27FC236}">
                <a16:creationId xmlns:a16="http://schemas.microsoft.com/office/drawing/2014/main" id="{E54F0B1D-E50E-C36A-13C2-79AFE22D2A2E}"/>
              </a:ext>
            </a:extLst>
          </p:cNvPr>
          <p:cNvSpPr/>
          <p:nvPr/>
        </p:nvSpPr>
        <p:spPr>
          <a:xfrm>
            <a:off x="-259" y="677862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dirty="0">
              <a:solidFill>
                <a:prstClr val="black"/>
              </a:solidFill>
              <a:latin typeface="Calibri"/>
            </a:endParaRPr>
          </a:p>
        </p:txBody>
      </p:sp>
      <p:sp>
        <p:nvSpPr>
          <p:cNvPr id="5" name="TextBox 4">
            <a:extLst>
              <a:ext uri="{FF2B5EF4-FFF2-40B4-BE49-F238E27FC236}">
                <a16:creationId xmlns:a16="http://schemas.microsoft.com/office/drawing/2014/main" id="{309D9A98-FD1D-8FA6-B3B7-9B9FD0477090}"/>
              </a:ext>
            </a:extLst>
          </p:cNvPr>
          <p:cNvSpPr txBox="1"/>
          <p:nvPr/>
        </p:nvSpPr>
        <p:spPr>
          <a:xfrm>
            <a:off x="2017059" y="1957476"/>
            <a:ext cx="8274424" cy="3867854"/>
          </a:xfrm>
          <a:prstGeom prst="rect">
            <a:avLst/>
          </a:prstGeom>
          <a:noFill/>
        </p:spPr>
        <p:txBody>
          <a:bodyPr wrap="square" rtlCol="0">
            <a:spAutoFit/>
          </a:bodyPr>
          <a:lstStyle/>
          <a:p>
            <a:pPr defTabSz="609630"/>
            <a:r>
              <a:rPr lang="en-US" sz="2667" b="1" i="1" dirty="0">
                <a:solidFill>
                  <a:prstClr val="black"/>
                </a:solidFill>
                <a:latin typeface="Calibri"/>
              </a:rPr>
              <a:t>Onboard a tax management system that both conforms to International Association of Assessing Officers (IAAO) standards and improves our audit response capabilities.</a:t>
            </a:r>
          </a:p>
          <a:p>
            <a:pPr marL="304815" indent="-304815" defTabSz="609630">
              <a:buFont typeface="Arial" panose="020B0604020202020204" pitchFamily="34" charset="0"/>
              <a:buChar char="•"/>
            </a:pPr>
            <a:endParaRPr lang="en-US" sz="2133" b="1" i="1" dirty="0">
              <a:solidFill>
                <a:prstClr val="black"/>
              </a:solidFill>
              <a:latin typeface="Calibri"/>
            </a:endParaRPr>
          </a:p>
          <a:p>
            <a:pPr marL="304815" indent="-304815" defTabSz="609630">
              <a:buFont typeface="Arial" panose="020B0604020202020204" pitchFamily="34" charset="0"/>
              <a:buChar char="•"/>
            </a:pPr>
            <a:r>
              <a:rPr lang="en-US" sz="2400" b="1" i="1" dirty="0">
                <a:solidFill>
                  <a:prstClr val="black"/>
                </a:solidFill>
                <a:latin typeface="Calibri"/>
              </a:rPr>
              <a:t>Improved our system database for real property tax management to replace outdated systems.</a:t>
            </a:r>
          </a:p>
          <a:p>
            <a:pPr marL="304815" indent="-304815" defTabSz="609630">
              <a:buFont typeface="Arial" panose="020B0604020202020204" pitchFamily="34" charset="0"/>
              <a:buChar char="•"/>
            </a:pPr>
            <a:r>
              <a:rPr lang="en-US" sz="2400" b="1" i="1" dirty="0">
                <a:solidFill>
                  <a:prstClr val="black"/>
                </a:solidFill>
                <a:latin typeface="Calibri"/>
              </a:rPr>
              <a:t>Implemented a system that uses standards required in 33 V.I.C. § 2404</a:t>
            </a:r>
          </a:p>
          <a:p>
            <a:pPr marL="304815" indent="-304815" defTabSz="609630">
              <a:buFont typeface="Arial" panose="020B0604020202020204" pitchFamily="34" charset="0"/>
              <a:buChar char="•"/>
            </a:pPr>
            <a:r>
              <a:rPr lang="en-US" sz="2400" b="1" i="1" dirty="0">
                <a:solidFill>
                  <a:prstClr val="black"/>
                </a:solidFill>
                <a:latin typeface="Calibri"/>
              </a:rPr>
              <a:t>Improved our ability to provide detailed reporting to audit entities</a:t>
            </a:r>
            <a:endParaRPr lang="en-US" sz="2400" i="1" dirty="0">
              <a:solidFill>
                <a:prstClr val="black"/>
              </a:solidFill>
              <a:latin typeface="Calibri"/>
            </a:endParaRPr>
          </a:p>
        </p:txBody>
      </p:sp>
      <p:sp>
        <p:nvSpPr>
          <p:cNvPr id="8" name="TextBox 3">
            <a:extLst>
              <a:ext uri="{FF2B5EF4-FFF2-40B4-BE49-F238E27FC236}">
                <a16:creationId xmlns:a16="http://schemas.microsoft.com/office/drawing/2014/main" id="{BFECD932-2775-F50A-9E9C-8CF8835C87BB}"/>
              </a:ext>
            </a:extLst>
          </p:cNvPr>
          <p:cNvSpPr txBox="1"/>
          <p:nvPr/>
        </p:nvSpPr>
        <p:spPr>
          <a:xfrm>
            <a:off x="1603357" y="681876"/>
            <a:ext cx="8985287" cy="642035"/>
          </a:xfrm>
          <a:prstGeom prst="rect">
            <a:avLst/>
          </a:prstGeom>
        </p:spPr>
        <p:txBody>
          <a:bodyPr wrap="square" lIns="0" tIns="0" rIns="0" bIns="0" rtlCol="0" anchor="t">
            <a:spAutoFit/>
          </a:bodyPr>
          <a:lstStyle/>
          <a:p>
            <a:pPr algn="ctr" defTabSz="609630">
              <a:lnSpc>
                <a:spcPts val="5280"/>
              </a:lnSpc>
              <a:spcBef>
                <a:spcPct val="0"/>
              </a:spcBef>
            </a:pPr>
            <a:r>
              <a:rPr lang="en-US" sz="4400" b="1" dirty="0">
                <a:solidFill>
                  <a:srgbClr val="000000"/>
                </a:solidFill>
                <a:latin typeface="Times New Roman" panose="02020603050405020304" pitchFamily="18" charset="0"/>
                <a:ea typeface="Mardoto Heavy"/>
                <a:cs typeface="Times New Roman" panose="02020603050405020304" pitchFamily="18" charset="0"/>
                <a:sym typeface="Mardoto Heavy"/>
              </a:rPr>
              <a:t>Objective</a:t>
            </a:r>
          </a:p>
        </p:txBody>
      </p:sp>
      <p:sp>
        <p:nvSpPr>
          <p:cNvPr id="6" name="AutoShape 6">
            <a:extLst>
              <a:ext uri="{FF2B5EF4-FFF2-40B4-BE49-F238E27FC236}">
                <a16:creationId xmlns:a16="http://schemas.microsoft.com/office/drawing/2014/main" id="{C869E406-7E86-5FCC-FE2A-2888C57ED064}"/>
              </a:ext>
            </a:extLst>
          </p:cNvPr>
          <p:cNvSpPr/>
          <p:nvPr/>
        </p:nvSpPr>
        <p:spPr>
          <a:xfrm>
            <a:off x="4448476" y="1449943"/>
            <a:ext cx="3448116" cy="0"/>
          </a:xfrm>
          <a:prstGeom prst="line">
            <a:avLst/>
          </a:prstGeom>
          <a:ln w="114300" cap="flat">
            <a:solidFill>
              <a:srgbClr val="EFA038"/>
            </a:solidFill>
            <a:prstDash val="solid"/>
            <a:headEnd type="none" w="sm" len="sm"/>
            <a:tailEnd type="none" w="sm" len="sm"/>
          </a:ln>
        </p:spPr>
        <p:txBody>
          <a:bodyPr/>
          <a:lstStyle/>
          <a:p>
            <a:pPr defTabSz="609630"/>
            <a:endParaRPr 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422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671DC-1B2B-8004-E4DD-E6422A8287F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DAF504E-5CA8-A43E-F95B-29E932B8BB6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638" r="-30986"/>
            </a:stretch>
          </a:blipFill>
        </p:spPr>
        <p:txBody>
          <a:bodyPr/>
          <a:lstStyle/>
          <a:p>
            <a:pPr defTabSz="609630"/>
            <a:endParaRPr lang="en-US" sz="1200" dirty="0">
              <a:solidFill>
                <a:prstClr val="black"/>
              </a:solidFill>
              <a:latin typeface="Calibri"/>
            </a:endParaRPr>
          </a:p>
        </p:txBody>
      </p:sp>
      <p:sp>
        <p:nvSpPr>
          <p:cNvPr id="3" name="AutoShape 3">
            <a:extLst>
              <a:ext uri="{FF2B5EF4-FFF2-40B4-BE49-F238E27FC236}">
                <a16:creationId xmlns:a16="http://schemas.microsoft.com/office/drawing/2014/main" id="{0141A866-9F92-4217-F8F8-14593B93590F}"/>
              </a:ext>
            </a:extLst>
          </p:cNvPr>
          <p:cNvSpPr/>
          <p:nvPr/>
        </p:nvSpPr>
        <p:spPr>
          <a:xfrm>
            <a:off x="0" y="7937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dirty="0">
              <a:solidFill>
                <a:prstClr val="black"/>
              </a:solidFill>
              <a:latin typeface="Calibri"/>
            </a:endParaRPr>
          </a:p>
        </p:txBody>
      </p:sp>
      <p:sp>
        <p:nvSpPr>
          <p:cNvPr id="4" name="AutoShape 4">
            <a:extLst>
              <a:ext uri="{FF2B5EF4-FFF2-40B4-BE49-F238E27FC236}">
                <a16:creationId xmlns:a16="http://schemas.microsoft.com/office/drawing/2014/main" id="{3E18802E-D801-21BC-819A-703315463F7B}"/>
              </a:ext>
            </a:extLst>
          </p:cNvPr>
          <p:cNvSpPr/>
          <p:nvPr/>
        </p:nvSpPr>
        <p:spPr>
          <a:xfrm>
            <a:off x="-259" y="677862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dirty="0">
              <a:solidFill>
                <a:prstClr val="black"/>
              </a:solidFill>
              <a:latin typeface="Calibri"/>
            </a:endParaRPr>
          </a:p>
        </p:txBody>
      </p:sp>
      <p:sp>
        <p:nvSpPr>
          <p:cNvPr id="5" name="TextBox 4">
            <a:extLst>
              <a:ext uri="{FF2B5EF4-FFF2-40B4-BE49-F238E27FC236}">
                <a16:creationId xmlns:a16="http://schemas.microsoft.com/office/drawing/2014/main" id="{D482F536-60E1-27F7-EA1F-A04CE99D51A0}"/>
              </a:ext>
            </a:extLst>
          </p:cNvPr>
          <p:cNvSpPr txBox="1"/>
          <p:nvPr/>
        </p:nvSpPr>
        <p:spPr>
          <a:xfrm>
            <a:off x="1407459" y="1957475"/>
            <a:ext cx="9520518" cy="3908955"/>
          </a:xfrm>
          <a:prstGeom prst="rect">
            <a:avLst/>
          </a:prstGeom>
          <a:noFill/>
        </p:spPr>
        <p:txBody>
          <a:bodyPr wrap="square" rtlCol="0">
            <a:spAutoFit/>
          </a:bodyPr>
          <a:lstStyle/>
          <a:p>
            <a:pPr defTabSz="609630"/>
            <a:r>
              <a:rPr lang="en-US" sz="2667" b="1" i="1" dirty="0">
                <a:solidFill>
                  <a:prstClr val="black"/>
                </a:solidFill>
                <a:latin typeface="Calibri"/>
              </a:rPr>
              <a:t>To improve the community impact of Final Collection Activities by advocating for the addition of in rem jurisdiction foreclosure, passed by the Legislature in Act 8466.</a:t>
            </a:r>
          </a:p>
          <a:p>
            <a:pPr defTabSz="609630"/>
            <a:endParaRPr lang="en-US" sz="2400" b="1" i="1" dirty="0">
              <a:solidFill>
                <a:prstClr val="black"/>
              </a:solidFill>
              <a:latin typeface="Calibri"/>
            </a:endParaRPr>
          </a:p>
          <a:p>
            <a:pPr marL="381019" indent="-381019" defTabSz="609630">
              <a:buFont typeface="Arial" panose="020B0604020202020204" pitchFamily="34" charset="0"/>
              <a:buChar char="•"/>
            </a:pPr>
            <a:r>
              <a:rPr lang="en-US" sz="2400" b="1" i="1" dirty="0">
                <a:solidFill>
                  <a:prstClr val="black"/>
                </a:solidFill>
                <a:latin typeface="Calibri"/>
              </a:rPr>
              <a:t>Provides for foreclosure on properties that have delinquent real property taxes, but not on the individual person or owner</a:t>
            </a:r>
          </a:p>
          <a:p>
            <a:pPr marL="381019" indent="-381019" defTabSz="609630">
              <a:buFont typeface="Arial" panose="020B0604020202020204" pitchFamily="34" charset="0"/>
              <a:buChar char="•"/>
            </a:pPr>
            <a:r>
              <a:rPr lang="en-US" sz="2400" b="1" i="1" dirty="0">
                <a:solidFill>
                  <a:prstClr val="black"/>
                </a:solidFill>
                <a:latin typeface="Calibri"/>
              </a:rPr>
              <a:t>Ensures that 75% of properties foreclosed upon will directly benefit first-time homebuyers, veterans, middle &amp; low-to-moderate income, senior citizens or disabled persons.</a:t>
            </a:r>
          </a:p>
          <a:p>
            <a:pPr marL="381019" indent="-381019" defTabSz="609630">
              <a:buFont typeface="Arial" panose="020B0604020202020204" pitchFamily="34" charset="0"/>
              <a:buChar char="•"/>
            </a:pPr>
            <a:r>
              <a:rPr lang="en-US" sz="2400" b="1" i="1" dirty="0">
                <a:solidFill>
                  <a:prstClr val="black"/>
                </a:solidFill>
                <a:latin typeface="Calibri"/>
              </a:rPr>
              <a:t>Will greatly reduce ruined properties that may have been abandoned</a:t>
            </a:r>
          </a:p>
        </p:txBody>
      </p:sp>
      <p:sp>
        <p:nvSpPr>
          <p:cNvPr id="6" name="TextBox 3">
            <a:extLst>
              <a:ext uri="{FF2B5EF4-FFF2-40B4-BE49-F238E27FC236}">
                <a16:creationId xmlns:a16="http://schemas.microsoft.com/office/drawing/2014/main" id="{A405E934-888A-B1E8-8C9A-14AB9B26897D}"/>
              </a:ext>
            </a:extLst>
          </p:cNvPr>
          <p:cNvSpPr txBox="1"/>
          <p:nvPr/>
        </p:nvSpPr>
        <p:spPr>
          <a:xfrm>
            <a:off x="1603357" y="681876"/>
            <a:ext cx="8985287" cy="642035"/>
          </a:xfrm>
          <a:prstGeom prst="rect">
            <a:avLst/>
          </a:prstGeom>
        </p:spPr>
        <p:txBody>
          <a:bodyPr wrap="square" lIns="0" tIns="0" rIns="0" bIns="0" rtlCol="0" anchor="t">
            <a:spAutoFit/>
          </a:bodyPr>
          <a:lstStyle/>
          <a:p>
            <a:pPr algn="ctr" defTabSz="609630">
              <a:lnSpc>
                <a:spcPts val="5280"/>
              </a:lnSpc>
              <a:spcBef>
                <a:spcPct val="0"/>
              </a:spcBef>
            </a:pPr>
            <a:r>
              <a:rPr lang="en-US" sz="4400" b="1" dirty="0">
                <a:solidFill>
                  <a:srgbClr val="000000"/>
                </a:solidFill>
                <a:latin typeface="Times New Roman" panose="02020603050405020304" pitchFamily="18" charset="0"/>
                <a:ea typeface="Mardoto Heavy"/>
                <a:cs typeface="Times New Roman" panose="02020603050405020304" pitchFamily="18" charset="0"/>
                <a:sym typeface="Mardoto Heavy"/>
              </a:rPr>
              <a:t>Objective</a:t>
            </a:r>
          </a:p>
        </p:txBody>
      </p:sp>
      <p:sp>
        <p:nvSpPr>
          <p:cNvPr id="7" name="AutoShape 6">
            <a:extLst>
              <a:ext uri="{FF2B5EF4-FFF2-40B4-BE49-F238E27FC236}">
                <a16:creationId xmlns:a16="http://schemas.microsoft.com/office/drawing/2014/main" id="{CB3A5E0C-180D-7772-EBC2-12DD5DABE7D7}"/>
              </a:ext>
            </a:extLst>
          </p:cNvPr>
          <p:cNvSpPr/>
          <p:nvPr/>
        </p:nvSpPr>
        <p:spPr>
          <a:xfrm>
            <a:off x="4371942" y="1432014"/>
            <a:ext cx="3448116" cy="0"/>
          </a:xfrm>
          <a:prstGeom prst="line">
            <a:avLst/>
          </a:prstGeom>
          <a:ln w="114300" cap="flat">
            <a:solidFill>
              <a:srgbClr val="EFA038"/>
            </a:solidFill>
            <a:prstDash val="solid"/>
            <a:headEnd type="none" w="sm" len="sm"/>
            <a:tailEnd type="none" w="sm" len="sm"/>
          </a:ln>
        </p:spPr>
        <p:txBody>
          <a:bodyPr/>
          <a:lstStyle/>
          <a:p>
            <a:pPr defTabSz="609630"/>
            <a:endParaRPr 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6377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3AA34-0E06-2BB2-9E98-A137B2AC896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A4CE3DA-1606-7A64-BA6C-26DC5D6F875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638" r="-30986"/>
            </a:stretch>
          </a:blipFill>
        </p:spPr>
        <p:txBody>
          <a:bodyPr/>
          <a:lstStyle/>
          <a:p>
            <a:pPr defTabSz="609630"/>
            <a:endParaRPr lang="en-US" sz="1200" dirty="0">
              <a:solidFill>
                <a:prstClr val="black"/>
              </a:solidFill>
              <a:latin typeface="Calibri"/>
            </a:endParaRPr>
          </a:p>
        </p:txBody>
      </p:sp>
      <p:sp>
        <p:nvSpPr>
          <p:cNvPr id="3" name="AutoShape 3">
            <a:extLst>
              <a:ext uri="{FF2B5EF4-FFF2-40B4-BE49-F238E27FC236}">
                <a16:creationId xmlns:a16="http://schemas.microsoft.com/office/drawing/2014/main" id="{A580A484-DC2A-675B-52DB-FD34860AAA74}"/>
              </a:ext>
            </a:extLst>
          </p:cNvPr>
          <p:cNvSpPr/>
          <p:nvPr/>
        </p:nvSpPr>
        <p:spPr>
          <a:xfrm>
            <a:off x="0" y="7937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dirty="0">
              <a:solidFill>
                <a:prstClr val="black"/>
              </a:solidFill>
              <a:latin typeface="Calibri"/>
            </a:endParaRPr>
          </a:p>
        </p:txBody>
      </p:sp>
      <p:sp>
        <p:nvSpPr>
          <p:cNvPr id="4" name="AutoShape 4">
            <a:extLst>
              <a:ext uri="{FF2B5EF4-FFF2-40B4-BE49-F238E27FC236}">
                <a16:creationId xmlns:a16="http://schemas.microsoft.com/office/drawing/2014/main" id="{987C365E-437C-918D-93DB-A4E5F7AA8384}"/>
              </a:ext>
            </a:extLst>
          </p:cNvPr>
          <p:cNvSpPr/>
          <p:nvPr/>
        </p:nvSpPr>
        <p:spPr>
          <a:xfrm>
            <a:off x="-259" y="677862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dirty="0">
              <a:solidFill>
                <a:prstClr val="black"/>
              </a:solidFill>
              <a:latin typeface="Calibri"/>
            </a:endParaRPr>
          </a:p>
        </p:txBody>
      </p:sp>
      <p:sp>
        <p:nvSpPr>
          <p:cNvPr id="5" name="TextBox 3">
            <a:extLst>
              <a:ext uri="{FF2B5EF4-FFF2-40B4-BE49-F238E27FC236}">
                <a16:creationId xmlns:a16="http://schemas.microsoft.com/office/drawing/2014/main" id="{01746432-914F-729C-FA4A-A162DCD45930}"/>
              </a:ext>
            </a:extLst>
          </p:cNvPr>
          <p:cNvSpPr txBox="1"/>
          <p:nvPr/>
        </p:nvSpPr>
        <p:spPr>
          <a:xfrm>
            <a:off x="1603357" y="681876"/>
            <a:ext cx="8985287" cy="642035"/>
          </a:xfrm>
          <a:prstGeom prst="rect">
            <a:avLst/>
          </a:prstGeom>
        </p:spPr>
        <p:txBody>
          <a:bodyPr wrap="square" lIns="0" tIns="0" rIns="0" bIns="0" rtlCol="0" anchor="t">
            <a:spAutoFit/>
          </a:bodyPr>
          <a:lstStyle/>
          <a:p>
            <a:pPr algn="ctr" defTabSz="609630">
              <a:lnSpc>
                <a:spcPts val="5280"/>
              </a:lnSpc>
              <a:spcBef>
                <a:spcPct val="0"/>
              </a:spcBef>
            </a:pPr>
            <a:r>
              <a:rPr lang="en-US" sz="4400" b="1" dirty="0">
                <a:solidFill>
                  <a:srgbClr val="000000"/>
                </a:solidFill>
                <a:latin typeface="Times New Roman" panose="02020603050405020304" pitchFamily="18" charset="0"/>
                <a:ea typeface="Mardoto Heavy"/>
                <a:cs typeface="Times New Roman" panose="02020603050405020304" pitchFamily="18" charset="0"/>
                <a:sym typeface="Mardoto Heavy"/>
              </a:rPr>
              <a:t>Objective</a:t>
            </a:r>
          </a:p>
        </p:txBody>
      </p:sp>
      <p:sp>
        <p:nvSpPr>
          <p:cNvPr id="6" name="TextBox 5">
            <a:extLst>
              <a:ext uri="{FF2B5EF4-FFF2-40B4-BE49-F238E27FC236}">
                <a16:creationId xmlns:a16="http://schemas.microsoft.com/office/drawing/2014/main" id="{70B7570D-40E1-CC98-5749-C9D28CDDFEB4}"/>
              </a:ext>
            </a:extLst>
          </p:cNvPr>
          <p:cNvSpPr txBox="1"/>
          <p:nvPr/>
        </p:nvSpPr>
        <p:spPr>
          <a:xfrm>
            <a:off x="1219200" y="1957476"/>
            <a:ext cx="9780494" cy="3826753"/>
          </a:xfrm>
          <a:prstGeom prst="rect">
            <a:avLst/>
          </a:prstGeom>
          <a:noFill/>
        </p:spPr>
        <p:txBody>
          <a:bodyPr wrap="square" rtlCol="0">
            <a:spAutoFit/>
          </a:bodyPr>
          <a:lstStyle/>
          <a:p>
            <a:pPr defTabSz="609630"/>
            <a:r>
              <a:rPr lang="en-US" sz="2667" b="1" i="1" dirty="0">
                <a:solidFill>
                  <a:prstClr val="black"/>
                </a:solidFill>
                <a:latin typeface="Calibri"/>
              </a:rPr>
              <a:t>To improve the collection record on both current year billing and on delinquent year invoices to reduce our total delinquencies.</a:t>
            </a:r>
          </a:p>
          <a:p>
            <a:pPr marL="304815" indent="-304815" defTabSz="609630">
              <a:buFont typeface="Arial" panose="020B0604020202020204" pitchFamily="34" charset="0"/>
              <a:buChar char="•"/>
            </a:pPr>
            <a:endParaRPr lang="en-US" sz="2133" b="1" i="1" dirty="0">
              <a:solidFill>
                <a:prstClr val="black"/>
              </a:solidFill>
              <a:latin typeface="Calibri"/>
            </a:endParaRPr>
          </a:p>
          <a:p>
            <a:pPr marL="304815" indent="-304815" defTabSz="609630">
              <a:buFont typeface="Arial" panose="020B0604020202020204" pitchFamily="34" charset="0"/>
              <a:buChar char="•"/>
            </a:pPr>
            <a:r>
              <a:rPr lang="en-US" sz="2400" b="1" i="1" dirty="0">
                <a:solidFill>
                  <a:prstClr val="black"/>
                </a:solidFill>
                <a:latin typeface="Calibri"/>
              </a:rPr>
              <a:t>Developed invoice tracking procedures to improve real property tax collection efforts</a:t>
            </a:r>
          </a:p>
          <a:p>
            <a:pPr marL="304815" indent="-304815" defTabSz="609630">
              <a:buFont typeface="Arial" panose="020B0604020202020204" pitchFamily="34" charset="0"/>
              <a:buChar char="•"/>
            </a:pPr>
            <a:r>
              <a:rPr lang="en-US" sz="2400" b="1" i="1" dirty="0">
                <a:solidFill>
                  <a:prstClr val="black"/>
                </a:solidFill>
                <a:latin typeface="Calibri"/>
              </a:rPr>
              <a:t>We plan to offer enhanced payment abilities within this fiscal year on our Citizen Access Portal </a:t>
            </a:r>
            <a:r>
              <a:rPr lang="en-US" sz="2400" b="1" i="1" dirty="0">
                <a:solidFill>
                  <a:prstClr val="black"/>
                </a:solidFill>
                <a:latin typeface="Calibri"/>
                <a:hlinkClick r:id="rId4"/>
              </a:rPr>
              <a:t>https://propertytax.vi.gov</a:t>
            </a:r>
            <a:r>
              <a:rPr lang="en-US" sz="2400" b="1" i="1" dirty="0">
                <a:solidFill>
                  <a:prstClr val="black"/>
                </a:solidFill>
                <a:latin typeface="Calibri"/>
              </a:rPr>
              <a:t> </a:t>
            </a:r>
          </a:p>
          <a:p>
            <a:pPr marL="304815" indent="-304815" defTabSz="609630">
              <a:buFont typeface="Arial" panose="020B0604020202020204" pitchFamily="34" charset="0"/>
              <a:buChar char="•"/>
            </a:pPr>
            <a:r>
              <a:rPr lang="en-US" sz="2400" b="1" i="1" dirty="0">
                <a:solidFill>
                  <a:prstClr val="black"/>
                </a:solidFill>
                <a:latin typeface="Calibri"/>
              </a:rPr>
              <a:t>We will continue to encourage digital access for bill payments and look forward to a large percentage of clients that opt for electronic bill management</a:t>
            </a:r>
          </a:p>
        </p:txBody>
      </p:sp>
      <p:sp>
        <p:nvSpPr>
          <p:cNvPr id="7" name="AutoShape 6">
            <a:extLst>
              <a:ext uri="{FF2B5EF4-FFF2-40B4-BE49-F238E27FC236}">
                <a16:creationId xmlns:a16="http://schemas.microsoft.com/office/drawing/2014/main" id="{04B8A630-51F1-9352-7913-B9CD2CA585F3}"/>
              </a:ext>
            </a:extLst>
          </p:cNvPr>
          <p:cNvSpPr/>
          <p:nvPr/>
        </p:nvSpPr>
        <p:spPr>
          <a:xfrm>
            <a:off x="4260218" y="1440979"/>
            <a:ext cx="3448116" cy="0"/>
          </a:xfrm>
          <a:prstGeom prst="line">
            <a:avLst/>
          </a:prstGeom>
          <a:ln w="114300" cap="flat">
            <a:solidFill>
              <a:srgbClr val="EFA038"/>
            </a:solidFill>
            <a:prstDash val="solid"/>
            <a:headEnd type="none" w="sm" len="sm"/>
            <a:tailEnd type="none" w="sm" len="sm"/>
          </a:ln>
        </p:spPr>
        <p:txBody>
          <a:bodyPr/>
          <a:lstStyle/>
          <a:p>
            <a:pPr defTabSz="609630"/>
            <a:endParaRPr 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2662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577"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202" t="-14587" r="-40936"/>
            </a:stretch>
          </a:blipFill>
        </p:spPr>
        <p:txBody>
          <a:bodyPr/>
          <a:lstStyle/>
          <a:p>
            <a:pPr defTabSz="609630"/>
            <a:r>
              <a:rPr lang="en-US" sz="1200" dirty="0">
                <a:solidFill>
                  <a:prstClr val="black"/>
                </a:solidFill>
                <a:latin typeface="Times New Roman" panose="02020603050405020304" pitchFamily="18" charset="0"/>
                <a:cs typeface="Times New Roman" panose="02020603050405020304" pitchFamily="18" charset="0"/>
              </a:rPr>
              <a:t> </a:t>
            </a:r>
          </a:p>
        </p:txBody>
      </p:sp>
      <p:grpSp>
        <p:nvGrpSpPr>
          <p:cNvPr id="10" name="Group 10"/>
          <p:cNvGrpSpPr/>
          <p:nvPr/>
        </p:nvGrpSpPr>
        <p:grpSpPr>
          <a:xfrm rot="-5400000">
            <a:off x="5932984" y="-653221"/>
            <a:ext cx="110879" cy="4127117"/>
            <a:chOff x="0" y="0"/>
            <a:chExt cx="43804" cy="1630466"/>
          </a:xfrm>
        </p:grpSpPr>
        <p:sp>
          <p:nvSpPr>
            <p:cNvPr id="11" name="Freeform 11"/>
            <p:cNvSpPr/>
            <p:nvPr/>
          </p:nvSpPr>
          <p:spPr>
            <a:xfrm>
              <a:off x="0" y="0"/>
              <a:ext cx="43804" cy="1630466"/>
            </a:xfrm>
            <a:custGeom>
              <a:avLst/>
              <a:gdLst/>
              <a:ahLst/>
              <a:cxnLst/>
              <a:rect l="l" t="t" r="r" b="b"/>
              <a:pathLst>
                <a:path w="43804" h="1630466">
                  <a:moveTo>
                    <a:pt x="0" y="0"/>
                  </a:moveTo>
                  <a:lnTo>
                    <a:pt x="43804" y="0"/>
                  </a:lnTo>
                  <a:lnTo>
                    <a:pt x="43804" y="1630466"/>
                  </a:lnTo>
                  <a:lnTo>
                    <a:pt x="0" y="1630466"/>
                  </a:lnTo>
                  <a:close/>
                </a:path>
              </a:pathLst>
            </a:custGeom>
            <a:solidFill>
              <a:srgbClr val="EFA038"/>
            </a:solidFill>
          </p:spPr>
          <p:txBody>
            <a:bodyPr/>
            <a:lstStyle/>
            <a:p>
              <a:pPr defTabSz="609630"/>
              <a:endParaRPr lang="en-US" sz="1200" dirty="0">
                <a:solidFill>
                  <a:prstClr val="black"/>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0" y="19050"/>
              <a:ext cx="43804" cy="1611416"/>
            </a:xfrm>
            <a:prstGeom prst="rect">
              <a:avLst/>
            </a:prstGeom>
          </p:spPr>
          <p:txBody>
            <a:bodyPr lIns="33867" tIns="33867" rIns="33867" bIns="33867" rtlCol="0" anchor="ctr"/>
            <a:lstStyle/>
            <a:p>
              <a:pPr algn="ctr" defTabSz="609630">
                <a:lnSpc>
                  <a:spcPts val="1246"/>
                </a:lnSpc>
              </a:pPr>
              <a:endParaRPr sz="1200" dirty="0">
                <a:solidFill>
                  <a:prstClr val="black"/>
                </a:solidFill>
                <a:latin typeface="Times New Roman" panose="02020603050405020304" pitchFamily="18" charset="0"/>
                <a:cs typeface="Times New Roman" panose="02020603050405020304" pitchFamily="18" charset="0"/>
              </a:endParaRPr>
            </a:p>
          </p:txBody>
        </p:sp>
      </p:grpSp>
      <p:sp>
        <p:nvSpPr>
          <p:cNvPr id="13" name="TextBox 13"/>
          <p:cNvSpPr txBox="1"/>
          <p:nvPr/>
        </p:nvSpPr>
        <p:spPr>
          <a:xfrm>
            <a:off x="4928738" y="565486"/>
            <a:ext cx="2334524" cy="728597"/>
          </a:xfrm>
          <a:prstGeom prst="rect">
            <a:avLst/>
          </a:prstGeom>
        </p:spPr>
        <p:txBody>
          <a:bodyPr wrap="square" lIns="0" tIns="0" rIns="0" bIns="0" rtlCol="0" anchor="t">
            <a:spAutoFit/>
          </a:bodyPr>
          <a:lstStyle/>
          <a:p>
            <a:pPr defTabSz="609630">
              <a:lnSpc>
                <a:spcPts val="6160"/>
              </a:lnSpc>
            </a:pPr>
            <a:r>
              <a:rPr lang="en-US" sz="4400" b="1" dirty="0">
                <a:solidFill>
                  <a:srgbClr val="000000"/>
                </a:solidFill>
                <a:latin typeface="Times New Roman" panose="02020603050405020304" pitchFamily="18" charset="0"/>
                <a:ea typeface="Mardoto Heavy"/>
                <a:cs typeface="Times New Roman" panose="02020603050405020304" pitchFamily="18" charset="0"/>
                <a:sym typeface="Mardoto Heavy"/>
              </a:rPr>
              <a:t>Analysis</a:t>
            </a:r>
          </a:p>
        </p:txBody>
      </p:sp>
      <p:sp>
        <p:nvSpPr>
          <p:cNvPr id="14" name="TextBox 14"/>
          <p:cNvSpPr txBox="1"/>
          <p:nvPr/>
        </p:nvSpPr>
        <p:spPr>
          <a:xfrm>
            <a:off x="1023844" y="2874069"/>
            <a:ext cx="4127117" cy="517321"/>
          </a:xfrm>
          <a:prstGeom prst="rect">
            <a:avLst/>
          </a:prstGeom>
        </p:spPr>
        <p:txBody>
          <a:bodyPr lIns="0" tIns="0" rIns="0" bIns="0" rtlCol="0" anchor="t">
            <a:spAutoFit/>
          </a:bodyPr>
          <a:lstStyle/>
          <a:p>
            <a:pPr algn="just" defTabSz="609630">
              <a:lnSpc>
                <a:spcPts val="2146"/>
              </a:lnSpc>
            </a:pPr>
            <a:br>
              <a:rPr lang="en-US" sz="1533" dirty="0">
                <a:solidFill>
                  <a:srgbClr val="000000"/>
                </a:solidFill>
                <a:latin typeface="Times New Roman" panose="02020603050405020304" pitchFamily="18" charset="0"/>
                <a:ea typeface="Clear Sans"/>
                <a:cs typeface="Times New Roman" panose="02020603050405020304" pitchFamily="18" charset="0"/>
                <a:sym typeface="Clear Sans"/>
              </a:rPr>
            </a:br>
            <a:endParaRPr lang="en-US" sz="1533" dirty="0">
              <a:solidFill>
                <a:srgbClr val="000000"/>
              </a:solidFill>
              <a:latin typeface="Times New Roman" panose="02020603050405020304" pitchFamily="18" charset="0"/>
              <a:ea typeface="Clear Sans"/>
              <a:cs typeface="Times New Roman" panose="02020603050405020304" pitchFamily="18" charset="0"/>
              <a:sym typeface="Clear Sans"/>
            </a:endParaRPr>
          </a:p>
        </p:txBody>
      </p:sp>
      <p:sp>
        <p:nvSpPr>
          <p:cNvPr id="26" name="TextBox 25">
            <a:extLst>
              <a:ext uri="{FF2B5EF4-FFF2-40B4-BE49-F238E27FC236}">
                <a16:creationId xmlns:a16="http://schemas.microsoft.com/office/drawing/2014/main" id="{FFA246A6-B62D-6012-31AF-038C4570AF7D}"/>
              </a:ext>
            </a:extLst>
          </p:cNvPr>
          <p:cNvSpPr txBox="1"/>
          <p:nvPr/>
        </p:nvSpPr>
        <p:spPr>
          <a:xfrm>
            <a:off x="889373" y="1853134"/>
            <a:ext cx="9034556" cy="3416320"/>
          </a:xfrm>
          <a:prstGeom prst="rect">
            <a:avLst/>
          </a:prstGeom>
          <a:noFill/>
        </p:spPr>
        <p:txBody>
          <a:bodyPr wrap="square" rtlCol="0">
            <a:spAutoFit/>
          </a:bodyPr>
          <a:lstStyle/>
          <a:p>
            <a:pPr marL="381019" indent="-381019" defTabSz="609630">
              <a:buFont typeface="Arial" panose="020B0604020202020204" pitchFamily="34" charset="0"/>
              <a:buChar char="•"/>
            </a:pPr>
            <a:r>
              <a:rPr lang="en-US" sz="2400" b="1" i="1" dirty="0">
                <a:solidFill>
                  <a:prstClr val="black"/>
                </a:solidFill>
                <a:latin typeface="Calibri"/>
              </a:rPr>
              <a:t>Total Revenue Projections have increased steadily since FY2019</a:t>
            </a:r>
          </a:p>
          <a:p>
            <a:pPr marL="381019" indent="-381019" defTabSz="609630">
              <a:buFont typeface="Arial" panose="020B0604020202020204" pitchFamily="34" charset="0"/>
              <a:buChar char="•"/>
            </a:pPr>
            <a:r>
              <a:rPr lang="en-US" sz="2400" b="1" i="1" dirty="0">
                <a:solidFill>
                  <a:prstClr val="black"/>
                </a:solidFill>
                <a:latin typeface="Calibri"/>
              </a:rPr>
              <a:t>Largest increase in property tax revenue was in FY2024, after conducting a Final Collection Activity in FY2023</a:t>
            </a:r>
          </a:p>
          <a:p>
            <a:pPr marL="381019" indent="-381019" defTabSz="609630">
              <a:buFont typeface="Arial" panose="020B0604020202020204" pitchFamily="34" charset="0"/>
              <a:buChar char="•"/>
            </a:pPr>
            <a:r>
              <a:rPr lang="en-US" sz="2400" b="1" i="1" dirty="0">
                <a:solidFill>
                  <a:prstClr val="black"/>
                </a:solidFill>
                <a:latin typeface="Calibri"/>
              </a:rPr>
              <a:t>In Rem Jurisdiction Foreclosure Act 8466 will greatly enhance our ability to process Final Collection Activities, while providing a clear path to homeownership for those in need</a:t>
            </a:r>
          </a:p>
          <a:p>
            <a:pPr marL="381019" indent="-381019" defTabSz="609630">
              <a:buFont typeface="Arial" panose="020B0604020202020204" pitchFamily="34" charset="0"/>
              <a:buChar char="•"/>
            </a:pPr>
            <a:r>
              <a:rPr lang="en-US" sz="2400" b="1" i="1" dirty="0">
                <a:solidFill>
                  <a:prstClr val="black"/>
                </a:solidFill>
                <a:latin typeface="Calibri"/>
              </a:rPr>
              <a:t>Delinquency collections will continue to rise for the next few years, then will taper off as delinquencies are reduced</a:t>
            </a:r>
          </a:p>
          <a:p>
            <a:pPr defTabSz="609630"/>
            <a:endParaRPr lang="en-US" sz="2400" dirty="0">
              <a:solidFill>
                <a:prstClr val="black"/>
              </a:solidFill>
              <a:latin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151632" y="2487105"/>
            <a:ext cx="9888736" cy="2539157"/>
          </a:xfrm>
          <a:prstGeom prst="rect">
            <a:avLst/>
          </a:prstGeom>
        </p:spPr>
        <p:txBody>
          <a:bodyPr lIns="0" tIns="0" rIns="0" bIns="0" rtlCol="0" anchor="t">
            <a:spAutoFit/>
          </a:bodyPr>
          <a:lstStyle/>
          <a:p>
            <a:pPr algn="ctr" defTabSz="609630">
              <a:lnSpc>
                <a:spcPts val="9865"/>
              </a:lnSpc>
            </a:pPr>
            <a:r>
              <a:rPr lang="en-US" sz="10067" b="1" spc="1057" dirty="0">
                <a:solidFill>
                  <a:srgbClr val="000000"/>
                </a:solidFill>
                <a:latin typeface="Times New Roman" panose="02020603050405020304" pitchFamily="18" charset="0"/>
                <a:ea typeface="Mardoto Heavy"/>
                <a:cs typeface="Times New Roman" panose="02020603050405020304" pitchFamily="18" charset="0"/>
                <a:sym typeface="Mardoto Heavy"/>
              </a:rPr>
              <a:t>THANK</a:t>
            </a:r>
          </a:p>
          <a:p>
            <a:pPr algn="ctr" defTabSz="609630">
              <a:lnSpc>
                <a:spcPts val="9865"/>
              </a:lnSpc>
            </a:pPr>
            <a:r>
              <a:rPr lang="en-US" sz="10067" b="1" spc="1057" dirty="0">
                <a:solidFill>
                  <a:srgbClr val="000000"/>
                </a:solidFill>
                <a:latin typeface="Times New Roman" panose="02020603050405020304" pitchFamily="18" charset="0"/>
                <a:ea typeface="Mardoto Heavy"/>
                <a:cs typeface="Times New Roman" panose="02020603050405020304" pitchFamily="18" charset="0"/>
                <a:sym typeface="Mardoto Heavy"/>
              </a:rPr>
              <a:t>YOU</a:t>
            </a:r>
          </a:p>
        </p:txBody>
      </p:sp>
      <p:grpSp>
        <p:nvGrpSpPr>
          <p:cNvPr id="5" name="Group 5"/>
          <p:cNvGrpSpPr/>
          <p:nvPr/>
        </p:nvGrpSpPr>
        <p:grpSpPr>
          <a:xfrm rot="5400000">
            <a:off x="-423955" y="788807"/>
            <a:ext cx="2572117" cy="1286059"/>
            <a:chOff x="0" y="0"/>
            <a:chExt cx="812800" cy="406400"/>
          </a:xfrm>
        </p:grpSpPr>
        <p:sp>
          <p:nvSpPr>
            <p:cNvPr id="6" name="Freeform 6"/>
            <p:cNvSpPr/>
            <p:nvPr/>
          </p:nvSpPr>
          <p:spPr>
            <a:xfrm>
              <a:off x="0" y="0"/>
              <a:ext cx="812800" cy="406400"/>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EFA038"/>
            </a:solidFill>
          </p:spPr>
          <p:txBody>
            <a:bodyPr/>
            <a:lstStyle/>
            <a:p>
              <a:pPr defTabSz="609630"/>
              <a:endParaRPr lang="en-US" sz="1200" dirty="0">
                <a:solidFill>
                  <a:prstClr val="black"/>
                </a:solidFill>
                <a:latin typeface="Calibri"/>
              </a:endParaRPr>
            </a:p>
          </p:txBody>
        </p:sp>
        <p:sp>
          <p:nvSpPr>
            <p:cNvPr id="7" name="TextBox 7"/>
            <p:cNvSpPr txBox="1"/>
            <p:nvPr/>
          </p:nvSpPr>
          <p:spPr>
            <a:xfrm>
              <a:off x="203200" y="120650"/>
              <a:ext cx="406400" cy="285750"/>
            </a:xfrm>
            <a:prstGeom prst="rect">
              <a:avLst/>
            </a:prstGeom>
          </p:spPr>
          <p:txBody>
            <a:bodyPr lIns="33867" tIns="33867" rIns="33867" bIns="33867" rtlCol="0" anchor="ctr"/>
            <a:lstStyle/>
            <a:p>
              <a:pPr algn="ctr" defTabSz="609630">
                <a:lnSpc>
                  <a:spcPts val="1246"/>
                </a:lnSpc>
              </a:pPr>
              <a:endParaRPr sz="1200" dirty="0">
                <a:solidFill>
                  <a:prstClr val="black"/>
                </a:solidFill>
                <a:latin typeface="Calibri"/>
              </a:endParaRPr>
            </a:p>
          </p:txBody>
        </p:sp>
      </p:grpSp>
      <p:sp>
        <p:nvSpPr>
          <p:cNvPr id="9" name="Freeform 9"/>
          <p:cNvSpPr/>
          <p:nvPr/>
        </p:nvSpPr>
        <p:spPr>
          <a:xfrm rot="16200000">
            <a:off x="10061386" y="4828180"/>
            <a:ext cx="2548721" cy="1274361"/>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002060"/>
          </a:solidFill>
        </p:spPr>
        <p:txBody>
          <a:bodyPr/>
          <a:lstStyle/>
          <a:p>
            <a:pPr defTabSz="609630"/>
            <a:endParaRPr lang="en-US" sz="1200" dirty="0">
              <a:solidFill>
                <a:prstClr val="black"/>
              </a:solidFill>
              <a:latin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rgbClr val="002060"/>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2" name="Group 2"/>
          <p:cNvGrpSpPr/>
          <p:nvPr/>
        </p:nvGrpSpPr>
        <p:grpSpPr>
          <a:xfrm>
            <a:off x="3529494" y="4532955"/>
            <a:ext cx="8040504" cy="1630400"/>
            <a:chOff x="0" y="0"/>
            <a:chExt cx="3139862" cy="628945"/>
          </a:xfrm>
          <a:solidFill>
            <a:srgbClr val="FA9706"/>
          </a:solidFill>
        </p:grpSpPr>
        <p:sp>
          <p:nvSpPr>
            <p:cNvPr id="3" name="Freeform 3"/>
            <p:cNvSpPr/>
            <p:nvPr/>
          </p:nvSpPr>
          <p:spPr>
            <a:xfrm>
              <a:off x="0" y="0"/>
              <a:ext cx="3139862" cy="628945"/>
            </a:xfrm>
            <a:custGeom>
              <a:avLst/>
              <a:gdLst/>
              <a:ahLst/>
              <a:cxnLst/>
              <a:rect l="l" t="t" r="r" b="b"/>
              <a:pathLst>
                <a:path w="3139862" h="628945">
                  <a:moveTo>
                    <a:pt x="0" y="0"/>
                  </a:moveTo>
                  <a:lnTo>
                    <a:pt x="3139862" y="0"/>
                  </a:lnTo>
                  <a:lnTo>
                    <a:pt x="3139862" y="628945"/>
                  </a:lnTo>
                  <a:lnTo>
                    <a:pt x="0" y="628945"/>
                  </a:lnTo>
                  <a:close/>
                </a:path>
              </a:pathLst>
            </a:custGeom>
            <a:grpFill/>
          </p:spPr>
          <p:txBody>
            <a:bodyPr/>
            <a:lstStyle/>
            <a:p>
              <a:pPr defTabSz="609630"/>
              <a:endParaRPr lang="en-US" sz="1200">
                <a:solidFill>
                  <a:prstClr val="black"/>
                </a:solidFill>
                <a:latin typeface="Calibri"/>
              </a:endParaRPr>
            </a:p>
          </p:txBody>
        </p:sp>
        <p:sp>
          <p:nvSpPr>
            <p:cNvPr id="4" name="TextBox 4"/>
            <p:cNvSpPr txBox="1"/>
            <p:nvPr/>
          </p:nvSpPr>
          <p:spPr>
            <a:xfrm>
              <a:off x="0" y="-38100"/>
              <a:ext cx="3139862" cy="667045"/>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TextBox 9"/>
          <p:cNvSpPr txBox="1"/>
          <p:nvPr/>
        </p:nvSpPr>
        <p:spPr>
          <a:xfrm>
            <a:off x="948822" y="5685790"/>
            <a:ext cx="2316520" cy="205184"/>
          </a:xfrm>
          <a:prstGeom prst="rect">
            <a:avLst/>
          </a:prstGeom>
        </p:spPr>
        <p:txBody>
          <a:bodyPr lIns="0" tIns="0" rIns="0" bIns="0" rtlCol="0" anchor="t">
            <a:spAutoFit/>
          </a:bodyPr>
          <a:lstStyle/>
          <a:p>
            <a:pPr algn="just" defTabSz="609630">
              <a:lnSpc>
                <a:spcPts val="1613"/>
              </a:lnSpc>
            </a:pPr>
            <a:r>
              <a:rPr lang="en-US" sz="1466" b="1" spc="208">
                <a:solidFill>
                  <a:prstClr val="white"/>
                </a:solidFill>
                <a:latin typeface="Clear Sans Medium"/>
                <a:ea typeface="Clear Sans Medium"/>
                <a:cs typeface="Clear Sans Medium"/>
                <a:sym typeface="Clear Sans Medium"/>
              </a:rPr>
              <a:t>MARCH 20, 2026</a:t>
            </a:r>
          </a:p>
        </p:txBody>
      </p:sp>
      <p:sp>
        <p:nvSpPr>
          <p:cNvPr id="11" name="Freeform 11"/>
          <p:cNvSpPr/>
          <p:nvPr/>
        </p:nvSpPr>
        <p:spPr>
          <a:xfrm rot="5400000">
            <a:off x="-1608897" y="3853391"/>
            <a:ext cx="4587134" cy="1422085"/>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FA9706"/>
          </a:solidFill>
        </p:spPr>
        <p:txBody>
          <a:bodyPr/>
          <a:lstStyle/>
          <a:p>
            <a:pPr defTabSz="609630"/>
            <a:endParaRPr lang="en-US" sz="1200">
              <a:solidFill>
                <a:prstClr val="black"/>
              </a:solidFill>
              <a:latin typeface="Calibri"/>
            </a:endParaRPr>
          </a:p>
        </p:txBody>
      </p:sp>
      <p:sp>
        <p:nvSpPr>
          <p:cNvPr id="17" name="TextBox 17"/>
          <p:cNvSpPr txBox="1"/>
          <p:nvPr/>
        </p:nvSpPr>
        <p:spPr>
          <a:xfrm>
            <a:off x="2781027" y="3276831"/>
            <a:ext cx="8842679" cy="1282402"/>
          </a:xfrm>
          <a:prstGeom prst="rect">
            <a:avLst/>
          </a:prstGeom>
        </p:spPr>
        <p:txBody>
          <a:bodyPr wrap="square" lIns="0" tIns="0" rIns="0" bIns="0" rtlCol="0" anchor="t">
            <a:spAutoFit/>
          </a:bodyPr>
          <a:lstStyle/>
          <a:p>
            <a:pPr algn="r" defTabSz="609630">
              <a:lnSpc>
                <a:spcPts val="10042"/>
              </a:lnSpc>
            </a:pPr>
            <a:r>
              <a:rPr lang="en-US" sz="9129" b="1" spc="292">
                <a:solidFill>
                  <a:prstClr val="white"/>
                </a:solidFill>
                <a:latin typeface="Public Sans Bold"/>
                <a:ea typeface="Public Sans Bold"/>
                <a:cs typeface="Times New Roman" panose="02020603050405020304" pitchFamily="18" charset="0"/>
                <a:sym typeface="Public Sans Bold"/>
              </a:rPr>
              <a:t>2026 SPRING</a:t>
            </a:r>
          </a:p>
        </p:txBody>
      </p:sp>
      <p:sp>
        <p:nvSpPr>
          <p:cNvPr id="18" name="TextBox 18"/>
          <p:cNvSpPr txBox="1"/>
          <p:nvPr/>
        </p:nvSpPr>
        <p:spPr>
          <a:xfrm>
            <a:off x="3556257" y="4711613"/>
            <a:ext cx="6048412" cy="1272080"/>
          </a:xfrm>
          <a:prstGeom prst="rect">
            <a:avLst/>
          </a:prstGeom>
          <a:solidFill>
            <a:srgbClr val="FA9706"/>
          </a:solidFill>
        </p:spPr>
        <p:txBody>
          <a:bodyPr wrap="square" lIns="0" tIns="0" rIns="0" bIns="0" rtlCol="0" anchor="t">
            <a:spAutoFit/>
          </a:bodyPr>
          <a:lstStyle/>
          <a:p>
            <a:pPr algn="ctr" defTabSz="609630">
              <a:lnSpc>
                <a:spcPts val="5207"/>
              </a:lnSpc>
            </a:pPr>
            <a:r>
              <a:rPr lang="en-US" sz="3600" b="1" spc="151">
                <a:solidFill>
                  <a:srgbClr val="FFFFFF"/>
                </a:solidFill>
                <a:latin typeface="Public Sans Bold"/>
                <a:ea typeface="Public Sans Bold"/>
                <a:cs typeface="Public Sans Bold"/>
                <a:sym typeface="Public Sans Bold"/>
              </a:rPr>
              <a:t>REVENUE ESTIMATING CONFERENCE</a:t>
            </a:r>
          </a:p>
        </p:txBody>
      </p:sp>
      <p:sp>
        <p:nvSpPr>
          <p:cNvPr id="5" name="Rectangle 1">
            <a:extLst>
              <a:ext uri="{FF2B5EF4-FFF2-40B4-BE49-F238E27FC236}">
                <a16:creationId xmlns:a16="http://schemas.microsoft.com/office/drawing/2014/main" id="{2B38B87E-F087-4EA4-865D-B4579EB86EB6}"/>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pic>
        <p:nvPicPr>
          <p:cNvPr id="25" name="Picture 24" descr="A blue circle with a gold eagle and arrows&#10;&#10;AI-generated content may be incorrect.">
            <a:extLst>
              <a:ext uri="{FF2B5EF4-FFF2-40B4-BE49-F238E27FC236}">
                <a16:creationId xmlns:a16="http://schemas.microsoft.com/office/drawing/2014/main" id="{60BBC921-216B-5593-D42A-8FE3BF4DA96D}"/>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10482405" y="88054"/>
            <a:ext cx="1643947" cy="1643947"/>
          </a:xfrm>
          <a:prstGeom prst="rect">
            <a:avLst/>
          </a:prstGeom>
        </p:spPr>
      </p:pic>
      <p:sp>
        <p:nvSpPr>
          <p:cNvPr id="26" name="TextBox 25">
            <a:extLst>
              <a:ext uri="{FF2B5EF4-FFF2-40B4-BE49-F238E27FC236}">
                <a16:creationId xmlns:a16="http://schemas.microsoft.com/office/drawing/2014/main" id="{6BA6EF1D-7A97-CC2D-B904-D5938F3501A3}"/>
              </a:ext>
            </a:extLst>
          </p:cNvPr>
          <p:cNvSpPr txBox="1"/>
          <p:nvPr/>
        </p:nvSpPr>
        <p:spPr>
          <a:xfrm>
            <a:off x="10096798" y="4516588"/>
            <a:ext cx="1473200" cy="276999"/>
          </a:xfrm>
          <a:prstGeom prst="rect">
            <a:avLst/>
          </a:prstGeom>
          <a:noFill/>
        </p:spPr>
        <p:txBody>
          <a:bodyPr wrap="square" rtlCol="0">
            <a:spAutoFit/>
          </a:bodyPr>
          <a:lstStyle/>
          <a:p>
            <a:pPr defTabSz="609630"/>
            <a:r>
              <a:rPr lang="en-US" sz="1200">
                <a:solidFill>
                  <a:prstClr val="black"/>
                </a:solidFill>
                <a:latin typeface="Calibri"/>
              </a:rPr>
              <a:t> </a:t>
            </a:r>
          </a:p>
        </p:txBody>
      </p:sp>
      <p:pic>
        <p:nvPicPr>
          <p:cNvPr id="6" name="Picture 5" descr="GOVERNMENT OF THE UNITED IN PRIDE AND HOPE ED STATES VIRGIN ISLANDS&#10;&#10;AI-generated content may be incorrect.">
            <a:extLst>
              <a:ext uri="{FF2B5EF4-FFF2-40B4-BE49-F238E27FC236}">
                <a16:creationId xmlns:a16="http://schemas.microsoft.com/office/drawing/2014/main" id="{4FE5885B-A93A-520E-700A-5D9910CA41C4}"/>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1587" y="28156"/>
            <a:ext cx="1725181" cy="1732001"/>
          </a:xfrm>
          <a:prstGeom prst="rect">
            <a:avLst/>
          </a:prstGeom>
        </p:spPr>
      </p:pic>
    </p:spTree>
    <p:extLst>
      <p:ext uri="{BB962C8B-B14F-4D97-AF65-F5344CB8AC3E}">
        <p14:creationId xmlns:p14="http://schemas.microsoft.com/office/powerpoint/2010/main" val="1163955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6655"/>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endParaRPr lang="en-US" sz="1200"/>
          </a:p>
        </p:txBody>
      </p:sp>
      <p:grpSp>
        <p:nvGrpSpPr>
          <p:cNvPr id="3" name="Group 3"/>
          <p:cNvGrpSpPr/>
          <p:nvPr/>
        </p:nvGrpSpPr>
        <p:grpSpPr>
          <a:xfrm>
            <a:off x="0" y="-76654"/>
            <a:ext cx="12192000" cy="1808011"/>
            <a:chOff x="0" y="-38100"/>
            <a:chExt cx="5439065" cy="898667"/>
          </a:xfrm>
          <a:solidFill>
            <a:srgbClr val="002060"/>
          </a:solidFill>
        </p:grpSpPr>
        <p:sp>
          <p:nvSpPr>
            <p:cNvPr id="4" name="Freeform 4"/>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endParaRPr lang="en-US" sz="1200"/>
            </a:p>
          </p:txBody>
        </p:sp>
        <p:sp>
          <p:nvSpPr>
            <p:cNvPr id="5" name="TextBox 5"/>
            <p:cNvSpPr txBox="1"/>
            <p:nvPr/>
          </p:nvSpPr>
          <p:spPr>
            <a:xfrm>
              <a:off x="0" y="-38100"/>
              <a:ext cx="5439065" cy="898667"/>
            </a:xfrm>
            <a:prstGeom prst="rect">
              <a:avLst/>
            </a:prstGeom>
            <a:grpFill/>
          </p:spPr>
          <p:txBody>
            <a:bodyPr lIns="33867" tIns="33867" rIns="33867" bIns="33867" rtlCol="0" anchor="ctr"/>
            <a:lstStyle/>
            <a:p>
              <a:pPr algn="ctr">
                <a:lnSpc>
                  <a:spcPts val="1773"/>
                </a:lnSpc>
              </a:pPr>
              <a:endParaRPr sz="1200"/>
            </a:p>
          </p:txBody>
        </p:sp>
      </p:grpSp>
      <p:grpSp>
        <p:nvGrpSpPr>
          <p:cNvPr id="6" name="Group 6"/>
          <p:cNvGrpSpPr/>
          <p:nvPr/>
        </p:nvGrpSpPr>
        <p:grpSpPr>
          <a:xfrm>
            <a:off x="0" y="686069"/>
            <a:ext cx="863601" cy="1045289"/>
            <a:chOff x="0" y="-60443"/>
            <a:chExt cx="1050549" cy="429105"/>
          </a:xfrm>
        </p:grpSpPr>
        <p:sp>
          <p:nvSpPr>
            <p:cNvPr id="7" name="Freeform 7"/>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endParaRPr lang="en-US" sz="1200"/>
            </a:p>
          </p:txBody>
        </p:sp>
        <p:sp>
          <p:nvSpPr>
            <p:cNvPr id="8" name="TextBox 8"/>
            <p:cNvSpPr txBox="1"/>
            <p:nvPr/>
          </p:nvSpPr>
          <p:spPr>
            <a:xfrm>
              <a:off x="703826" y="-60443"/>
              <a:ext cx="346723" cy="429104"/>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a:off x="11328400" y="-76654"/>
            <a:ext cx="863600" cy="814441"/>
            <a:chOff x="0" y="0"/>
            <a:chExt cx="1050549" cy="370360"/>
          </a:xfrm>
        </p:grpSpPr>
        <p:sp>
          <p:nvSpPr>
            <p:cNvPr id="10" name="Freeform 10"/>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endParaRPr lang="en-US" sz="1200"/>
            </a:p>
          </p:txBody>
        </p:sp>
        <p:sp>
          <p:nvSpPr>
            <p:cNvPr id="11" name="TextBox 11"/>
            <p:cNvSpPr txBox="1"/>
            <p:nvPr/>
          </p:nvSpPr>
          <p:spPr>
            <a:xfrm>
              <a:off x="0" y="-38100"/>
              <a:ext cx="1050549" cy="408460"/>
            </a:xfrm>
            <a:prstGeom prst="rect">
              <a:avLst/>
            </a:prstGeom>
          </p:spPr>
          <p:txBody>
            <a:bodyPr lIns="33867" tIns="33867" rIns="33867" bIns="33867" rtlCol="0" anchor="ctr"/>
            <a:lstStyle/>
            <a:p>
              <a:pPr algn="ctr">
                <a:lnSpc>
                  <a:spcPts val="1773"/>
                </a:lnSpc>
              </a:pPr>
              <a:endParaRPr sz="1200"/>
            </a:p>
          </p:txBody>
        </p:sp>
      </p:grpSp>
      <p:sp>
        <p:nvSpPr>
          <p:cNvPr id="16" name="Title 15">
            <a:extLst>
              <a:ext uri="{FF2B5EF4-FFF2-40B4-BE49-F238E27FC236}">
                <a16:creationId xmlns:a16="http://schemas.microsoft.com/office/drawing/2014/main" id="{E9DC3020-1D73-33DB-5CC7-AB98AFC823D2}"/>
              </a:ext>
            </a:extLst>
          </p:cNvPr>
          <p:cNvSpPr>
            <a:spLocks noGrp="1"/>
          </p:cNvSpPr>
          <p:nvPr>
            <p:ph type="ctrTitle"/>
          </p:nvPr>
        </p:nvSpPr>
        <p:spPr>
          <a:xfrm>
            <a:off x="1270000" y="2448984"/>
            <a:ext cx="9448800" cy="980017"/>
          </a:xfrm>
        </p:spPr>
        <p:txBody>
          <a:bodyPr>
            <a:noAutofit/>
          </a:bodyPr>
          <a:lstStyle/>
          <a:p>
            <a:r>
              <a:rPr lang="en-US" sz="6400" b="1"/>
              <a:t>Virgin Islands Department of Public Works</a:t>
            </a:r>
          </a:p>
        </p:txBody>
      </p:sp>
      <p:sp>
        <p:nvSpPr>
          <p:cNvPr id="17" name="Subtitle 16">
            <a:extLst>
              <a:ext uri="{FF2B5EF4-FFF2-40B4-BE49-F238E27FC236}">
                <a16:creationId xmlns:a16="http://schemas.microsoft.com/office/drawing/2014/main" id="{DE97E6D6-AD1E-ECDD-567D-90DC4C99CCAB}"/>
              </a:ext>
            </a:extLst>
          </p:cNvPr>
          <p:cNvSpPr>
            <a:spLocks noGrp="1"/>
          </p:cNvSpPr>
          <p:nvPr>
            <p:ph type="subTitle" idx="1"/>
          </p:nvPr>
        </p:nvSpPr>
        <p:spPr>
          <a:xfrm>
            <a:off x="3860800" y="4587543"/>
            <a:ext cx="4267200" cy="1168400"/>
          </a:xfrm>
        </p:spPr>
        <p:txBody>
          <a:bodyPr>
            <a:noAutofit/>
          </a:bodyPr>
          <a:lstStyle/>
          <a:p>
            <a:r>
              <a:rPr lang="en-US" sz="3200"/>
              <a:t>Presented by </a:t>
            </a:r>
            <a:br>
              <a:rPr lang="en-US" sz="3200"/>
            </a:br>
            <a:r>
              <a:rPr lang="en-US" sz="3200"/>
              <a:t>Rueben Jennings</a:t>
            </a:r>
            <a:br>
              <a:rPr lang="en-US" sz="3200"/>
            </a:br>
            <a:r>
              <a:rPr lang="en-US" sz="3200"/>
              <a:t>Assistant Commissioner</a:t>
            </a:r>
          </a:p>
        </p:txBody>
      </p:sp>
      <p:pic>
        <p:nvPicPr>
          <p:cNvPr id="12" name="Picture 11" descr="A black and yellow rectangle with black letters&#10;&#10;AI-generated content may be incorrect.">
            <a:extLst>
              <a:ext uri="{FF2B5EF4-FFF2-40B4-BE49-F238E27FC236}">
                <a16:creationId xmlns:a16="http://schemas.microsoft.com/office/drawing/2014/main" id="{864540B9-7D0A-F78F-345C-A600FFB23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6983" y="5463397"/>
            <a:ext cx="1941817" cy="81441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0D9AF-F865-3655-2B66-84B721391034}"/>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2CAF4D19-6242-25AF-2EB6-792B75B935F4}"/>
              </a:ext>
            </a:extLst>
          </p:cNvPr>
          <p:cNvGrpSpPr/>
          <p:nvPr/>
        </p:nvGrpSpPr>
        <p:grpSpPr>
          <a:xfrm>
            <a:off x="0" y="-76654"/>
            <a:ext cx="12192000" cy="1808011"/>
            <a:chOff x="0" y="-38100"/>
            <a:chExt cx="5439065" cy="898667"/>
          </a:xfrm>
          <a:solidFill>
            <a:srgbClr val="002060"/>
          </a:solidFill>
        </p:grpSpPr>
        <p:sp>
          <p:nvSpPr>
            <p:cNvPr id="3" name="Freeform 4">
              <a:extLst>
                <a:ext uri="{FF2B5EF4-FFF2-40B4-BE49-F238E27FC236}">
                  <a16:creationId xmlns:a16="http://schemas.microsoft.com/office/drawing/2014/main" id="{72D8456E-4B6B-0B27-A6A7-6C42CC726297}"/>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endParaRPr lang="en-US" sz="1200"/>
            </a:p>
          </p:txBody>
        </p:sp>
        <p:sp>
          <p:nvSpPr>
            <p:cNvPr id="4" name="TextBox 5">
              <a:extLst>
                <a:ext uri="{FF2B5EF4-FFF2-40B4-BE49-F238E27FC236}">
                  <a16:creationId xmlns:a16="http://schemas.microsoft.com/office/drawing/2014/main" id="{47E52E4C-5007-424D-626A-0411F091498A}"/>
                </a:ext>
              </a:extLst>
            </p:cNvPr>
            <p:cNvSpPr txBox="1"/>
            <p:nvPr/>
          </p:nvSpPr>
          <p:spPr>
            <a:xfrm>
              <a:off x="0" y="-38100"/>
              <a:ext cx="5439065" cy="898667"/>
            </a:xfrm>
            <a:prstGeom prst="rect">
              <a:avLst/>
            </a:prstGeom>
            <a:grpFill/>
          </p:spPr>
          <p:txBody>
            <a:bodyPr lIns="33867" tIns="33867" rIns="33867" bIns="33867" rtlCol="0" anchor="ctr"/>
            <a:lstStyle/>
            <a:p>
              <a:pPr algn="ctr">
                <a:lnSpc>
                  <a:spcPts val="1773"/>
                </a:lnSpc>
              </a:pPr>
              <a:endParaRPr sz="1200"/>
            </a:p>
          </p:txBody>
        </p:sp>
      </p:grpSp>
      <p:grpSp>
        <p:nvGrpSpPr>
          <p:cNvPr id="5" name="Group 6">
            <a:extLst>
              <a:ext uri="{FF2B5EF4-FFF2-40B4-BE49-F238E27FC236}">
                <a16:creationId xmlns:a16="http://schemas.microsoft.com/office/drawing/2014/main" id="{D0690847-6738-9462-6BB9-37E8D99FBBEB}"/>
              </a:ext>
            </a:extLst>
          </p:cNvPr>
          <p:cNvGrpSpPr/>
          <p:nvPr/>
        </p:nvGrpSpPr>
        <p:grpSpPr>
          <a:xfrm>
            <a:off x="0" y="686069"/>
            <a:ext cx="863601" cy="1045289"/>
            <a:chOff x="0" y="-60443"/>
            <a:chExt cx="1050549" cy="429105"/>
          </a:xfrm>
        </p:grpSpPr>
        <p:sp>
          <p:nvSpPr>
            <p:cNvPr id="6" name="Freeform 7">
              <a:extLst>
                <a:ext uri="{FF2B5EF4-FFF2-40B4-BE49-F238E27FC236}">
                  <a16:creationId xmlns:a16="http://schemas.microsoft.com/office/drawing/2014/main" id="{1AC8A9CA-04AC-E957-4FA0-5C6E6EAF1AE0}"/>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endParaRPr lang="en-US" sz="1200"/>
            </a:p>
          </p:txBody>
        </p:sp>
        <p:sp>
          <p:nvSpPr>
            <p:cNvPr id="7" name="TextBox 8">
              <a:extLst>
                <a:ext uri="{FF2B5EF4-FFF2-40B4-BE49-F238E27FC236}">
                  <a16:creationId xmlns:a16="http://schemas.microsoft.com/office/drawing/2014/main" id="{CA001A22-2846-64FA-1785-3B3A9B953510}"/>
                </a:ext>
              </a:extLst>
            </p:cNvPr>
            <p:cNvSpPr txBox="1"/>
            <p:nvPr/>
          </p:nvSpPr>
          <p:spPr>
            <a:xfrm>
              <a:off x="703826" y="-60443"/>
              <a:ext cx="346723" cy="429104"/>
            </a:xfrm>
            <a:prstGeom prst="rect">
              <a:avLst/>
            </a:prstGeom>
          </p:spPr>
          <p:txBody>
            <a:bodyPr lIns="33867" tIns="33867" rIns="33867" bIns="33867" rtlCol="0" anchor="ctr"/>
            <a:lstStyle/>
            <a:p>
              <a:pPr algn="ctr">
                <a:lnSpc>
                  <a:spcPts val="1773"/>
                </a:lnSpc>
              </a:pPr>
              <a:endParaRPr sz="1200"/>
            </a:p>
          </p:txBody>
        </p:sp>
      </p:grpSp>
      <p:grpSp>
        <p:nvGrpSpPr>
          <p:cNvPr id="8" name="Group 9">
            <a:extLst>
              <a:ext uri="{FF2B5EF4-FFF2-40B4-BE49-F238E27FC236}">
                <a16:creationId xmlns:a16="http://schemas.microsoft.com/office/drawing/2014/main" id="{ECE32CDC-50F1-56D1-9206-40F9D41162D4}"/>
              </a:ext>
            </a:extLst>
          </p:cNvPr>
          <p:cNvGrpSpPr/>
          <p:nvPr/>
        </p:nvGrpSpPr>
        <p:grpSpPr>
          <a:xfrm>
            <a:off x="11328400" y="-76654"/>
            <a:ext cx="863600" cy="814441"/>
            <a:chOff x="0" y="0"/>
            <a:chExt cx="1050549" cy="370360"/>
          </a:xfrm>
        </p:grpSpPr>
        <p:sp>
          <p:nvSpPr>
            <p:cNvPr id="9" name="Freeform 10">
              <a:extLst>
                <a:ext uri="{FF2B5EF4-FFF2-40B4-BE49-F238E27FC236}">
                  <a16:creationId xmlns:a16="http://schemas.microsoft.com/office/drawing/2014/main" id="{340BA850-14C0-EC49-31CE-90D0510C3640}"/>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endParaRPr lang="en-US" sz="1200"/>
            </a:p>
          </p:txBody>
        </p:sp>
        <p:sp>
          <p:nvSpPr>
            <p:cNvPr id="10" name="TextBox 11">
              <a:extLst>
                <a:ext uri="{FF2B5EF4-FFF2-40B4-BE49-F238E27FC236}">
                  <a16:creationId xmlns:a16="http://schemas.microsoft.com/office/drawing/2014/main" id="{6F010A1F-2EE8-1689-D765-DF8DD20B6802}"/>
                </a:ext>
              </a:extLst>
            </p:cNvPr>
            <p:cNvSpPr txBox="1"/>
            <p:nvPr/>
          </p:nvSpPr>
          <p:spPr>
            <a:xfrm>
              <a:off x="0" y="-38100"/>
              <a:ext cx="1050549" cy="408460"/>
            </a:xfrm>
            <a:prstGeom prst="rect">
              <a:avLst/>
            </a:prstGeom>
          </p:spPr>
          <p:txBody>
            <a:bodyPr lIns="33867" tIns="33867" rIns="33867" bIns="33867" rtlCol="0" anchor="ctr"/>
            <a:lstStyle/>
            <a:p>
              <a:pPr algn="ctr">
                <a:lnSpc>
                  <a:spcPts val="1773"/>
                </a:lnSpc>
              </a:pPr>
              <a:endParaRPr sz="1200"/>
            </a:p>
          </p:txBody>
        </p:sp>
      </p:grpSp>
      <p:sp>
        <p:nvSpPr>
          <p:cNvPr id="13" name="TextBox 29">
            <a:extLst>
              <a:ext uri="{FF2B5EF4-FFF2-40B4-BE49-F238E27FC236}">
                <a16:creationId xmlns:a16="http://schemas.microsoft.com/office/drawing/2014/main" id="{F61C5418-E138-D551-4D3D-B4498470E71D}"/>
              </a:ext>
            </a:extLst>
          </p:cNvPr>
          <p:cNvSpPr txBox="1"/>
          <p:nvPr/>
        </p:nvSpPr>
        <p:spPr>
          <a:xfrm>
            <a:off x="920852" y="1092573"/>
            <a:ext cx="4372574" cy="534442"/>
          </a:xfrm>
          <a:prstGeom prst="rect">
            <a:avLst/>
          </a:prstGeom>
        </p:spPr>
        <p:txBody>
          <a:bodyPr wrap="square" lIns="0" tIns="0" rIns="0" bIns="0" rtlCol="0" anchor="t">
            <a:spAutoFit/>
          </a:bodyPr>
          <a:lstStyle/>
          <a:p>
            <a:pPr>
              <a:lnSpc>
                <a:spcPts val="4066"/>
              </a:lnSpc>
            </a:pPr>
            <a:r>
              <a:rPr lang="en-US" sz="4800" b="1">
                <a:solidFill>
                  <a:schemeClr val="bg1"/>
                </a:solidFill>
                <a:latin typeface="Century Gothic Paneuropean Bold"/>
                <a:ea typeface="Century Gothic Paneuropean Bold"/>
                <a:cs typeface="Century Gothic Paneuropean Bold"/>
                <a:sym typeface="Century Gothic Paneuropean Bold"/>
              </a:rPr>
              <a:t>COLLECTIONS</a:t>
            </a:r>
          </a:p>
        </p:txBody>
      </p:sp>
      <p:pic>
        <p:nvPicPr>
          <p:cNvPr id="11" name="Picture 10" descr="A black and yellow rectangle with black letters&#10;&#10;AI-generated content may be incorrect.">
            <a:extLst>
              <a:ext uri="{FF2B5EF4-FFF2-40B4-BE49-F238E27FC236}">
                <a16:creationId xmlns:a16="http://schemas.microsoft.com/office/drawing/2014/main" id="{5DA8470B-26DA-2A10-9627-28BBE3A541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27558" y="6532893"/>
            <a:ext cx="745255" cy="312566"/>
          </a:xfrm>
          <a:prstGeom prst="rect">
            <a:avLst/>
          </a:prstGeom>
        </p:spPr>
      </p:pic>
      <p:grpSp>
        <p:nvGrpSpPr>
          <p:cNvPr id="14" name="Group 6">
            <a:extLst>
              <a:ext uri="{FF2B5EF4-FFF2-40B4-BE49-F238E27FC236}">
                <a16:creationId xmlns:a16="http://schemas.microsoft.com/office/drawing/2014/main" id="{9B9571D8-5EF4-1809-4202-F57B97F156D6}"/>
              </a:ext>
            </a:extLst>
          </p:cNvPr>
          <p:cNvGrpSpPr/>
          <p:nvPr/>
        </p:nvGrpSpPr>
        <p:grpSpPr>
          <a:xfrm>
            <a:off x="75322" y="2441413"/>
            <a:ext cx="2472470" cy="595206"/>
            <a:chOff x="0" y="-47625"/>
            <a:chExt cx="1101907" cy="318932"/>
          </a:xfrm>
        </p:grpSpPr>
        <p:sp>
          <p:nvSpPr>
            <p:cNvPr id="15" name="Freeform 7">
              <a:extLst>
                <a:ext uri="{FF2B5EF4-FFF2-40B4-BE49-F238E27FC236}">
                  <a16:creationId xmlns:a16="http://schemas.microsoft.com/office/drawing/2014/main" id="{E1F50368-AEDF-4ADF-8AC3-FE5E55D1752A}"/>
                </a:ext>
              </a:extLst>
            </p:cNvPr>
            <p:cNvSpPr/>
            <p:nvPr/>
          </p:nvSpPr>
          <p:spPr>
            <a:xfrm>
              <a:off x="0" y="0"/>
              <a:ext cx="1101907" cy="271307"/>
            </a:xfrm>
            <a:custGeom>
              <a:avLst/>
              <a:gdLst/>
              <a:ahLst/>
              <a:cxnLst/>
              <a:rect l="l" t="t" r="r" b="b"/>
              <a:pathLst>
                <a:path w="1101907" h="271307">
                  <a:moveTo>
                    <a:pt x="0" y="0"/>
                  </a:moveTo>
                  <a:lnTo>
                    <a:pt x="1101907" y="0"/>
                  </a:lnTo>
                  <a:lnTo>
                    <a:pt x="1101907" y="271307"/>
                  </a:lnTo>
                  <a:lnTo>
                    <a:pt x="0" y="271307"/>
                  </a:lnTo>
                  <a:close/>
                </a:path>
              </a:pathLst>
            </a:custGeom>
            <a:solidFill>
              <a:srgbClr val="000000"/>
            </a:solidFill>
          </p:spPr>
          <p:txBody>
            <a:bodyPr/>
            <a:lstStyle/>
            <a:p>
              <a:endParaRPr lang="en-US" sz="1200"/>
            </a:p>
          </p:txBody>
        </p:sp>
        <p:sp>
          <p:nvSpPr>
            <p:cNvPr id="16" name="TextBox 8">
              <a:extLst>
                <a:ext uri="{FF2B5EF4-FFF2-40B4-BE49-F238E27FC236}">
                  <a16:creationId xmlns:a16="http://schemas.microsoft.com/office/drawing/2014/main" id="{69C3086A-6E92-B079-F3C3-C0106C60ECAE}"/>
                </a:ext>
              </a:extLst>
            </p:cNvPr>
            <p:cNvSpPr txBox="1"/>
            <p:nvPr/>
          </p:nvSpPr>
          <p:spPr>
            <a:xfrm>
              <a:off x="0" y="-47625"/>
              <a:ext cx="1101907" cy="318932"/>
            </a:xfrm>
            <a:prstGeom prst="rect">
              <a:avLst/>
            </a:prstGeom>
          </p:spPr>
          <p:txBody>
            <a:bodyPr lIns="33867" tIns="33867" rIns="33867" bIns="33867" rtlCol="0" anchor="ctr"/>
            <a:lstStyle/>
            <a:p>
              <a:pPr algn="ctr">
                <a:lnSpc>
                  <a:spcPts val="1773"/>
                </a:lnSpc>
              </a:pPr>
              <a:endParaRPr sz="1200"/>
            </a:p>
          </p:txBody>
        </p:sp>
      </p:grpSp>
      <p:sp>
        <p:nvSpPr>
          <p:cNvPr id="17" name="TextBox 9">
            <a:extLst>
              <a:ext uri="{FF2B5EF4-FFF2-40B4-BE49-F238E27FC236}">
                <a16:creationId xmlns:a16="http://schemas.microsoft.com/office/drawing/2014/main" id="{DEE8F6F7-ADEF-2B41-EFB8-6AD4B03C8D02}"/>
              </a:ext>
            </a:extLst>
          </p:cNvPr>
          <p:cNvSpPr txBox="1"/>
          <p:nvPr/>
        </p:nvSpPr>
        <p:spPr>
          <a:xfrm>
            <a:off x="163660" y="2660877"/>
            <a:ext cx="1809577" cy="257122"/>
          </a:xfrm>
          <a:prstGeom prst="rect">
            <a:avLst/>
          </a:prstGeom>
        </p:spPr>
        <p:txBody>
          <a:bodyPr wrap="square" lIns="0" tIns="0" rIns="0" bIns="0" rtlCol="0" anchor="t">
            <a:spAutoFit/>
          </a:bodyPr>
          <a:lstStyle/>
          <a:p>
            <a:pPr>
              <a:lnSpc>
                <a:spcPts val="2297"/>
              </a:lnSpc>
            </a:pPr>
            <a:r>
              <a:rPr lang="en-US" sz="1133" spc="163">
                <a:solidFill>
                  <a:schemeClr val="bg1"/>
                </a:solidFill>
                <a:latin typeface="Montserrat Light"/>
                <a:ea typeface="Montserrat Light"/>
                <a:cs typeface="Montserrat Light"/>
                <a:sym typeface="Montserrat Light"/>
              </a:rPr>
              <a:t>VITRAN</a:t>
            </a:r>
          </a:p>
        </p:txBody>
      </p:sp>
      <p:sp>
        <p:nvSpPr>
          <p:cNvPr id="26" name="TextBox 18">
            <a:extLst>
              <a:ext uri="{FF2B5EF4-FFF2-40B4-BE49-F238E27FC236}">
                <a16:creationId xmlns:a16="http://schemas.microsoft.com/office/drawing/2014/main" id="{6D82E067-6368-F166-D37E-0096BB7BDF66}"/>
              </a:ext>
            </a:extLst>
          </p:cNvPr>
          <p:cNvSpPr txBox="1"/>
          <p:nvPr/>
        </p:nvSpPr>
        <p:spPr>
          <a:xfrm>
            <a:off x="4042483" y="1843044"/>
            <a:ext cx="2053517" cy="598369"/>
          </a:xfrm>
          <a:prstGeom prst="rect">
            <a:avLst/>
          </a:prstGeom>
        </p:spPr>
        <p:txBody>
          <a:bodyPr wrap="square" lIns="0" tIns="0" rIns="0" bIns="0" rtlCol="0" anchor="t">
            <a:spAutoFit/>
          </a:bodyPr>
          <a:lstStyle/>
          <a:p>
            <a:pPr algn="ctr">
              <a:lnSpc>
                <a:spcPts val="5098"/>
              </a:lnSpc>
              <a:spcBef>
                <a:spcPct val="0"/>
              </a:spcBef>
            </a:pPr>
            <a:r>
              <a:rPr lang="en-US" sz="3694" b="1" spc="195" dirty="0">
                <a:solidFill>
                  <a:srgbClr val="231F20"/>
                </a:solidFill>
                <a:latin typeface="Montserrat Classic Bold"/>
                <a:ea typeface="Montserrat Classic Bold"/>
                <a:cs typeface="Montserrat Classic Bold"/>
                <a:sym typeface="Montserrat Classic Bold"/>
              </a:rPr>
              <a:t>FY2026</a:t>
            </a:r>
          </a:p>
        </p:txBody>
      </p:sp>
      <p:sp>
        <p:nvSpPr>
          <p:cNvPr id="27" name="TextBox 19">
            <a:extLst>
              <a:ext uri="{FF2B5EF4-FFF2-40B4-BE49-F238E27FC236}">
                <a16:creationId xmlns:a16="http://schemas.microsoft.com/office/drawing/2014/main" id="{AC79F58A-59AE-A147-A07C-D4F6E9B7E42C}"/>
              </a:ext>
            </a:extLst>
          </p:cNvPr>
          <p:cNvSpPr txBox="1"/>
          <p:nvPr/>
        </p:nvSpPr>
        <p:spPr>
          <a:xfrm>
            <a:off x="7997551" y="1843044"/>
            <a:ext cx="2177705" cy="598369"/>
          </a:xfrm>
          <a:prstGeom prst="rect">
            <a:avLst/>
          </a:prstGeom>
        </p:spPr>
        <p:txBody>
          <a:bodyPr wrap="square" lIns="0" tIns="0" rIns="0" bIns="0" rtlCol="0" anchor="t">
            <a:spAutoFit/>
          </a:bodyPr>
          <a:lstStyle/>
          <a:p>
            <a:pPr algn="ctr">
              <a:lnSpc>
                <a:spcPts val="5098"/>
              </a:lnSpc>
              <a:spcBef>
                <a:spcPct val="0"/>
              </a:spcBef>
            </a:pPr>
            <a:r>
              <a:rPr lang="en-US" sz="3694" b="1" spc="195" dirty="0">
                <a:solidFill>
                  <a:srgbClr val="231F20"/>
                </a:solidFill>
                <a:latin typeface="Montserrat Classic Bold"/>
                <a:ea typeface="Montserrat Classic Bold"/>
                <a:cs typeface="Montserrat Classic Bold"/>
                <a:sym typeface="Montserrat Classic Bold"/>
              </a:rPr>
              <a:t>FY2027</a:t>
            </a:r>
          </a:p>
        </p:txBody>
      </p:sp>
      <p:grpSp>
        <p:nvGrpSpPr>
          <p:cNvPr id="28" name="Group 25">
            <a:extLst>
              <a:ext uri="{FF2B5EF4-FFF2-40B4-BE49-F238E27FC236}">
                <a16:creationId xmlns:a16="http://schemas.microsoft.com/office/drawing/2014/main" id="{F4836BB9-5339-4C54-F56A-3EE0825DCB27}"/>
              </a:ext>
            </a:extLst>
          </p:cNvPr>
          <p:cNvGrpSpPr/>
          <p:nvPr/>
        </p:nvGrpSpPr>
        <p:grpSpPr>
          <a:xfrm>
            <a:off x="63389" y="5721735"/>
            <a:ext cx="2472470" cy="715623"/>
            <a:chOff x="0" y="-47625"/>
            <a:chExt cx="1101907" cy="318932"/>
          </a:xfrm>
        </p:grpSpPr>
        <p:sp>
          <p:nvSpPr>
            <p:cNvPr id="29" name="Freeform 26">
              <a:extLst>
                <a:ext uri="{FF2B5EF4-FFF2-40B4-BE49-F238E27FC236}">
                  <a16:creationId xmlns:a16="http://schemas.microsoft.com/office/drawing/2014/main" id="{77CC6661-A63A-7F7A-08A2-6E1CA542E20C}"/>
                </a:ext>
              </a:extLst>
            </p:cNvPr>
            <p:cNvSpPr/>
            <p:nvPr/>
          </p:nvSpPr>
          <p:spPr>
            <a:xfrm>
              <a:off x="0" y="0"/>
              <a:ext cx="1101907" cy="271307"/>
            </a:xfrm>
            <a:custGeom>
              <a:avLst/>
              <a:gdLst/>
              <a:ahLst/>
              <a:cxnLst/>
              <a:rect l="l" t="t" r="r" b="b"/>
              <a:pathLst>
                <a:path w="1101907" h="271307">
                  <a:moveTo>
                    <a:pt x="0" y="0"/>
                  </a:moveTo>
                  <a:lnTo>
                    <a:pt x="1101907" y="0"/>
                  </a:lnTo>
                  <a:lnTo>
                    <a:pt x="1101907" y="271307"/>
                  </a:lnTo>
                  <a:lnTo>
                    <a:pt x="0" y="271307"/>
                  </a:lnTo>
                  <a:close/>
                </a:path>
              </a:pathLst>
            </a:custGeom>
            <a:solidFill>
              <a:srgbClr val="000000"/>
            </a:solidFill>
          </p:spPr>
          <p:txBody>
            <a:bodyPr/>
            <a:lstStyle/>
            <a:p>
              <a:endParaRPr lang="en-US" sz="1200"/>
            </a:p>
          </p:txBody>
        </p:sp>
        <p:sp>
          <p:nvSpPr>
            <p:cNvPr id="30" name="TextBox 27">
              <a:extLst>
                <a:ext uri="{FF2B5EF4-FFF2-40B4-BE49-F238E27FC236}">
                  <a16:creationId xmlns:a16="http://schemas.microsoft.com/office/drawing/2014/main" id="{51396BA9-7D7C-BC29-4DF9-873131C52B2F}"/>
                </a:ext>
              </a:extLst>
            </p:cNvPr>
            <p:cNvSpPr txBox="1"/>
            <p:nvPr/>
          </p:nvSpPr>
          <p:spPr>
            <a:xfrm>
              <a:off x="0" y="-47625"/>
              <a:ext cx="1101907" cy="318932"/>
            </a:xfrm>
            <a:prstGeom prst="rect">
              <a:avLst/>
            </a:prstGeom>
          </p:spPr>
          <p:txBody>
            <a:bodyPr lIns="33867" tIns="33867" rIns="33867" bIns="33867" rtlCol="0" anchor="ctr"/>
            <a:lstStyle/>
            <a:p>
              <a:pPr algn="ctr">
                <a:lnSpc>
                  <a:spcPts val="1773"/>
                </a:lnSpc>
              </a:pPr>
              <a:endParaRPr sz="1200"/>
            </a:p>
          </p:txBody>
        </p:sp>
      </p:grpSp>
      <p:sp>
        <p:nvSpPr>
          <p:cNvPr id="31" name="TextBox 28">
            <a:extLst>
              <a:ext uri="{FF2B5EF4-FFF2-40B4-BE49-F238E27FC236}">
                <a16:creationId xmlns:a16="http://schemas.microsoft.com/office/drawing/2014/main" id="{0A26DA04-0C6E-03D9-AB2A-D3185755A38E}"/>
              </a:ext>
            </a:extLst>
          </p:cNvPr>
          <p:cNvSpPr txBox="1"/>
          <p:nvPr/>
        </p:nvSpPr>
        <p:spPr>
          <a:xfrm>
            <a:off x="163660" y="5998354"/>
            <a:ext cx="2319187" cy="246799"/>
          </a:xfrm>
          <a:prstGeom prst="rect">
            <a:avLst/>
          </a:prstGeom>
        </p:spPr>
        <p:txBody>
          <a:bodyPr wrap="square" lIns="0" tIns="0" rIns="0" bIns="0" rtlCol="0" anchor="t">
            <a:spAutoFit/>
          </a:bodyPr>
          <a:lstStyle/>
          <a:p>
            <a:pPr>
              <a:lnSpc>
                <a:spcPts val="2122"/>
              </a:lnSpc>
            </a:pPr>
            <a:r>
              <a:rPr lang="en-US" sz="1537" b="1" spc="151">
                <a:solidFill>
                  <a:schemeClr val="bg1"/>
                </a:solidFill>
                <a:latin typeface="Montserrat Light Bold"/>
                <a:ea typeface="Montserrat Light Bold"/>
                <a:cs typeface="Montserrat Light Bold"/>
                <a:sym typeface="Montserrat Light Bold"/>
              </a:rPr>
              <a:t>TOTAL</a:t>
            </a:r>
          </a:p>
        </p:txBody>
      </p:sp>
      <p:grpSp>
        <p:nvGrpSpPr>
          <p:cNvPr id="32" name="Group 6">
            <a:extLst>
              <a:ext uri="{FF2B5EF4-FFF2-40B4-BE49-F238E27FC236}">
                <a16:creationId xmlns:a16="http://schemas.microsoft.com/office/drawing/2014/main" id="{DF3847C7-4CC8-ADFE-86CF-B87F29717CA6}"/>
              </a:ext>
            </a:extLst>
          </p:cNvPr>
          <p:cNvGrpSpPr/>
          <p:nvPr/>
        </p:nvGrpSpPr>
        <p:grpSpPr>
          <a:xfrm>
            <a:off x="75322" y="2980852"/>
            <a:ext cx="2472470" cy="595206"/>
            <a:chOff x="0" y="-47625"/>
            <a:chExt cx="1101907" cy="318932"/>
          </a:xfrm>
        </p:grpSpPr>
        <p:sp>
          <p:nvSpPr>
            <p:cNvPr id="33" name="Freeform 7">
              <a:extLst>
                <a:ext uri="{FF2B5EF4-FFF2-40B4-BE49-F238E27FC236}">
                  <a16:creationId xmlns:a16="http://schemas.microsoft.com/office/drawing/2014/main" id="{5F4B5802-C3C3-39B2-F8D0-A2C1828F0C8E}"/>
                </a:ext>
              </a:extLst>
            </p:cNvPr>
            <p:cNvSpPr/>
            <p:nvPr/>
          </p:nvSpPr>
          <p:spPr>
            <a:xfrm>
              <a:off x="0" y="0"/>
              <a:ext cx="1101907" cy="271307"/>
            </a:xfrm>
            <a:custGeom>
              <a:avLst/>
              <a:gdLst/>
              <a:ahLst/>
              <a:cxnLst/>
              <a:rect l="l" t="t" r="r" b="b"/>
              <a:pathLst>
                <a:path w="1101907" h="271307">
                  <a:moveTo>
                    <a:pt x="0" y="0"/>
                  </a:moveTo>
                  <a:lnTo>
                    <a:pt x="1101907" y="0"/>
                  </a:lnTo>
                  <a:lnTo>
                    <a:pt x="1101907" y="271307"/>
                  </a:lnTo>
                  <a:lnTo>
                    <a:pt x="0" y="271307"/>
                  </a:lnTo>
                  <a:close/>
                </a:path>
              </a:pathLst>
            </a:custGeom>
            <a:solidFill>
              <a:srgbClr val="000000"/>
            </a:solidFill>
          </p:spPr>
          <p:txBody>
            <a:bodyPr/>
            <a:lstStyle/>
            <a:p>
              <a:endParaRPr lang="en-US" sz="1200"/>
            </a:p>
          </p:txBody>
        </p:sp>
        <p:sp>
          <p:nvSpPr>
            <p:cNvPr id="34" name="TextBox 8">
              <a:extLst>
                <a:ext uri="{FF2B5EF4-FFF2-40B4-BE49-F238E27FC236}">
                  <a16:creationId xmlns:a16="http://schemas.microsoft.com/office/drawing/2014/main" id="{E1A9E858-BB62-4C84-082B-BFB542C754F1}"/>
                </a:ext>
              </a:extLst>
            </p:cNvPr>
            <p:cNvSpPr txBox="1"/>
            <p:nvPr/>
          </p:nvSpPr>
          <p:spPr>
            <a:xfrm>
              <a:off x="0" y="-47625"/>
              <a:ext cx="1101907" cy="318932"/>
            </a:xfrm>
            <a:prstGeom prst="rect">
              <a:avLst/>
            </a:prstGeom>
          </p:spPr>
          <p:txBody>
            <a:bodyPr lIns="33867" tIns="33867" rIns="33867" bIns="33867" rtlCol="0" anchor="ctr"/>
            <a:lstStyle/>
            <a:p>
              <a:pPr algn="ctr">
                <a:lnSpc>
                  <a:spcPts val="1773"/>
                </a:lnSpc>
              </a:pPr>
              <a:endParaRPr sz="1200"/>
            </a:p>
          </p:txBody>
        </p:sp>
      </p:grpSp>
      <p:grpSp>
        <p:nvGrpSpPr>
          <p:cNvPr id="35" name="Group 6">
            <a:extLst>
              <a:ext uri="{FF2B5EF4-FFF2-40B4-BE49-F238E27FC236}">
                <a16:creationId xmlns:a16="http://schemas.microsoft.com/office/drawing/2014/main" id="{91664039-3171-DBE3-7017-D7787D666049}"/>
              </a:ext>
            </a:extLst>
          </p:cNvPr>
          <p:cNvGrpSpPr/>
          <p:nvPr/>
        </p:nvGrpSpPr>
        <p:grpSpPr>
          <a:xfrm>
            <a:off x="75322" y="3514104"/>
            <a:ext cx="2472470" cy="595206"/>
            <a:chOff x="0" y="-47625"/>
            <a:chExt cx="1101907" cy="318932"/>
          </a:xfrm>
        </p:grpSpPr>
        <p:sp>
          <p:nvSpPr>
            <p:cNvPr id="36" name="Freeform 7">
              <a:extLst>
                <a:ext uri="{FF2B5EF4-FFF2-40B4-BE49-F238E27FC236}">
                  <a16:creationId xmlns:a16="http://schemas.microsoft.com/office/drawing/2014/main" id="{CB3904A2-2A58-FCD5-6A65-547CD36F0FAD}"/>
                </a:ext>
              </a:extLst>
            </p:cNvPr>
            <p:cNvSpPr/>
            <p:nvPr/>
          </p:nvSpPr>
          <p:spPr>
            <a:xfrm>
              <a:off x="0" y="0"/>
              <a:ext cx="1101907" cy="271307"/>
            </a:xfrm>
            <a:custGeom>
              <a:avLst/>
              <a:gdLst/>
              <a:ahLst/>
              <a:cxnLst/>
              <a:rect l="l" t="t" r="r" b="b"/>
              <a:pathLst>
                <a:path w="1101907" h="271307">
                  <a:moveTo>
                    <a:pt x="0" y="0"/>
                  </a:moveTo>
                  <a:lnTo>
                    <a:pt x="1101907" y="0"/>
                  </a:lnTo>
                  <a:lnTo>
                    <a:pt x="1101907" y="271307"/>
                  </a:lnTo>
                  <a:lnTo>
                    <a:pt x="0" y="271307"/>
                  </a:lnTo>
                  <a:close/>
                </a:path>
              </a:pathLst>
            </a:custGeom>
            <a:solidFill>
              <a:srgbClr val="000000"/>
            </a:solidFill>
          </p:spPr>
          <p:txBody>
            <a:bodyPr/>
            <a:lstStyle/>
            <a:p>
              <a:endParaRPr lang="en-US" sz="1200"/>
            </a:p>
          </p:txBody>
        </p:sp>
        <p:sp>
          <p:nvSpPr>
            <p:cNvPr id="37" name="TextBox 8">
              <a:extLst>
                <a:ext uri="{FF2B5EF4-FFF2-40B4-BE49-F238E27FC236}">
                  <a16:creationId xmlns:a16="http://schemas.microsoft.com/office/drawing/2014/main" id="{BEA215C9-C016-1704-753C-D1D8DEAB83B2}"/>
                </a:ext>
              </a:extLst>
            </p:cNvPr>
            <p:cNvSpPr txBox="1"/>
            <p:nvPr/>
          </p:nvSpPr>
          <p:spPr>
            <a:xfrm>
              <a:off x="0" y="-47625"/>
              <a:ext cx="1101907" cy="318932"/>
            </a:xfrm>
            <a:prstGeom prst="rect">
              <a:avLst/>
            </a:prstGeom>
          </p:spPr>
          <p:txBody>
            <a:bodyPr lIns="33867" tIns="33867" rIns="33867" bIns="33867" rtlCol="0" anchor="ctr"/>
            <a:lstStyle/>
            <a:p>
              <a:pPr algn="ctr">
                <a:lnSpc>
                  <a:spcPts val="1773"/>
                </a:lnSpc>
              </a:pPr>
              <a:endParaRPr sz="1200"/>
            </a:p>
          </p:txBody>
        </p:sp>
      </p:grpSp>
      <p:grpSp>
        <p:nvGrpSpPr>
          <p:cNvPr id="38" name="Group 6">
            <a:extLst>
              <a:ext uri="{FF2B5EF4-FFF2-40B4-BE49-F238E27FC236}">
                <a16:creationId xmlns:a16="http://schemas.microsoft.com/office/drawing/2014/main" id="{E9BDDEB7-21BC-5F1D-E36A-548D59FC759E}"/>
              </a:ext>
            </a:extLst>
          </p:cNvPr>
          <p:cNvGrpSpPr/>
          <p:nvPr/>
        </p:nvGrpSpPr>
        <p:grpSpPr>
          <a:xfrm>
            <a:off x="75322" y="4057958"/>
            <a:ext cx="2472470" cy="595206"/>
            <a:chOff x="0" y="-47625"/>
            <a:chExt cx="1101907" cy="318932"/>
          </a:xfrm>
        </p:grpSpPr>
        <p:sp>
          <p:nvSpPr>
            <p:cNvPr id="39" name="Freeform 7">
              <a:extLst>
                <a:ext uri="{FF2B5EF4-FFF2-40B4-BE49-F238E27FC236}">
                  <a16:creationId xmlns:a16="http://schemas.microsoft.com/office/drawing/2014/main" id="{02EF2B91-C78E-5A38-D6CA-131619193CFE}"/>
                </a:ext>
              </a:extLst>
            </p:cNvPr>
            <p:cNvSpPr/>
            <p:nvPr/>
          </p:nvSpPr>
          <p:spPr>
            <a:xfrm>
              <a:off x="0" y="0"/>
              <a:ext cx="1101907" cy="271307"/>
            </a:xfrm>
            <a:custGeom>
              <a:avLst/>
              <a:gdLst/>
              <a:ahLst/>
              <a:cxnLst/>
              <a:rect l="l" t="t" r="r" b="b"/>
              <a:pathLst>
                <a:path w="1101907" h="271307">
                  <a:moveTo>
                    <a:pt x="0" y="0"/>
                  </a:moveTo>
                  <a:lnTo>
                    <a:pt x="1101907" y="0"/>
                  </a:lnTo>
                  <a:lnTo>
                    <a:pt x="1101907" y="271307"/>
                  </a:lnTo>
                  <a:lnTo>
                    <a:pt x="0" y="271307"/>
                  </a:lnTo>
                  <a:close/>
                </a:path>
              </a:pathLst>
            </a:custGeom>
            <a:solidFill>
              <a:srgbClr val="000000"/>
            </a:solidFill>
          </p:spPr>
          <p:txBody>
            <a:bodyPr/>
            <a:lstStyle/>
            <a:p>
              <a:endParaRPr lang="en-US" sz="1200"/>
            </a:p>
          </p:txBody>
        </p:sp>
        <p:sp>
          <p:nvSpPr>
            <p:cNvPr id="40" name="TextBox 8">
              <a:extLst>
                <a:ext uri="{FF2B5EF4-FFF2-40B4-BE49-F238E27FC236}">
                  <a16:creationId xmlns:a16="http://schemas.microsoft.com/office/drawing/2014/main" id="{686E1754-3261-E0E7-2B36-E95C93EE6B04}"/>
                </a:ext>
              </a:extLst>
            </p:cNvPr>
            <p:cNvSpPr txBox="1"/>
            <p:nvPr/>
          </p:nvSpPr>
          <p:spPr>
            <a:xfrm>
              <a:off x="0" y="-47625"/>
              <a:ext cx="1101907" cy="318932"/>
            </a:xfrm>
            <a:prstGeom prst="rect">
              <a:avLst/>
            </a:prstGeom>
          </p:spPr>
          <p:txBody>
            <a:bodyPr lIns="33867" tIns="33867" rIns="33867" bIns="33867" rtlCol="0" anchor="ctr"/>
            <a:lstStyle/>
            <a:p>
              <a:pPr algn="ctr">
                <a:lnSpc>
                  <a:spcPts val="1773"/>
                </a:lnSpc>
              </a:pPr>
              <a:endParaRPr sz="1200"/>
            </a:p>
          </p:txBody>
        </p:sp>
      </p:grpSp>
      <p:grpSp>
        <p:nvGrpSpPr>
          <p:cNvPr id="41" name="Group 6">
            <a:extLst>
              <a:ext uri="{FF2B5EF4-FFF2-40B4-BE49-F238E27FC236}">
                <a16:creationId xmlns:a16="http://schemas.microsoft.com/office/drawing/2014/main" id="{97669DB9-F87B-FA37-BB9B-49C4B7AEB0EA}"/>
              </a:ext>
            </a:extLst>
          </p:cNvPr>
          <p:cNvGrpSpPr/>
          <p:nvPr/>
        </p:nvGrpSpPr>
        <p:grpSpPr>
          <a:xfrm>
            <a:off x="75322" y="4603812"/>
            <a:ext cx="2472470" cy="595206"/>
            <a:chOff x="0" y="-47625"/>
            <a:chExt cx="1101907" cy="318932"/>
          </a:xfrm>
        </p:grpSpPr>
        <p:sp>
          <p:nvSpPr>
            <p:cNvPr id="42" name="Freeform 7">
              <a:extLst>
                <a:ext uri="{FF2B5EF4-FFF2-40B4-BE49-F238E27FC236}">
                  <a16:creationId xmlns:a16="http://schemas.microsoft.com/office/drawing/2014/main" id="{DFD8DBA9-13DE-6FC9-E4EA-1DACB4C4F18E}"/>
                </a:ext>
              </a:extLst>
            </p:cNvPr>
            <p:cNvSpPr/>
            <p:nvPr/>
          </p:nvSpPr>
          <p:spPr>
            <a:xfrm>
              <a:off x="0" y="0"/>
              <a:ext cx="1101907" cy="271307"/>
            </a:xfrm>
            <a:custGeom>
              <a:avLst/>
              <a:gdLst/>
              <a:ahLst/>
              <a:cxnLst/>
              <a:rect l="l" t="t" r="r" b="b"/>
              <a:pathLst>
                <a:path w="1101907" h="271307">
                  <a:moveTo>
                    <a:pt x="0" y="0"/>
                  </a:moveTo>
                  <a:lnTo>
                    <a:pt x="1101907" y="0"/>
                  </a:lnTo>
                  <a:lnTo>
                    <a:pt x="1101907" y="271307"/>
                  </a:lnTo>
                  <a:lnTo>
                    <a:pt x="0" y="271307"/>
                  </a:lnTo>
                  <a:close/>
                </a:path>
              </a:pathLst>
            </a:custGeom>
            <a:solidFill>
              <a:srgbClr val="000000"/>
            </a:solidFill>
          </p:spPr>
          <p:txBody>
            <a:bodyPr/>
            <a:lstStyle/>
            <a:p>
              <a:endParaRPr lang="en-US" sz="1200"/>
            </a:p>
          </p:txBody>
        </p:sp>
        <p:sp>
          <p:nvSpPr>
            <p:cNvPr id="43" name="TextBox 8">
              <a:extLst>
                <a:ext uri="{FF2B5EF4-FFF2-40B4-BE49-F238E27FC236}">
                  <a16:creationId xmlns:a16="http://schemas.microsoft.com/office/drawing/2014/main" id="{62FBE0CF-D321-D3A0-7869-DA55ABB9C294}"/>
                </a:ext>
              </a:extLst>
            </p:cNvPr>
            <p:cNvSpPr txBox="1"/>
            <p:nvPr/>
          </p:nvSpPr>
          <p:spPr>
            <a:xfrm>
              <a:off x="0" y="-47625"/>
              <a:ext cx="1101907" cy="318932"/>
            </a:xfrm>
            <a:prstGeom prst="rect">
              <a:avLst/>
            </a:prstGeom>
          </p:spPr>
          <p:txBody>
            <a:bodyPr lIns="33867" tIns="33867" rIns="33867" bIns="33867" rtlCol="0" anchor="ctr"/>
            <a:lstStyle/>
            <a:p>
              <a:pPr algn="ctr">
                <a:lnSpc>
                  <a:spcPts val="1773"/>
                </a:lnSpc>
              </a:pPr>
              <a:endParaRPr sz="1200"/>
            </a:p>
          </p:txBody>
        </p:sp>
      </p:grpSp>
      <p:sp>
        <p:nvSpPr>
          <p:cNvPr id="45" name="TextBox 9">
            <a:extLst>
              <a:ext uri="{FF2B5EF4-FFF2-40B4-BE49-F238E27FC236}">
                <a16:creationId xmlns:a16="http://schemas.microsoft.com/office/drawing/2014/main" id="{B51769FC-14C3-3448-ACD4-2AFBC4865478}"/>
              </a:ext>
            </a:extLst>
          </p:cNvPr>
          <p:cNvSpPr txBox="1"/>
          <p:nvPr/>
        </p:nvSpPr>
        <p:spPr>
          <a:xfrm>
            <a:off x="179122" y="3182268"/>
            <a:ext cx="1809577" cy="257122"/>
          </a:xfrm>
          <a:prstGeom prst="rect">
            <a:avLst/>
          </a:prstGeom>
        </p:spPr>
        <p:txBody>
          <a:bodyPr wrap="square" lIns="0" tIns="0" rIns="0" bIns="0" rtlCol="0" anchor="t">
            <a:spAutoFit/>
          </a:bodyPr>
          <a:lstStyle/>
          <a:p>
            <a:pPr>
              <a:lnSpc>
                <a:spcPts val="2297"/>
              </a:lnSpc>
            </a:pPr>
            <a:r>
              <a:rPr lang="en-US" sz="1133" spc="163">
                <a:solidFill>
                  <a:schemeClr val="bg1"/>
                </a:solidFill>
                <a:latin typeface="Montserrat Light"/>
                <a:ea typeface="Montserrat Light"/>
                <a:cs typeface="Montserrat Light"/>
                <a:sym typeface="Montserrat Light"/>
              </a:rPr>
              <a:t>CEMETERIES</a:t>
            </a:r>
          </a:p>
        </p:txBody>
      </p:sp>
      <p:sp>
        <p:nvSpPr>
          <p:cNvPr id="46" name="TextBox 9">
            <a:extLst>
              <a:ext uri="{FF2B5EF4-FFF2-40B4-BE49-F238E27FC236}">
                <a16:creationId xmlns:a16="http://schemas.microsoft.com/office/drawing/2014/main" id="{D464DAE0-A0B1-4FC3-8762-4C6C5DB0D81E}"/>
              </a:ext>
            </a:extLst>
          </p:cNvPr>
          <p:cNvSpPr txBox="1"/>
          <p:nvPr/>
        </p:nvSpPr>
        <p:spPr>
          <a:xfrm>
            <a:off x="179121" y="3726121"/>
            <a:ext cx="2109087" cy="257122"/>
          </a:xfrm>
          <a:prstGeom prst="rect">
            <a:avLst/>
          </a:prstGeom>
        </p:spPr>
        <p:txBody>
          <a:bodyPr wrap="square" lIns="0" tIns="0" rIns="0" bIns="0" rtlCol="0" anchor="t">
            <a:spAutoFit/>
          </a:bodyPr>
          <a:lstStyle/>
          <a:p>
            <a:pPr>
              <a:lnSpc>
                <a:spcPts val="2297"/>
              </a:lnSpc>
            </a:pPr>
            <a:r>
              <a:rPr lang="en-US" sz="1133" spc="163">
                <a:solidFill>
                  <a:schemeClr val="bg1"/>
                </a:solidFill>
                <a:latin typeface="Montserrat Light"/>
                <a:ea typeface="Montserrat Light"/>
                <a:cs typeface="Montserrat Light"/>
                <a:sym typeface="Montserrat Light"/>
              </a:rPr>
              <a:t>PARKING LOTS</a:t>
            </a:r>
          </a:p>
        </p:txBody>
      </p:sp>
      <p:sp>
        <p:nvSpPr>
          <p:cNvPr id="48" name="TextBox 9">
            <a:extLst>
              <a:ext uri="{FF2B5EF4-FFF2-40B4-BE49-F238E27FC236}">
                <a16:creationId xmlns:a16="http://schemas.microsoft.com/office/drawing/2014/main" id="{FB839907-1FD3-0C88-93BF-F4E0D7484930}"/>
              </a:ext>
            </a:extLst>
          </p:cNvPr>
          <p:cNvSpPr txBox="1"/>
          <p:nvPr/>
        </p:nvSpPr>
        <p:spPr>
          <a:xfrm>
            <a:off x="179122" y="4820813"/>
            <a:ext cx="2472470" cy="257122"/>
          </a:xfrm>
          <a:prstGeom prst="rect">
            <a:avLst/>
          </a:prstGeom>
        </p:spPr>
        <p:txBody>
          <a:bodyPr wrap="square" lIns="0" tIns="0" rIns="0" bIns="0" rtlCol="0" anchor="t">
            <a:spAutoFit/>
          </a:bodyPr>
          <a:lstStyle/>
          <a:p>
            <a:pPr>
              <a:lnSpc>
                <a:spcPts val="2297"/>
              </a:lnSpc>
            </a:pPr>
            <a:r>
              <a:rPr lang="en-US" sz="1133" spc="200">
                <a:solidFill>
                  <a:schemeClr val="bg1"/>
                </a:solidFill>
                <a:latin typeface="Montserrat Light"/>
                <a:ea typeface="Montserrat Light"/>
                <a:cs typeface="Montserrat Light"/>
                <a:sym typeface="Montserrat Light"/>
              </a:rPr>
              <a:t>ABANDONED VEHICLES</a:t>
            </a:r>
          </a:p>
        </p:txBody>
      </p:sp>
      <p:grpSp>
        <p:nvGrpSpPr>
          <p:cNvPr id="49" name="Group 6">
            <a:extLst>
              <a:ext uri="{FF2B5EF4-FFF2-40B4-BE49-F238E27FC236}">
                <a16:creationId xmlns:a16="http://schemas.microsoft.com/office/drawing/2014/main" id="{AAF24513-F2C1-D9CA-7AE7-5E8E754B7DF0}"/>
              </a:ext>
            </a:extLst>
          </p:cNvPr>
          <p:cNvGrpSpPr/>
          <p:nvPr/>
        </p:nvGrpSpPr>
        <p:grpSpPr>
          <a:xfrm>
            <a:off x="75322" y="5175352"/>
            <a:ext cx="2472470" cy="595206"/>
            <a:chOff x="0" y="-47625"/>
            <a:chExt cx="1101907" cy="318932"/>
          </a:xfrm>
        </p:grpSpPr>
        <p:sp>
          <p:nvSpPr>
            <p:cNvPr id="50" name="Freeform 7">
              <a:extLst>
                <a:ext uri="{FF2B5EF4-FFF2-40B4-BE49-F238E27FC236}">
                  <a16:creationId xmlns:a16="http://schemas.microsoft.com/office/drawing/2014/main" id="{3C13B13D-604E-BCBF-5B19-04736EC02422}"/>
                </a:ext>
              </a:extLst>
            </p:cNvPr>
            <p:cNvSpPr/>
            <p:nvPr/>
          </p:nvSpPr>
          <p:spPr>
            <a:xfrm>
              <a:off x="0" y="0"/>
              <a:ext cx="1101907" cy="271307"/>
            </a:xfrm>
            <a:custGeom>
              <a:avLst/>
              <a:gdLst/>
              <a:ahLst/>
              <a:cxnLst/>
              <a:rect l="l" t="t" r="r" b="b"/>
              <a:pathLst>
                <a:path w="1101907" h="271307">
                  <a:moveTo>
                    <a:pt x="0" y="0"/>
                  </a:moveTo>
                  <a:lnTo>
                    <a:pt x="1101907" y="0"/>
                  </a:lnTo>
                  <a:lnTo>
                    <a:pt x="1101907" y="271307"/>
                  </a:lnTo>
                  <a:lnTo>
                    <a:pt x="0" y="271307"/>
                  </a:lnTo>
                  <a:close/>
                </a:path>
              </a:pathLst>
            </a:custGeom>
            <a:solidFill>
              <a:srgbClr val="000000"/>
            </a:solidFill>
          </p:spPr>
          <p:txBody>
            <a:bodyPr/>
            <a:lstStyle/>
            <a:p>
              <a:endParaRPr lang="en-US" sz="1200"/>
            </a:p>
          </p:txBody>
        </p:sp>
        <p:sp>
          <p:nvSpPr>
            <p:cNvPr id="51" name="TextBox 8">
              <a:extLst>
                <a:ext uri="{FF2B5EF4-FFF2-40B4-BE49-F238E27FC236}">
                  <a16:creationId xmlns:a16="http://schemas.microsoft.com/office/drawing/2014/main" id="{B51C6A4D-0273-7252-6C64-E913B84DC38F}"/>
                </a:ext>
              </a:extLst>
            </p:cNvPr>
            <p:cNvSpPr txBox="1"/>
            <p:nvPr/>
          </p:nvSpPr>
          <p:spPr>
            <a:xfrm>
              <a:off x="0" y="-47625"/>
              <a:ext cx="1101907" cy="318932"/>
            </a:xfrm>
            <a:prstGeom prst="rect">
              <a:avLst/>
            </a:prstGeom>
          </p:spPr>
          <p:txBody>
            <a:bodyPr lIns="33867" tIns="33867" rIns="33867" bIns="33867" rtlCol="0" anchor="ctr"/>
            <a:lstStyle/>
            <a:p>
              <a:pPr algn="ctr">
                <a:lnSpc>
                  <a:spcPts val="1773"/>
                </a:lnSpc>
              </a:pPr>
              <a:endParaRPr sz="1200"/>
            </a:p>
          </p:txBody>
        </p:sp>
      </p:grpSp>
      <p:sp>
        <p:nvSpPr>
          <p:cNvPr id="53" name="TextBox 9">
            <a:extLst>
              <a:ext uri="{FF2B5EF4-FFF2-40B4-BE49-F238E27FC236}">
                <a16:creationId xmlns:a16="http://schemas.microsoft.com/office/drawing/2014/main" id="{E479D55C-1890-4FEC-623B-683157376B8F}"/>
              </a:ext>
            </a:extLst>
          </p:cNvPr>
          <p:cNvSpPr txBox="1"/>
          <p:nvPr/>
        </p:nvSpPr>
        <p:spPr>
          <a:xfrm>
            <a:off x="163660" y="5367197"/>
            <a:ext cx="2472470" cy="257122"/>
          </a:xfrm>
          <a:prstGeom prst="rect">
            <a:avLst/>
          </a:prstGeom>
        </p:spPr>
        <p:txBody>
          <a:bodyPr wrap="square" lIns="0" tIns="0" rIns="0" bIns="0" rtlCol="0" anchor="t">
            <a:spAutoFit/>
          </a:bodyPr>
          <a:lstStyle/>
          <a:p>
            <a:pPr>
              <a:lnSpc>
                <a:spcPts val="2297"/>
              </a:lnSpc>
            </a:pPr>
            <a:r>
              <a:rPr lang="en-US" sz="1133" spc="200">
                <a:solidFill>
                  <a:schemeClr val="bg1"/>
                </a:solidFill>
                <a:latin typeface="Montserrat Light"/>
                <a:ea typeface="Montserrat Light"/>
                <a:cs typeface="Montserrat Light"/>
                <a:sym typeface="Montserrat Light"/>
              </a:rPr>
              <a:t>ADVERTISING</a:t>
            </a:r>
          </a:p>
        </p:txBody>
      </p:sp>
      <p:sp>
        <p:nvSpPr>
          <p:cNvPr id="54" name="TextBox 9">
            <a:extLst>
              <a:ext uri="{FF2B5EF4-FFF2-40B4-BE49-F238E27FC236}">
                <a16:creationId xmlns:a16="http://schemas.microsoft.com/office/drawing/2014/main" id="{A88BA343-BBFB-6C6F-868B-99E4C979857E}"/>
              </a:ext>
            </a:extLst>
          </p:cNvPr>
          <p:cNvSpPr txBox="1"/>
          <p:nvPr/>
        </p:nvSpPr>
        <p:spPr>
          <a:xfrm>
            <a:off x="189553" y="4242041"/>
            <a:ext cx="2293294" cy="348685"/>
          </a:xfrm>
          <a:prstGeom prst="rect">
            <a:avLst/>
          </a:prstGeom>
        </p:spPr>
        <p:txBody>
          <a:bodyPr wrap="square" lIns="0" tIns="0" rIns="0" bIns="0" rtlCol="0" anchor="t">
            <a:spAutoFit/>
          </a:bodyPr>
          <a:lstStyle/>
          <a:p>
            <a:pPr algn="l"/>
            <a:r>
              <a:rPr lang="en-US" sz="1133" spc="163">
                <a:solidFill>
                  <a:schemeClr val="bg1"/>
                </a:solidFill>
                <a:latin typeface="Montserrat Light"/>
                <a:ea typeface="Montserrat Light"/>
                <a:cs typeface="Montserrat Light"/>
                <a:sym typeface="Montserrat Light"/>
              </a:rPr>
              <a:t>SPECIAL PERMITS &amp; DRIVEWAY/EXCAVATION</a:t>
            </a:r>
          </a:p>
        </p:txBody>
      </p:sp>
      <p:pic>
        <p:nvPicPr>
          <p:cNvPr id="18" name="Picture 17">
            <a:extLst>
              <a:ext uri="{FF2B5EF4-FFF2-40B4-BE49-F238E27FC236}">
                <a16:creationId xmlns:a16="http://schemas.microsoft.com/office/drawing/2014/main" id="{7F6F7456-1003-6710-4A9C-41695943B57C}"/>
              </a:ext>
            </a:extLst>
          </p:cNvPr>
          <p:cNvPicPr>
            <a:picLocks noChangeAspect="1"/>
          </p:cNvPicPr>
          <p:nvPr/>
        </p:nvPicPr>
        <p:blipFill>
          <a:blip r:embed="rId3"/>
          <a:stretch>
            <a:fillRect/>
          </a:stretch>
        </p:blipFill>
        <p:spPr>
          <a:xfrm>
            <a:off x="3191774" y="2405003"/>
            <a:ext cx="7423510" cy="4371446"/>
          </a:xfrm>
          <a:prstGeom prst="rect">
            <a:avLst/>
          </a:prstGeom>
        </p:spPr>
      </p:pic>
    </p:spTree>
    <p:extLst>
      <p:ext uri="{BB962C8B-B14F-4D97-AF65-F5344CB8AC3E}">
        <p14:creationId xmlns:p14="http://schemas.microsoft.com/office/powerpoint/2010/main" val="4193838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9116E-5E23-8CC9-852F-5BBDED9AC08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AF542A7-33FE-DB24-36D6-E04786E53159}"/>
              </a:ext>
            </a:extLst>
          </p:cNvPr>
          <p:cNvSpPr/>
          <p:nvPr/>
        </p:nvSpPr>
        <p:spPr>
          <a:xfrm>
            <a:off x="0" y="0"/>
            <a:ext cx="12192000" cy="902137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pPr defTabSz="609630"/>
            <a:endParaRPr lang="en-US" sz="1200">
              <a:solidFill>
                <a:prstClr val="black"/>
              </a:solidFill>
              <a:latin typeface="Calibri"/>
            </a:endParaRPr>
          </a:p>
        </p:txBody>
      </p:sp>
      <p:grpSp>
        <p:nvGrpSpPr>
          <p:cNvPr id="3" name="Group 3">
            <a:extLst>
              <a:ext uri="{FF2B5EF4-FFF2-40B4-BE49-F238E27FC236}">
                <a16:creationId xmlns:a16="http://schemas.microsoft.com/office/drawing/2014/main" id="{CB0BAF2F-A3B4-4931-D4A3-3CF778682D7C}"/>
              </a:ext>
            </a:extLst>
          </p:cNvPr>
          <p:cNvGrpSpPr/>
          <p:nvPr/>
        </p:nvGrpSpPr>
        <p:grpSpPr>
          <a:xfrm>
            <a:off x="101600" y="2931397"/>
            <a:ext cx="12192000" cy="1808011"/>
            <a:chOff x="0" y="-38100"/>
            <a:chExt cx="5439065" cy="898667"/>
          </a:xfrm>
          <a:solidFill>
            <a:schemeClr val="tx2"/>
          </a:solidFill>
        </p:grpSpPr>
        <p:sp>
          <p:nvSpPr>
            <p:cNvPr id="4" name="Freeform 4">
              <a:extLst>
                <a:ext uri="{FF2B5EF4-FFF2-40B4-BE49-F238E27FC236}">
                  <a16:creationId xmlns:a16="http://schemas.microsoft.com/office/drawing/2014/main" id="{3C53BDB5-CA71-F3F3-485D-846B9DE810AA}"/>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dirty="0">
                <a:solidFill>
                  <a:prstClr val="black"/>
                </a:solidFill>
                <a:latin typeface="Calibri"/>
              </a:endParaRPr>
            </a:p>
          </p:txBody>
        </p:sp>
        <p:sp>
          <p:nvSpPr>
            <p:cNvPr id="5" name="TextBox 5">
              <a:extLst>
                <a:ext uri="{FF2B5EF4-FFF2-40B4-BE49-F238E27FC236}">
                  <a16:creationId xmlns:a16="http://schemas.microsoft.com/office/drawing/2014/main" id="{4CD6230E-2FCF-CE56-5364-D947A15D2931}"/>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20" name="Picture 19">
            <a:extLst>
              <a:ext uri="{FF2B5EF4-FFF2-40B4-BE49-F238E27FC236}">
                <a16:creationId xmlns:a16="http://schemas.microsoft.com/office/drawing/2014/main" id="{F947DD2E-6E22-866E-61B2-A8FCBCE8F322}"/>
              </a:ext>
            </a:extLst>
          </p:cNvPr>
          <p:cNvPicPr>
            <a:picLocks noChangeAspect="1"/>
          </p:cNvPicPr>
          <p:nvPr/>
        </p:nvPicPr>
        <p:blipFill>
          <a:blip r:embed="rId3"/>
          <a:stretch>
            <a:fillRect/>
          </a:stretch>
        </p:blipFill>
        <p:spPr>
          <a:xfrm>
            <a:off x="10922001" y="5662884"/>
            <a:ext cx="1003895" cy="1020153"/>
          </a:xfrm>
          <a:prstGeom prst="rect">
            <a:avLst/>
          </a:prstGeom>
        </p:spPr>
      </p:pic>
      <p:grpSp>
        <p:nvGrpSpPr>
          <p:cNvPr id="29" name="Group 3">
            <a:extLst>
              <a:ext uri="{FF2B5EF4-FFF2-40B4-BE49-F238E27FC236}">
                <a16:creationId xmlns:a16="http://schemas.microsoft.com/office/drawing/2014/main" id="{6FE8E6FF-1866-FACB-6E8A-3E9562B9C335}"/>
              </a:ext>
            </a:extLst>
          </p:cNvPr>
          <p:cNvGrpSpPr/>
          <p:nvPr/>
        </p:nvGrpSpPr>
        <p:grpSpPr>
          <a:xfrm>
            <a:off x="-109793" y="-1433552"/>
            <a:ext cx="12301793" cy="3294054"/>
            <a:chOff x="0" y="-38100"/>
            <a:chExt cx="5529716" cy="1600709"/>
          </a:xfrm>
          <a:solidFill>
            <a:schemeClr val="tx2"/>
          </a:solidFill>
        </p:grpSpPr>
        <p:sp>
          <p:nvSpPr>
            <p:cNvPr id="30" name="Freeform 4">
              <a:extLst>
                <a:ext uri="{FF2B5EF4-FFF2-40B4-BE49-F238E27FC236}">
                  <a16:creationId xmlns:a16="http://schemas.microsoft.com/office/drawing/2014/main" id="{31290C68-ECE5-EBEA-954B-D984E1EF59A9}"/>
                </a:ext>
              </a:extLst>
            </p:cNvPr>
            <p:cNvSpPr/>
            <p:nvPr/>
          </p:nvSpPr>
          <p:spPr>
            <a:xfrm>
              <a:off x="90651" y="702042"/>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dirty="0">
                <a:solidFill>
                  <a:prstClr val="black"/>
                </a:solidFill>
                <a:latin typeface="Calibri"/>
              </a:endParaRPr>
            </a:p>
          </p:txBody>
        </p:sp>
        <p:sp>
          <p:nvSpPr>
            <p:cNvPr id="31" name="TextBox 5">
              <a:extLst>
                <a:ext uri="{FF2B5EF4-FFF2-40B4-BE49-F238E27FC236}">
                  <a16:creationId xmlns:a16="http://schemas.microsoft.com/office/drawing/2014/main" id="{0B7B1209-DF84-D862-64FA-7E4460C303ED}"/>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5" name="Text Box 3">
            <a:extLst>
              <a:ext uri="{FF2B5EF4-FFF2-40B4-BE49-F238E27FC236}">
                <a16:creationId xmlns:a16="http://schemas.microsoft.com/office/drawing/2014/main" id="{7AE50363-D61D-B053-1F9B-AFCA77985C99}"/>
              </a:ext>
            </a:extLst>
          </p:cNvPr>
          <p:cNvSpPr txBox="1">
            <a:spLocks noChangeArrowheads="1"/>
          </p:cNvSpPr>
          <p:nvPr/>
        </p:nvSpPr>
        <p:spPr bwMode="auto">
          <a:xfrm>
            <a:off x="1981200" y="2205837"/>
            <a:ext cx="8585200" cy="66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6144" tIns="28072" rIns="56144" bIns="28072">
            <a:spAutoFit/>
          </a:bodyPr>
          <a:lstStyle>
            <a:lvl1pPr defTabSz="841375">
              <a:defRPr kumimoji="1" sz="2400">
                <a:solidFill>
                  <a:schemeClr val="tx1"/>
                </a:solidFill>
                <a:latin typeface="Times New Roman" pitchFamily="18" charset="0"/>
              </a:defRPr>
            </a:lvl1pPr>
            <a:lvl2pPr marL="742950" indent="-285750" defTabSz="841375">
              <a:defRPr kumimoji="1" sz="2400">
                <a:solidFill>
                  <a:schemeClr val="tx1"/>
                </a:solidFill>
                <a:latin typeface="Times New Roman" pitchFamily="18" charset="0"/>
              </a:defRPr>
            </a:lvl2pPr>
            <a:lvl3pPr marL="1143000" indent="-228600" defTabSz="841375">
              <a:defRPr kumimoji="1" sz="2400">
                <a:solidFill>
                  <a:schemeClr val="tx1"/>
                </a:solidFill>
                <a:latin typeface="Times New Roman" pitchFamily="18" charset="0"/>
              </a:defRPr>
            </a:lvl3pPr>
            <a:lvl4pPr marL="1600200" indent="-228600" defTabSz="841375">
              <a:defRPr kumimoji="1" sz="2400">
                <a:solidFill>
                  <a:schemeClr val="tx1"/>
                </a:solidFill>
                <a:latin typeface="Times New Roman" pitchFamily="18" charset="0"/>
              </a:defRPr>
            </a:lvl4pPr>
            <a:lvl5pPr marL="2057400" indent="-228600" defTabSz="841375">
              <a:defRPr kumimoji="1" sz="2400">
                <a:solidFill>
                  <a:schemeClr val="tx1"/>
                </a:solidFill>
                <a:latin typeface="Times New Roman" pitchFamily="18" charset="0"/>
              </a:defRPr>
            </a:lvl5pPr>
            <a:lvl6pPr marL="2514600" indent="-228600" defTabSz="841375" eaLnBrk="0" fontAlgn="base" hangingPunct="0">
              <a:spcBef>
                <a:spcPct val="0"/>
              </a:spcBef>
              <a:spcAft>
                <a:spcPct val="0"/>
              </a:spcAft>
              <a:defRPr kumimoji="1" sz="2400">
                <a:solidFill>
                  <a:schemeClr val="tx1"/>
                </a:solidFill>
                <a:latin typeface="Times New Roman" pitchFamily="18" charset="0"/>
              </a:defRPr>
            </a:lvl6pPr>
            <a:lvl7pPr marL="2971800" indent="-228600" defTabSz="841375" eaLnBrk="0" fontAlgn="base" hangingPunct="0">
              <a:spcBef>
                <a:spcPct val="0"/>
              </a:spcBef>
              <a:spcAft>
                <a:spcPct val="0"/>
              </a:spcAft>
              <a:defRPr kumimoji="1" sz="2400">
                <a:solidFill>
                  <a:schemeClr val="tx1"/>
                </a:solidFill>
                <a:latin typeface="Times New Roman" pitchFamily="18" charset="0"/>
              </a:defRPr>
            </a:lvl7pPr>
            <a:lvl8pPr marL="3429000" indent="-228600" defTabSz="841375" eaLnBrk="0" fontAlgn="base" hangingPunct="0">
              <a:spcBef>
                <a:spcPct val="0"/>
              </a:spcBef>
              <a:spcAft>
                <a:spcPct val="0"/>
              </a:spcAft>
              <a:defRPr kumimoji="1" sz="2400">
                <a:solidFill>
                  <a:schemeClr val="tx1"/>
                </a:solidFill>
                <a:latin typeface="Times New Roman" pitchFamily="18" charset="0"/>
              </a:defRPr>
            </a:lvl8pPr>
            <a:lvl9pPr marL="3886200" indent="-228600" defTabSz="841375" eaLnBrk="0" fontAlgn="base" hangingPunct="0">
              <a:spcBef>
                <a:spcPct val="0"/>
              </a:spcBef>
              <a:spcAft>
                <a:spcPct val="0"/>
              </a:spcAft>
              <a:defRPr kumimoji="1" sz="2400">
                <a:solidFill>
                  <a:schemeClr val="tx1"/>
                </a:solidFill>
                <a:latin typeface="Times New Roman" pitchFamily="18" charset="0"/>
              </a:defRPr>
            </a:lvl9pPr>
          </a:lstStyle>
          <a:p>
            <a:pPr defTabSz="560945"/>
            <a:r>
              <a:rPr lang="en-US" altLang="en-US" sz="1467" b="1" dirty="0">
                <a:solidFill>
                  <a:srgbClr val="FFFF00"/>
                </a:solidFill>
              </a:rPr>
              <a:t>                   </a:t>
            </a:r>
          </a:p>
          <a:p>
            <a:pPr defTabSz="560945"/>
            <a:r>
              <a:rPr lang="en-US" altLang="en-US" sz="2467" b="1" dirty="0">
                <a:solidFill>
                  <a:prstClr val="black"/>
                </a:solidFill>
              </a:rPr>
              <a:t>To administer </a:t>
            </a:r>
            <a:r>
              <a:rPr lang="en-US" altLang="en-US" b="1" dirty="0">
                <a:solidFill>
                  <a:prstClr val="black"/>
                </a:solidFill>
              </a:rPr>
              <a:t>and</a:t>
            </a:r>
            <a:r>
              <a:rPr lang="en-US" altLang="en-US" sz="2467" b="1" dirty="0">
                <a:solidFill>
                  <a:prstClr val="black"/>
                </a:solidFill>
              </a:rPr>
              <a:t> enforce the tax laws of the Virgin Islands.</a:t>
            </a:r>
            <a:endParaRPr lang="en-US" altLang="en-US" sz="2467" b="1" dirty="0">
              <a:solidFill>
                <a:srgbClr val="EEECE1"/>
              </a:solidFill>
            </a:endParaRPr>
          </a:p>
        </p:txBody>
      </p:sp>
      <p:grpSp>
        <p:nvGrpSpPr>
          <p:cNvPr id="6" name="Group 6">
            <a:extLst>
              <a:ext uri="{FF2B5EF4-FFF2-40B4-BE49-F238E27FC236}">
                <a16:creationId xmlns:a16="http://schemas.microsoft.com/office/drawing/2014/main" id="{75E58003-2DAA-1A34-DF26-0B0FD235CE4B}"/>
              </a:ext>
            </a:extLst>
          </p:cNvPr>
          <p:cNvGrpSpPr/>
          <p:nvPr/>
        </p:nvGrpSpPr>
        <p:grpSpPr>
          <a:xfrm>
            <a:off x="101600" y="778404"/>
            <a:ext cx="863601" cy="1045289"/>
            <a:chOff x="0" y="-60443"/>
            <a:chExt cx="1050549" cy="429105"/>
          </a:xfrm>
        </p:grpSpPr>
        <p:sp>
          <p:nvSpPr>
            <p:cNvPr id="7" name="Freeform 7">
              <a:extLst>
                <a:ext uri="{FF2B5EF4-FFF2-40B4-BE49-F238E27FC236}">
                  <a16:creationId xmlns:a16="http://schemas.microsoft.com/office/drawing/2014/main" id="{811D248B-015C-9BB6-0A70-F3BA9EB5E0A8}"/>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D04CC37D-419A-9530-52BC-F59E8AC40DDD}"/>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B19B7CF8-1C1E-D015-4513-A522347D1CC1}"/>
              </a:ext>
            </a:extLst>
          </p:cNvPr>
          <p:cNvGrpSpPr/>
          <p:nvPr/>
        </p:nvGrpSpPr>
        <p:grpSpPr>
          <a:xfrm>
            <a:off x="11358902" y="113974"/>
            <a:ext cx="770193" cy="814441"/>
            <a:chOff x="0" y="0"/>
            <a:chExt cx="1050549" cy="370360"/>
          </a:xfrm>
        </p:grpSpPr>
        <p:sp>
          <p:nvSpPr>
            <p:cNvPr id="10" name="Freeform 10">
              <a:extLst>
                <a:ext uri="{FF2B5EF4-FFF2-40B4-BE49-F238E27FC236}">
                  <a16:creationId xmlns:a16="http://schemas.microsoft.com/office/drawing/2014/main" id="{AACCFE92-73A1-14C6-F233-11F8F686EE35}"/>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0AA3DC5F-BBC9-FED1-793D-FD6DF9EAC26F}"/>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2" name="Picture 31">
            <a:extLst>
              <a:ext uri="{FF2B5EF4-FFF2-40B4-BE49-F238E27FC236}">
                <a16:creationId xmlns:a16="http://schemas.microsoft.com/office/drawing/2014/main" id="{5CA1A84A-AE2C-D2A7-70EC-DDDCE5F8DF4F}"/>
              </a:ext>
            </a:extLst>
          </p:cNvPr>
          <p:cNvPicPr>
            <a:picLocks noChangeAspect="1"/>
          </p:cNvPicPr>
          <p:nvPr/>
        </p:nvPicPr>
        <p:blipFill>
          <a:blip r:embed="rId4"/>
          <a:stretch>
            <a:fillRect/>
          </a:stretch>
        </p:blipFill>
        <p:spPr>
          <a:xfrm>
            <a:off x="2337475" y="267216"/>
            <a:ext cx="7872650" cy="1316850"/>
          </a:xfrm>
          <a:prstGeom prst="rect">
            <a:avLst/>
          </a:prstGeom>
        </p:spPr>
      </p:pic>
      <p:sp>
        <p:nvSpPr>
          <p:cNvPr id="33" name="TextBox 32">
            <a:extLst>
              <a:ext uri="{FF2B5EF4-FFF2-40B4-BE49-F238E27FC236}">
                <a16:creationId xmlns:a16="http://schemas.microsoft.com/office/drawing/2014/main" id="{78E140C9-DBF3-72B4-6763-3F408272D9C2}"/>
              </a:ext>
            </a:extLst>
          </p:cNvPr>
          <p:cNvSpPr txBox="1"/>
          <p:nvPr/>
        </p:nvSpPr>
        <p:spPr>
          <a:xfrm>
            <a:off x="3149600" y="511087"/>
            <a:ext cx="6553200" cy="707886"/>
          </a:xfrm>
          <a:prstGeom prst="rect">
            <a:avLst/>
          </a:prstGeom>
          <a:noFill/>
        </p:spPr>
        <p:txBody>
          <a:bodyPr wrap="square" rtlCol="0">
            <a:spAutoFit/>
          </a:bodyPr>
          <a:lstStyle/>
          <a:p>
            <a:pPr defTabSz="609630"/>
            <a:r>
              <a:rPr lang="en-US" sz="4000" dirty="0">
                <a:solidFill>
                  <a:prstClr val="white"/>
                </a:solidFill>
                <a:latin typeface="Public Sans Bold" panose="020B0604020202020204" charset="0"/>
              </a:rPr>
              <a:t>MISSION STATEMENT</a:t>
            </a:r>
            <a:endParaRPr lang="en-VI" sz="4000" dirty="0">
              <a:solidFill>
                <a:prstClr val="white"/>
              </a:solidFill>
              <a:latin typeface="Public Sans Bold" panose="020B0604020202020204" charset="0"/>
            </a:endParaRPr>
          </a:p>
        </p:txBody>
      </p:sp>
      <p:pic>
        <p:nvPicPr>
          <p:cNvPr id="34" name="Picture 33">
            <a:extLst>
              <a:ext uri="{FF2B5EF4-FFF2-40B4-BE49-F238E27FC236}">
                <a16:creationId xmlns:a16="http://schemas.microsoft.com/office/drawing/2014/main" id="{72A1031D-408A-4A52-BD70-2F02C67BA104}"/>
              </a:ext>
            </a:extLst>
          </p:cNvPr>
          <p:cNvPicPr>
            <a:picLocks noChangeAspect="1"/>
          </p:cNvPicPr>
          <p:nvPr/>
        </p:nvPicPr>
        <p:blipFill>
          <a:blip r:embed="rId4"/>
          <a:stretch>
            <a:fillRect/>
          </a:stretch>
        </p:blipFill>
        <p:spPr>
          <a:xfrm>
            <a:off x="2590800" y="3176977"/>
            <a:ext cx="7872650" cy="1316850"/>
          </a:xfrm>
          <a:prstGeom prst="rect">
            <a:avLst/>
          </a:prstGeom>
        </p:spPr>
      </p:pic>
      <p:sp>
        <p:nvSpPr>
          <p:cNvPr id="35" name="TextBox 34">
            <a:extLst>
              <a:ext uri="{FF2B5EF4-FFF2-40B4-BE49-F238E27FC236}">
                <a16:creationId xmlns:a16="http://schemas.microsoft.com/office/drawing/2014/main" id="{5E66F462-1594-FA81-C3B2-F9FCF994C491}"/>
              </a:ext>
            </a:extLst>
          </p:cNvPr>
          <p:cNvSpPr txBox="1"/>
          <p:nvPr/>
        </p:nvSpPr>
        <p:spPr>
          <a:xfrm>
            <a:off x="3429676" y="3429000"/>
            <a:ext cx="6273125" cy="707886"/>
          </a:xfrm>
          <a:prstGeom prst="rect">
            <a:avLst/>
          </a:prstGeom>
          <a:noFill/>
        </p:spPr>
        <p:txBody>
          <a:bodyPr wrap="square" rtlCol="0">
            <a:spAutoFit/>
          </a:bodyPr>
          <a:lstStyle/>
          <a:p>
            <a:pPr algn="ctr" defTabSz="609630"/>
            <a:r>
              <a:rPr lang="en-US" sz="4000" dirty="0">
                <a:solidFill>
                  <a:prstClr val="white"/>
                </a:solidFill>
                <a:latin typeface="Public Sans Bold" panose="020B0604020202020204" charset="0"/>
              </a:rPr>
              <a:t>STRATEGIC GOALS</a:t>
            </a:r>
            <a:endParaRPr lang="en-VI" sz="4000" dirty="0">
              <a:solidFill>
                <a:prstClr val="white"/>
              </a:solidFill>
              <a:latin typeface="Public Sans Bold" panose="020B0604020202020204" charset="0"/>
            </a:endParaRPr>
          </a:p>
        </p:txBody>
      </p:sp>
      <p:sp>
        <p:nvSpPr>
          <p:cNvPr id="36" name="Content Placeholder 2">
            <a:extLst>
              <a:ext uri="{FF2B5EF4-FFF2-40B4-BE49-F238E27FC236}">
                <a16:creationId xmlns:a16="http://schemas.microsoft.com/office/drawing/2014/main" id="{EE000BB0-C425-A50D-F337-10419CD1A983}"/>
              </a:ext>
            </a:extLst>
          </p:cNvPr>
          <p:cNvSpPr txBox="1">
            <a:spLocks/>
          </p:cNvSpPr>
          <p:nvPr/>
        </p:nvSpPr>
        <p:spPr>
          <a:xfrm>
            <a:off x="2893055" y="4741752"/>
            <a:ext cx="6497765" cy="229083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62038" lvl="2" indent="-152408" defTabSz="609630">
              <a:spcBef>
                <a:spcPts val="0"/>
              </a:spcBef>
              <a:defRPr/>
            </a:pPr>
            <a:r>
              <a:rPr lang="en-US" altLang="en-US" b="1" dirty="0">
                <a:solidFill>
                  <a:prstClr val="black"/>
                </a:solidFill>
                <a:latin typeface="Times New Roman" pitchFamily="18" charset="0"/>
                <a:cs typeface="Times New Roman" pitchFamily="18" charset="0"/>
              </a:rPr>
              <a:t>To promote voluntary compliance with the   internal revenue tax laws</a:t>
            </a:r>
          </a:p>
          <a:p>
            <a:pPr marL="609630" lvl="2" indent="0" defTabSz="609630">
              <a:spcBef>
                <a:spcPts val="0"/>
              </a:spcBef>
              <a:buNone/>
              <a:defRPr/>
            </a:pPr>
            <a:r>
              <a:rPr lang="en-US" altLang="en-US" b="1" dirty="0">
                <a:solidFill>
                  <a:prstClr val="black"/>
                </a:solidFill>
                <a:latin typeface="Times New Roman" pitchFamily="18" charset="0"/>
                <a:cs typeface="Times New Roman" pitchFamily="18" charset="0"/>
              </a:rPr>
              <a:t> </a:t>
            </a:r>
          </a:p>
          <a:p>
            <a:pPr marL="762038" lvl="2" indent="-152408" defTabSz="609630">
              <a:spcBef>
                <a:spcPts val="0"/>
              </a:spcBef>
              <a:defRPr/>
            </a:pPr>
            <a:r>
              <a:rPr lang="en-US" altLang="en-US" b="1" dirty="0">
                <a:solidFill>
                  <a:prstClr val="black"/>
                </a:solidFill>
                <a:latin typeface="Times New Roman" pitchFamily="18" charset="0"/>
                <a:cs typeface="Times New Roman" pitchFamily="18" charset="0"/>
              </a:rPr>
              <a:t>To collect the tax revenues owed to the Government of the Virgin Islands.</a:t>
            </a:r>
          </a:p>
        </p:txBody>
      </p:sp>
    </p:spTree>
    <p:extLst>
      <p:ext uri="{BB962C8B-B14F-4D97-AF65-F5344CB8AC3E}">
        <p14:creationId xmlns:p14="http://schemas.microsoft.com/office/powerpoint/2010/main" val="206640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ppt_x</p:attrName>
                                        </p:attrNameLst>
                                      </p:cBhvr>
                                      <p:tavLst>
                                        <p:tav tm="0">
                                          <p:val>
                                            <p:strVal val="#ppt_x-#ppt_w/2"/>
                                          </p:val>
                                        </p:tav>
                                        <p:tav tm="100000">
                                          <p:val>
                                            <p:strVal val="#ppt_x"/>
                                          </p:val>
                                        </p:tav>
                                      </p:tavLst>
                                    </p:anim>
                                    <p:anim calcmode="lin" valueType="num">
                                      <p:cBhvr>
                                        <p:cTn id="8" dur="500" fill="hold"/>
                                        <p:tgtEl>
                                          <p:spTgt spid="25"/>
                                        </p:tgtEl>
                                        <p:attrNameLst>
                                          <p:attrName>ppt_y</p:attrName>
                                        </p:attrNameLst>
                                      </p:cBhvr>
                                      <p:tavLst>
                                        <p:tav tm="0">
                                          <p:val>
                                            <p:strVal val="#ppt_y"/>
                                          </p:val>
                                        </p:tav>
                                        <p:tav tm="100000">
                                          <p:val>
                                            <p:strVal val="#ppt_y"/>
                                          </p:val>
                                        </p:tav>
                                      </p:tavLst>
                                    </p:anim>
                                    <p:anim calcmode="lin" valueType="num">
                                      <p:cBhvr>
                                        <p:cTn id="9" dur="500" fill="hold"/>
                                        <p:tgtEl>
                                          <p:spTgt spid="25"/>
                                        </p:tgtEl>
                                        <p:attrNameLst>
                                          <p:attrName>ppt_w</p:attrName>
                                        </p:attrNameLst>
                                      </p:cBhvr>
                                      <p:tavLst>
                                        <p:tav tm="0">
                                          <p:val>
                                            <p:fltVal val="0"/>
                                          </p:val>
                                        </p:tav>
                                        <p:tav tm="100000">
                                          <p:val>
                                            <p:strVal val="#ppt_w"/>
                                          </p:val>
                                        </p:tav>
                                      </p:tavLst>
                                    </p:anim>
                                    <p:anim calcmode="lin" valueType="num">
                                      <p:cBhvr>
                                        <p:cTn id="10" dur="500" fill="hold"/>
                                        <p:tgtEl>
                                          <p:spTgt spid="25"/>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fade">
                                      <p:cBhvr>
                                        <p:cTn id="14" dur="1000"/>
                                        <p:tgtEl>
                                          <p:spTgt spid="36">
                                            <p:txEl>
                                              <p:pRg st="0" end="0"/>
                                            </p:txEl>
                                          </p:spTgt>
                                        </p:tgtEl>
                                      </p:cBhvr>
                                    </p:animEffect>
                                    <p:anim calcmode="lin" valueType="num">
                                      <p:cBhvr>
                                        <p:cTn id="15"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6">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6">
                                            <p:txEl>
                                              <p:pRg st="1" end="1"/>
                                            </p:txEl>
                                          </p:spTgt>
                                        </p:tgtEl>
                                        <p:attrNameLst>
                                          <p:attrName>style.visibility</p:attrName>
                                        </p:attrNameLst>
                                      </p:cBhvr>
                                      <p:to>
                                        <p:strVal val="visible"/>
                                      </p:to>
                                    </p:set>
                                    <p:animEffect transition="in" filter="fade">
                                      <p:cBhvr>
                                        <p:cTn id="19" dur="1000"/>
                                        <p:tgtEl>
                                          <p:spTgt spid="36">
                                            <p:txEl>
                                              <p:pRg st="1" end="1"/>
                                            </p:txEl>
                                          </p:spTgt>
                                        </p:tgtEl>
                                      </p:cBhvr>
                                    </p:animEffect>
                                    <p:anim calcmode="lin" valueType="num">
                                      <p:cBhvr>
                                        <p:cTn id="20" dur="1000" fill="hold"/>
                                        <p:tgtEl>
                                          <p:spTgt spid="3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6">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6">
                                            <p:txEl>
                                              <p:pRg st="2" end="2"/>
                                            </p:txEl>
                                          </p:spTgt>
                                        </p:tgtEl>
                                        <p:attrNameLst>
                                          <p:attrName>style.visibility</p:attrName>
                                        </p:attrNameLst>
                                      </p:cBhvr>
                                      <p:to>
                                        <p:strVal val="visible"/>
                                      </p:to>
                                    </p:set>
                                    <p:animEffect transition="in" filter="fade">
                                      <p:cBhvr>
                                        <p:cTn id="24" dur="1000"/>
                                        <p:tgtEl>
                                          <p:spTgt spid="36">
                                            <p:txEl>
                                              <p:pRg st="2" end="2"/>
                                            </p:txEl>
                                          </p:spTgt>
                                        </p:tgtEl>
                                      </p:cBhvr>
                                    </p:animEffect>
                                    <p:anim calcmode="lin" valueType="num">
                                      <p:cBhvr>
                                        <p:cTn id="25" dur="1000" fill="hold"/>
                                        <p:tgtEl>
                                          <p:spTgt spid="36">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utoUpdateAnimBg="0"/>
      <p:bldP spid="36"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 name="Table 5">
            <a:extLst>
              <a:ext uri="{FF2B5EF4-FFF2-40B4-BE49-F238E27FC236}">
                <a16:creationId xmlns:a16="http://schemas.microsoft.com/office/drawing/2014/main" id="{F9CF90F2-0EB9-C844-78B4-AD9B046F3FE6}"/>
              </a:ext>
            </a:extLst>
          </p:cNvPr>
          <p:cNvGraphicFramePr>
            <a:graphicFrameLocks noGrp="1"/>
          </p:cNvGraphicFramePr>
          <p:nvPr>
            <p:extLst>
              <p:ext uri="{D42A27DB-BD31-4B8C-83A1-F6EECF244321}">
                <p14:modId xmlns:p14="http://schemas.microsoft.com/office/powerpoint/2010/main" val="2940076182"/>
              </p:ext>
            </p:extLst>
          </p:nvPr>
        </p:nvGraphicFramePr>
        <p:xfrm>
          <a:off x="2472906" y="825069"/>
          <a:ext cx="8488464" cy="4908526"/>
        </p:xfrm>
        <a:graphic>
          <a:graphicData uri="http://schemas.openxmlformats.org/drawingml/2006/table">
            <a:tbl>
              <a:tblPr/>
              <a:tblGrid>
                <a:gridCol w="4244232">
                  <a:extLst>
                    <a:ext uri="{9D8B030D-6E8A-4147-A177-3AD203B41FA5}">
                      <a16:colId xmlns:a16="http://schemas.microsoft.com/office/drawing/2014/main" val="20000"/>
                    </a:ext>
                  </a:extLst>
                </a:gridCol>
                <a:gridCol w="4244232">
                  <a:extLst>
                    <a:ext uri="{9D8B030D-6E8A-4147-A177-3AD203B41FA5}">
                      <a16:colId xmlns:a16="http://schemas.microsoft.com/office/drawing/2014/main" val="20001"/>
                    </a:ext>
                  </a:extLst>
                </a:gridCol>
              </a:tblGrid>
              <a:tr h="407644">
                <a:tc>
                  <a:txBody>
                    <a:bodyPr/>
                    <a:lstStyle/>
                    <a:p>
                      <a:pPr algn="ctr">
                        <a:lnSpc>
                          <a:spcPts val="4037"/>
                        </a:lnSpc>
                        <a:defRPr/>
                      </a:pPr>
                      <a:r>
                        <a:rPr lang="en-VI" sz="2100" b="1" i="0" dirty="0">
                          <a:effectLst/>
                        </a:rPr>
                        <a:t>$</a:t>
                      </a:r>
                      <a:r>
                        <a:rPr lang="en-US" sz="2100" b="1" i="0" dirty="0">
                          <a:effectLst/>
                        </a:rPr>
                        <a:t>3</a:t>
                      </a:r>
                      <a:r>
                        <a:rPr lang="en-VI" sz="2100" b="1" i="0" dirty="0">
                          <a:effectLst/>
                        </a:rPr>
                        <a:t>6</a:t>
                      </a:r>
                      <a:r>
                        <a:rPr lang="en-US" sz="2100" b="1" i="0" dirty="0">
                          <a:effectLst/>
                        </a:rPr>
                        <a:t>2</a:t>
                      </a:r>
                      <a:r>
                        <a:rPr lang="en-VI" sz="2100" b="1" i="0" dirty="0">
                          <a:effectLst/>
                        </a:rPr>
                        <a:t>,</a:t>
                      </a:r>
                      <a:r>
                        <a:rPr lang="en-US" sz="2100" b="1" i="0" dirty="0">
                          <a:effectLst/>
                        </a:rPr>
                        <a:t>782.51</a:t>
                      </a:r>
                      <a:endParaRPr lang="en-US" sz="700" dirty="0"/>
                    </a:p>
                  </a:txBody>
                  <a:tcPr marL="112579" marR="112579" marT="112579" marB="112579" anchor="ctr">
                    <a:lnL w="33774" cap="flat" cmpd="sng" algn="ctr">
                      <a:solidFill>
                        <a:srgbClr val="000000"/>
                      </a:solidFill>
                      <a:prstDash val="solid"/>
                      <a:round/>
                      <a:headEnd type="none" w="med" len="med"/>
                      <a:tailEnd type="none" w="med" len="med"/>
                    </a:lnL>
                    <a:lnR w="33774" cap="flat" cmpd="sng" algn="ctr">
                      <a:solidFill>
                        <a:srgbClr val="000000"/>
                      </a:solidFill>
                      <a:prstDash val="solid"/>
                      <a:round/>
                      <a:headEnd type="none" w="med" len="med"/>
                      <a:tailEnd type="none" w="med" len="med"/>
                    </a:lnR>
                    <a:lnT w="33774" cap="flat" cmpd="sng" algn="ctr">
                      <a:solidFill>
                        <a:srgbClr val="000000"/>
                      </a:solidFill>
                      <a:prstDash val="solid"/>
                      <a:round/>
                      <a:headEnd type="none" w="med" len="med"/>
                      <a:tailEnd type="none" w="med" len="med"/>
                    </a:lnT>
                    <a:lnB w="33774" cap="flat" cmpd="sng" algn="ctr">
                      <a:solidFill>
                        <a:srgbClr val="000000"/>
                      </a:solidFill>
                      <a:prstDash val="solid"/>
                      <a:round/>
                      <a:headEnd type="none" w="med" len="med"/>
                      <a:tailEnd type="none" w="med" len="med"/>
                    </a:lnB>
                  </a:tcPr>
                </a:tc>
                <a:tc>
                  <a:txBody>
                    <a:bodyPr/>
                    <a:lstStyle/>
                    <a:p>
                      <a:pPr algn="ctr">
                        <a:lnSpc>
                          <a:spcPts val="4037"/>
                        </a:lnSpc>
                        <a:defRPr/>
                      </a:pPr>
                      <a:r>
                        <a:rPr lang="en-VI" sz="2100" b="1" i="0" dirty="0">
                          <a:effectLst/>
                        </a:rPr>
                        <a:t>$</a:t>
                      </a:r>
                      <a:r>
                        <a:rPr lang="en-US" sz="2100" b="1" i="0" dirty="0">
                          <a:effectLst/>
                        </a:rPr>
                        <a:t>395,938.32</a:t>
                      </a:r>
                      <a:endParaRPr lang="en-US" sz="700" dirty="0"/>
                    </a:p>
                  </a:txBody>
                  <a:tcPr marL="112579" marR="112579" marT="112579" marB="112579" anchor="ctr">
                    <a:lnL w="33774" cap="flat" cmpd="sng" algn="ctr">
                      <a:solidFill>
                        <a:srgbClr val="000000"/>
                      </a:solidFill>
                      <a:prstDash val="solid"/>
                      <a:round/>
                      <a:headEnd type="none" w="med" len="med"/>
                      <a:tailEnd type="none" w="med" len="med"/>
                    </a:lnL>
                    <a:lnR w="33774" cap="flat" cmpd="sng" algn="ctr">
                      <a:solidFill>
                        <a:srgbClr val="000000"/>
                      </a:solidFill>
                      <a:prstDash val="solid"/>
                      <a:round/>
                      <a:headEnd type="none" w="med" len="med"/>
                      <a:tailEnd type="none" w="med" len="med"/>
                    </a:lnR>
                    <a:lnT w="33774" cap="flat" cmpd="sng" algn="ctr">
                      <a:solidFill>
                        <a:srgbClr val="000000"/>
                      </a:solidFill>
                      <a:prstDash val="solid"/>
                      <a:round/>
                      <a:headEnd type="none" w="med" len="med"/>
                      <a:tailEnd type="none" w="med" len="med"/>
                    </a:lnT>
                    <a:lnB w="3377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40568">
                <a:tc>
                  <a:txBody>
                    <a:bodyPr/>
                    <a:lstStyle/>
                    <a:p>
                      <a:pPr algn="ctr">
                        <a:lnSpc>
                          <a:spcPts val="4037"/>
                        </a:lnSpc>
                        <a:defRPr/>
                      </a:pPr>
                      <a:r>
                        <a:rPr lang="en-VI" sz="2100" b="1" i="0" dirty="0">
                          <a:effectLst/>
                        </a:rPr>
                        <a:t>$</a:t>
                      </a:r>
                      <a:r>
                        <a:rPr lang="en-US" sz="2100" b="1" i="0" dirty="0">
                          <a:effectLst/>
                        </a:rPr>
                        <a:t>262,375.00</a:t>
                      </a:r>
                      <a:endParaRPr lang="en-US" sz="2100" dirty="0"/>
                    </a:p>
                  </a:txBody>
                  <a:tcPr marL="112579" marR="112579" marT="112579" marB="112579" anchor="ctr">
                    <a:lnL w="33774" cap="flat" cmpd="sng" algn="ctr">
                      <a:solidFill>
                        <a:srgbClr val="000000"/>
                      </a:solidFill>
                      <a:prstDash val="solid"/>
                      <a:round/>
                      <a:headEnd type="none" w="med" len="med"/>
                      <a:tailEnd type="none" w="med" len="med"/>
                    </a:lnL>
                    <a:lnR w="33774" cap="flat" cmpd="sng" algn="ctr">
                      <a:solidFill>
                        <a:srgbClr val="000000"/>
                      </a:solidFill>
                      <a:prstDash val="solid"/>
                      <a:round/>
                      <a:headEnd type="none" w="med" len="med"/>
                      <a:tailEnd type="none" w="med" len="med"/>
                    </a:lnR>
                    <a:lnT w="33774" cap="flat" cmpd="sng" algn="ctr">
                      <a:solidFill>
                        <a:srgbClr val="000000"/>
                      </a:solidFill>
                      <a:prstDash val="solid"/>
                      <a:round/>
                      <a:headEnd type="none" w="med" len="med"/>
                      <a:tailEnd type="none" w="med" len="med"/>
                    </a:lnT>
                    <a:lnB w="33774" cap="flat" cmpd="sng" algn="ctr">
                      <a:solidFill>
                        <a:srgbClr val="000000"/>
                      </a:solidFill>
                      <a:prstDash val="solid"/>
                      <a:round/>
                      <a:headEnd type="none" w="med" len="med"/>
                      <a:tailEnd type="none" w="med" len="med"/>
                    </a:lnB>
                  </a:tcPr>
                </a:tc>
                <a:tc>
                  <a:txBody>
                    <a:bodyPr/>
                    <a:lstStyle/>
                    <a:p>
                      <a:pPr algn="ctr">
                        <a:lnSpc>
                          <a:spcPts val="4037"/>
                        </a:lnSpc>
                        <a:defRPr/>
                      </a:pPr>
                      <a:r>
                        <a:rPr lang="en-VI" sz="2100" b="1" i="0">
                          <a:effectLst/>
                        </a:rPr>
                        <a:t>$2</a:t>
                      </a:r>
                      <a:r>
                        <a:rPr lang="en-US" sz="2100" b="1" i="0">
                          <a:effectLst/>
                        </a:rPr>
                        <a:t>14,528.00</a:t>
                      </a:r>
                      <a:endParaRPr lang="en-US" sz="2100"/>
                    </a:p>
                  </a:txBody>
                  <a:tcPr marL="112579" marR="112579" marT="112579" marB="112579" anchor="ctr">
                    <a:lnL w="33774" cap="flat" cmpd="sng" algn="ctr">
                      <a:solidFill>
                        <a:srgbClr val="000000"/>
                      </a:solidFill>
                      <a:prstDash val="solid"/>
                      <a:round/>
                      <a:headEnd type="none" w="med" len="med"/>
                      <a:tailEnd type="none" w="med" len="med"/>
                    </a:lnL>
                    <a:lnR w="33774" cap="flat" cmpd="sng" algn="ctr">
                      <a:solidFill>
                        <a:srgbClr val="000000"/>
                      </a:solidFill>
                      <a:prstDash val="solid"/>
                      <a:round/>
                      <a:headEnd type="none" w="med" len="med"/>
                      <a:tailEnd type="none" w="med" len="med"/>
                    </a:lnR>
                    <a:lnT w="33774" cap="flat" cmpd="sng" algn="ctr">
                      <a:solidFill>
                        <a:srgbClr val="000000"/>
                      </a:solidFill>
                      <a:prstDash val="solid"/>
                      <a:round/>
                      <a:headEnd type="none" w="med" len="med"/>
                      <a:tailEnd type="none" w="med" len="med"/>
                    </a:lnT>
                    <a:lnB w="3377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5859967"/>
                  </a:ext>
                </a:extLst>
              </a:tr>
              <a:tr h="540568">
                <a:tc>
                  <a:txBody>
                    <a:bodyPr/>
                    <a:lstStyle/>
                    <a:p>
                      <a:pPr algn="ctr">
                        <a:lnSpc>
                          <a:spcPts val="4037"/>
                        </a:lnSpc>
                        <a:defRPr/>
                      </a:pPr>
                      <a:r>
                        <a:rPr lang="en-VI" sz="2100" b="1" i="0" dirty="0">
                          <a:effectLst/>
                        </a:rPr>
                        <a:t>$</a:t>
                      </a:r>
                      <a:r>
                        <a:rPr lang="en-US" sz="2100" b="1" i="0" dirty="0">
                          <a:effectLst/>
                        </a:rPr>
                        <a:t>370,585.72</a:t>
                      </a:r>
                      <a:endParaRPr lang="en-US" sz="2100" dirty="0"/>
                    </a:p>
                  </a:txBody>
                  <a:tcPr marL="112579" marR="112579" marT="112579" marB="112579" anchor="ctr">
                    <a:lnL w="33774" cap="flat" cmpd="sng" algn="ctr">
                      <a:solidFill>
                        <a:srgbClr val="000000"/>
                      </a:solidFill>
                      <a:prstDash val="solid"/>
                      <a:round/>
                      <a:headEnd type="none" w="med" len="med"/>
                      <a:tailEnd type="none" w="med" len="med"/>
                    </a:lnL>
                    <a:lnR w="33774" cap="flat" cmpd="sng" algn="ctr">
                      <a:solidFill>
                        <a:srgbClr val="000000"/>
                      </a:solidFill>
                      <a:prstDash val="solid"/>
                      <a:round/>
                      <a:headEnd type="none" w="med" len="med"/>
                      <a:tailEnd type="none" w="med" len="med"/>
                    </a:lnR>
                    <a:lnT w="33774" cap="flat" cmpd="sng" algn="ctr">
                      <a:solidFill>
                        <a:srgbClr val="000000"/>
                      </a:solidFill>
                      <a:prstDash val="solid"/>
                      <a:round/>
                      <a:headEnd type="none" w="med" len="med"/>
                      <a:tailEnd type="none" w="med" len="med"/>
                    </a:lnT>
                    <a:lnB w="33774" cap="flat" cmpd="sng" algn="ctr">
                      <a:solidFill>
                        <a:srgbClr val="000000"/>
                      </a:solidFill>
                      <a:prstDash val="solid"/>
                      <a:round/>
                      <a:headEnd type="none" w="med" len="med"/>
                      <a:tailEnd type="none" w="med" len="med"/>
                    </a:lnB>
                  </a:tcPr>
                </a:tc>
                <a:tc>
                  <a:txBody>
                    <a:bodyPr/>
                    <a:lstStyle/>
                    <a:p>
                      <a:pPr algn="ctr">
                        <a:lnSpc>
                          <a:spcPts val="4037"/>
                        </a:lnSpc>
                        <a:defRPr/>
                      </a:pPr>
                      <a:r>
                        <a:rPr lang="en-VI" sz="2100" b="1" i="0">
                          <a:effectLst/>
                        </a:rPr>
                        <a:t>$</a:t>
                      </a:r>
                      <a:r>
                        <a:rPr lang="en-US" sz="2100" b="1" i="0">
                          <a:effectLst/>
                        </a:rPr>
                        <a:t>460,000.00</a:t>
                      </a:r>
                      <a:endParaRPr lang="en-US" sz="2100"/>
                    </a:p>
                  </a:txBody>
                  <a:tcPr marL="112579" marR="112579" marT="112579" marB="112579" anchor="ctr">
                    <a:lnL w="33774" cap="flat" cmpd="sng" algn="ctr">
                      <a:solidFill>
                        <a:srgbClr val="000000"/>
                      </a:solidFill>
                      <a:prstDash val="solid"/>
                      <a:round/>
                      <a:headEnd type="none" w="med" len="med"/>
                      <a:tailEnd type="none" w="med" len="med"/>
                    </a:lnL>
                    <a:lnR w="33774" cap="flat" cmpd="sng" algn="ctr">
                      <a:solidFill>
                        <a:srgbClr val="000000"/>
                      </a:solidFill>
                      <a:prstDash val="solid"/>
                      <a:round/>
                      <a:headEnd type="none" w="med" len="med"/>
                      <a:tailEnd type="none" w="med" len="med"/>
                    </a:lnR>
                    <a:lnT w="33774" cap="flat" cmpd="sng" algn="ctr">
                      <a:solidFill>
                        <a:srgbClr val="000000"/>
                      </a:solidFill>
                      <a:prstDash val="solid"/>
                      <a:round/>
                      <a:headEnd type="none" w="med" len="med"/>
                      <a:tailEnd type="none" w="med" len="med"/>
                    </a:lnT>
                    <a:lnB w="3377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2423279"/>
                  </a:ext>
                </a:extLst>
              </a:tr>
              <a:tr h="540568">
                <a:tc>
                  <a:txBody>
                    <a:bodyPr/>
                    <a:lstStyle/>
                    <a:p>
                      <a:pPr algn="ctr">
                        <a:lnSpc>
                          <a:spcPts val="4037"/>
                        </a:lnSpc>
                        <a:defRPr/>
                      </a:pPr>
                      <a:r>
                        <a:rPr lang="en-VI" sz="2100" b="1" i="0" dirty="0">
                          <a:effectLst/>
                        </a:rPr>
                        <a:t>$1</a:t>
                      </a:r>
                      <a:r>
                        <a:rPr lang="en-US" sz="2100" b="1" i="0" dirty="0">
                          <a:effectLst/>
                        </a:rPr>
                        <a:t>3,468.00</a:t>
                      </a:r>
                      <a:endParaRPr lang="en-US" sz="700" dirty="0"/>
                    </a:p>
                  </a:txBody>
                  <a:tcPr marL="112579" marR="112579" marT="112579" marB="112579" anchor="ctr">
                    <a:lnL w="33774" cap="flat" cmpd="sng" algn="ctr">
                      <a:solidFill>
                        <a:srgbClr val="000000"/>
                      </a:solidFill>
                      <a:prstDash val="solid"/>
                      <a:round/>
                      <a:headEnd type="none" w="med" len="med"/>
                      <a:tailEnd type="none" w="med" len="med"/>
                    </a:lnL>
                    <a:lnR w="33774" cap="flat" cmpd="sng" algn="ctr">
                      <a:solidFill>
                        <a:srgbClr val="000000"/>
                      </a:solidFill>
                      <a:prstDash val="solid"/>
                      <a:round/>
                      <a:headEnd type="none" w="med" len="med"/>
                      <a:tailEnd type="none" w="med" len="med"/>
                    </a:lnR>
                    <a:lnT w="33774" cap="flat" cmpd="sng" algn="ctr">
                      <a:solidFill>
                        <a:srgbClr val="000000"/>
                      </a:solidFill>
                      <a:prstDash val="solid"/>
                      <a:round/>
                      <a:headEnd type="none" w="med" len="med"/>
                      <a:tailEnd type="none" w="med" len="med"/>
                    </a:lnT>
                    <a:lnB w="33774" cap="flat" cmpd="sng" algn="ctr">
                      <a:solidFill>
                        <a:srgbClr val="000000"/>
                      </a:solidFill>
                      <a:prstDash val="solid"/>
                      <a:round/>
                      <a:headEnd type="none" w="med" len="med"/>
                      <a:tailEnd type="none" w="med" len="med"/>
                    </a:lnB>
                  </a:tcPr>
                </a:tc>
                <a:tc>
                  <a:txBody>
                    <a:bodyPr/>
                    <a:lstStyle/>
                    <a:p>
                      <a:pPr algn="ctr">
                        <a:lnSpc>
                          <a:spcPts val="4037"/>
                        </a:lnSpc>
                        <a:defRPr/>
                      </a:pPr>
                      <a:r>
                        <a:rPr lang="en-VI" sz="2100" b="1" i="0" dirty="0">
                          <a:effectLst/>
                        </a:rPr>
                        <a:t>$</a:t>
                      </a:r>
                      <a:r>
                        <a:rPr lang="en-US" sz="2100" b="1" i="0" dirty="0">
                          <a:effectLst/>
                        </a:rPr>
                        <a:t>14,820.00</a:t>
                      </a:r>
                      <a:endParaRPr lang="en-US" sz="700" dirty="0"/>
                    </a:p>
                  </a:txBody>
                  <a:tcPr marL="112579" marR="112579" marT="112579" marB="112579" anchor="ctr">
                    <a:lnL w="33774" cap="flat" cmpd="sng" algn="ctr">
                      <a:solidFill>
                        <a:srgbClr val="000000"/>
                      </a:solidFill>
                      <a:prstDash val="solid"/>
                      <a:round/>
                      <a:headEnd type="none" w="med" len="med"/>
                      <a:tailEnd type="none" w="med" len="med"/>
                    </a:lnL>
                    <a:lnR w="33774" cap="flat" cmpd="sng" algn="ctr">
                      <a:solidFill>
                        <a:srgbClr val="000000"/>
                      </a:solidFill>
                      <a:prstDash val="solid"/>
                      <a:round/>
                      <a:headEnd type="none" w="med" len="med"/>
                      <a:tailEnd type="none" w="med" len="med"/>
                    </a:lnR>
                    <a:lnT w="33774" cap="flat" cmpd="sng" algn="ctr">
                      <a:solidFill>
                        <a:srgbClr val="000000"/>
                      </a:solidFill>
                      <a:prstDash val="solid"/>
                      <a:round/>
                      <a:headEnd type="none" w="med" len="med"/>
                      <a:tailEnd type="none" w="med" len="med"/>
                    </a:lnT>
                    <a:lnB w="3377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40568">
                <a:tc>
                  <a:txBody>
                    <a:bodyPr/>
                    <a:lstStyle/>
                    <a:p>
                      <a:pPr algn="ctr">
                        <a:lnSpc>
                          <a:spcPts val="4037"/>
                        </a:lnSpc>
                        <a:defRPr/>
                      </a:pPr>
                      <a:r>
                        <a:rPr lang="en-VI" sz="2100" b="1" i="0">
                          <a:effectLst/>
                        </a:rPr>
                        <a:t>$</a:t>
                      </a:r>
                      <a:r>
                        <a:rPr lang="en-US" sz="2100" b="1" i="0">
                          <a:effectLst/>
                        </a:rPr>
                        <a:t>66</a:t>
                      </a:r>
                      <a:r>
                        <a:rPr lang="en-VI" sz="2100" b="1" i="0">
                          <a:effectLst/>
                        </a:rPr>
                        <a:t>,</a:t>
                      </a:r>
                      <a:r>
                        <a:rPr lang="en-US" sz="2100" b="1" i="0">
                          <a:effectLst/>
                        </a:rPr>
                        <a:t>7</a:t>
                      </a:r>
                      <a:r>
                        <a:rPr lang="en-VI" sz="2100" b="1" i="0">
                          <a:effectLst/>
                        </a:rPr>
                        <a:t>00.00</a:t>
                      </a:r>
                      <a:endParaRPr lang="en-US" sz="700"/>
                    </a:p>
                  </a:txBody>
                  <a:tcPr marL="112579" marR="112579" marT="112579" marB="112579" anchor="ctr">
                    <a:lnL w="33774" cap="flat" cmpd="sng" algn="ctr">
                      <a:solidFill>
                        <a:srgbClr val="000000"/>
                      </a:solidFill>
                      <a:prstDash val="solid"/>
                      <a:round/>
                      <a:headEnd type="none" w="med" len="med"/>
                      <a:tailEnd type="none" w="med" len="med"/>
                    </a:lnL>
                    <a:lnR w="33774" cap="flat" cmpd="sng" algn="ctr">
                      <a:solidFill>
                        <a:srgbClr val="000000"/>
                      </a:solidFill>
                      <a:prstDash val="solid"/>
                      <a:round/>
                      <a:headEnd type="none" w="med" len="med"/>
                      <a:tailEnd type="none" w="med" len="med"/>
                    </a:lnR>
                    <a:lnT w="33774" cap="flat" cmpd="sng" algn="ctr">
                      <a:solidFill>
                        <a:srgbClr val="000000"/>
                      </a:solidFill>
                      <a:prstDash val="solid"/>
                      <a:round/>
                      <a:headEnd type="none" w="med" len="med"/>
                      <a:tailEnd type="none" w="med" len="med"/>
                    </a:lnT>
                    <a:lnB w="33774" cap="flat" cmpd="sng" algn="ctr">
                      <a:solidFill>
                        <a:srgbClr val="000000"/>
                      </a:solidFill>
                      <a:prstDash val="solid"/>
                      <a:round/>
                      <a:headEnd type="none" w="med" len="med"/>
                      <a:tailEnd type="none" w="med" len="med"/>
                    </a:lnB>
                  </a:tcPr>
                </a:tc>
                <a:tc>
                  <a:txBody>
                    <a:bodyPr/>
                    <a:lstStyle/>
                    <a:p>
                      <a:pPr algn="ctr">
                        <a:lnSpc>
                          <a:spcPts val="4037"/>
                        </a:lnSpc>
                        <a:defRPr/>
                      </a:pPr>
                      <a:r>
                        <a:rPr lang="en-VI" sz="2100" b="1" i="0" dirty="0">
                          <a:effectLst/>
                        </a:rPr>
                        <a:t>$</a:t>
                      </a:r>
                      <a:r>
                        <a:rPr lang="en-US" sz="2100" b="1" i="0" dirty="0">
                          <a:effectLst/>
                        </a:rPr>
                        <a:t>8</a:t>
                      </a:r>
                      <a:r>
                        <a:rPr lang="en-VI" sz="2100" b="1" i="0" dirty="0">
                          <a:effectLst/>
                        </a:rPr>
                        <a:t>0,</a:t>
                      </a:r>
                      <a:r>
                        <a:rPr lang="en-US" sz="2100" b="1" i="0" dirty="0">
                          <a:effectLst/>
                        </a:rPr>
                        <a:t>31</a:t>
                      </a:r>
                      <a:r>
                        <a:rPr lang="en-VI" sz="2100" b="1" i="0" dirty="0">
                          <a:effectLst/>
                        </a:rPr>
                        <a:t>0.00</a:t>
                      </a:r>
                      <a:endParaRPr lang="en-US" sz="700" dirty="0"/>
                    </a:p>
                  </a:txBody>
                  <a:tcPr marL="112579" marR="112579" marT="112579" marB="112579" anchor="ctr">
                    <a:lnL w="33774" cap="flat" cmpd="sng" algn="ctr">
                      <a:solidFill>
                        <a:srgbClr val="000000"/>
                      </a:solidFill>
                      <a:prstDash val="solid"/>
                      <a:round/>
                      <a:headEnd type="none" w="med" len="med"/>
                      <a:tailEnd type="none" w="med" len="med"/>
                    </a:lnL>
                    <a:lnR w="33774" cap="flat" cmpd="sng" algn="ctr">
                      <a:solidFill>
                        <a:srgbClr val="000000"/>
                      </a:solidFill>
                      <a:prstDash val="solid"/>
                      <a:round/>
                      <a:headEnd type="none" w="med" len="med"/>
                      <a:tailEnd type="none" w="med" len="med"/>
                    </a:lnR>
                    <a:lnT w="33774" cap="flat" cmpd="sng" algn="ctr">
                      <a:solidFill>
                        <a:srgbClr val="000000"/>
                      </a:solidFill>
                      <a:prstDash val="solid"/>
                      <a:round/>
                      <a:headEnd type="none" w="med" len="med"/>
                      <a:tailEnd type="none" w="med" len="med"/>
                    </a:lnT>
                    <a:lnB w="3377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0568">
                <a:tc>
                  <a:txBody>
                    <a:bodyPr/>
                    <a:lstStyle/>
                    <a:p>
                      <a:pPr algn="ctr">
                        <a:lnSpc>
                          <a:spcPts val="4037"/>
                        </a:lnSpc>
                        <a:defRPr/>
                      </a:pPr>
                      <a:r>
                        <a:rPr lang="en-US" sz="2100" b="1"/>
                        <a:t>$75,504.25</a:t>
                      </a:r>
                    </a:p>
                  </a:txBody>
                  <a:tcPr marL="112579" marR="112579" marT="112579" marB="112579" anchor="ctr">
                    <a:lnL w="33774" cap="flat" cmpd="sng" algn="ctr">
                      <a:solidFill>
                        <a:srgbClr val="000000"/>
                      </a:solidFill>
                      <a:prstDash val="solid"/>
                      <a:round/>
                      <a:headEnd type="none" w="med" len="med"/>
                      <a:tailEnd type="none" w="med" len="med"/>
                    </a:lnL>
                    <a:lnR w="33774" cap="flat" cmpd="sng" algn="ctr">
                      <a:solidFill>
                        <a:srgbClr val="000000"/>
                      </a:solidFill>
                      <a:prstDash val="solid"/>
                      <a:round/>
                      <a:headEnd type="none" w="med" len="med"/>
                      <a:tailEnd type="none" w="med" len="med"/>
                    </a:lnR>
                    <a:lnT w="33774" cap="flat" cmpd="sng" algn="ctr">
                      <a:solidFill>
                        <a:srgbClr val="000000"/>
                      </a:solidFill>
                      <a:prstDash val="solid"/>
                      <a:round/>
                      <a:headEnd type="none" w="med" len="med"/>
                      <a:tailEnd type="none" w="med" len="med"/>
                    </a:lnT>
                    <a:lnB w="33774" cap="flat" cmpd="sng" algn="ctr">
                      <a:solidFill>
                        <a:srgbClr val="000000"/>
                      </a:solidFill>
                      <a:prstDash val="solid"/>
                      <a:round/>
                      <a:headEnd type="none" w="med" len="med"/>
                      <a:tailEnd type="none" w="med" len="med"/>
                    </a:lnB>
                  </a:tcPr>
                </a:tc>
                <a:tc>
                  <a:txBody>
                    <a:bodyPr/>
                    <a:lstStyle/>
                    <a:p>
                      <a:pPr algn="ctr">
                        <a:lnSpc>
                          <a:spcPts val="4037"/>
                        </a:lnSpc>
                        <a:defRPr/>
                      </a:pPr>
                      <a:r>
                        <a:rPr lang="en-US" sz="2100" b="1" dirty="0"/>
                        <a:t>22,068.00</a:t>
                      </a:r>
                    </a:p>
                  </a:txBody>
                  <a:tcPr marL="112579" marR="112579" marT="112579" marB="112579" anchor="ctr">
                    <a:lnL w="33774" cap="flat" cmpd="sng" algn="ctr">
                      <a:solidFill>
                        <a:srgbClr val="000000"/>
                      </a:solidFill>
                      <a:prstDash val="solid"/>
                      <a:round/>
                      <a:headEnd type="none" w="med" len="med"/>
                      <a:tailEnd type="none" w="med" len="med"/>
                    </a:lnL>
                    <a:lnR w="33774" cap="flat" cmpd="sng" algn="ctr">
                      <a:solidFill>
                        <a:srgbClr val="000000"/>
                      </a:solidFill>
                      <a:prstDash val="solid"/>
                      <a:round/>
                      <a:headEnd type="none" w="med" len="med"/>
                      <a:tailEnd type="none" w="med" len="med"/>
                    </a:lnR>
                    <a:lnT w="33774" cap="flat" cmpd="sng" algn="ctr">
                      <a:solidFill>
                        <a:srgbClr val="000000"/>
                      </a:solidFill>
                      <a:prstDash val="solid"/>
                      <a:round/>
                      <a:headEnd type="none" w="med" len="med"/>
                      <a:tailEnd type="none" w="med" len="med"/>
                    </a:lnT>
                    <a:lnB w="3377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6298643"/>
                  </a:ext>
                </a:extLst>
              </a:tr>
              <a:tr h="678363">
                <a:tc>
                  <a:txBody>
                    <a:bodyPr/>
                    <a:lstStyle/>
                    <a:p>
                      <a:pPr algn="ctr">
                        <a:lnSpc>
                          <a:spcPts val="5599"/>
                        </a:lnSpc>
                        <a:defRPr/>
                      </a:pPr>
                      <a:r>
                        <a:rPr lang="en-VI" sz="2700" b="1" i="0">
                          <a:effectLst/>
                        </a:rPr>
                        <a:t>$1,1</a:t>
                      </a:r>
                      <a:r>
                        <a:rPr lang="en-US" sz="2700" b="1" i="0">
                          <a:effectLst/>
                        </a:rPr>
                        <a:t>51</a:t>
                      </a:r>
                      <a:r>
                        <a:rPr lang="en-VI" sz="2700" b="1" i="0">
                          <a:effectLst/>
                        </a:rPr>
                        <a:t>,</a:t>
                      </a:r>
                      <a:r>
                        <a:rPr lang="en-US" sz="2700" b="1" i="0">
                          <a:effectLst/>
                        </a:rPr>
                        <a:t>415</a:t>
                      </a:r>
                      <a:r>
                        <a:rPr lang="en-VI" sz="2700" b="1" i="0">
                          <a:effectLst/>
                        </a:rPr>
                        <a:t>.</a:t>
                      </a:r>
                      <a:r>
                        <a:rPr lang="en-US" sz="2700" b="1" i="0">
                          <a:effectLst/>
                        </a:rPr>
                        <a:t>48</a:t>
                      </a:r>
                      <a:endParaRPr lang="en-US" sz="700"/>
                    </a:p>
                  </a:txBody>
                  <a:tcPr marL="112579" marR="112579" marT="112579" marB="112579" anchor="ctr">
                    <a:lnL w="33774" cap="flat" cmpd="sng" algn="ctr">
                      <a:solidFill>
                        <a:srgbClr val="000000"/>
                      </a:solidFill>
                      <a:prstDash val="solid"/>
                      <a:round/>
                      <a:headEnd type="none" w="med" len="med"/>
                      <a:tailEnd type="none" w="med" len="med"/>
                    </a:lnL>
                    <a:lnR w="33774" cap="flat" cmpd="sng" algn="ctr">
                      <a:solidFill>
                        <a:srgbClr val="000000"/>
                      </a:solidFill>
                      <a:prstDash val="solid"/>
                      <a:round/>
                      <a:headEnd type="none" w="med" len="med"/>
                      <a:tailEnd type="none" w="med" len="med"/>
                    </a:lnR>
                    <a:lnT w="33774" cap="flat" cmpd="sng" algn="ctr">
                      <a:solidFill>
                        <a:srgbClr val="000000"/>
                      </a:solidFill>
                      <a:prstDash val="solid"/>
                      <a:round/>
                      <a:headEnd type="none" w="med" len="med"/>
                      <a:tailEnd type="none" w="med" len="med"/>
                    </a:lnT>
                    <a:lnB w="33774" cap="flat" cmpd="sng" algn="ctr">
                      <a:solidFill>
                        <a:srgbClr val="000000"/>
                      </a:solidFill>
                      <a:prstDash val="solid"/>
                      <a:round/>
                      <a:headEnd type="none" w="med" len="med"/>
                      <a:tailEnd type="none" w="med" len="med"/>
                    </a:lnB>
                  </a:tcPr>
                </a:tc>
                <a:tc>
                  <a:txBody>
                    <a:bodyPr/>
                    <a:lstStyle/>
                    <a:p>
                      <a:pPr algn="ctr">
                        <a:lnSpc>
                          <a:spcPts val="5599"/>
                        </a:lnSpc>
                        <a:defRPr/>
                      </a:pPr>
                      <a:r>
                        <a:rPr lang="en-VI" sz="2700" b="1" i="0" dirty="0">
                          <a:effectLst/>
                        </a:rPr>
                        <a:t>$</a:t>
                      </a:r>
                      <a:r>
                        <a:rPr lang="en-US" sz="2700" b="1" i="0" dirty="0">
                          <a:effectLst/>
                        </a:rPr>
                        <a:t>1,187,664.32</a:t>
                      </a:r>
                      <a:endParaRPr lang="en-US" sz="700" dirty="0"/>
                    </a:p>
                  </a:txBody>
                  <a:tcPr marL="112579" marR="112579" marT="112579" marB="112579" anchor="ctr">
                    <a:lnL w="33774" cap="flat" cmpd="sng" algn="ctr">
                      <a:solidFill>
                        <a:srgbClr val="000000"/>
                      </a:solidFill>
                      <a:prstDash val="solid"/>
                      <a:round/>
                      <a:headEnd type="none" w="med" len="med"/>
                      <a:tailEnd type="none" w="med" len="med"/>
                    </a:lnL>
                    <a:lnR w="33774" cap="flat" cmpd="sng" algn="ctr">
                      <a:solidFill>
                        <a:srgbClr val="000000"/>
                      </a:solidFill>
                      <a:prstDash val="solid"/>
                      <a:round/>
                      <a:headEnd type="none" w="med" len="med"/>
                      <a:tailEnd type="none" w="med" len="med"/>
                    </a:lnR>
                    <a:lnT w="33774" cap="flat" cmpd="sng" algn="ctr">
                      <a:solidFill>
                        <a:srgbClr val="000000"/>
                      </a:solidFill>
                      <a:prstDash val="solid"/>
                      <a:round/>
                      <a:headEnd type="none" w="med" len="med"/>
                      <a:tailEnd type="none" w="med" len="med"/>
                    </a:lnT>
                    <a:lnB w="3377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17254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481AB-6BFD-A9AD-6A75-D615EA4748FB}"/>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46C8DF56-48DD-3C6E-30CE-DDB60CC700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944"/>
            <a:ext cx="4704367" cy="6836721"/>
          </a:xfrm>
          <a:prstGeom prst="rect">
            <a:avLst/>
          </a:prstGeom>
        </p:spPr>
      </p:pic>
      <p:grpSp>
        <p:nvGrpSpPr>
          <p:cNvPr id="2" name="Group 3">
            <a:extLst>
              <a:ext uri="{FF2B5EF4-FFF2-40B4-BE49-F238E27FC236}">
                <a16:creationId xmlns:a16="http://schemas.microsoft.com/office/drawing/2014/main" id="{BC106E60-0454-6A04-0BB7-53ABDA59360B}"/>
              </a:ext>
            </a:extLst>
          </p:cNvPr>
          <p:cNvGrpSpPr/>
          <p:nvPr/>
        </p:nvGrpSpPr>
        <p:grpSpPr>
          <a:xfrm>
            <a:off x="0" y="-76654"/>
            <a:ext cx="12192000" cy="1808011"/>
            <a:chOff x="0" y="-38100"/>
            <a:chExt cx="5439065" cy="898667"/>
          </a:xfrm>
          <a:solidFill>
            <a:srgbClr val="002060"/>
          </a:solidFill>
        </p:grpSpPr>
        <p:sp>
          <p:nvSpPr>
            <p:cNvPr id="3" name="Freeform 4">
              <a:extLst>
                <a:ext uri="{FF2B5EF4-FFF2-40B4-BE49-F238E27FC236}">
                  <a16:creationId xmlns:a16="http://schemas.microsoft.com/office/drawing/2014/main" id="{3F5BFE39-E8AE-654B-32E2-A4F9AB781EDC}"/>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endParaRPr lang="en-US" sz="1200"/>
            </a:p>
          </p:txBody>
        </p:sp>
        <p:sp>
          <p:nvSpPr>
            <p:cNvPr id="4" name="TextBox 5">
              <a:extLst>
                <a:ext uri="{FF2B5EF4-FFF2-40B4-BE49-F238E27FC236}">
                  <a16:creationId xmlns:a16="http://schemas.microsoft.com/office/drawing/2014/main" id="{440C50AB-C2D3-AE30-6990-65E4772B6507}"/>
                </a:ext>
              </a:extLst>
            </p:cNvPr>
            <p:cNvSpPr txBox="1"/>
            <p:nvPr/>
          </p:nvSpPr>
          <p:spPr>
            <a:xfrm>
              <a:off x="0" y="-38100"/>
              <a:ext cx="5439065" cy="898667"/>
            </a:xfrm>
            <a:prstGeom prst="rect">
              <a:avLst/>
            </a:prstGeom>
            <a:grpFill/>
          </p:spPr>
          <p:txBody>
            <a:bodyPr lIns="33867" tIns="33867" rIns="33867" bIns="33867" rtlCol="0" anchor="ctr"/>
            <a:lstStyle/>
            <a:p>
              <a:pPr algn="ctr">
                <a:lnSpc>
                  <a:spcPts val="1773"/>
                </a:lnSpc>
              </a:pPr>
              <a:endParaRPr sz="1200"/>
            </a:p>
          </p:txBody>
        </p:sp>
      </p:grpSp>
      <p:grpSp>
        <p:nvGrpSpPr>
          <p:cNvPr id="5" name="Group 6">
            <a:extLst>
              <a:ext uri="{FF2B5EF4-FFF2-40B4-BE49-F238E27FC236}">
                <a16:creationId xmlns:a16="http://schemas.microsoft.com/office/drawing/2014/main" id="{156FF1A2-7E44-74CE-00B0-0CF908B4C7D2}"/>
              </a:ext>
            </a:extLst>
          </p:cNvPr>
          <p:cNvGrpSpPr/>
          <p:nvPr/>
        </p:nvGrpSpPr>
        <p:grpSpPr>
          <a:xfrm>
            <a:off x="0" y="686069"/>
            <a:ext cx="863601" cy="1045289"/>
            <a:chOff x="0" y="-60443"/>
            <a:chExt cx="1050549" cy="429105"/>
          </a:xfrm>
        </p:grpSpPr>
        <p:sp>
          <p:nvSpPr>
            <p:cNvPr id="6" name="Freeform 7">
              <a:extLst>
                <a:ext uri="{FF2B5EF4-FFF2-40B4-BE49-F238E27FC236}">
                  <a16:creationId xmlns:a16="http://schemas.microsoft.com/office/drawing/2014/main" id="{E909AC67-0A91-D0F4-36FA-B35D1881CD3F}"/>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endParaRPr lang="en-US" sz="1200"/>
            </a:p>
          </p:txBody>
        </p:sp>
        <p:sp>
          <p:nvSpPr>
            <p:cNvPr id="7" name="TextBox 8">
              <a:extLst>
                <a:ext uri="{FF2B5EF4-FFF2-40B4-BE49-F238E27FC236}">
                  <a16:creationId xmlns:a16="http://schemas.microsoft.com/office/drawing/2014/main" id="{E3820DC5-68B3-12FF-F9BD-D419F19EA221}"/>
                </a:ext>
              </a:extLst>
            </p:cNvPr>
            <p:cNvSpPr txBox="1"/>
            <p:nvPr/>
          </p:nvSpPr>
          <p:spPr>
            <a:xfrm>
              <a:off x="703826" y="-60443"/>
              <a:ext cx="346723" cy="429104"/>
            </a:xfrm>
            <a:prstGeom prst="rect">
              <a:avLst/>
            </a:prstGeom>
          </p:spPr>
          <p:txBody>
            <a:bodyPr lIns="33867" tIns="33867" rIns="33867" bIns="33867" rtlCol="0" anchor="ctr"/>
            <a:lstStyle/>
            <a:p>
              <a:pPr algn="ctr">
                <a:lnSpc>
                  <a:spcPts val="1773"/>
                </a:lnSpc>
              </a:pPr>
              <a:endParaRPr sz="1200"/>
            </a:p>
          </p:txBody>
        </p:sp>
      </p:grpSp>
      <p:grpSp>
        <p:nvGrpSpPr>
          <p:cNvPr id="8" name="Group 9">
            <a:extLst>
              <a:ext uri="{FF2B5EF4-FFF2-40B4-BE49-F238E27FC236}">
                <a16:creationId xmlns:a16="http://schemas.microsoft.com/office/drawing/2014/main" id="{D6134446-BA48-8948-A65A-62FEF4737215}"/>
              </a:ext>
            </a:extLst>
          </p:cNvPr>
          <p:cNvGrpSpPr/>
          <p:nvPr/>
        </p:nvGrpSpPr>
        <p:grpSpPr>
          <a:xfrm>
            <a:off x="11328400" y="-76654"/>
            <a:ext cx="863600" cy="814441"/>
            <a:chOff x="0" y="0"/>
            <a:chExt cx="1050549" cy="370360"/>
          </a:xfrm>
        </p:grpSpPr>
        <p:sp>
          <p:nvSpPr>
            <p:cNvPr id="9" name="Freeform 10">
              <a:extLst>
                <a:ext uri="{FF2B5EF4-FFF2-40B4-BE49-F238E27FC236}">
                  <a16:creationId xmlns:a16="http://schemas.microsoft.com/office/drawing/2014/main" id="{75F5D006-7903-B5F0-C6E2-949EFA635461}"/>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endParaRPr lang="en-US" sz="1200"/>
            </a:p>
          </p:txBody>
        </p:sp>
        <p:sp>
          <p:nvSpPr>
            <p:cNvPr id="10" name="TextBox 11">
              <a:extLst>
                <a:ext uri="{FF2B5EF4-FFF2-40B4-BE49-F238E27FC236}">
                  <a16:creationId xmlns:a16="http://schemas.microsoft.com/office/drawing/2014/main" id="{9BE8ECFD-E682-667E-3B1F-BB276C2B89F0}"/>
                </a:ext>
              </a:extLst>
            </p:cNvPr>
            <p:cNvSpPr txBox="1"/>
            <p:nvPr/>
          </p:nvSpPr>
          <p:spPr>
            <a:xfrm>
              <a:off x="0" y="-38100"/>
              <a:ext cx="1050549" cy="408460"/>
            </a:xfrm>
            <a:prstGeom prst="rect">
              <a:avLst/>
            </a:prstGeom>
          </p:spPr>
          <p:txBody>
            <a:bodyPr lIns="33867" tIns="33867" rIns="33867" bIns="33867" rtlCol="0" anchor="ctr"/>
            <a:lstStyle/>
            <a:p>
              <a:pPr algn="ctr">
                <a:lnSpc>
                  <a:spcPts val="1773"/>
                </a:lnSpc>
              </a:pPr>
              <a:endParaRPr sz="1200"/>
            </a:p>
          </p:txBody>
        </p:sp>
      </p:grpSp>
      <p:sp>
        <p:nvSpPr>
          <p:cNvPr id="11" name="TextBox 29">
            <a:extLst>
              <a:ext uri="{FF2B5EF4-FFF2-40B4-BE49-F238E27FC236}">
                <a16:creationId xmlns:a16="http://schemas.microsoft.com/office/drawing/2014/main" id="{A0D31F79-7F94-26E2-4C04-C646A97CEFB7}"/>
              </a:ext>
            </a:extLst>
          </p:cNvPr>
          <p:cNvSpPr txBox="1"/>
          <p:nvPr/>
        </p:nvSpPr>
        <p:spPr>
          <a:xfrm>
            <a:off x="976413" y="827352"/>
            <a:ext cx="4372574" cy="636200"/>
          </a:xfrm>
          <a:prstGeom prst="rect">
            <a:avLst/>
          </a:prstGeom>
        </p:spPr>
        <p:txBody>
          <a:bodyPr wrap="square" lIns="0" tIns="0" rIns="0" bIns="0" rtlCol="0" anchor="t">
            <a:spAutoFit/>
          </a:bodyPr>
          <a:lstStyle/>
          <a:p>
            <a:r>
              <a:rPr lang="en-US" sz="2067" b="1" cap="all">
                <a:solidFill>
                  <a:schemeClr val="bg1"/>
                </a:solidFill>
                <a:ea typeface="+mn-lt"/>
                <a:cs typeface="+mn-lt"/>
              </a:rPr>
              <a:t>Federal Highway (FHWA) Funded (Annual Allocation)</a:t>
            </a:r>
            <a:endParaRPr lang="en-US" sz="1200">
              <a:solidFill>
                <a:schemeClr val="bg1"/>
              </a:solidFill>
            </a:endParaRPr>
          </a:p>
        </p:txBody>
      </p:sp>
      <p:pic>
        <p:nvPicPr>
          <p:cNvPr id="15" name="Picture 14" descr="A black and yellow rectangle with black letters&#10;&#10;AI-generated content may be incorrect.">
            <a:extLst>
              <a:ext uri="{FF2B5EF4-FFF2-40B4-BE49-F238E27FC236}">
                <a16:creationId xmlns:a16="http://schemas.microsoft.com/office/drawing/2014/main" id="{9E0132BF-F975-66CF-3EAC-46AD211460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5573" y="6285479"/>
            <a:ext cx="968983" cy="406400"/>
          </a:xfrm>
          <a:prstGeom prst="rect">
            <a:avLst/>
          </a:prstGeom>
        </p:spPr>
      </p:pic>
      <p:sp>
        <p:nvSpPr>
          <p:cNvPr id="16" name="TextBox 14">
            <a:extLst>
              <a:ext uri="{FF2B5EF4-FFF2-40B4-BE49-F238E27FC236}">
                <a16:creationId xmlns:a16="http://schemas.microsoft.com/office/drawing/2014/main" id="{13A2F316-06EC-04F9-29D1-B0BF5020AE5D}"/>
              </a:ext>
            </a:extLst>
          </p:cNvPr>
          <p:cNvSpPr txBox="1"/>
          <p:nvPr/>
        </p:nvSpPr>
        <p:spPr>
          <a:xfrm>
            <a:off x="4936808" y="3118576"/>
            <a:ext cx="3807485" cy="1568571"/>
          </a:xfrm>
          <a:prstGeom prst="rect">
            <a:avLst/>
          </a:prstGeom>
        </p:spPr>
        <p:txBody>
          <a:bodyPr lIns="0" tIns="0" rIns="0" bIns="0" rtlCol="0" anchor="t">
            <a:spAutoFit/>
          </a:bodyPr>
          <a:lstStyle/>
          <a:p>
            <a:pPr marL="646779" lvl="1" indent="-323390" algn="just">
              <a:lnSpc>
                <a:spcPts val="4194"/>
              </a:lnSpc>
              <a:buFont typeface="Arial"/>
              <a:buChar char="•"/>
            </a:pPr>
            <a:r>
              <a:rPr lang="en-US" sz="2995" b="1">
                <a:solidFill>
                  <a:srgbClr val="000000"/>
                </a:solidFill>
                <a:latin typeface="Century Gothic Paneuropean Bold"/>
                <a:ea typeface="Century Gothic Paneuropean Bold"/>
                <a:cs typeface="Century Gothic Paneuropean Bold"/>
                <a:sym typeface="Century Gothic Paneuropean Bold"/>
              </a:rPr>
              <a:t>CLIFTON HILL</a:t>
            </a:r>
          </a:p>
          <a:p>
            <a:pPr algn="just">
              <a:lnSpc>
                <a:spcPts val="4194"/>
              </a:lnSpc>
            </a:pPr>
            <a:endParaRPr lang="en-US" sz="2995" b="1">
              <a:solidFill>
                <a:srgbClr val="000000"/>
              </a:solidFill>
              <a:latin typeface="Century Gothic Paneuropean Bold"/>
              <a:ea typeface="Century Gothic Paneuropean Bold"/>
              <a:cs typeface="Century Gothic Paneuropean Bold"/>
              <a:sym typeface="Century Gothic Paneuropean Bold"/>
            </a:endParaRPr>
          </a:p>
          <a:p>
            <a:pPr marL="646779" lvl="1" indent="-323390" algn="just">
              <a:lnSpc>
                <a:spcPts val="4194"/>
              </a:lnSpc>
              <a:buFont typeface="Arial"/>
              <a:buChar char="•"/>
            </a:pPr>
            <a:r>
              <a:rPr lang="en-US" sz="2995" b="1">
                <a:solidFill>
                  <a:srgbClr val="000000"/>
                </a:solidFill>
                <a:latin typeface="Century Gothic Paneuropean Bold"/>
                <a:ea typeface="Century Gothic Paneuropean Bold"/>
                <a:cs typeface="Century Gothic Paneuropean Bold"/>
                <a:sym typeface="Century Gothic Paneuropean Bold"/>
              </a:rPr>
              <a:t>RAPHUNE HILL</a:t>
            </a:r>
          </a:p>
        </p:txBody>
      </p:sp>
      <p:grpSp>
        <p:nvGrpSpPr>
          <p:cNvPr id="17" name="Group 15">
            <a:extLst>
              <a:ext uri="{FF2B5EF4-FFF2-40B4-BE49-F238E27FC236}">
                <a16:creationId xmlns:a16="http://schemas.microsoft.com/office/drawing/2014/main" id="{5A2C7ADF-367A-2D72-9DBD-BC866C650B64}"/>
              </a:ext>
            </a:extLst>
          </p:cNvPr>
          <p:cNvGrpSpPr/>
          <p:nvPr/>
        </p:nvGrpSpPr>
        <p:grpSpPr>
          <a:xfrm>
            <a:off x="10369408" y="1714819"/>
            <a:ext cx="2495318" cy="2179175"/>
            <a:chOff x="0" y="-209549"/>
            <a:chExt cx="4990634" cy="4358349"/>
          </a:xfrm>
        </p:grpSpPr>
        <p:sp>
          <p:nvSpPr>
            <p:cNvPr id="18" name="TextBox 16">
              <a:extLst>
                <a:ext uri="{FF2B5EF4-FFF2-40B4-BE49-F238E27FC236}">
                  <a16:creationId xmlns:a16="http://schemas.microsoft.com/office/drawing/2014/main" id="{F9B8D782-173D-59B6-73EB-076A4D7BB300}"/>
                </a:ext>
              </a:extLst>
            </p:cNvPr>
            <p:cNvSpPr txBox="1"/>
            <p:nvPr/>
          </p:nvSpPr>
          <p:spPr>
            <a:xfrm>
              <a:off x="0" y="3070044"/>
              <a:ext cx="3279295" cy="1078756"/>
            </a:xfrm>
            <a:prstGeom prst="rect">
              <a:avLst/>
            </a:prstGeom>
          </p:spPr>
          <p:txBody>
            <a:bodyPr lIns="0" tIns="0" rIns="0" bIns="0" rtlCol="0" anchor="t">
              <a:spAutoFit/>
            </a:bodyPr>
            <a:lstStyle/>
            <a:p>
              <a:pPr>
                <a:lnSpc>
                  <a:spcPts val="4584"/>
                </a:lnSpc>
                <a:spcBef>
                  <a:spcPct val="0"/>
                </a:spcBef>
              </a:pPr>
              <a:r>
                <a:rPr lang="en-US" sz="3321" b="1" spc="116">
                  <a:latin typeface="Century Gothic Paneuropean Bold"/>
                  <a:ea typeface="Century Gothic Paneuropean Bold"/>
                  <a:cs typeface="Century Gothic Paneuropean Bold"/>
                  <a:sym typeface="Century Gothic Paneuropean Bold"/>
                </a:rPr>
                <a:t>FY2026</a:t>
              </a:r>
            </a:p>
          </p:txBody>
        </p:sp>
        <p:sp>
          <p:nvSpPr>
            <p:cNvPr id="19" name="TextBox 17">
              <a:extLst>
                <a:ext uri="{FF2B5EF4-FFF2-40B4-BE49-F238E27FC236}">
                  <a16:creationId xmlns:a16="http://schemas.microsoft.com/office/drawing/2014/main" id="{A533CA0C-54B0-F3A0-B052-A15C8D24C1C2}"/>
                </a:ext>
              </a:extLst>
            </p:cNvPr>
            <p:cNvSpPr txBox="1"/>
            <p:nvPr/>
          </p:nvSpPr>
          <p:spPr>
            <a:xfrm>
              <a:off x="0" y="-209549"/>
              <a:ext cx="4990634" cy="2470419"/>
            </a:xfrm>
            <a:prstGeom prst="rect">
              <a:avLst/>
            </a:prstGeom>
          </p:spPr>
          <p:txBody>
            <a:bodyPr lIns="0" tIns="0" rIns="0" bIns="0" rtlCol="0" anchor="t">
              <a:spAutoFit/>
            </a:bodyPr>
            <a:lstStyle/>
            <a:p>
              <a:pPr>
                <a:lnSpc>
                  <a:spcPts val="10949"/>
                </a:lnSpc>
                <a:spcBef>
                  <a:spcPct val="0"/>
                </a:spcBef>
              </a:pPr>
              <a:r>
                <a:rPr lang="en-US" sz="6400" b="1">
                  <a:latin typeface="Century Gothic Paneuropean Bold"/>
                  <a:ea typeface="Century Gothic Paneuropean Bold"/>
                  <a:cs typeface="Century Gothic Paneuropean Bold"/>
                  <a:sym typeface="Century Gothic Paneuropean Bold"/>
                </a:rPr>
                <a:t>$7</a:t>
              </a:r>
              <a:endParaRPr lang="en-US" sz="6400" b="1">
                <a:latin typeface="Century Gothic Paneuropean Bold"/>
                <a:ea typeface="Century Gothic Paneuropean Bold"/>
                <a:cs typeface="Century Gothic Paneuropean Bold"/>
              </a:endParaRPr>
            </a:p>
          </p:txBody>
        </p:sp>
        <p:sp>
          <p:nvSpPr>
            <p:cNvPr id="20" name="TextBox 18">
              <a:extLst>
                <a:ext uri="{FF2B5EF4-FFF2-40B4-BE49-F238E27FC236}">
                  <a16:creationId xmlns:a16="http://schemas.microsoft.com/office/drawing/2014/main" id="{16C74550-BAAD-0068-AA8A-C3B9005157B6}"/>
                </a:ext>
              </a:extLst>
            </p:cNvPr>
            <p:cNvSpPr txBox="1"/>
            <p:nvPr/>
          </p:nvSpPr>
          <p:spPr>
            <a:xfrm>
              <a:off x="0" y="2272408"/>
              <a:ext cx="3079877" cy="868956"/>
            </a:xfrm>
            <a:prstGeom prst="rect">
              <a:avLst/>
            </a:prstGeom>
          </p:spPr>
          <p:txBody>
            <a:bodyPr lIns="0" tIns="0" rIns="0" bIns="0" rtlCol="0" anchor="t">
              <a:spAutoFit/>
            </a:bodyPr>
            <a:lstStyle/>
            <a:p>
              <a:pPr>
                <a:lnSpc>
                  <a:spcPts val="3716"/>
                </a:lnSpc>
                <a:spcBef>
                  <a:spcPct val="0"/>
                </a:spcBef>
              </a:pPr>
              <a:r>
                <a:rPr lang="en-US" sz="2693" b="1" spc="94">
                  <a:latin typeface="Century Gothic Paneuropean Bold"/>
                  <a:ea typeface="Century Gothic Paneuropean Bold"/>
                  <a:cs typeface="Century Gothic Paneuropean Bold"/>
                  <a:sym typeface="Century Gothic Paneuropean Bold"/>
                </a:rPr>
                <a:t>MILLION</a:t>
              </a:r>
            </a:p>
          </p:txBody>
        </p:sp>
      </p:grpSp>
      <p:grpSp>
        <p:nvGrpSpPr>
          <p:cNvPr id="21" name="Group 19">
            <a:extLst>
              <a:ext uri="{FF2B5EF4-FFF2-40B4-BE49-F238E27FC236}">
                <a16:creationId xmlns:a16="http://schemas.microsoft.com/office/drawing/2014/main" id="{A5D8BFDF-317B-7B7B-CDE8-0E3A8614B753}"/>
              </a:ext>
            </a:extLst>
          </p:cNvPr>
          <p:cNvGrpSpPr/>
          <p:nvPr/>
        </p:nvGrpSpPr>
        <p:grpSpPr>
          <a:xfrm>
            <a:off x="10237049" y="3900119"/>
            <a:ext cx="2495318" cy="2011279"/>
            <a:chOff x="-264717" y="126244"/>
            <a:chExt cx="4990634" cy="4022558"/>
          </a:xfrm>
        </p:grpSpPr>
        <p:sp>
          <p:nvSpPr>
            <p:cNvPr id="22" name="TextBox 20">
              <a:extLst>
                <a:ext uri="{FF2B5EF4-FFF2-40B4-BE49-F238E27FC236}">
                  <a16:creationId xmlns:a16="http://schemas.microsoft.com/office/drawing/2014/main" id="{E0866515-BBC0-2A5C-BA06-B11E5F3248AF}"/>
                </a:ext>
              </a:extLst>
            </p:cNvPr>
            <p:cNvSpPr txBox="1"/>
            <p:nvPr/>
          </p:nvSpPr>
          <p:spPr>
            <a:xfrm>
              <a:off x="1" y="3070046"/>
              <a:ext cx="3279295" cy="1078756"/>
            </a:xfrm>
            <a:prstGeom prst="rect">
              <a:avLst/>
            </a:prstGeom>
          </p:spPr>
          <p:txBody>
            <a:bodyPr lIns="0" tIns="0" rIns="0" bIns="0" rtlCol="0" anchor="t">
              <a:spAutoFit/>
            </a:bodyPr>
            <a:lstStyle/>
            <a:p>
              <a:pPr>
                <a:lnSpc>
                  <a:spcPts val="4584"/>
                </a:lnSpc>
                <a:spcBef>
                  <a:spcPct val="0"/>
                </a:spcBef>
              </a:pPr>
              <a:r>
                <a:rPr lang="en-US" sz="3321" b="1" spc="116">
                  <a:latin typeface="Century Gothic Paneuropean Bold"/>
                  <a:ea typeface="Century Gothic Paneuropean Bold"/>
                  <a:cs typeface="Century Gothic Paneuropean Bold"/>
                  <a:sym typeface="Century Gothic Paneuropean Bold"/>
                </a:rPr>
                <a:t>FY2027</a:t>
              </a:r>
            </a:p>
          </p:txBody>
        </p:sp>
        <p:sp>
          <p:nvSpPr>
            <p:cNvPr id="23" name="TextBox 21">
              <a:extLst>
                <a:ext uri="{FF2B5EF4-FFF2-40B4-BE49-F238E27FC236}">
                  <a16:creationId xmlns:a16="http://schemas.microsoft.com/office/drawing/2014/main" id="{0B2ACAF0-0071-327C-FEC3-C6B2F65D2898}"/>
                </a:ext>
              </a:extLst>
            </p:cNvPr>
            <p:cNvSpPr txBox="1"/>
            <p:nvPr/>
          </p:nvSpPr>
          <p:spPr>
            <a:xfrm>
              <a:off x="-264717" y="126244"/>
              <a:ext cx="4990634" cy="2470420"/>
            </a:xfrm>
            <a:prstGeom prst="rect">
              <a:avLst/>
            </a:prstGeom>
          </p:spPr>
          <p:txBody>
            <a:bodyPr lIns="0" tIns="0" rIns="0" bIns="0" rtlCol="0" anchor="t">
              <a:spAutoFit/>
            </a:bodyPr>
            <a:lstStyle/>
            <a:p>
              <a:pPr>
                <a:lnSpc>
                  <a:spcPts val="10949"/>
                </a:lnSpc>
                <a:spcBef>
                  <a:spcPct val="0"/>
                </a:spcBef>
              </a:pPr>
              <a:r>
                <a:rPr lang="en-US" sz="6400" b="1">
                  <a:latin typeface="Century Gothic Paneuropean Bold"/>
                  <a:ea typeface="Century Gothic Paneuropean Bold"/>
                  <a:cs typeface="Century Gothic Paneuropean Bold"/>
                  <a:sym typeface="Century Gothic Paneuropean Bold"/>
                </a:rPr>
                <a:t>$5.5</a:t>
              </a:r>
              <a:endParaRPr lang="en-US" sz="6400" b="1">
                <a:latin typeface="Century Gothic Paneuropean Bold"/>
                <a:ea typeface="Century Gothic Paneuropean Bold"/>
                <a:cs typeface="Century Gothic Paneuropean Bold"/>
              </a:endParaRPr>
            </a:p>
          </p:txBody>
        </p:sp>
        <p:sp>
          <p:nvSpPr>
            <p:cNvPr id="24" name="TextBox 22">
              <a:extLst>
                <a:ext uri="{FF2B5EF4-FFF2-40B4-BE49-F238E27FC236}">
                  <a16:creationId xmlns:a16="http://schemas.microsoft.com/office/drawing/2014/main" id="{59080824-C194-3E9E-D044-F784ADB26682}"/>
                </a:ext>
              </a:extLst>
            </p:cNvPr>
            <p:cNvSpPr txBox="1"/>
            <p:nvPr/>
          </p:nvSpPr>
          <p:spPr>
            <a:xfrm>
              <a:off x="1" y="2272408"/>
              <a:ext cx="3079877" cy="868956"/>
            </a:xfrm>
            <a:prstGeom prst="rect">
              <a:avLst/>
            </a:prstGeom>
          </p:spPr>
          <p:txBody>
            <a:bodyPr lIns="0" tIns="0" rIns="0" bIns="0" rtlCol="0" anchor="t">
              <a:spAutoFit/>
            </a:bodyPr>
            <a:lstStyle/>
            <a:p>
              <a:pPr>
                <a:lnSpc>
                  <a:spcPts val="3716"/>
                </a:lnSpc>
                <a:spcBef>
                  <a:spcPct val="0"/>
                </a:spcBef>
              </a:pPr>
              <a:r>
                <a:rPr lang="en-US" sz="2693" b="1" spc="94">
                  <a:latin typeface="Century Gothic Paneuropean Bold"/>
                  <a:ea typeface="Century Gothic Paneuropean Bold"/>
                  <a:cs typeface="Century Gothic Paneuropean Bold"/>
                  <a:sym typeface="Century Gothic Paneuropean Bold"/>
                </a:rPr>
                <a:t>MILLION</a:t>
              </a:r>
            </a:p>
          </p:txBody>
        </p:sp>
      </p:grpSp>
      <p:sp>
        <p:nvSpPr>
          <p:cNvPr id="27" name="Rectangle 1">
            <a:extLst>
              <a:ext uri="{FF2B5EF4-FFF2-40B4-BE49-F238E27FC236}">
                <a16:creationId xmlns:a16="http://schemas.microsoft.com/office/drawing/2014/main" id="{47105221-FE86-F743-4BE3-AB1DC8109BB3}"/>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VI" sz="1200"/>
          </a:p>
        </p:txBody>
      </p:sp>
      <p:sp>
        <p:nvSpPr>
          <p:cNvPr id="28" name="Rectangle 2">
            <a:extLst>
              <a:ext uri="{FF2B5EF4-FFF2-40B4-BE49-F238E27FC236}">
                <a16:creationId xmlns:a16="http://schemas.microsoft.com/office/drawing/2014/main" id="{7317D789-2123-8D6D-D2F4-6C2613B03A7F}"/>
              </a:ext>
            </a:extLst>
          </p:cNvPr>
          <p:cNvSpPr>
            <a:spLocks noChangeArrowheads="1"/>
          </p:cNvSpPr>
          <p:nvPr/>
        </p:nvSpPr>
        <p:spPr bwMode="auto">
          <a:xfrm>
            <a:off x="101600" y="-215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VI" sz="1200"/>
          </a:p>
        </p:txBody>
      </p:sp>
    </p:spTree>
    <p:extLst>
      <p:ext uri="{BB962C8B-B14F-4D97-AF65-F5344CB8AC3E}">
        <p14:creationId xmlns:p14="http://schemas.microsoft.com/office/powerpoint/2010/main" val="907175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5171562-D363-C5A7-2690-97E4530CB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691"/>
            <a:ext cx="4704367" cy="6879861"/>
          </a:xfrm>
          <a:prstGeom prst="rect">
            <a:avLst/>
          </a:prstGeom>
        </p:spPr>
      </p:pic>
      <p:grpSp>
        <p:nvGrpSpPr>
          <p:cNvPr id="2" name="Group 3">
            <a:extLst>
              <a:ext uri="{FF2B5EF4-FFF2-40B4-BE49-F238E27FC236}">
                <a16:creationId xmlns:a16="http://schemas.microsoft.com/office/drawing/2014/main" id="{D97FB646-4B85-B97D-6060-26824C5BC5BE}"/>
              </a:ext>
            </a:extLst>
          </p:cNvPr>
          <p:cNvGrpSpPr/>
          <p:nvPr/>
        </p:nvGrpSpPr>
        <p:grpSpPr>
          <a:xfrm>
            <a:off x="0" y="-76654"/>
            <a:ext cx="12192000" cy="1808011"/>
            <a:chOff x="0" y="-38100"/>
            <a:chExt cx="5439065" cy="898667"/>
          </a:xfrm>
          <a:solidFill>
            <a:srgbClr val="002060"/>
          </a:solidFill>
        </p:grpSpPr>
        <p:sp>
          <p:nvSpPr>
            <p:cNvPr id="3" name="Freeform 4">
              <a:extLst>
                <a:ext uri="{FF2B5EF4-FFF2-40B4-BE49-F238E27FC236}">
                  <a16:creationId xmlns:a16="http://schemas.microsoft.com/office/drawing/2014/main" id="{2974ED42-7878-B85F-51FC-D3B6CFB623D9}"/>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endParaRPr lang="en-US" sz="1200"/>
            </a:p>
          </p:txBody>
        </p:sp>
        <p:sp>
          <p:nvSpPr>
            <p:cNvPr id="4" name="TextBox 5">
              <a:extLst>
                <a:ext uri="{FF2B5EF4-FFF2-40B4-BE49-F238E27FC236}">
                  <a16:creationId xmlns:a16="http://schemas.microsoft.com/office/drawing/2014/main" id="{031FBB75-52DA-81D8-B588-DBE33BFBD155}"/>
                </a:ext>
              </a:extLst>
            </p:cNvPr>
            <p:cNvSpPr txBox="1"/>
            <p:nvPr/>
          </p:nvSpPr>
          <p:spPr>
            <a:xfrm>
              <a:off x="0" y="-38100"/>
              <a:ext cx="5439065" cy="898667"/>
            </a:xfrm>
            <a:prstGeom prst="rect">
              <a:avLst/>
            </a:prstGeom>
            <a:grpFill/>
          </p:spPr>
          <p:txBody>
            <a:bodyPr lIns="33867" tIns="33867" rIns="33867" bIns="33867" rtlCol="0" anchor="ctr"/>
            <a:lstStyle/>
            <a:p>
              <a:pPr algn="ctr">
                <a:lnSpc>
                  <a:spcPts val="1773"/>
                </a:lnSpc>
              </a:pPr>
              <a:endParaRPr sz="1200"/>
            </a:p>
          </p:txBody>
        </p:sp>
      </p:grpSp>
      <p:grpSp>
        <p:nvGrpSpPr>
          <p:cNvPr id="5" name="Group 6">
            <a:extLst>
              <a:ext uri="{FF2B5EF4-FFF2-40B4-BE49-F238E27FC236}">
                <a16:creationId xmlns:a16="http://schemas.microsoft.com/office/drawing/2014/main" id="{BCFAA0B1-F2DA-22A3-46D2-3845A086B12A}"/>
              </a:ext>
            </a:extLst>
          </p:cNvPr>
          <p:cNvGrpSpPr/>
          <p:nvPr/>
        </p:nvGrpSpPr>
        <p:grpSpPr>
          <a:xfrm>
            <a:off x="0" y="686069"/>
            <a:ext cx="863601" cy="1045289"/>
            <a:chOff x="0" y="-60443"/>
            <a:chExt cx="1050549" cy="429105"/>
          </a:xfrm>
        </p:grpSpPr>
        <p:sp>
          <p:nvSpPr>
            <p:cNvPr id="6" name="Freeform 7">
              <a:extLst>
                <a:ext uri="{FF2B5EF4-FFF2-40B4-BE49-F238E27FC236}">
                  <a16:creationId xmlns:a16="http://schemas.microsoft.com/office/drawing/2014/main" id="{868F3E9B-2439-D88C-719E-E86462521EB8}"/>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endParaRPr lang="en-US" sz="1200"/>
            </a:p>
          </p:txBody>
        </p:sp>
        <p:sp>
          <p:nvSpPr>
            <p:cNvPr id="7" name="TextBox 8">
              <a:extLst>
                <a:ext uri="{FF2B5EF4-FFF2-40B4-BE49-F238E27FC236}">
                  <a16:creationId xmlns:a16="http://schemas.microsoft.com/office/drawing/2014/main" id="{52879293-0449-F783-05D6-744B7880BBCB}"/>
                </a:ext>
              </a:extLst>
            </p:cNvPr>
            <p:cNvSpPr txBox="1"/>
            <p:nvPr/>
          </p:nvSpPr>
          <p:spPr>
            <a:xfrm>
              <a:off x="703826" y="-60443"/>
              <a:ext cx="346723" cy="429104"/>
            </a:xfrm>
            <a:prstGeom prst="rect">
              <a:avLst/>
            </a:prstGeom>
          </p:spPr>
          <p:txBody>
            <a:bodyPr lIns="33867" tIns="33867" rIns="33867" bIns="33867" rtlCol="0" anchor="ctr"/>
            <a:lstStyle/>
            <a:p>
              <a:pPr algn="ctr">
                <a:lnSpc>
                  <a:spcPts val="1773"/>
                </a:lnSpc>
              </a:pPr>
              <a:endParaRPr sz="1200"/>
            </a:p>
          </p:txBody>
        </p:sp>
      </p:grpSp>
      <p:grpSp>
        <p:nvGrpSpPr>
          <p:cNvPr id="8" name="Group 9">
            <a:extLst>
              <a:ext uri="{FF2B5EF4-FFF2-40B4-BE49-F238E27FC236}">
                <a16:creationId xmlns:a16="http://schemas.microsoft.com/office/drawing/2014/main" id="{EC269EDB-8246-9528-D681-7AE5FD005FDD}"/>
              </a:ext>
            </a:extLst>
          </p:cNvPr>
          <p:cNvGrpSpPr/>
          <p:nvPr/>
        </p:nvGrpSpPr>
        <p:grpSpPr>
          <a:xfrm>
            <a:off x="11328400" y="-76654"/>
            <a:ext cx="863600" cy="814441"/>
            <a:chOff x="0" y="0"/>
            <a:chExt cx="1050549" cy="370360"/>
          </a:xfrm>
        </p:grpSpPr>
        <p:sp>
          <p:nvSpPr>
            <p:cNvPr id="9" name="Freeform 10">
              <a:extLst>
                <a:ext uri="{FF2B5EF4-FFF2-40B4-BE49-F238E27FC236}">
                  <a16:creationId xmlns:a16="http://schemas.microsoft.com/office/drawing/2014/main" id="{E6248189-ECA0-38DF-A9A8-B5A916CA4B1D}"/>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endParaRPr lang="en-US" sz="1200"/>
            </a:p>
          </p:txBody>
        </p:sp>
        <p:sp>
          <p:nvSpPr>
            <p:cNvPr id="10" name="TextBox 11">
              <a:extLst>
                <a:ext uri="{FF2B5EF4-FFF2-40B4-BE49-F238E27FC236}">
                  <a16:creationId xmlns:a16="http://schemas.microsoft.com/office/drawing/2014/main" id="{E019EB96-F7BD-C9B7-3FDC-98E3E3F2E9D5}"/>
                </a:ext>
              </a:extLst>
            </p:cNvPr>
            <p:cNvSpPr txBox="1"/>
            <p:nvPr/>
          </p:nvSpPr>
          <p:spPr>
            <a:xfrm>
              <a:off x="0" y="-38100"/>
              <a:ext cx="1050549" cy="408460"/>
            </a:xfrm>
            <a:prstGeom prst="rect">
              <a:avLst/>
            </a:prstGeom>
          </p:spPr>
          <p:txBody>
            <a:bodyPr lIns="33867" tIns="33867" rIns="33867" bIns="33867" rtlCol="0" anchor="ctr"/>
            <a:lstStyle/>
            <a:p>
              <a:pPr algn="ctr">
                <a:lnSpc>
                  <a:spcPts val="1773"/>
                </a:lnSpc>
              </a:pPr>
              <a:endParaRPr sz="1200"/>
            </a:p>
          </p:txBody>
        </p:sp>
      </p:grpSp>
      <p:sp>
        <p:nvSpPr>
          <p:cNvPr id="13" name="TextBox 29">
            <a:extLst>
              <a:ext uri="{FF2B5EF4-FFF2-40B4-BE49-F238E27FC236}">
                <a16:creationId xmlns:a16="http://schemas.microsoft.com/office/drawing/2014/main" id="{15F72BAB-1423-A02A-9875-E13710A8D396}"/>
              </a:ext>
            </a:extLst>
          </p:cNvPr>
          <p:cNvSpPr txBox="1"/>
          <p:nvPr/>
        </p:nvSpPr>
        <p:spPr>
          <a:xfrm>
            <a:off x="967315" y="823086"/>
            <a:ext cx="4372574" cy="538609"/>
          </a:xfrm>
          <a:prstGeom prst="rect">
            <a:avLst/>
          </a:prstGeom>
        </p:spPr>
        <p:txBody>
          <a:bodyPr wrap="square" lIns="0" tIns="0" rIns="0" bIns="0" rtlCol="0" anchor="t">
            <a:spAutoFit/>
          </a:bodyPr>
          <a:lstStyle/>
          <a:p>
            <a:pPr>
              <a:lnSpc>
                <a:spcPts val="2066"/>
              </a:lnSpc>
            </a:pPr>
            <a:r>
              <a:rPr lang="en-US" sz="2066" b="1">
                <a:solidFill>
                  <a:schemeClr val="bg1"/>
                </a:solidFill>
                <a:latin typeface="Century Gothic Paneuropean Bold"/>
                <a:ea typeface="Century Gothic Paneuropean Bold"/>
                <a:cs typeface="Century Gothic Paneuropean Bold"/>
                <a:sym typeface="Century Gothic Paneuropean Bold"/>
              </a:rPr>
              <a:t>FEDERAL HIGHWAY (FHWA) Backed 2015 GARVEE BONDS</a:t>
            </a:r>
          </a:p>
        </p:txBody>
      </p:sp>
      <p:sp>
        <p:nvSpPr>
          <p:cNvPr id="16" name="TextBox 14">
            <a:extLst>
              <a:ext uri="{FF2B5EF4-FFF2-40B4-BE49-F238E27FC236}">
                <a16:creationId xmlns:a16="http://schemas.microsoft.com/office/drawing/2014/main" id="{D29F35B7-BBE8-BCE3-1B1F-2BA0E2AE3752}"/>
              </a:ext>
            </a:extLst>
          </p:cNvPr>
          <p:cNvSpPr txBox="1"/>
          <p:nvPr/>
        </p:nvSpPr>
        <p:spPr>
          <a:xfrm>
            <a:off x="4759585" y="2119246"/>
            <a:ext cx="5502015" cy="2524024"/>
          </a:xfrm>
          <a:prstGeom prst="rect">
            <a:avLst/>
          </a:prstGeom>
        </p:spPr>
        <p:txBody>
          <a:bodyPr wrap="square" lIns="0" tIns="0" rIns="0" bIns="0" rtlCol="0" anchor="t">
            <a:spAutoFit/>
          </a:bodyPr>
          <a:lstStyle/>
          <a:p>
            <a:pPr marL="592273" lvl="1" indent="-304815" algn="just">
              <a:lnSpc>
                <a:spcPct val="200000"/>
              </a:lnSpc>
              <a:buFont typeface="Arial" panose="020B0604020202020204" pitchFamily="34" charset="0"/>
              <a:buChar char="•"/>
            </a:pPr>
            <a:r>
              <a:rPr lang="en-US" sz="2133" b="1">
                <a:solidFill>
                  <a:srgbClr val="000000"/>
                </a:solidFill>
                <a:latin typeface="Century Gothic Paneuropean Bold"/>
                <a:ea typeface="Century Gothic Paneuropean Bold"/>
                <a:cs typeface="Century Gothic Paneuropean Bold"/>
                <a:sym typeface="Century Gothic Paneuropean Bold"/>
              </a:rPr>
              <a:t>FREDERIKSTED ROADS</a:t>
            </a:r>
            <a:endParaRPr lang="en-US" sz="1200"/>
          </a:p>
          <a:p>
            <a:pPr marL="575339" lvl="1" indent="-287881">
              <a:lnSpc>
                <a:spcPct val="200000"/>
              </a:lnSpc>
              <a:buFont typeface="Arial"/>
              <a:buChar char="•"/>
            </a:pPr>
            <a:r>
              <a:rPr lang="en-US" sz="2133" b="1">
                <a:solidFill>
                  <a:srgbClr val="000000"/>
                </a:solidFill>
                <a:latin typeface="Century Gothic Paneuropean Bold"/>
                <a:ea typeface="Century Gothic Paneuropean Bold"/>
                <a:cs typeface="Century Gothic Paneuropean Bold"/>
                <a:sym typeface="Century Gothic Paneuropean Bold"/>
              </a:rPr>
              <a:t>ETHEL MCINTOSH MEM. DRIVE (MAHOGANY ROAD)</a:t>
            </a:r>
            <a:endParaRPr lang="en-US" sz="2133" b="1">
              <a:solidFill>
                <a:srgbClr val="000000"/>
              </a:solidFill>
              <a:latin typeface="Century Gothic Paneuropean Bold"/>
              <a:ea typeface="Century Gothic Paneuropean Bold"/>
              <a:cs typeface="Century Gothic Paneuropean Bold"/>
            </a:endParaRPr>
          </a:p>
          <a:p>
            <a:pPr marL="575339" lvl="1" indent="-287881" algn="just">
              <a:lnSpc>
                <a:spcPct val="200000"/>
              </a:lnSpc>
              <a:buFont typeface="Arial"/>
              <a:buChar char="•"/>
            </a:pPr>
            <a:r>
              <a:rPr lang="en-US" sz="2133" b="1">
                <a:solidFill>
                  <a:srgbClr val="000000"/>
                </a:solidFill>
                <a:latin typeface="Century Gothic Paneuropean Bold"/>
                <a:ea typeface="Century Gothic Paneuropean Bold"/>
                <a:cs typeface="Century Gothic Paneuropean Bold"/>
                <a:sym typeface="Century Gothic Paneuropean Bold"/>
              </a:rPr>
              <a:t>SPRING GUT ROAD</a:t>
            </a:r>
            <a:endParaRPr lang="en-US" sz="2133" b="1">
              <a:solidFill>
                <a:srgbClr val="000000"/>
              </a:solidFill>
              <a:latin typeface="Century Gothic Paneuropean Bold"/>
              <a:ea typeface="Century Gothic Paneuropean Bold"/>
              <a:cs typeface="Century Gothic Paneuropean Bold"/>
            </a:endParaRPr>
          </a:p>
        </p:txBody>
      </p:sp>
      <p:pic>
        <p:nvPicPr>
          <p:cNvPr id="17" name="Picture 16" descr="A black and yellow rectangle with black letters&#10;&#10;AI-generated content may be incorrect.">
            <a:extLst>
              <a:ext uri="{FF2B5EF4-FFF2-40B4-BE49-F238E27FC236}">
                <a16:creationId xmlns:a16="http://schemas.microsoft.com/office/drawing/2014/main" id="{F7B2C88D-46B4-0CAB-78B9-DD9FB6143D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5573" y="6285479"/>
            <a:ext cx="968983" cy="406400"/>
          </a:xfrm>
          <a:prstGeom prst="rect">
            <a:avLst/>
          </a:prstGeom>
        </p:spPr>
      </p:pic>
      <p:grpSp>
        <p:nvGrpSpPr>
          <p:cNvPr id="18" name="Group 15">
            <a:extLst>
              <a:ext uri="{FF2B5EF4-FFF2-40B4-BE49-F238E27FC236}">
                <a16:creationId xmlns:a16="http://schemas.microsoft.com/office/drawing/2014/main" id="{301ECFF2-ABB4-0FB1-8DEB-9A94E12E6FDD}"/>
              </a:ext>
            </a:extLst>
          </p:cNvPr>
          <p:cNvGrpSpPr/>
          <p:nvPr/>
        </p:nvGrpSpPr>
        <p:grpSpPr>
          <a:xfrm>
            <a:off x="10369408" y="1714819"/>
            <a:ext cx="2495317" cy="2179175"/>
            <a:chOff x="0" y="-209549"/>
            <a:chExt cx="4990634" cy="4358349"/>
          </a:xfrm>
        </p:grpSpPr>
        <p:sp>
          <p:nvSpPr>
            <p:cNvPr id="19" name="TextBox 16">
              <a:extLst>
                <a:ext uri="{FF2B5EF4-FFF2-40B4-BE49-F238E27FC236}">
                  <a16:creationId xmlns:a16="http://schemas.microsoft.com/office/drawing/2014/main" id="{6ACE61B8-5D47-A841-1BF5-172E94C2F4CB}"/>
                </a:ext>
              </a:extLst>
            </p:cNvPr>
            <p:cNvSpPr txBox="1"/>
            <p:nvPr/>
          </p:nvSpPr>
          <p:spPr>
            <a:xfrm>
              <a:off x="0" y="3070044"/>
              <a:ext cx="3279296" cy="1078756"/>
            </a:xfrm>
            <a:prstGeom prst="rect">
              <a:avLst/>
            </a:prstGeom>
          </p:spPr>
          <p:txBody>
            <a:bodyPr lIns="0" tIns="0" rIns="0" bIns="0" rtlCol="0" anchor="t">
              <a:spAutoFit/>
            </a:bodyPr>
            <a:lstStyle/>
            <a:p>
              <a:pPr>
                <a:lnSpc>
                  <a:spcPts val="4584"/>
                </a:lnSpc>
                <a:spcBef>
                  <a:spcPct val="0"/>
                </a:spcBef>
              </a:pPr>
              <a:r>
                <a:rPr lang="en-US" sz="3321" b="1" spc="116">
                  <a:latin typeface="Century Gothic Paneuropean Bold"/>
                  <a:ea typeface="Century Gothic Paneuropean Bold"/>
                  <a:cs typeface="Century Gothic Paneuropean Bold"/>
                  <a:sym typeface="Century Gothic Paneuropean Bold"/>
                </a:rPr>
                <a:t>FY2026</a:t>
              </a:r>
            </a:p>
          </p:txBody>
        </p:sp>
        <p:sp>
          <p:nvSpPr>
            <p:cNvPr id="20" name="TextBox 17">
              <a:extLst>
                <a:ext uri="{FF2B5EF4-FFF2-40B4-BE49-F238E27FC236}">
                  <a16:creationId xmlns:a16="http://schemas.microsoft.com/office/drawing/2014/main" id="{E9464286-0788-58D1-6C01-E8028F726233}"/>
                </a:ext>
              </a:extLst>
            </p:cNvPr>
            <p:cNvSpPr txBox="1"/>
            <p:nvPr/>
          </p:nvSpPr>
          <p:spPr>
            <a:xfrm>
              <a:off x="0" y="-209549"/>
              <a:ext cx="4990634" cy="2470419"/>
            </a:xfrm>
            <a:prstGeom prst="rect">
              <a:avLst/>
            </a:prstGeom>
          </p:spPr>
          <p:txBody>
            <a:bodyPr lIns="0" tIns="0" rIns="0" bIns="0" rtlCol="0" anchor="t">
              <a:spAutoFit/>
            </a:bodyPr>
            <a:lstStyle/>
            <a:p>
              <a:pPr>
                <a:lnSpc>
                  <a:spcPts val="10949"/>
                </a:lnSpc>
                <a:spcBef>
                  <a:spcPct val="0"/>
                </a:spcBef>
              </a:pPr>
              <a:r>
                <a:rPr lang="en-US" sz="6400" b="1">
                  <a:latin typeface="Century Gothic Paneuropean Bold"/>
                  <a:ea typeface="Century Gothic Paneuropean Bold"/>
                  <a:cs typeface="Century Gothic Paneuropean Bold"/>
                  <a:sym typeface="Century Gothic Paneuropean Bold"/>
                </a:rPr>
                <a:t>$14</a:t>
              </a:r>
            </a:p>
          </p:txBody>
        </p:sp>
        <p:sp>
          <p:nvSpPr>
            <p:cNvPr id="21" name="TextBox 18">
              <a:extLst>
                <a:ext uri="{FF2B5EF4-FFF2-40B4-BE49-F238E27FC236}">
                  <a16:creationId xmlns:a16="http://schemas.microsoft.com/office/drawing/2014/main" id="{567EFF87-2ECF-84D9-AB98-86BBF09EC665}"/>
                </a:ext>
              </a:extLst>
            </p:cNvPr>
            <p:cNvSpPr txBox="1"/>
            <p:nvPr/>
          </p:nvSpPr>
          <p:spPr>
            <a:xfrm>
              <a:off x="0" y="2272408"/>
              <a:ext cx="3079878" cy="868956"/>
            </a:xfrm>
            <a:prstGeom prst="rect">
              <a:avLst/>
            </a:prstGeom>
          </p:spPr>
          <p:txBody>
            <a:bodyPr lIns="0" tIns="0" rIns="0" bIns="0" rtlCol="0" anchor="t">
              <a:spAutoFit/>
            </a:bodyPr>
            <a:lstStyle/>
            <a:p>
              <a:pPr>
                <a:lnSpc>
                  <a:spcPts val="3716"/>
                </a:lnSpc>
                <a:spcBef>
                  <a:spcPct val="0"/>
                </a:spcBef>
              </a:pPr>
              <a:r>
                <a:rPr lang="en-US" sz="2693" b="1" spc="94">
                  <a:latin typeface="Century Gothic Paneuropean Bold"/>
                  <a:ea typeface="Century Gothic Paneuropean Bold"/>
                  <a:cs typeface="Century Gothic Paneuropean Bold"/>
                  <a:sym typeface="Century Gothic Paneuropean Bold"/>
                </a:rPr>
                <a:t>MILLION</a:t>
              </a:r>
            </a:p>
          </p:txBody>
        </p:sp>
      </p:grpSp>
      <p:grpSp>
        <p:nvGrpSpPr>
          <p:cNvPr id="22" name="Group 19">
            <a:extLst>
              <a:ext uri="{FF2B5EF4-FFF2-40B4-BE49-F238E27FC236}">
                <a16:creationId xmlns:a16="http://schemas.microsoft.com/office/drawing/2014/main" id="{9031640B-50A1-B507-619D-697EFB28EC76}"/>
              </a:ext>
            </a:extLst>
          </p:cNvPr>
          <p:cNvGrpSpPr/>
          <p:nvPr/>
        </p:nvGrpSpPr>
        <p:grpSpPr>
          <a:xfrm>
            <a:off x="10261600" y="3899403"/>
            <a:ext cx="2495317" cy="2011995"/>
            <a:chOff x="-215615" y="124812"/>
            <a:chExt cx="4990634" cy="4023990"/>
          </a:xfrm>
        </p:grpSpPr>
        <p:sp>
          <p:nvSpPr>
            <p:cNvPr id="23" name="TextBox 20">
              <a:extLst>
                <a:ext uri="{FF2B5EF4-FFF2-40B4-BE49-F238E27FC236}">
                  <a16:creationId xmlns:a16="http://schemas.microsoft.com/office/drawing/2014/main" id="{E5262632-9CE9-A8C5-36E8-45D04C48B3F4}"/>
                </a:ext>
              </a:extLst>
            </p:cNvPr>
            <p:cNvSpPr txBox="1"/>
            <p:nvPr/>
          </p:nvSpPr>
          <p:spPr>
            <a:xfrm>
              <a:off x="1" y="3070046"/>
              <a:ext cx="3279296" cy="1078756"/>
            </a:xfrm>
            <a:prstGeom prst="rect">
              <a:avLst/>
            </a:prstGeom>
          </p:spPr>
          <p:txBody>
            <a:bodyPr lIns="0" tIns="0" rIns="0" bIns="0" rtlCol="0" anchor="t">
              <a:spAutoFit/>
            </a:bodyPr>
            <a:lstStyle/>
            <a:p>
              <a:pPr>
                <a:lnSpc>
                  <a:spcPts val="4584"/>
                </a:lnSpc>
                <a:spcBef>
                  <a:spcPct val="0"/>
                </a:spcBef>
              </a:pPr>
              <a:r>
                <a:rPr lang="en-US" sz="3321" b="1" spc="116">
                  <a:latin typeface="Century Gothic Paneuropean Bold"/>
                  <a:ea typeface="Century Gothic Paneuropean Bold"/>
                  <a:cs typeface="Century Gothic Paneuropean Bold"/>
                  <a:sym typeface="Century Gothic Paneuropean Bold"/>
                </a:rPr>
                <a:t>FY2027</a:t>
              </a:r>
            </a:p>
          </p:txBody>
        </p:sp>
        <p:sp>
          <p:nvSpPr>
            <p:cNvPr id="24" name="TextBox 21">
              <a:extLst>
                <a:ext uri="{FF2B5EF4-FFF2-40B4-BE49-F238E27FC236}">
                  <a16:creationId xmlns:a16="http://schemas.microsoft.com/office/drawing/2014/main" id="{77015BFB-4304-B701-361A-0241E5339AF3}"/>
                </a:ext>
              </a:extLst>
            </p:cNvPr>
            <p:cNvSpPr txBox="1"/>
            <p:nvPr/>
          </p:nvSpPr>
          <p:spPr>
            <a:xfrm>
              <a:off x="-215615" y="124812"/>
              <a:ext cx="4990634" cy="2470420"/>
            </a:xfrm>
            <a:prstGeom prst="rect">
              <a:avLst/>
            </a:prstGeom>
          </p:spPr>
          <p:txBody>
            <a:bodyPr lIns="0" tIns="0" rIns="0" bIns="0" rtlCol="0" anchor="t">
              <a:spAutoFit/>
            </a:bodyPr>
            <a:lstStyle/>
            <a:p>
              <a:pPr>
                <a:lnSpc>
                  <a:spcPts val="10949"/>
                </a:lnSpc>
                <a:spcBef>
                  <a:spcPct val="0"/>
                </a:spcBef>
              </a:pPr>
              <a:r>
                <a:rPr lang="en-US" sz="6400" b="1">
                  <a:latin typeface="Century Gothic Paneuropean Bold"/>
                  <a:ea typeface="Century Gothic Paneuropean Bold"/>
                  <a:cs typeface="Century Gothic Paneuropean Bold"/>
                  <a:sym typeface="Century Gothic Paneuropean Bold"/>
                </a:rPr>
                <a:t>$12</a:t>
              </a:r>
            </a:p>
          </p:txBody>
        </p:sp>
        <p:sp>
          <p:nvSpPr>
            <p:cNvPr id="25" name="TextBox 22">
              <a:extLst>
                <a:ext uri="{FF2B5EF4-FFF2-40B4-BE49-F238E27FC236}">
                  <a16:creationId xmlns:a16="http://schemas.microsoft.com/office/drawing/2014/main" id="{18E6832E-A628-B5A1-B5FC-DE12CB1A88D6}"/>
                </a:ext>
              </a:extLst>
            </p:cNvPr>
            <p:cNvSpPr txBox="1"/>
            <p:nvPr/>
          </p:nvSpPr>
          <p:spPr>
            <a:xfrm>
              <a:off x="1" y="2272408"/>
              <a:ext cx="3079878" cy="868956"/>
            </a:xfrm>
            <a:prstGeom prst="rect">
              <a:avLst/>
            </a:prstGeom>
          </p:spPr>
          <p:txBody>
            <a:bodyPr lIns="0" tIns="0" rIns="0" bIns="0" rtlCol="0" anchor="t">
              <a:spAutoFit/>
            </a:bodyPr>
            <a:lstStyle/>
            <a:p>
              <a:pPr>
                <a:lnSpc>
                  <a:spcPts val="3716"/>
                </a:lnSpc>
                <a:spcBef>
                  <a:spcPct val="0"/>
                </a:spcBef>
              </a:pPr>
              <a:r>
                <a:rPr lang="en-US" sz="2693" b="1" spc="94">
                  <a:latin typeface="Century Gothic Paneuropean Bold"/>
                  <a:ea typeface="Century Gothic Paneuropean Bold"/>
                  <a:cs typeface="Century Gothic Paneuropean Bold"/>
                  <a:sym typeface="Century Gothic Paneuropean Bold"/>
                </a:rPr>
                <a:t>MILLION</a:t>
              </a:r>
            </a:p>
          </p:txBody>
        </p:sp>
      </p:grpSp>
      <p:sp>
        <p:nvSpPr>
          <p:cNvPr id="26" name="Rectangle 3">
            <a:extLst>
              <a:ext uri="{FF2B5EF4-FFF2-40B4-BE49-F238E27FC236}">
                <a16:creationId xmlns:a16="http://schemas.microsoft.com/office/drawing/2014/main" id="{D7748CD6-2B86-CF8E-EFA1-AE1E600B2E88}"/>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VI" sz="1200"/>
          </a:p>
        </p:txBody>
      </p:sp>
      <p:sp>
        <p:nvSpPr>
          <p:cNvPr id="29" name="Rectangle 4">
            <a:extLst>
              <a:ext uri="{FF2B5EF4-FFF2-40B4-BE49-F238E27FC236}">
                <a16:creationId xmlns:a16="http://schemas.microsoft.com/office/drawing/2014/main" id="{80D728E2-52C7-DAA5-CD1E-78EF72BB0459}"/>
              </a:ext>
            </a:extLst>
          </p:cNvPr>
          <p:cNvSpPr>
            <a:spLocks noChangeArrowheads="1"/>
          </p:cNvSpPr>
          <p:nvPr/>
        </p:nvSpPr>
        <p:spPr bwMode="auto">
          <a:xfrm>
            <a:off x="101600" y="-215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VI" sz="1200"/>
          </a:p>
        </p:txBody>
      </p:sp>
    </p:spTree>
    <p:extLst>
      <p:ext uri="{BB962C8B-B14F-4D97-AF65-F5344CB8AC3E}">
        <p14:creationId xmlns:p14="http://schemas.microsoft.com/office/powerpoint/2010/main" val="303610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5335E-170B-CEC8-D741-5C2A95297DD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B8B8F3E-3F2D-2A96-70E8-07CA29B2F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639"/>
            <a:ext cx="4704367" cy="6890905"/>
          </a:xfrm>
          <a:prstGeom prst="rect">
            <a:avLst/>
          </a:prstGeom>
        </p:spPr>
      </p:pic>
      <p:grpSp>
        <p:nvGrpSpPr>
          <p:cNvPr id="2" name="Group 3">
            <a:extLst>
              <a:ext uri="{FF2B5EF4-FFF2-40B4-BE49-F238E27FC236}">
                <a16:creationId xmlns:a16="http://schemas.microsoft.com/office/drawing/2014/main" id="{BAA904B5-4B83-ED71-F29C-654D61BF6373}"/>
              </a:ext>
            </a:extLst>
          </p:cNvPr>
          <p:cNvGrpSpPr/>
          <p:nvPr/>
        </p:nvGrpSpPr>
        <p:grpSpPr>
          <a:xfrm>
            <a:off x="0" y="-76654"/>
            <a:ext cx="12192000" cy="1808011"/>
            <a:chOff x="0" y="-38100"/>
            <a:chExt cx="5439065" cy="898667"/>
          </a:xfrm>
          <a:solidFill>
            <a:srgbClr val="002060"/>
          </a:solidFill>
        </p:grpSpPr>
        <p:sp>
          <p:nvSpPr>
            <p:cNvPr id="3" name="Freeform 4">
              <a:extLst>
                <a:ext uri="{FF2B5EF4-FFF2-40B4-BE49-F238E27FC236}">
                  <a16:creationId xmlns:a16="http://schemas.microsoft.com/office/drawing/2014/main" id="{8DA778DB-9000-A141-5919-7A1E22A405F6}"/>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endParaRPr lang="en-US" sz="1200"/>
            </a:p>
          </p:txBody>
        </p:sp>
        <p:sp>
          <p:nvSpPr>
            <p:cNvPr id="4" name="TextBox 5">
              <a:extLst>
                <a:ext uri="{FF2B5EF4-FFF2-40B4-BE49-F238E27FC236}">
                  <a16:creationId xmlns:a16="http://schemas.microsoft.com/office/drawing/2014/main" id="{8FE26564-2701-C234-0ADE-7E19F19B5F28}"/>
                </a:ext>
              </a:extLst>
            </p:cNvPr>
            <p:cNvSpPr txBox="1"/>
            <p:nvPr/>
          </p:nvSpPr>
          <p:spPr>
            <a:xfrm>
              <a:off x="0" y="-38100"/>
              <a:ext cx="5439065" cy="898667"/>
            </a:xfrm>
            <a:prstGeom prst="rect">
              <a:avLst/>
            </a:prstGeom>
            <a:grpFill/>
          </p:spPr>
          <p:txBody>
            <a:bodyPr lIns="33867" tIns="33867" rIns="33867" bIns="33867" rtlCol="0" anchor="ctr"/>
            <a:lstStyle/>
            <a:p>
              <a:pPr algn="ctr">
                <a:lnSpc>
                  <a:spcPts val="1773"/>
                </a:lnSpc>
              </a:pPr>
              <a:endParaRPr sz="1200"/>
            </a:p>
          </p:txBody>
        </p:sp>
      </p:grpSp>
      <p:grpSp>
        <p:nvGrpSpPr>
          <p:cNvPr id="5" name="Group 6">
            <a:extLst>
              <a:ext uri="{FF2B5EF4-FFF2-40B4-BE49-F238E27FC236}">
                <a16:creationId xmlns:a16="http://schemas.microsoft.com/office/drawing/2014/main" id="{61794296-6724-19EB-9890-4220BC85668A}"/>
              </a:ext>
            </a:extLst>
          </p:cNvPr>
          <p:cNvGrpSpPr/>
          <p:nvPr/>
        </p:nvGrpSpPr>
        <p:grpSpPr>
          <a:xfrm>
            <a:off x="0" y="686069"/>
            <a:ext cx="863601" cy="1045289"/>
            <a:chOff x="0" y="-60443"/>
            <a:chExt cx="1050549" cy="429105"/>
          </a:xfrm>
        </p:grpSpPr>
        <p:sp>
          <p:nvSpPr>
            <p:cNvPr id="6" name="Freeform 7">
              <a:extLst>
                <a:ext uri="{FF2B5EF4-FFF2-40B4-BE49-F238E27FC236}">
                  <a16:creationId xmlns:a16="http://schemas.microsoft.com/office/drawing/2014/main" id="{7AEE00FE-EFA6-8C08-C079-F75EF45FBBE4}"/>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endParaRPr lang="en-US" sz="1200"/>
            </a:p>
          </p:txBody>
        </p:sp>
        <p:sp>
          <p:nvSpPr>
            <p:cNvPr id="7" name="TextBox 8">
              <a:extLst>
                <a:ext uri="{FF2B5EF4-FFF2-40B4-BE49-F238E27FC236}">
                  <a16:creationId xmlns:a16="http://schemas.microsoft.com/office/drawing/2014/main" id="{1448943F-9CCF-89AD-B715-671A2C2E3E2D}"/>
                </a:ext>
              </a:extLst>
            </p:cNvPr>
            <p:cNvSpPr txBox="1"/>
            <p:nvPr/>
          </p:nvSpPr>
          <p:spPr>
            <a:xfrm>
              <a:off x="703826" y="-60443"/>
              <a:ext cx="346723" cy="429104"/>
            </a:xfrm>
            <a:prstGeom prst="rect">
              <a:avLst/>
            </a:prstGeom>
          </p:spPr>
          <p:txBody>
            <a:bodyPr lIns="33867" tIns="33867" rIns="33867" bIns="33867" rtlCol="0" anchor="ctr"/>
            <a:lstStyle/>
            <a:p>
              <a:pPr algn="ctr">
                <a:lnSpc>
                  <a:spcPts val="1773"/>
                </a:lnSpc>
              </a:pPr>
              <a:endParaRPr sz="1200"/>
            </a:p>
          </p:txBody>
        </p:sp>
      </p:grpSp>
      <p:grpSp>
        <p:nvGrpSpPr>
          <p:cNvPr id="8" name="Group 9">
            <a:extLst>
              <a:ext uri="{FF2B5EF4-FFF2-40B4-BE49-F238E27FC236}">
                <a16:creationId xmlns:a16="http://schemas.microsoft.com/office/drawing/2014/main" id="{C4A49394-9135-494F-D495-63ADCB88ED22}"/>
              </a:ext>
            </a:extLst>
          </p:cNvPr>
          <p:cNvGrpSpPr/>
          <p:nvPr/>
        </p:nvGrpSpPr>
        <p:grpSpPr>
          <a:xfrm>
            <a:off x="11328400" y="-76654"/>
            <a:ext cx="863600" cy="814441"/>
            <a:chOff x="0" y="0"/>
            <a:chExt cx="1050549" cy="370360"/>
          </a:xfrm>
        </p:grpSpPr>
        <p:sp>
          <p:nvSpPr>
            <p:cNvPr id="9" name="Freeform 10">
              <a:extLst>
                <a:ext uri="{FF2B5EF4-FFF2-40B4-BE49-F238E27FC236}">
                  <a16:creationId xmlns:a16="http://schemas.microsoft.com/office/drawing/2014/main" id="{CEB2A164-C5CD-3D7D-BCF2-CF43781040AF}"/>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endParaRPr lang="en-US" sz="1200"/>
            </a:p>
          </p:txBody>
        </p:sp>
        <p:sp>
          <p:nvSpPr>
            <p:cNvPr id="10" name="TextBox 11">
              <a:extLst>
                <a:ext uri="{FF2B5EF4-FFF2-40B4-BE49-F238E27FC236}">
                  <a16:creationId xmlns:a16="http://schemas.microsoft.com/office/drawing/2014/main" id="{669609B7-8B3B-AD4D-C844-6B71345A12DE}"/>
                </a:ext>
              </a:extLst>
            </p:cNvPr>
            <p:cNvSpPr txBox="1"/>
            <p:nvPr/>
          </p:nvSpPr>
          <p:spPr>
            <a:xfrm>
              <a:off x="0" y="-38100"/>
              <a:ext cx="1050549" cy="408460"/>
            </a:xfrm>
            <a:prstGeom prst="rect">
              <a:avLst/>
            </a:prstGeom>
          </p:spPr>
          <p:txBody>
            <a:bodyPr lIns="33867" tIns="33867" rIns="33867" bIns="33867" rtlCol="0" anchor="ctr"/>
            <a:lstStyle/>
            <a:p>
              <a:pPr algn="ctr">
                <a:lnSpc>
                  <a:spcPts val="1773"/>
                </a:lnSpc>
              </a:pPr>
              <a:endParaRPr sz="1200"/>
            </a:p>
          </p:txBody>
        </p:sp>
      </p:grpSp>
      <p:sp>
        <p:nvSpPr>
          <p:cNvPr id="13" name="TextBox 29">
            <a:extLst>
              <a:ext uri="{FF2B5EF4-FFF2-40B4-BE49-F238E27FC236}">
                <a16:creationId xmlns:a16="http://schemas.microsoft.com/office/drawing/2014/main" id="{F72D45C7-018E-1CE4-3553-0434A53E9462}"/>
              </a:ext>
            </a:extLst>
          </p:cNvPr>
          <p:cNvSpPr txBox="1"/>
          <p:nvPr/>
        </p:nvSpPr>
        <p:spPr>
          <a:xfrm>
            <a:off x="967315" y="823086"/>
            <a:ext cx="4372574" cy="538609"/>
          </a:xfrm>
          <a:prstGeom prst="rect">
            <a:avLst/>
          </a:prstGeom>
        </p:spPr>
        <p:txBody>
          <a:bodyPr wrap="square" lIns="0" tIns="0" rIns="0" bIns="0" rtlCol="0" anchor="t">
            <a:spAutoFit/>
          </a:bodyPr>
          <a:lstStyle/>
          <a:p>
            <a:pPr>
              <a:lnSpc>
                <a:spcPts val="2066"/>
              </a:lnSpc>
            </a:pPr>
            <a:r>
              <a:rPr lang="en-US" sz="2066" b="1">
                <a:solidFill>
                  <a:schemeClr val="bg1"/>
                </a:solidFill>
                <a:latin typeface="Century Gothic Paneuropean Bold"/>
                <a:ea typeface="Century Gothic Paneuropean Bold"/>
                <a:cs typeface="Century Gothic Paneuropean Bold"/>
                <a:sym typeface="Century Gothic Paneuropean Bold"/>
              </a:rPr>
              <a:t>FEDERAL HIGHWAY (FHWA) Backed 2025 GARVEE BONDS</a:t>
            </a:r>
          </a:p>
        </p:txBody>
      </p:sp>
      <p:sp>
        <p:nvSpPr>
          <p:cNvPr id="16" name="TextBox 14">
            <a:extLst>
              <a:ext uri="{FF2B5EF4-FFF2-40B4-BE49-F238E27FC236}">
                <a16:creationId xmlns:a16="http://schemas.microsoft.com/office/drawing/2014/main" id="{E715BA1E-3315-0D84-8EFA-AFCA594839DD}"/>
              </a:ext>
            </a:extLst>
          </p:cNvPr>
          <p:cNvSpPr txBox="1"/>
          <p:nvPr/>
        </p:nvSpPr>
        <p:spPr>
          <a:xfrm>
            <a:off x="4995005" y="2208319"/>
            <a:ext cx="5166887" cy="3379964"/>
          </a:xfrm>
          <a:prstGeom prst="rect">
            <a:avLst/>
          </a:prstGeom>
        </p:spPr>
        <p:txBody>
          <a:bodyPr wrap="square" lIns="0" tIns="0" rIns="0" bIns="0" rtlCol="0" anchor="t">
            <a:spAutoFit/>
          </a:bodyPr>
          <a:lstStyle/>
          <a:p>
            <a:pPr marL="190510" indent="-190510">
              <a:buFont typeface="Arial" panose="020B0604020202020204" pitchFamily="34" charset="0"/>
              <a:buChar char="•"/>
            </a:pPr>
            <a:r>
              <a:rPr lang="en-US" sz="2133" b="1">
                <a:latin typeface="Century Gothic"/>
              </a:rPr>
              <a:t>ST. CROIX/ST. THOMAS FAST FERRY</a:t>
            </a:r>
            <a:endParaRPr lang="en-US" sz="2133" b="1">
              <a:latin typeface="Century Gothic"/>
              <a:ea typeface="Calibri"/>
              <a:cs typeface="Calibri"/>
            </a:endParaRPr>
          </a:p>
          <a:p>
            <a:pPr marL="190510" indent="-190510">
              <a:buFont typeface="Arial" panose="020B0604020202020204" pitchFamily="34" charset="0"/>
              <a:buChar char="•"/>
            </a:pPr>
            <a:endParaRPr lang="en-US" sz="2133" b="1">
              <a:latin typeface="Century Gothic"/>
              <a:ea typeface="Calibri"/>
              <a:cs typeface="Calibri"/>
            </a:endParaRPr>
          </a:p>
          <a:p>
            <a:pPr marL="190510" indent="-190510">
              <a:buFont typeface="Arial" panose="020B0604020202020204" pitchFamily="34" charset="0"/>
              <a:buChar char="•"/>
            </a:pPr>
            <a:r>
              <a:rPr lang="en-US" sz="2133" b="1">
                <a:latin typeface="Century Gothic"/>
              </a:rPr>
              <a:t>VETERANS DRIVE PHASE 2A</a:t>
            </a:r>
            <a:endParaRPr lang="en-US" sz="2133" b="1">
              <a:latin typeface="Century Gothic"/>
              <a:ea typeface="Calibri"/>
              <a:cs typeface="Calibri"/>
            </a:endParaRPr>
          </a:p>
          <a:p>
            <a:pPr marL="190510" indent="-190510">
              <a:buFont typeface="Arial" panose="020B0604020202020204" pitchFamily="34" charset="0"/>
              <a:buChar char="•"/>
            </a:pPr>
            <a:endParaRPr lang="en-US" sz="2133" b="1">
              <a:latin typeface="Century Gothic"/>
              <a:ea typeface="Calibri"/>
              <a:cs typeface="Centaur Now Text"/>
            </a:endParaRPr>
          </a:p>
          <a:p>
            <a:pPr marL="190510" indent="-190510">
              <a:buFont typeface="Arial" panose="020B0604020202020204" pitchFamily="34" charset="0"/>
              <a:buChar char="•"/>
            </a:pPr>
            <a:r>
              <a:rPr lang="en-US" sz="2133" b="1">
                <a:latin typeface="Century Gothic"/>
              </a:rPr>
              <a:t>SIDNEY LEE ROAD</a:t>
            </a:r>
            <a:endParaRPr lang="en-US" sz="2133" b="1">
              <a:latin typeface="Century Gothic"/>
              <a:ea typeface="Calibri"/>
              <a:cs typeface="Calibri"/>
            </a:endParaRPr>
          </a:p>
          <a:p>
            <a:pPr marL="190510" indent="-190510">
              <a:buFont typeface="Arial" panose="020B0604020202020204" pitchFamily="34" charset="0"/>
              <a:buChar char="•"/>
            </a:pPr>
            <a:endParaRPr lang="en-US" sz="2133" b="1">
              <a:latin typeface="Century Gothic"/>
              <a:ea typeface="Calibri"/>
              <a:cs typeface="Calibri"/>
            </a:endParaRPr>
          </a:p>
          <a:p>
            <a:pPr marL="190510" indent="-190510">
              <a:buFont typeface="Arial" panose="020B0604020202020204" pitchFamily="34" charset="0"/>
              <a:buChar char="•"/>
            </a:pPr>
            <a:r>
              <a:rPr lang="en-US" sz="2133" b="1">
                <a:latin typeface="Century Gothic"/>
              </a:rPr>
              <a:t>EAST SCENIC ROAD</a:t>
            </a:r>
            <a:endParaRPr lang="en-US" sz="2133" b="1">
              <a:latin typeface="Century Gothic"/>
              <a:ea typeface="Calibri"/>
              <a:cs typeface="Calibri"/>
            </a:endParaRPr>
          </a:p>
          <a:p>
            <a:pPr marL="190510" indent="-190510">
              <a:buFont typeface="Arial" panose="020B0604020202020204" pitchFamily="34" charset="0"/>
              <a:buChar char="•"/>
            </a:pPr>
            <a:endParaRPr lang="en-US" sz="2133" b="1">
              <a:latin typeface="Century Gothic"/>
              <a:ea typeface="Calibri"/>
              <a:cs typeface="Calibri"/>
            </a:endParaRPr>
          </a:p>
          <a:p>
            <a:pPr marL="190510" indent="-190510">
              <a:buFont typeface="Arial" panose="020B0604020202020204" pitchFamily="34" charset="0"/>
              <a:buChar char="•"/>
            </a:pPr>
            <a:r>
              <a:rPr lang="en-US" sz="2133" b="1">
                <a:latin typeface="Century Gothic"/>
              </a:rPr>
              <a:t>SOUTHSIDE ROAD</a:t>
            </a:r>
            <a:endParaRPr lang="en-US" sz="2133" b="1">
              <a:latin typeface="Century Gothic"/>
              <a:ea typeface="Calibri"/>
              <a:cs typeface="Calibri"/>
            </a:endParaRPr>
          </a:p>
          <a:p>
            <a:pPr algn="just">
              <a:lnSpc>
                <a:spcPts val="3733"/>
              </a:lnSpc>
            </a:pPr>
            <a:endParaRPr lang="en-US" sz="2400">
              <a:solidFill>
                <a:srgbClr val="000000"/>
              </a:solidFill>
              <a:latin typeface="Century Gothic Paneuropean Bold"/>
              <a:ea typeface="Century Gothic Paneuropean Bold"/>
              <a:cs typeface="Century Gothic Paneuropean Bold"/>
              <a:sym typeface="Century Gothic Paneuropean Bold"/>
            </a:endParaRPr>
          </a:p>
        </p:txBody>
      </p:sp>
      <p:pic>
        <p:nvPicPr>
          <p:cNvPr id="17" name="Picture 16" descr="A black and yellow rectangle with black letters&#10;&#10;AI-generated content may be incorrect.">
            <a:extLst>
              <a:ext uri="{FF2B5EF4-FFF2-40B4-BE49-F238E27FC236}">
                <a16:creationId xmlns:a16="http://schemas.microsoft.com/office/drawing/2014/main" id="{7E42125E-53EA-00DB-3D24-D1E92CBFC8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5573" y="6285479"/>
            <a:ext cx="968983" cy="406400"/>
          </a:xfrm>
          <a:prstGeom prst="rect">
            <a:avLst/>
          </a:prstGeom>
        </p:spPr>
      </p:pic>
      <p:grpSp>
        <p:nvGrpSpPr>
          <p:cNvPr id="18" name="Group 15">
            <a:extLst>
              <a:ext uri="{FF2B5EF4-FFF2-40B4-BE49-F238E27FC236}">
                <a16:creationId xmlns:a16="http://schemas.microsoft.com/office/drawing/2014/main" id="{66DE1090-EB59-B728-53A7-8892000FE122}"/>
              </a:ext>
            </a:extLst>
          </p:cNvPr>
          <p:cNvGrpSpPr/>
          <p:nvPr/>
        </p:nvGrpSpPr>
        <p:grpSpPr>
          <a:xfrm>
            <a:off x="10369408" y="1714819"/>
            <a:ext cx="2495318" cy="2179175"/>
            <a:chOff x="0" y="-209549"/>
            <a:chExt cx="4990634" cy="4358349"/>
          </a:xfrm>
        </p:grpSpPr>
        <p:sp>
          <p:nvSpPr>
            <p:cNvPr id="19" name="TextBox 16">
              <a:extLst>
                <a:ext uri="{FF2B5EF4-FFF2-40B4-BE49-F238E27FC236}">
                  <a16:creationId xmlns:a16="http://schemas.microsoft.com/office/drawing/2014/main" id="{DA0E11D0-4B5A-CD47-8B21-4F38D482B7FC}"/>
                </a:ext>
              </a:extLst>
            </p:cNvPr>
            <p:cNvSpPr txBox="1"/>
            <p:nvPr/>
          </p:nvSpPr>
          <p:spPr>
            <a:xfrm>
              <a:off x="0" y="3070044"/>
              <a:ext cx="3279295" cy="1078756"/>
            </a:xfrm>
            <a:prstGeom prst="rect">
              <a:avLst/>
            </a:prstGeom>
          </p:spPr>
          <p:txBody>
            <a:bodyPr lIns="0" tIns="0" rIns="0" bIns="0" rtlCol="0" anchor="t">
              <a:spAutoFit/>
            </a:bodyPr>
            <a:lstStyle/>
            <a:p>
              <a:pPr>
                <a:lnSpc>
                  <a:spcPts val="4584"/>
                </a:lnSpc>
                <a:spcBef>
                  <a:spcPct val="0"/>
                </a:spcBef>
              </a:pPr>
              <a:r>
                <a:rPr lang="en-US" sz="3321" b="1" spc="116">
                  <a:latin typeface="Century Gothic Paneuropean Bold"/>
                  <a:ea typeface="Century Gothic Paneuropean Bold"/>
                  <a:cs typeface="Century Gothic Paneuropean Bold"/>
                  <a:sym typeface="Century Gothic Paneuropean Bold"/>
                </a:rPr>
                <a:t>FY2026</a:t>
              </a:r>
            </a:p>
          </p:txBody>
        </p:sp>
        <p:sp>
          <p:nvSpPr>
            <p:cNvPr id="20" name="TextBox 17">
              <a:extLst>
                <a:ext uri="{FF2B5EF4-FFF2-40B4-BE49-F238E27FC236}">
                  <a16:creationId xmlns:a16="http://schemas.microsoft.com/office/drawing/2014/main" id="{283070CF-3520-11D7-3D0C-5D620D82E5A5}"/>
                </a:ext>
              </a:extLst>
            </p:cNvPr>
            <p:cNvSpPr txBox="1"/>
            <p:nvPr/>
          </p:nvSpPr>
          <p:spPr>
            <a:xfrm>
              <a:off x="0" y="-209549"/>
              <a:ext cx="4990634" cy="2470419"/>
            </a:xfrm>
            <a:prstGeom prst="rect">
              <a:avLst/>
            </a:prstGeom>
          </p:spPr>
          <p:txBody>
            <a:bodyPr lIns="0" tIns="0" rIns="0" bIns="0" rtlCol="0" anchor="t">
              <a:spAutoFit/>
            </a:bodyPr>
            <a:lstStyle/>
            <a:p>
              <a:pPr>
                <a:lnSpc>
                  <a:spcPts val="10949"/>
                </a:lnSpc>
                <a:spcBef>
                  <a:spcPct val="0"/>
                </a:spcBef>
              </a:pPr>
              <a:r>
                <a:rPr lang="en-US" sz="6400" b="1">
                  <a:latin typeface="Century Gothic Paneuropean Bold"/>
                  <a:ea typeface="Century Gothic Paneuropean Bold"/>
                  <a:cs typeface="Century Gothic Paneuropean Bold"/>
                  <a:sym typeface="Century Gothic Paneuropean Bold"/>
                </a:rPr>
                <a:t>$8</a:t>
              </a:r>
            </a:p>
          </p:txBody>
        </p:sp>
        <p:sp>
          <p:nvSpPr>
            <p:cNvPr id="21" name="TextBox 18">
              <a:extLst>
                <a:ext uri="{FF2B5EF4-FFF2-40B4-BE49-F238E27FC236}">
                  <a16:creationId xmlns:a16="http://schemas.microsoft.com/office/drawing/2014/main" id="{393E3F46-0FA6-A203-B0F8-A18071CF9956}"/>
                </a:ext>
              </a:extLst>
            </p:cNvPr>
            <p:cNvSpPr txBox="1"/>
            <p:nvPr/>
          </p:nvSpPr>
          <p:spPr>
            <a:xfrm>
              <a:off x="0" y="2272408"/>
              <a:ext cx="3079877" cy="868956"/>
            </a:xfrm>
            <a:prstGeom prst="rect">
              <a:avLst/>
            </a:prstGeom>
          </p:spPr>
          <p:txBody>
            <a:bodyPr lIns="0" tIns="0" rIns="0" bIns="0" rtlCol="0" anchor="t">
              <a:spAutoFit/>
            </a:bodyPr>
            <a:lstStyle/>
            <a:p>
              <a:pPr>
                <a:lnSpc>
                  <a:spcPts val="3716"/>
                </a:lnSpc>
                <a:spcBef>
                  <a:spcPct val="0"/>
                </a:spcBef>
              </a:pPr>
              <a:r>
                <a:rPr lang="en-US" sz="2693" b="1" spc="94">
                  <a:latin typeface="Century Gothic Paneuropean Bold"/>
                  <a:ea typeface="Century Gothic Paneuropean Bold"/>
                  <a:cs typeface="Century Gothic Paneuropean Bold"/>
                  <a:sym typeface="Century Gothic Paneuropean Bold"/>
                </a:rPr>
                <a:t>MILLION</a:t>
              </a:r>
            </a:p>
          </p:txBody>
        </p:sp>
      </p:grpSp>
      <p:grpSp>
        <p:nvGrpSpPr>
          <p:cNvPr id="22" name="Group 19">
            <a:extLst>
              <a:ext uri="{FF2B5EF4-FFF2-40B4-BE49-F238E27FC236}">
                <a16:creationId xmlns:a16="http://schemas.microsoft.com/office/drawing/2014/main" id="{E9AD96E5-4C74-815D-F59F-E6990272DECD}"/>
              </a:ext>
            </a:extLst>
          </p:cNvPr>
          <p:cNvGrpSpPr/>
          <p:nvPr/>
        </p:nvGrpSpPr>
        <p:grpSpPr>
          <a:xfrm>
            <a:off x="10261600" y="3899403"/>
            <a:ext cx="2495318" cy="2011995"/>
            <a:chOff x="-215615" y="124812"/>
            <a:chExt cx="4990634" cy="4023990"/>
          </a:xfrm>
        </p:grpSpPr>
        <p:sp>
          <p:nvSpPr>
            <p:cNvPr id="23" name="TextBox 20">
              <a:extLst>
                <a:ext uri="{FF2B5EF4-FFF2-40B4-BE49-F238E27FC236}">
                  <a16:creationId xmlns:a16="http://schemas.microsoft.com/office/drawing/2014/main" id="{06A3D688-3927-A9D8-3226-0FDCB77CB7FF}"/>
                </a:ext>
              </a:extLst>
            </p:cNvPr>
            <p:cNvSpPr txBox="1"/>
            <p:nvPr/>
          </p:nvSpPr>
          <p:spPr>
            <a:xfrm>
              <a:off x="1" y="3070046"/>
              <a:ext cx="3279295" cy="1078756"/>
            </a:xfrm>
            <a:prstGeom prst="rect">
              <a:avLst/>
            </a:prstGeom>
          </p:spPr>
          <p:txBody>
            <a:bodyPr lIns="0" tIns="0" rIns="0" bIns="0" rtlCol="0" anchor="t">
              <a:spAutoFit/>
            </a:bodyPr>
            <a:lstStyle/>
            <a:p>
              <a:pPr>
                <a:lnSpc>
                  <a:spcPts val="4584"/>
                </a:lnSpc>
                <a:spcBef>
                  <a:spcPct val="0"/>
                </a:spcBef>
              </a:pPr>
              <a:r>
                <a:rPr lang="en-US" sz="3321" b="1" spc="116">
                  <a:latin typeface="Century Gothic Paneuropean Bold"/>
                  <a:ea typeface="Century Gothic Paneuropean Bold"/>
                  <a:cs typeface="Century Gothic Paneuropean Bold"/>
                  <a:sym typeface="Century Gothic Paneuropean Bold"/>
                </a:rPr>
                <a:t>FY2027</a:t>
              </a:r>
            </a:p>
          </p:txBody>
        </p:sp>
        <p:sp>
          <p:nvSpPr>
            <p:cNvPr id="24" name="TextBox 21">
              <a:extLst>
                <a:ext uri="{FF2B5EF4-FFF2-40B4-BE49-F238E27FC236}">
                  <a16:creationId xmlns:a16="http://schemas.microsoft.com/office/drawing/2014/main" id="{A17EDABB-2286-FD86-7ED8-C58C35C73FDB}"/>
                </a:ext>
              </a:extLst>
            </p:cNvPr>
            <p:cNvSpPr txBox="1"/>
            <p:nvPr/>
          </p:nvSpPr>
          <p:spPr>
            <a:xfrm>
              <a:off x="-215615" y="124812"/>
              <a:ext cx="4990634" cy="2470420"/>
            </a:xfrm>
            <a:prstGeom prst="rect">
              <a:avLst/>
            </a:prstGeom>
          </p:spPr>
          <p:txBody>
            <a:bodyPr lIns="0" tIns="0" rIns="0" bIns="0" rtlCol="0" anchor="t">
              <a:spAutoFit/>
            </a:bodyPr>
            <a:lstStyle/>
            <a:p>
              <a:pPr>
                <a:lnSpc>
                  <a:spcPts val="10949"/>
                </a:lnSpc>
                <a:spcBef>
                  <a:spcPct val="0"/>
                </a:spcBef>
              </a:pPr>
              <a:r>
                <a:rPr lang="en-US" sz="6400" b="1">
                  <a:latin typeface="Century Gothic Paneuropean Bold"/>
                  <a:ea typeface="Century Gothic Paneuropean Bold"/>
                  <a:cs typeface="Century Gothic Paneuropean Bold"/>
                  <a:sym typeface="Century Gothic Paneuropean Bold"/>
                </a:rPr>
                <a:t>$26</a:t>
              </a:r>
            </a:p>
          </p:txBody>
        </p:sp>
        <p:sp>
          <p:nvSpPr>
            <p:cNvPr id="25" name="TextBox 22">
              <a:extLst>
                <a:ext uri="{FF2B5EF4-FFF2-40B4-BE49-F238E27FC236}">
                  <a16:creationId xmlns:a16="http://schemas.microsoft.com/office/drawing/2014/main" id="{E83FFE5B-8B40-9767-4C93-349DD9A0AF60}"/>
                </a:ext>
              </a:extLst>
            </p:cNvPr>
            <p:cNvSpPr txBox="1"/>
            <p:nvPr/>
          </p:nvSpPr>
          <p:spPr>
            <a:xfrm>
              <a:off x="1" y="2272408"/>
              <a:ext cx="3079877" cy="868956"/>
            </a:xfrm>
            <a:prstGeom prst="rect">
              <a:avLst/>
            </a:prstGeom>
          </p:spPr>
          <p:txBody>
            <a:bodyPr lIns="0" tIns="0" rIns="0" bIns="0" rtlCol="0" anchor="t">
              <a:spAutoFit/>
            </a:bodyPr>
            <a:lstStyle/>
            <a:p>
              <a:pPr>
                <a:lnSpc>
                  <a:spcPts val="3716"/>
                </a:lnSpc>
                <a:spcBef>
                  <a:spcPct val="0"/>
                </a:spcBef>
              </a:pPr>
              <a:r>
                <a:rPr lang="en-US" sz="2693" b="1" spc="94">
                  <a:latin typeface="Century Gothic Paneuropean Bold"/>
                  <a:ea typeface="Century Gothic Paneuropean Bold"/>
                  <a:cs typeface="Century Gothic Paneuropean Bold"/>
                  <a:sym typeface="Century Gothic Paneuropean Bold"/>
                </a:rPr>
                <a:t>MILLION</a:t>
              </a:r>
            </a:p>
          </p:txBody>
        </p:sp>
      </p:grpSp>
      <p:sp>
        <p:nvSpPr>
          <p:cNvPr id="26" name="Rectangle 3">
            <a:extLst>
              <a:ext uri="{FF2B5EF4-FFF2-40B4-BE49-F238E27FC236}">
                <a16:creationId xmlns:a16="http://schemas.microsoft.com/office/drawing/2014/main" id="{3B0E9F73-B9F2-E2A3-6562-F35EC060184C}"/>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VI" sz="1200"/>
          </a:p>
        </p:txBody>
      </p:sp>
      <p:sp>
        <p:nvSpPr>
          <p:cNvPr id="29" name="Rectangle 4">
            <a:extLst>
              <a:ext uri="{FF2B5EF4-FFF2-40B4-BE49-F238E27FC236}">
                <a16:creationId xmlns:a16="http://schemas.microsoft.com/office/drawing/2014/main" id="{7510AF2D-DCBD-110A-C710-0A66EA65D5C1}"/>
              </a:ext>
            </a:extLst>
          </p:cNvPr>
          <p:cNvSpPr>
            <a:spLocks noChangeArrowheads="1"/>
          </p:cNvSpPr>
          <p:nvPr/>
        </p:nvSpPr>
        <p:spPr bwMode="auto">
          <a:xfrm>
            <a:off x="101600" y="-215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VI" sz="1200"/>
          </a:p>
        </p:txBody>
      </p:sp>
    </p:spTree>
    <p:extLst>
      <p:ext uri="{BB962C8B-B14F-4D97-AF65-F5344CB8AC3E}">
        <p14:creationId xmlns:p14="http://schemas.microsoft.com/office/powerpoint/2010/main" val="1621101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0F5E0-1FFF-5A6D-7C2C-D94D97181A2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ABDB939-FF35-A269-878E-84BCB6174EFF}"/>
              </a:ext>
            </a:extLst>
          </p:cNvPr>
          <p:cNvSpPr/>
          <p:nvPr/>
        </p:nvSpPr>
        <p:spPr>
          <a:xfrm>
            <a:off x="0" y="83344"/>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endParaRPr lang="en-US" sz="1200"/>
          </a:p>
        </p:txBody>
      </p:sp>
      <p:grpSp>
        <p:nvGrpSpPr>
          <p:cNvPr id="3" name="Group 3">
            <a:extLst>
              <a:ext uri="{FF2B5EF4-FFF2-40B4-BE49-F238E27FC236}">
                <a16:creationId xmlns:a16="http://schemas.microsoft.com/office/drawing/2014/main" id="{9D5B0610-0978-0739-1705-8CAB6A0435A1}"/>
              </a:ext>
            </a:extLst>
          </p:cNvPr>
          <p:cNvGrpSpPr/>
          <p:nvPr/>
        </p:nvGrpSpPr>
        <p:grpSpPr>
          <a:xfrm>
            <a:off x="0" y="-76654"/>
            <a:ext cx="12192000" cy="1808011"/>
            <a:chOff x="0" y="-38100"/>
            <a:chExt cx="5439065" cy="898667"/>
          </a:xfrm>
          <a:solidFill>
            <a:srgbClr val="002060"/>
          </a:solidFill>
        </p:grpSpPr>
        <p:sp>
          <p:nvSpPr>
            <p:cNvPr id="4" name="Freeform 4">
              <a:extLst>
                <a:ext uri="{FF2B5EF4-FFF2-40B4-BE49-F238E27FC236}">
                  <a16:creationId xmlns:a16="http://schemas.microsoft.com/office/drawing/2014/main" id="{C0ADE4D8-60A2-F997-6AA8-8923E23D7E69}"/>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endParaRPr lang="en-US" sz="1200"/>
            </a:p>
          </p:txBody>
        </p:sp>
        <p:sp>
          <p:nvSpPr>
            <p:cNvPr id="5" name="TextBox 5">
              <a:extLst>
                <a:ext uri="{FF2B5EF4-FFF2-40B4-BE49-F238E27FC236}">
                  <a16:creationId xmlns:a16="http://schemas.microsoft.com/office/drawing/2014/main" id="{83AE098C-B6B3-8E0D-2C96-5321B11E1D36}"/>
                </a:ext>
              </a:extLst>
            </p:cNvPr>
            <p:cNvSpPr txBox="1"/>
            <p:nvPr/>
          </p:nvSpPr>
          <p:spPr>
            <a:xfrm>
              <a:off x="0" y="-38100"/>
              <a:ext cx="5439065" cy="898667"/>
            </a:xfrm>
            <a:prstGeom prst="rect">
              <a:avLst/>
            </a:prstGeom>
            <a:grpFill/>
          </p:spPr>
          <p:txBody>
            <a:bodyPr lIns="33867" tIns="33867" rIns="33867" bIns="33867" rtlCol="0" anchor="ctr"/>
            <a:lstStyle/>
            <a:p>
              <a:pPr algn="ctr">
                <a:lnSpc>
                  <a:spcPts val="1773"/>
                </a:lnSpc>
              </a:pPr>
              <a:endParaRPr sz="1200"/>
            </a:p>
          </p:txBody>
        </p:sp>
      </p:grpSp>
      <p:grpSp>
        <p:nvGrpSpPr>
          <p:cNvPr id="6" name="Group 6">
            <a:extLst>
              <a:ext uri="{FF2B5EF4-FFF2-40B4-BE49-F238E27FC236}">
                <a16:creationId xmlns:a16="http://schemas.microsoft.com/office/drawing/2014/main" id="{CDDA8558-69D9-7E0D-AD09-C55F37502272}"/>
              </a:ext>
            </a:extLst>
          </p:cNvPr>
          <p:cNvGrpSpPr/>
          <p:nvPr/>
        </p:nvGrpSpPr>
        <p:grpSpPr>
          <a:xfrm>
            <a:off x="0" y="686069"/>
            <a:ext cx="863601" cy="1045289"/>
            <a:chOff x="0" y="-60443"/>
            <a:chExt cx="1050549" cy="429105"/>
          </a:xfrm>
        </p:grpSpPr>
        <p:sp>
          <p:nvSpPr>
            <p:cNvPr id="7" name="Freeform 7">
              <a:extLst>
                <a:ext uri="{FF2B5EF4-FFF2-40B4-BE49-F238E27FC236}">
                  <a16:creationId xmlns:a16="http://schemas.microsoft.com/office/drawing/2014/main" id="{59857172-EC3A-4CDA-967E-3DFBABD3FDF3}"/>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endParaRPr lang="en-US" sz="1200"/>
            </a:p>
          </p:txBody>
        </p:sp>
        <p:sp>
          <p:nvSpPr>
            <p:cNvPr id="8" name="TextBox 8">
              <a:extLst>
                <a:ext uri="{FF2B5EF4-FFF2-40B4-BE49-F238E27FC236}">
                  <a16:creationId xmlns:a16="http://schemas.microsoft.com/office/drawing/2014/main" id="{3F49AC7D-FDEE-B534-074A-42A0B72B29CF}"/>
                </a:ext>
              </a:extLst>
            </p:cNvPr>
            <p:cNvSpPr txBox="1"/>
            <p:nvPr/>
          </p:nvSpPr>
          <p:spPr>
            <a:xfrm>
              <a:off x="703826" y="-60443"/>
              <a:ext cx="346723" cy="429104"/>
            </a:xfrm>
            <a:prstGeom prst="rect">
              <a:avLst/>
            </a:prstGeom>
          </p:spPr>
          <p:txBody>
            <a:bodyPr lIns="33867" tIns="33867" rIns="33867" bIns="33867" rtlCol="0" anchor="ctr"/>
            <a:lstStyle/>
            <a:p>
              <a:pPr algn="ctr">
                <a:lnSpc>
                  <a:spcPts val="1773"/>
                </a:lnSpc>
              </a:pPr>
              <a:endParaRPr sz="1200"/>
            </a:p>
          </p:txBody>
        </p:sp>
      </p:grpSp>
      <p:grpSp>
        <p:nvGrpSpPr>
          <p:cNvPr id="9" name="Group 9">
            <a:extLst>
              <a:ext uri="{FF2B5EF4-FFF2-40B4-BE49-F238E27FC236}">
                <a16:creationId xmlns:a16="http://schemas.microsoft.com/office/drawing/2014/main" id="{36E799F1-EC66-830F-BEE5-AE497042E2B1}"/>
              </a:ext>
            </a:extLst>
          </p:cNvPr>
          <p:cNvGrpSpPr/>
          <p:nvPr/>
        </p:nvGrpSpPr>
        <p:grpSpPr>
          <a:xfrm>
            <a:off x="11328400" y="-11549"/>
            <a:ext cx="863600" cy="814441"/>
            <a:chOff x="0" y="0"/>
            <a:chExt cx="1050549" cy="370360"/>
          </a:xfrm>
        </p:grpSpPr>
        <p:sp>
          <p:nvSpPr>
            <p:cNvPr id="10" name="Freeform 10">
              <a:extLst>
                <a:ext uri="{FF2B5EF4-FFF2-40B4-BE49-F238E27FC236}">
                  <a16:creationId xmlns:a16="http://schemas.microsoft.com/office/drawing/2014/main" id="{BFA36E9C-5578-E29D-F2BF-03BBEDBE915F}"/>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endParaRPr lang="en-US" sz="1200"/>
            </a:p>
          </p:txBody>
        </p:sp>
        <p:sp>
          <p:nvSpPr>
            <p:cNvPr id="11" name="TextBox 11">
              <a:extLst>
                <a:ext uri="{FF2B5EF4-FFF2-40B4-BE49-F238E27FC236}">
                  <a16:creationId xmlns:a16="http://schemas.microsoft.com/office/drawing/2014/main" id="{45C2A6FF-8A15-D0C4-9C75-927A856765FF}"/>
                </a:ext>
              </a:extLst>
            </p:cNvPr>
            <p:cNvSpPr txBox="1"/>
            <p:nvPr/>
          </p:nvSpPr>
          <p:spPr>
            <a:xfrm>
              <a:off x="0" y="-38100"/>
              <a:ext cx="1050549" cy="408460"/>
            </a:xfrm>
            <a:prstGeom prst="rect">
              <a:avLst/>
            </a:prstGeom>
          </p:spPr>
          <p:txBody>
            <a:bodyPr lIns="33867" tIns="33867" rIns="33867" bIns="33867" rtlCol="0" anchor="ctr"/>
            <a:lstStyle/>
            <a:p>
              <a:pPr algn="ctr">
                <a:lnSpc>
                  <a:spcPts val="1773"/>
                </a:lnSpc>
              </a:pPr>
              <a:endParaRPr sz="1200"/>
            </a:p>
          </p:txBody>
        </p:sp>
      </p:grpSp>
      <p:pic>
        <p:nvPicPr>
          <p:cNvPr id="13" name="Picture 12" descr="A black and yellow rectangle with black letters&#10;&#10;AI-generated content may be incorrect.">
            <a:extLst>
              <a:ext uri="{FF2B5EF4-FFF2-40B4-BE49-F238E27FC236}">
                <a16:creationId xmlns:a16="http://schemas.microsoft.com/office/drawing/2014/main" id="{5E830644-2E8F-36AC-91F6-A407CAA08A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5573" y="6285479"/>
            <a:ext cx="968983" cy="406400"/>
          </a:xfrm>
          <a:prstGeom prst="rect">
            <a:avLst/>
          </a:prstGeom>
        </p:spPr>
      </p:pic>
      <p:grpSp>
        <p:nvGrpSpPr>
          <p:cNvPr id="17" name="Group 15">
            <a:extLst>
              <a:ext uri="{FF2B5EF4-FFF2-40B4-BE49-F238E27FC236}">
                <a16:creationId xmlns:a16="http://schemas.microsoft.com/office/drawing/2014/main" id="{37C363C2-9B34-FAEC-7605-C8138BA7EEFD}"/>
              </a:ext>
            </a:extLst>
          </p:cNvPr>
          <p:cNvGrpSpPr/>
          <p:nvPr/>
        </p:nvGrpSpPr>
        <p:grpSpPr>
          <a:xfrm>
            <a:off x="10369408" y="1714819"/>
            <a:ext cx="2495317" cy="2179175"/>
            <a:chOff x="0" y="-209549"/>
            <a:chExt cx="4990634" cy="4358349"/>
          </a:xfrm>
        </p:grpSpPr>
        <p:sp>
          <p:nvSpPr>
            <p:cNvPr id="18" name="TextBox 16">
              <a:extLst>
                <a:ext uri="{FF2B5EF4-FFF2-40B4-BE49-F238E27FC236}">
                  <a16:creationId xmlns:a16="http://schemas.microsoft.com/office/drawing/2014/main" id="{773CEDF8-2E4A-59D5-E9BA-3FE5FA4A0B9C}"/>
                </a:ext>
              </a:extLst>
            </p:cNvPr>
            <p:cNvSpPr txBox="1"/>
            <p:nvPr/>
          </p:nvSpPr>
          <p:spPr>
            <a:xfrm>
              <a:off x="0" y="3070044"/>
              <a:ext cx="3279296" cy="1078756"/>
            </a:xfrm>
            <a:prstGeom prst="rect">
              <a:avLst/>
            </a:prstGeom>
          </p:spPr>
          <p:txBody>
            <a:bodyPr lIns="0" tIns="0" rIns="0" bIns="0" rtlCol="0" anchor="t">
              <a:spAutoFit/>
            </a:bodyPr>
            <a:lstStyle/>
            <a:p>
              <a:pPr>
                <a:lnSpc>
                  <a:spcPts val="4584"/>
                </a:lnSpc>
                <a:spcBef>
                  <a:spcPct val="0"/>
                </a:spcBef>
              </a:pPr>
              <a:r>
                <a:rPr lang="en-US" sz="3321" b="1" spc="116">
                  <a:latin typeface="Century Gothic Paneuropean Bold"/>
                  <a:ea typeface="Century Gothic Paneuropean Bold"/>
                  <a:cs typeface="Century Gothic Paneuropean Bold"/>
                  <a:sym typeface="Century Gothic Paneuropean Bold"/>
                </a:rPr>
                <a:t>FY2026</a:t>
              </a:r>
            </a:p>
          </p:txBody>
        </p:sp>
        <p:sp>
          <p:nvSpPr>
            <p:cNvPr id="19" name="TextBox 17">
              <a:extLst>
                <a:ext uri="{FF2B5EF4-FFF2-40B4-BE49-F238E27FC236}">
                  <a16:creationId xmlns:a16="http://schemas.microsoft.com/office/drawing/2014/main" id="{FA0D3F28-58C0-1407-7137-52175B1215AE}"/>
                </a:ext>
              </a:extLst>
            </p:cNvPr>
            <p:cNvSpPr txBox="1"/>
            <p:nvPr/>
          </p:nvSpPr>
          <p:spPr>
            <a:xfrm>
              <a:off x="0" y="-209549"/>
              <a:ext cx="4990634" cy="2408223"/>
            </a:xfrm>
            <a:prstGeom prst="rect">
              <a:avLst/>
            </a:prstGeom>
          </p:spPr>
          <p:txBody>
            <a:bodyPr lIns="0" tIns="0" rIns="0" bIns="0" rtlCol="0" anchor="t">
              <a:spAutoFit/>
            </a:bodyPr>
            <a:lstStyle/>
            <a:p>
              <a:pPr>
                <a:lnSpc>
                  <a:spcPts val="10949"/>
                </a:lnSpc>
                <a:spcBef>
                  <a:spcPct val="0"/>
                </a:spcBef>
              </a:pPr>
              <a:r>
                <a:rPr lang="en-US" sz="5334" b="1">
                  <a:latin typeface="Century Gothic Paneuropean Bold"/>
                  <a:ea typeface="Century Gothic Paneuropean Bold"/>
                  <a:cs typeface="Century Gothic Paneuropean Bold"/>
                  <a:sym typeface="Century Gothic Paneuropean Bold"/>
                </a:rPr>
                <a:t>$9.5</a:t>
              </a:r>
            </a:p>
          </p:txBody>
        </p:sp>
        <p:sp>
          <p:nvSpPr>
            <p:cNvPr id="20" name="TextBox 18">
              <a:extLst>
                <a:ext uri="{FF2B5EF4-FFF2-40B4-BE49-F238E27FC236}">
                  <a16:creationId xmlns:a16="http://schemas.microsoft.com/office/drawing/2014/main" id="{1B80AFB4-E717-F679-40BE-D379948E39BC}"/>
                </a:ext>
              </a:extLst>
            </p:cNvPr>
            <p:cNvSpPr txBox="1"/>
            <p:nvPr/>
          </p:nvSpPr>
          <p:spPr>
            <a:xfrm>
              <a:off x="0" y="2272408"/>
              <a:ext cx="3079878" cy="868956"/>
            </a:xfrm>
            <a:prstGeom prst="rect">
              <a:avLst/>
            </a:prstGeom>
          </p:spPr>
          <p:txBody>
            <a:bodyPr lIns="0" tIns="0" rIns="0" bIns="0" rtlCol="0" anchor="t">
              <a:spAutoFit/>
            </a:bodyPr>
            <a:lstStyle/>
            <a:p>
              <a:pPr>
                <a:lnSpc>
                  <a:spcPts val="3716"/>
                </a:lnSpc>
                <a:spcBef>
                  <a:spcPct val="0"/>
                </a:spcBef>
              </a:pPr>
              <a:r>
                <a:rPr lang="en-US" sz="2693" b="1" spc="94">
                  <a:latin typeface="Century Gothic Paneuropean Bold"/>
                  <a:ea typeface="Century Gothic Paneuropean Bold"/>
                  <a:cs typeface="Century Gothic Paneuropean Bold"/>
                  <a:sym typeface="Century Gothic Paneuropean Bold"/>
                </a:rPr>
                <a:t>MILLION</a:t>
              </a:r>
            </a:p>
          </p:txBody>
        </p:sp>
      </p:grpSp>
      <p:grpSp>
        <p:nvGrpSpPr>
          <p:cNvPr id="21" name="Group 19">
            <a:extLst>
              <a:ext uri="{FF2B5EF4-FFF2-40B4-BE49-F238E27FC236}">
                <a16:creationId xmlns:a16="http://schemas.microsoft.com/office/drawing/2014/main" id="{A84C55BD-CDB5-FB78-546F-2E4063429CFF}"/>
              </a:ext>
            </a:extLst>
          </p:cNvPr>
          <p:cNvGrpSpPr/>
          <p:nvPr/>
        </p:nvGrpSpPr>
        <p:grpSpPr>
          <a:xfrm>
            <a:off x="10369062" y="3899403"/>
            <a:ext cx="2495317" cy="2011995"/>
            <a:chOff x="-692" y="124812"/>
            <a:chExt cx="4990634" cy="4023990"/>
          </a:xfrm>
        </p:grpSpPr>
        <p:sp>
          <p:nvSpPr>
            <p:cNvPr id="22" name="TextBox 20">
              <a:extLst>
                <a:ext uri="{FF2B5EF4-FFF2-40B4-BE49-F238E27FC236}">
                  <a16:creationId xmlns:a16="http://schemas.microsoft.com/office/drawing/2014/main" id="{DA2B02CB-FDC7-4B35-689E-BB07D6E13CC1}"/>
                </a:ext>
              </a:extLst>
            </p:cNvPr>
            <p:cNvSpPr txBox="1"/>
            <p:nvPr/>
          </p:nvSpPr>
          <p:spPr>
            <a:xfrm>
              <a:off x="0" y="3070046"/>
              <a:ext cx="3279296" cy="1078756"/>
            </a:xfrm>
            <a:prstGeom prst="rect">
              <a:avLst/>
            </a:prstGeom>
          </p:spPr>
          <p:txBody>
            <a:bodyPr lIns="0" tIns="0" rIns="0" bIns="0" rtlCol="0" anchor="t">
              <a:spAutoFit/>
            </a:bodyPr>
            <a:lstStyle/>
            <a:p>
              <a:pPr>
                <a:lnSpc>
                  <a:spcPts val="4584"/>
                </a:lnSpc>
                <a:spcBef>
                  <a:spcPct val="0"/>
                </a:spcBef>
              </a:pPr>
              <a:r>
                <a:rPr lang="en-US" sz="3321" b="1" spc="116">
                  <a:latin typeface="Century Gothic Paneuropean Bold"/>
                  <a:ea typeface="Century Gothic Paneuropean Bold"/>
                  <a:cs typeface="Century Gothic Paneuropean Bold"/>
                  <a:sym typeface="Century Gothic Paneuropean Bold"/>
                </a:rPr>
                <a:t>FY2027</a:t>
              </a:r>
            </a:p>
          </p:txBody>
        </p:sp>
        <p:sp>
          <p:nvSpPr>
            <p:cNvPr id="23" name="TextBox 21">
              <a:extLst>
                <a:ext uri="{FF2B5EF4-FFF2-40B4-BE49-F238E27FC236}">
                  <a16:creationId xmlns:a16="http://schemas.microsoft.com/office/drawing/2014/main" id="{8D3FB0A2-3424-C3BF-325D-CFDB32F0C39B}"/>
                </a:ext>
              </a:extLst>
            </p:cNvPr>
            <p:cNvSpPr txBox="1"/>
            <p:nvPr/>
          </p:nvSpPr>
          <p:spPr>
            <a:xfrm>
              <a:off x="-692" y="124812"/>
              <a:ext cx="4990634" cy="2408224"/>
            </a:xfrm>
            <a:prstGeom prst="rect">
              <a:avLst/>
            </a:prstGeom>
          </p:spPr>
          <p:txBody>
            <a:bodyPr lIns="0" tIns="0" rIns="0" bIns="0" rtlCol="0" anchor="t">
              <a:spAutoFit/>
            </a:bodyPr>
            <a:lstStyle/>
            <a:p>
              <a:pPr>
                <a:lnSpc>
                  <a:spcPts val="10949"/>
                </a:lnSpc>
                <a:spcBef>
                  <a:spcPct val="0"/>
                </a:spcBef>
              </a:pPr>
              <a:r>
                <a:rPr lang="en-US" sz="5334" b="1">
                  <a:latin typeface="Century Gothic Paneuropean Bold"/>
                  <a:cs typeface="Century Gothic Paneuropean Bold"/>
                  <a:sym typeface="Century Gothic Paneuropean Bold"/>
                </a:rPr>
                <a:t>$3</a:t>
              </a:r>
            </a:p>
          </p:txBody>
        </p:sp>
        <p:sp>
          <p:nvSpPr>
            <p:cNvPr id="24" name="TextBox 22">
              <a:extLst>
                <a:ext uri="{FF2B5EF4-FFF2-40B4-BE49-F238E27FC236}">
                  <a16:creationId xmlns:a16="http://schemas.microsoft.com/office/drawing/2014/main" id="{5F3C5694-7A57-0D73-FEEC-58506687D2A8}"/>
                </a:ext>
              </a:extLst>
            </p:cNvPr>
            <p:cNvSpPr txBox="1"/>
            <p:nvPr/>
          </p:nvSpPr>
          <p:spPr>
            <a:xfrm>
              <a:off x="0" y="2272408"/>
              <a:ext cx="3079878" cy="868956"/>
            </a:xfrm>
            <a:prstGeom prst="rect">
              <a:avLst/>
            </a:prstGeom>
          </p:spPr>
          <p:txBody>
            <a:bodyPr lIns="0" tIns="0" rIns="0" bIns="0" rtlCol="0" anchor="t">
              <a:spAutoFit/>
            </a:bodyPr>
            <a:lstStyle/>
            <a:p>
              <a:pPr>
                <a:lnSpc>
                  <a:spcPts val="3716"/>
                </a:lnSpc>
                <a:spcBef>
                  <a:spcPct val="0"/>
                </a:spcBef>
              </a:pPr>
              <a:r>
                <a:rPr lang="en-US" sz="2693" b="1" spc="94">
                  <a:latin typeface="Century Gothic Paneuropean Bold"/>
                  <a:ea typeface="Century Gothic Paneuropean Bold"/>
                  <a:cs typeface="Century Gothic Paneuropean Bold"/>
                  <a:sym typeface="Century Gothic Paneuropean Bold"/>
                </a:rPr>
                <a:t>MILLION</a:t>
              </a:r>
            </a:p>
          </p:txBody>
        </p:sp>
      </p:grpSp>
      <p:sp>
        <p:nvSpPr>
          <p:cNvPr id="28" name="TextBox 13">
            <a:extLst>
              <a:ext uri="{FF2B5EF4-FFF2-40B4-BE49-F238E27FC236}">
                <a16:creationId xmlns:a16="http://schemas.microsoft.com/office/drawing/2014/main" id="{32C290B4-F85F-4397-96AC-16CBEE80F5A5}"/>
              </a:ext>
            </a:extLst>
          </p:cNvPr>
          <p:cNvSpPr txBox="1"/>
          <p:nvPr/>
        </p:nvSpPr>
        <p:spPr>
          <a:xfrm>
            <a:off x="919461" y="1049108"/>
            <a:ext cx="7564139" cy="269304"/>
          </a:xfrm>
          <a:prstGeom prst="rect">
            <a:avLst/>
          </a:prstGeom>
        </p:spPr>
        <p:txBody>
          <a:bodyPr wrap="square" lIns="0" tIns="0" rIns="0" bIns="0" rtlCol="0" anchor="t">
            <a:spAutoFit/>
          </a:bodyPr>
          <a:lstStyle/>
          <a:p>
            <a:pPr>
              <a:lnSpc>
                <a:spcPts val="2066"/>
              </a:lnSpc>
            </a:pPr>
            <a:r>
              <a:rPr lang="en-US" sz="2033" b="1">
                <a:solidFill>
                  <a:schemeClr val="bg1"/>
                </a:solidFill>
                <a:latin typeface="Century Gothic Paneuropean Bold"/>
                <a:ea typeface="Century Gothic Paneuropean Bold"/>
                <a:cs typeface="Century Gothic Paneuropean Bold"/>
                <a:sym typeface="Century Gothic Paneuropean Bold"/>
              </a:rPr>
              <a:t>LOCAL/OTHER  FUNDS </a:t>
            </a:r>
            <a:endParaRPr lang="en-US" sz="2066" b="1">
              <a:solidFill>
                <a:schemeClr val="bg1"/>
              </a:solidFill>
              <a:latin typeface="Century Gothic Paneuropean Bold"/>
              <a:ea typeface="Century Gothic Paneuropean Bold"/>
              <a:cs typeface="Century Gothic Paneuropean Bold"/>
              <a:sym typeface="Century Gothic Paneuropean Bold"/>
            </a:endParaRPr>
          </a:p>
        </p:txBody>
      </p:sp>
      <p:sp>
        <p:nvSpPr>
          <p:cNvPr id="14" name="TextBox 20">
            <a:extLst>
              <a:ext uri="{FF2B5EF4-FFF2-40B4-BE49-F238E27FC236}">
                <a16:creationId xmlns:a16="http://schemas.microsoft.com/office/drawing/2014/main" id="{19893D21-63BC-92B2-54AA-8F2904951871}"/>
              </a:ext>
            </a:extLst>
          </p:cNvPr>
          <p:cNvSpPr txBox="1"/>
          <p:nvPr/>
        </p:nvSpPr>
        <p:spPr>
          <a:xfrm>
            <a:off x="508766" y="1879661"/>
            <a:ext cx="3319690" cy="5132431"/>
          </a:xfrm>
          <a:prstGeom prst="rect">
            <a:avLst/>
          </a:prstGeom>
        </p:spPr>
        <p:txBody>
          <a:bodyPr wrap="square" lIns="0" tIns="0" rIns="0" bIns="0" rtlCol="0" anchor="t">
            <a:spAutoFit/>
          </a:bodyPr>
          <a:lstStyle/>
          <a:p>
            <a:pPr marL="190510" indent="-190510">
              <a:lnSpc>
                <a:spcPct val="150000"/>
              </a:lnSpc>
              <a:buFont typeface="Arial" panose="020B0604020202020204" pitchFamily="34" charset="0"/>
              <a:buChar char="•"/>
            </a:pPr>
            <a:r>
              <a:rPr lang="en-US" sz="1600" b="1" dirty="0">
                <a:latin typeface="Calibri"/>
                <a:ea typeface="Calibri"/>
                <a:cs typeface="Calibri"/>
              </a:rPr>
              <a:t>Emerald Hill</a:t>
            </a:r>
            <a:endParaRPr lang="en-US" sz="1600">
              <a:latin typeface="Calibri"/>
              <a:ea typeface="Calibri"/>
              <a:cs typeface="Calibri"/>
            </a:endParaRPr>
          </a:p>
          <a:p>
            <a:pPr marL="190510" indent="-190510">
              <a:lnSpc>
                <a:spcPct val="150000"/>
              </a:lnSpc>
              <a:buFont typeface="Arial" panose="020B0604020202020204" pitchFamily="34" charset="0"/>
              <a:buChar char="•"/>
            </a:pPr>
            <a:r>
              <a:rPr lang="en-US" sz="1600" b="1" dirty="0" err="1">
                <a:latin typeface="Calibri"/>
                <a:ea typeface="Calibri"/>
                <a:cs typeface="Calibri"/>
              </a:rPr>
              <a:t>Bovoni</a:t>
            </a:r>
            <a:r>
              <a:rPr lang="en-US" sz="1600" b="1" dirty="0">
                <a:latin typeface="Calibri"/>
                <a:ea typeface="Calibri"/>
                <a:cs typeface="Calibri"/>
              </a:rPr>
              <a:t> Road</a:t>
            </a:r>
            <a:endParaRPr lang="en-US" sz="1600">
              <a:latin typeface="Calibri"/>
              <a:ea typeface="Calibri"/>
              <a:cs typeface="Calibri"/>
            </a:endParaRPr>
          </a:p>
          <a:p>
            <a:pPr marL="190510" indent="-190510">
              <a:lnSpc>
                <a:spcPct val="150000"/>
              </a:lnSpc>
              <a:buFont typeface="Arial" panose="020B0604020202020204" pitchFamily="34" charset="0"/>
              <a:buChar char="•"/>
            </a:pPr>
            <a:r>
              <a:rPr lang="en-US" sz="1600" b="1" dirty="0">
                <a:latin typeface="Calibri"/>
                <a:ea typeface="Calibri"/>
                <a:cs typeface="Calibri"/>
              </a:rPr>
              <a:t>Armstrong Road</a:t>
            </a:r>
            <a:endParaRPr lang="en-US" sz="1600">
              <a:latin typeface="Calibri"/>
              <a:ea typeface="Calibri"/>
              <a:cs typeface="Calibri"/>
            </a:endParaRPr>
          </a:p>
          <a:p>
            <a:pPr marL="190510" indent="-190510">
              <a:lnSpc>
                <a:spcPct val="150000"/>
              </a:lnSpc>
              <a:buFont typeface="Arial" panose="020B0604020202020204" pitchFamily="34" charset="0"/>
              <a:buChar char="•"/>
            </a:pPr>
            <a:r>
              <a:rPr lang="en-US" sz="1600" b="1" dirty="0">
                <a:latin typeface="Calibri"/>
                <a:ea typeface="Calibri"/>
                <a:cs typeface="Calibri"/>
              </a:rPr>
              <a:t>DeCastro Road</a:t>
            </a:r>
            <a:endParaRPr lang="en-US" sz="1600">
              <a:latin typeface="Calibri"/>
              <a:ea typeface="Calibri"/>
              <a:cs typeface="Calibri"/>
            </a:endParaRPr>
          </a:p>
          <a:p>
            <a:pPr marL="190510" indent="-190510">
              <a:lnSpc>
                <a:spcPct val="150000"/>
              </a:lnSpc>
              <a:buFont typeface="Arial" panose="020B0604020202020204" pitchFamily="34" charset="0"/>
              <a:buChar char="•"/>
            </a:pPr>
            <a:r>
              <a:rPr lang="en-US" sz="1600" b="1" dirty="0">
                <a:latin typeface="Calibri"/>
                <a:ea typeface="Calibri"/>
                <a:cs typeface="Calibri"/>
              </a:rPr>
              <a:t>Rocky Road</a:t>
            </a:r>
            <a:endParaRPr lang="en-US" sz="1600">
              <a:latin typeface="Calibri"/>
              <a:ea typeface="Calibri"/>
              <a:cs typeface="Calibri"/>
            </a:endParaRPr>
          </a:p>
          <a:p>
            <a:pPr marL="190510" indent="-190510">
              <a:lnSpc>
                <a:spcPct val="150000"/>
              </a:lnSpc>
              <a:buFont typeface="Arial" panose="020B0604020202020204" pitchFamily="34" charset="0"/>
              <a:buChar char="•"/>
            </a:pPr>
            <a:r>
              <a:rPr lang="en-US" sz="1600" b="1" dirty="0">
                <a:latin typeface="Calibri"/>
                <a:ea typeface="Calibri"/>
                <a:cs typeface="Calibri"/>
              </a:rPr>
              <a:t>Estate Contant-Tranquil Road</a:t>
            </a:r>
            <a:endParaRPr lang="en-US" sz="1600">
              <a:latin typeface="Calibri"/>
              <a:ea typeface="Calibri"/>
              <a:cs typeface="Calibri"/>
            </a:endParaRPr>
          </a:p>
          <a:p>
            <a:pPr marL="190510" indent="-190510">
              <a:lnSpc>
                <a:spcPct val="150000"/>
              </a:lnSpc>
              <a:buFont typeface="Arial" panose="020B0604020202020204" pitchFamily="34" charset="0"/>
              <a:buChar char="•"/>
            </a:pPr>
            <a:r>
              <a:rPr lang="en-US" sz="1600" b="1">
                <a:latin typeface="Calibri"/>
                <a:ea typeface="Calibri"/>
                <a:cs typeface="Calibri"/>
              </a:rPr>
              <a:t>Coki Point</a:t>
            </a:r>
          </a:p>
          <a:p>
            <a:pPr marL="190510" indent="-190510">
              <a:lnSpc>
                <a:spcPct val="150000"/>
              </a:lnSpc>
              <a:buFont typeface="Arial" panose="020B0604020202020204" pitchFamily="34" charset="0"/>
              <a:buChar char="•"/>
            </a:pPr>
            <a:r>
              <a:rPr lang="en-US" sz="1600" b="1" dirty="0">
                <a:latin typeface="Calibri"/>
                <a:ea typeface="Calibri"/>
                <a:cs typeface="Calibri"/>
              </a:rPr>
              <a:t>Washington School Road</a:t>
            </a:r>
            <a:endParaRPr lang="en-US" sz="1600">
              <a:latin typeface="Calibri"/>
              <a:ea typeface="Calibri"/>
              <a:cs typeface="Calibri"/>
            </a:endParaRPr>
          </a:p>
          <a:p>
            <a:pPr marL="190510" indent="-190510">
              <a:lnSpc>
                <a:spcPct val="150000"/>
              </a:lnSpc>
              <a:buFont typeface="Arial" panose="020B0604020202020204" pitchFamily="34" charset="0"/>
              <a:buChar char="•"/>
            </a:pPr>
            <a:r>
              <a:rPr lang="en-US" sz="1600" b="1" dirty="0">
                <a:latin typeface="Calibri"/>
                <a:ea typeface="Calibri"/>
                <a:cs typeface="Calibri"/>
              </a:rPr>
              <a:t>Johnny Horn Trail</a:t>
            </a:r>
            <a:endParaRPr lang="en-US" sz="1600">
              <a:latin typeface="Calibri"/>
              <a:ea typeface="Calibri"/>
              <a:cs typeface="Calibri"/>
            </a:endParaRPr>
          </a:p>
          <a:p>
            <a:pPr marL="190510" indent="-190510">
              <a:lnSpc>
                <a:spcPct val="150000"/>
              </a:lnSpc>
              <a:buFont typeface="Arial" panose="020B0604020202020204" pitchFamily="34" charset="0"/>
              <a:buChar char="•"/>
            </a:pPr>
            <a:r>
              <a:rPr lang="en-US" sz="1600" b="1" dirty="0">
                <a:latin typeface="Calibri"/>
                <a:ea typeface="Calibri"/>
                <a:cs typeface="Calibri"/>
              </a:rPr>
              <a:t>Cruz Bay Restrooms</a:t>
            </a:r>
            <a:endParaRPr lang="en-US" sz="1600">
              <a:latin typeface="Calibri"/>
              <a:ea typeface="Calibri"/>
              <a:cs typeface="Calibri"/>
            </a:endParaRPr>
          </a:p>
          <a:p>
            <a:pPr marL="190510" indent="-190510">
              <a:lnSpc>
                <a:spcPct val="150000"/>
              </a:lnSpc>
              <a:buFont typeface="Arial" panose="020B0604020202020204" pitchFamily="34" charset="0"/>
              <a:buChar char="•"/>
            </a:pPr>
            <a:r>
              <a:rPr lang="en-US" sz="1600" b="1">
                <a:latin typeface="Calibri"/>
                <a:ea typeface="Calibri"/>
                <a:cs typeface="Calibri"/>
              </a:rPr>
              <a:t>Bolongo Road</a:t>
            </a:r>
            <a:endParaRPr lang="en-US" sz="1600">
              <a:latin typeface="Calibri"/>
              <a:ea typeface="Calibri"/>
              <a:cs typeface="Calibri"/>
            </a:endParaRPr>
          </a:p>
          <a:p>
            <a:pPr marL="190510" indent="-190510">
              <a:lnSpc>
                <a:spcPct val="150000"/>
              </a:lnSpc>
              <a:buFont typeface="Arial" panose="020B0604020202020204" pitchFamily="34" charset="0"/>
              <a:buChar char="•"/>
            </a:pPr>
            <a:r>
              <a:rPr lang="en-US" sz="1600" b="1">
                <a:latin typeface="Calibri"/>
                <a:ea typeface="Calibri"/>
                <a:cs typeface="Calibri"/>
              </a:rPr>
              <a:t>Hospital Ground - Bethel Church Road</a:t>
            </a:r>
            <a:endParaRPr lang="en-US" sz="1600">
              <a:latin typeface="Calibri"/>
              <a:ea typeface="Calibri"/>
              <a:cs typeface="Calibri"/>
            </a:endParaRPr>
          </a:p>
          <a:p>
            <a:pPr marL="190510" indent="-190510">
              <a:lnSpc>
                <a:spcPct val="150000"/>
              </a:lnSpc>
              <a:buFont typeface="Arial" panose="020B0604020202020204" pitchFamily="34" charset="0"/>
              <a:buChar char="•"/>
            </a:pPr>
            <a:endParaRPr lang="en-US" sz="1600" b="1" dirty="0">
              <a:ea typeface="Calibri"/>
              <a:cs typeface="Calibri"/>
            </a:endParaRPr>
          </a:p>
        </p:txBody>
      </p:sp>
      <p:sp>
        <p:nvSpPr>
          <p:cNvPr id="25" name="TextBox 23">
            <a:extLst>
              <a:ext uri="{FF2B5EF4-FFF2-40B4-BE49-F238E27FC236}">
                <a16:creationId xmlns:a16="http://schemas.microsoft.com/office/drawing/2014/main" id="{8B623F0D-59F2-AF6D-65C4-D1241FCA05B3}"/>
              </a:ext>
            </a:extLst>
          </p:cNvPr>
          <p:cNvSpPr txBox="1"/>
          <p:nvPr/>
        </p:nvSpPr>
        <p:spPr>
          <a:xfrm>
            <a:off x="721089" y="1881366"/>
            <a:ext cx="3595327" cy="307777"/>
          </a:xfrm>
          <a:prstGeom prst="rect">
            <a:avLst/>
          </a:prstGeom>
        </p:spPr>
        <p:txBody>
          <a:bodyPr lIns="0" tIns="0" rIns="0" bIns="0" rtlCol="0" anchor="t">
            <a:spAutoFit/>
          </a:bodyPr>
          <a:lstStyle/>
          <a:p>
            <a:pPr algn="ctr">
              <a:lnSpc>
                <a:spcPts val="2444"/>
              </a:lnSpc>
            </a:pPr>
            <a:endParaRPr lang="en-US" sz="2200" b="1" spc="-64" dirty="0">
              <a:solidFill>
                <a:srgbClr val="007DDB"/>
              </a:solidFill>
              <a:latin typeface="Baskerville Display PT Bold"/>
              <a:ea typeface="Baskerville Display PT Bold"/>
              <a:cs typeface="Baskerville Display PT Bold"/>
            </a:endParaRPr>
          </a:p>
        </p:txBody>
      </p:sp>
      <p:sp>
        <p:nvSpPr>
          <p:cNvPr id="30" name="TextBox 25">
            <a:extLst>
              <a:ext uri="{FF2B5EF4-FFF2-40B4-BE49-F238E27FC236}">
                <a16:creationId xmlns:a16="http://schemas.microsoft.com/office/drawing/2014/main" id="{5C411219-BA09-AA1A-36B1-B7F8A32E88C4}"/>
              </a:ext>
            </a:extLst>
          </p:cNvPr>
          <p:cNvSpPr txBox="1"/>
          <p:nvPr/>
        </p:nvSpPr>
        <p:spPr>
          <a:xfrm>
            <a:off x="4633696" y="1953568"/>
            <a:ext cx="2930449" cy="5391541"/>
          </a:xfrm>
          <a:prstGeom prst="rect">
            <a:avLst/>
          </a:prstGeom>
        </p:spPr>
        <p:txBody>
          <a:bodyPr wrap="square" lIns="0" tIns="0" rIns="0" bIns="0" rtlCol="0" anchor="t">
            <a:spAutoFit/>
          </a:bodyPr>
          <a:lstStyle/>
          <a:p>
            <a:pPr marL="190510" indent="-190510">
              <a:lnSpc>
                <a:spcPct val="150000"/>
              </a:lnSpc>
              <a:buFont typeface="Arial" panose="020B0604020202020204" pitchFamily="34" charset="0"/>
              <a:buChar char="•"/>
            </a:pPr>
            <a:r>
              <a:rPr lang="en-US" sz="1600" b="1">
                <a:latin typeface="Futura LT Pro"/>
                <a:ea typeface="Calibri"/>
                <a:cs typeface="Futura LT Pro"/>
              </a:rPr>
              <a:t>Meader Place Repairs – Retaining Wall</a:t>
            </a:r>
            <a:endParaRPr lang="en-US" sz="1600" b="1" dirty="0">
              <a:latin typeface="Futura LT Pro"/>
              <a:cs typeface="Futura LT Pro"/>
            </a:endParaRPr>
          </a:p>
          <a:p>
            <a:pPr marL="190510" indent="-190510">
              <a:lnSpc>
                <a:spcPct val="150000"/>
              </a:lnSpc>
              <a:buFont typeface="Arial" panose="020B0604020202020204" pitchFamily="34" charset="0"/>
              <a:buChar char="•"/>
            </a:pPr>
            <a:r>
              <a:rPr lang="en-US" sz="1600" b="1">
                <a:latin typeface="Futura LT Pro"/>
                <a:cs typeface="Futura LT Pro"/>
              </a:rPr>
              <a:t>Estate Contant</a:t>
            </a:r>
            <a:endParaRPr lang="en-US" sz="1600">
              <a:latin typeface="Futura LT Pro"/>
              <a:ea typeface="Calibri"/>
              <a:cs typeface="Futura LT Pro"/>
            </a:endParaRPr>
          </a:p>
          <a:p>
            <a:pPr marL="190510" indent="-190510">
              <a:lnSpc>
                <a:spcPct val="150000"/>
              </a:lnSpc>
              <a:buFont typeface="Arial" panose="020B0604020202020204" pitchFamily="34" charset="0"/>
              <a:buChar char="•"/>
            </a:pPr>
            <a:r>
              <a:rPr lang="en-US" sz="1600" b="1">
                <a:latin typeface="Futura LT Pro"/>
                <a:cs typeface="Futura LT Pro"/>
              </a:rPr>
              <a:t>STJ Centerline Guardrails</a:t>
            </a:r>
            <a:endParaRPr lang="en-US" sz="1600">
              <a:latin typeface="Futura LT Pro"/>
              <a:ea typeface="Calibri"/>
              <a:cs typeface="Futura LT Pro"/>
            </a:endParaRPr>
          </a:p>
          <a:p>
            <a:pPr marL="190510" indent="-190510">
              <a:lnSpc>
                <a:spcPct val="150000"/>
              </a:lnSpc>
              <a:buFont typeface="Arial" panose="020B0604020202020204" pitchFamily="34" charset="0"/>
              <a:buChar char="•"/>
            </a:pPr>
            <a:r>
              <a:rPr lang="en-US" sz="1600" b="1" dirty="0">
                <a:latin typeface="Futura LT Pro"/>
                <a:cs typeface="Futura LT Pro"/>
              </a:rPr>
              <a:t>Leonardo Trotman Drive</a:t>
            </a:r>
            <a:endParaRPr lang="en-US" sz="1600">
              <a:latin typeface="Futura LT Pro"/>
              <a:ea typeface="Calibri"/>
              <a:cs typeface="Futura LT Pro"/>
            </a:endParaRPr>
          </a:p>
          <a:p>
            <a:pPr marL="190510" indent="-190510">
              <a:lnSpc>
                <a:spcPct val="150000"/>
              </a:lnSpc>
              <a:buFont typeface="Arial" panose="020B0604020202020204" pitchFamily="34" charset="0"/>
              <a:buChar char="•"/>
            </a:pPr>
            <a:r>
              <a:rPr lang="en-US" sz="1600" b="1" dirty="0">
                <a:latin typeface="Futura LT Pro"/>
                <a:cs typeface="Futura LT Pro"/>
              </a:rPr>
              <a:t>Estate Thomas</a:t>
            </a:r>
            <a:endParaRPr lang="en-US" sz="1600" b="1" dirty="0">
              <a:latin typeface="Futura LT Pro"/>
              <a:ea typeface="Calibri"/>
              <a:cs typeface="Futura LT Pro"/>
            </a:endParaRPr>
          </a:p>
          <a:p>
            <a:pPr marL="190510" indent="-190510">
              <a:lnSpc>
                <a:spcPct val="150000"/>
              </a:lnSpc>
              <a:buFont typeface="Arial" panose="020B0604020202020204" pitchFamily="34" charset="0"/>
              <a:buChar char="•"/>
            </a:pPr>
            <a:r>
              <a:rPr lang="en-US" sz="1600" b="1">
                <a:latin typeface="Futura LT Pro"/>
                <a:ea typeface="Calibri"/>
                <a:cs typeface="Futura LT Pro"/>
              </a:rPr>
              <a:t>Estate Peters Rest</a:t>
            </a:r>
            <a:endParaRPr lang="en-US" sz="1600" b="1" dirty="0">
              <a:latin typeface="Futura LT Pro"/>
              <a:ea typeface="Calibri"/>
              <a:cs typeface="Futura LT Pro"/>
            </a:endParaRPr>
          </a:p>
          <a:p>
            <a:pPr marL="190510" indent="-190510">
              <a:lnSpc>
                <a:spcPct val="150000"/>
              </a:lnSpc>
              <a:buFont typeface="Arial" panose="020B0604020202020204" pitchFamily="34" charset="0"/>
              <a:buChar char="•"/>
            </a:pPr>
            <a:r>
              <a:rPr lang="en-US" sz="1600" b="1" dirty="0">
                <a:latin typeface="Futura LT Pro"/>
                <a:ea typeface="Calibri"/>
                <a:cs typeface="Futura LT Pro"/>
              </a:rPr>
              <a:t>Estate Diamond Ruby</a:t>
            </a:r>
          </a:p>
          <a:p>
            <a:pPr marL="190510" indent="-190510">
              <a:lnSpc>
                <a:spcPct val="150000"/>
              </a:lnSpc>
              <a:buFont typeface="Arial" panose="020B0604020202020204" pitchFamily="34" charset="0"/>
              <a:buChar char="•"/>
            </a:pPr>
            <a:r>
              <a:rPr lang="en-US" sz="1600" b="1" dirty="0">
                <a:latin typeface="Futura LT Pro"/>
                <a:ea typeface="Calibri"/>
                <a:cs typeface="Futura LT Pro"/>
              </a:rPr>
              <a:t>Estate Barren Spot North Expansion</a:t>
            </a:r>
          </a:p>
          <a:p>
            <a:pPr marL="190510" indent="-190510">
              <a:lnSpc>
                <a:spcPct val="150000"/>
              </a:lnSpc>
              <a:buFont typeface="Arial" panose="020B0604020202020204" pitchFamily="34" charset="0"/>
              <a:buChar char="•"/>
            </a:pPr>
            <a:r>
              <a:rPr lang="en-US" sz="1600" b="1">
                <a:latin typeface="Futura LT Pro"/>
                <a:ea typeface="Calibri"/>
                <a:cs typeface="Futura LT Pro"/>
              </a:rPr>
              <a:t>Estate Strawberry</a:t>
            </a:r>
          </a:p>
          <a:p>
            <a:pPr marL="190510" indent="-190510">
              <a:lnSpc>
                <a:spcPct val="150000"/>
              </a:lnSpc>
              <a:buFont typeface="Arial" panose="020B0604020202020204" pitchFamily="34" charset="0"/>
              <a:buChar char="•"/>
            </a:pPr>
            <a:r>
              <a:rPr lang="en-US" sz="1600" b="1">
                <a:latin typeface="Futura LT Pro"/>
                <a:ea typeface="Calibri"/>
                <a:cs typeface="Futura LT Pro"/>
              </a:rPr>
              <a:t>Segments of Midland Road</a:t>
            </a:r>
          </a:p>
          <a:p>
            <a:pPr marL="190510" indent="-190510">
              <a:lnSpc>
                <a:spcPct val="150000"/>
              </a:lnSpc>
              <a:buFont typeface="Arial" panose="020B0604020202020204" pitchFamily="34" charset="0"/>
              <a:buChar char="•"/>
            </a:pPr>
            <a:r>
              <a:rPr lang="en-US" sz="1600" b="1">
                <a:latin typeface="Futura LT Pro"/>
                <a:ea typeface="Calibri"/>
                <a:cs typeface="Futura LT Pro"/>
              </a:rPr>
              <a:t>Branded Street Signage</a:t>
            </a:r>
            <a:endParaRPr lang="en-US" sz="1600" b="1" dirty="0">
              <a:latin typeface="Futura LT Pro"/>
              <a:ea typeface="Calibri"/>
              <a:cs typeface="Futura LT Pro"/>
            </a:endParaRPr>
          </a:p>
          <a:p>
            <a:pPr marL="190510" indent="-190510">
              <a:lnSpc>
                <a:spcPct val="150000"/>
              </a:lnSpc>
              <a:buFont typeface="Arial" panose="020B0604020202020204" pitchFamily="34" charset="0"/>
              <a:buChar char="•"/>
            </a:pPr>
            <a:endParaRPr lang="en-US" sz="1600" b="1" dirty="0">
              <a:ea typeface="Calibri"/>
              <a:cs typeface="Calibri"/>
            </a:endParaRPr>
          </a:p>
          <a:p>
            <a:pPr>
              <a:lnSpc>
                <a:spcPct val="150000"/>
              </a:lnSpc>
            </a:pPr>
            <a:endParaRPr lang="en-US" sz="1067" b="1" dirty="0">
              <a:ea typeface="Calibri"/>
              <a:cs typeface="Calibri"/>
            </a:endParaRPr>
          </a:p>
        </p:txBody>
      </p:sp>
    </p:spTree>
    <p:extLst>
      <p:ext uri="{BB962C8B-B14F-4D97-AF65-F5344CB8AC3E}">
        <p14:creationId xmlns:p14="http://schemas.microsoft.com/office/powerpoint/2010/main" val="301442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F2847-525D-78DF-51C8-85A47E60EF84}"/>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4EA3240-D625-276B-F67C-E2C990F54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 y="737787"/>
            <a:ext cx="4716105" cy="6864797"/>
          </a:xfrm>
          <a:prstGeom prst="rect">
            <a:avLst/>
          </a:prstGeom>
        </p:spPr>
      </p:pic>
      <p:grpSp>
        <p:nvGrpSpPr>
          <p:cNvPr id="2" name="Group 3">
            <a:extLst>
              <a:ext uri="{FF2B5EF4-FFF2-40B4-BE49-F238E27FC236}">
                <a16:creationId xmlns:a16="http://schemas.microsoft.com/office/drawing/2014/main" id="{31F4AD20-20D4-23C3-C0C1-74851DC06ED9}"/>
              </a:ext>
            </a:extLst>
          </p:cNvPr>
          <p:cNvGrpSpPr/>
          <p:nvPr/>
        </p:nvGrpSpPr>
        <p:grpSpPr>
          <a:xfrm>
            <a:off x="0" y="-76654"/>
            <a:ext cx="12192000" cy="1808011"/>
            <a:chOff x="0" y="-38100"/>
            <a:chExt cx="5439065" cy="898667"/>
          </a:xfrm>
          <a:solidFill>
            <a:srgbClr val="002060"/>
          </a:solidFill>
        </p:grpSpPr>
        <p:sp>
          <p:nvSpPr>
            <p:cNvPr id="3" name="Freeform 4">
              <a:extLst>
                <a:ext uri="{FF2B5EF4-FFF2-40B4-BE49-F238E27FC236}">
                  <a16:creationId xmlns:a16="http://schemas.microsoft.com/office/drawing/2014/main" id="{6CC5BB2F-ACB6-BBC7-AAB1-1FA05D6A535A}"/>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endParaRPr lang="en-US" sz="1200"/>
            </a:p>
          </p:txBody>
        </p:sp>
        <p:sp>
          <p:nvSpPr>
            <p:cNvPr id="4" name="TextBox 5">
              <a:extLst>
                <a:ext uri="{FF2B5EF4-FFF2-40B4-BE49-F238E27FC236}">
                  <a16:creationId xmlns:a16="http://schemas.microsoft.com/office/drawing/2014/main" id="{3F2D9BC0-3398-9333-85C5-C2E9E3CA2643}"/>
                </a:ext>
              </a:extLst>
            </p:cNvPr>
            <p:cNvSpPr txBox="1"/>
            <p:nvPr/>
          </p:nvSpPr>
          <p:spPr>
            <a:xfrm>
              <a:off x="0" y="-38100"/>
              <a:ext cx="5439065" cy="898667"/>
            </a:xfrm>
            <a:prstGeom prst="rect">
              <a:avLst/>
            </a:prstGeom>
            <a:grpFill/>
          </p:spPr>
          <p:txBody>
            <a:bodyPr lIns="33867" tIns="33867" rIns="33867" bIns="33867" rtlCol="0" anchor="ctr"/>
            <a:lstStyle/>
            <a:p>
              <a:pPr algn="ctr">
                <a:lnSpc>
                  <a:spcPts val="1773"/>
                </a:lnSpc>
              </a:pPr>
              <a:endParaRPr sz="1200"/>
            </a:p>
          </p:txBody>
        </p:sp>
      </p:grpSp>
      <p:grpSp>
        <p:nvGrpSpPr>
          <p:cNvPr id="5" name="Group 6">
            <a:extLst>
              <a:ext uri="{FF2B5EF4-FFF2-40B4-BE49-F238E27FC236}">
                <a16:creationId xmlns:a16="http://schemas.microsoft.com/office/drawing/2014/main" id="{9AD91F95-903E-9211-6A5A-E8FE36E9AA8D}"/>
              </a:ext>
            </a:extLst>
          </p:cNvPr>
          <p:cNvGrpSpPr/>
          <p:nvPr/>
        </p:nvGrpSpPr>
        <p:grpSpPr>
          <a:xfrm>
            <a:off x="0" y="686069"/>
            <a:ext cx="863601" cy="1045289"/>
            <a:chOff x="0" y="-60443"/>
            <a:chExt cx="1050549" cy="429105"/>
          </a:xfrm>
        </p:grpSpPr>
        <p:sp>
          <p:nvSpPr>
            <p:cNvPr id="6" name="Freeform 7">
              <a:extLst>
                <a:ext uri="{FF2B5EF4-FFF2-40B4-BE49-F238E27FC236}">
                  <a16:creationId xmlns:a16="http://schemas.microsoft.com/office/drawing/2014/main" id="{502A50DB-F16C-055D-7E35-F2A7703BD675}"/>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endParaRPr lang="en-US" sz="1200"/>
            </a:p>
          </p:txBody>
        </p:sp>
        <p:sp>
          <p:nvSpPr>
            <p:cNvPr id="7" name="TextBox 8">
              <a:extLst>
                <a:ext uri="{FF2B5EF4-FFF2-40B4-BE49-F238E27FC236}">
                  <a16:creationId xmlns:a16="http://schemas.microsoft.com/office/drawing/2014/main" id="{977953B6-9A06-7162-5076-0C6A8F6E1FEB}"/>
                </a:ext>
              </a:extLst>
            </p:cNvPr>
            <p:cNvSpPr txBox="1"/>
            <p:nvPr/>
          </p:nvSpPr>
          <p:spPr>
            <a:xfrm>
              <a:off x="703826" y="-60443"/>
              <a:ext cx="346723" cy="429104"/>
            </a:xfrm>
            <a:prstGeom prst="rect">
              <a:avLst/>
            </a:prstGeom>
          </p:spPr>
          <p:txBody>
            <a:bodyPr lIns="33867" tIns="33867" rIns="33867" bIns="33867" rtlCol="0" anchor="ctr"/>
            <a:lstStyle/>
            <a:p>
              <a:pPr algn="ctr">
                <a:lnSpc>
                  <a:spcPts val="1773"/>
                </a:lnSpc>
              </a:pPr>
              <a:endParaRPr sz="1200"/>
            </a:p>
          </p:txBody>
        </p:sp>
      </p:grpSp>
      <p:grpSp>
        <p:nvGrpSpPr>
          <p:cNvPr id="8" name="Group 9">
            <a:extLst>
              <a:ext uri="{FF2B5EF4-FFF2-40B4-BE49-F238E27FC236}">
                <a16:creationId xmlns:a16="http://schemas.microsoft.com/office/drawing/2014/main" id="{F7E5FF47-85F8-BD6C-C654-1D126E237F79}"/>
              </a:ext>
            </a:extLst>
          </p:cNvPr>
          <p:cNvGrpSpPr/>
          <p:nvPr/>
        </p:nvGrpSpPr>
        <p:grpSpPr>
          <a:xfrm>
            <a:off x="11328400" y="-76654"/>
            <a:ext cx="863600" cy="814441"/>
            <a:chOff x="0" y="0"/>
            <a:chExt cx="1050549" cy="370360"/>
          </a:xfrm>
        </p:grpSpPr>
        <p:sp>
          <p:nvSpPr>
            <p:cNvPr id="9" name="Freeform 10">
              <a:extLst>
                <a:ext uri="{FF2B5EF4-FFF2-40B4-BE49-F238E27FC236}">
                  <a16:creationId xmlns:a16="http://schemas.microsoft.com/office/drawing/2014/main" id="{7D1C0655-4F2D-5878-7FDA-F073EF9A66C3}"/>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endParaRPr lang="en-US" sz="1200"/>
            </a:p>
          </p:txBody>
        </p:sp>
        <p:sp>
          <p:nvSpPr>
            <p:cNvPr id="10" name="TextBox 11">
              <a:extLst>
                <a:ext uri="{FF2B5EF4-FFF2-40B4-BE49-F238E27FC236}">
                  <a16:creationId xmlns:a16="http://schemas.microsoft.com/office/drawing/2014/main" id="{E4C977B1-20BD-ABEE-FF8E-91AB623CEF4A}"/>
                </a:ext>
              </a:extLst>
            </p:cNvPr>
            <p:cNvSpPr txBox="1"/>
            <p:nvPr/>
          </p:nvSpPr>
          <p:spPr>
            <a:xfrm>
              <a:off x="0" y="-38100"/>
              <a:ext cx="1050549" cy="408460"/>
            </a:xfrm>
            <a:prstGeom prst="rect">
              <a:avLst/>
            </a:prstGeom>
          </p:spPr>
          <p:txBody>
            <a:bodyPr lIns="33867" tIns="33867" rIns="33867" bIns="33867" rtlCol="0" anchor="ctr"/>
            <a:lstStyle/>
            <a:p>
              <a:pPr algn="ctr">
                <a:lnSpc>
                  <a:spcPts val="1773"/>
                </a:lnSpc>
              </a:pPr>
              <a:endParaRPr sz="1200"/>
            </a:p>
          </p:txBody>
        </p:sp>
      </p:grpSp>
      <p:sp>
        <p:nvSpPr>
          <p:cNvPr id="13" name="TextBox 29">
            <a:extLst>
              <a:ext uri="{FF2B5EF4-FFF2-40B4-BE49-F238E27FC236}">
                <a16:creationId xmlns:a16="http://schemas.microsoft.com/office/drawing/2014/main" id="{85BC8EAE-30BB-F0F0-532F-DB3D2241F7E4}"/>
              </a:ext>
            </a:extLst>
          </p:cNvPr>
          <p:cNvSpPr txBox="1"/>
          <p:nvPr/>
        </p:nvSpPr>
        <p:spPr>
          <a:xfrm>
            <a:off x="967315" y="823085"/>
            <a:ext cx="4372574" cy="538609"/>
          </a:xfrm>
          <a:prstGeom prst="rect">
            <a:avLst/>
          </a:prstGeom>
        </p:spPr>
        <p:txBody>
          <a:bodyPr wrap="square" lIns="0" tIns="0" rIns="0" bIns="0" rtlCol="0" anchor="t">
            <a:spAutoFit/>
          </a:bodyPr>
          <a:lstStyle/>
          <a:p>
            <a:pPr>
              <a:lnSpc>
                <a:spcPts val="2066"/>
              </a:lnSpc>
            </a:pPr>
            <a:r>
              <a:rPr lang="en-US" sz="2066" b="1">
                <a:solidFill>
                  <a:schemeClr val="bg1"/>
                </a:solidFill>
                <a:latin typeface="Century Gothic Paneuropean Bold"/>
                <a:ea typeface="Century Gothic Paneuropean Bold"/>
                <a:cs typeface="Century Gothic Paneuropean Bold"/>
                <a:sym typeface="Century Gothic Paneuropean Bold"/>
              </a:rPr>
              <a:t>CAPITAL IMPROVEMENT PROJECTS</a:t>
            </a:r>
          </a:p>
        </p:txBody>
      </p:sp>
      <p:pic>
        <p:nvPicPr>
          <p:cNvPr id="17" name="Picture 16" descr="A black and yellow rectangle with black letters&#10;&#10;AI-generated content may be incorrect.">
            <a:extLst>
              <a:ext uri="{FF2B5EF4-FFF2-40B4-BE49-F238E27FC236}">
                <a16:creationId xmlns:a16="http://schemas.microsoft.com/office/drawing/2014/main" id="{457EAA58-6F9B-233E-C4EF-D968615E4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5573" y="6285479"/>
            <a:ext cx="968983" cy="406400"/>
          </a:xfrm>
          <a:prstGeom prst="rect">
            <a:avLst/>
          </a:prstGeom>
        </p:spPr>
      </p:pic>
      <p:grpSp>
        <p:nvGrpSpPr>
          <p:cNvPr id="18" name="Group 15">
            <a:extLst>
              <a:ext uri="{FF2B5EF4-FFF2-40B4-BE49-F238E27FC236}">
                <a16:creationId xmlns:a16="http://schemas.microsoft.com/office/drawing/2014/main" id="{855381AE-A9CF-C53C-04DA-03331DB95BA1}"/>
              </a:ext>
            </a:extLst>
          </p:cNvPr>
          <p:cNvGrpSpPr/>
          <p:nvPr/>
        </p:nvGrpSpPr>
        <p:grpSpPr>
          <a:xfrm>
            <a:off x="10369408" y="1714819"/>
            <a:ext cx="2495318" cy="2179175"/>
            <a:chOff x="0" y="-209549"/>
            <a:chExt cx="4990634" cy="4358349"/>
          </a:xfrm>
        </p:grpSpPr>
        <p:sp>
          <p:nvSpPr>
            <p:cNvPr id="19" name="TextBox 16">
              <a:extLst>
                <a:ext uri="{FF2B5EF4-FFF2-40B4-BE49-F238E27FC236}">
                  <a16:creationId xmlns:a16="http://schemas.microsoft.com/office/drawing/2014/main" id="{AF011162-0A6B-AE4C-45CD-F03B64A75AA2}"/>
                </a:ext>
              </a:extLst>
            </p:cNvPr>
            <p:cNvSpPr txBox="1"/>
            <p:nvPr/>
          </p:nvSpPr>
          <p:spPr>
            <a:xfrm>
              <a:off x="0" y="3070044"/>
              <a:ext cx="3279295" cy="1078756"/>
            </a:xfrm>
            <a:prstGeom prst="rect">
              <a:avLst/>
            </a:prstGeom>
          </p:spPr>
          <p:txBody>
            <a:bodyPr lIns="0" tIns="0" rIns="0" bIns="0" rtlCol="0" anchor="t">
              <a:spAutoFit/>
            </a:bodyPr>
            <a:lstStyle/>
            <a:p>
              <a:pPr>
                <a:lnSpc>
                  <a:spcPts val="4584"/>
                </a:lnSpc>
                <a:spcBef>
                  <a:spcPct val="0"/>
                </a:spcBef>
              </a:pPr>
              <a:r>
                <a:rPr lang="en-US" sz="3321" b="1" spc="116">
                  <a:latin typeface="Century Gothic Paneuropean Bold"/>
                  <a:ea typeface="Century Gothic Paneuropean Bold"/>
                  <a:cs typeface="Century Gothic Paneuropean Bold"/>
                  <a:sym typeface="Century Gothic Paneuropean Bold"/>
                </a:rPr>
                <a:t>FY2026</a:t>
              </a:r>
            </a:p>
          </p:txBody>
        </p:sp>
        <p:sp>
          <p:nvSpPr>
            <p:cNvPr id="20" name="TextBox 17">
              <a:extLst>
                <a:ext uri="{FF2B5EF4-FFF2-40B4-BE49-F238E27FC236}">
                  <a16:creationId xmlns:a16="http://schemas.microsoft.com/office/drawing/2014/main" id="{5B47A252-1F42-EE05-6DA2-3072E95E08B9}"/>
                </a:ext>
              </a:extLst>
            </p:cNvPr>
            <p:cNvSpPr txBox="1"/>
            <p:nvPr/>
          </p:nvSpPr>
          <p:spPr>
            <a:xfrm>
              <a:off x="0" y="-209549"/>
              <a:ext cx="4990634" cy="2470419"/>
            </a:xfrm>
            <a:prstGeom prst="rect">
              <a:avLst/>
            </a:prstGeom>
          </p:spPr>
          <p:txBody>
            <a:bodyPr lIns="0" tIns="0" rIns="0" bIns="0" rtlCol="0" anchor="t">
              <a:spAutoFit/>
            </a:bodyPr>
            <a:lstStyle/>
            <a:p>
              <a:pPr>
                <a:lnSpc>
                  <a:spcPts val="10949"/>
                </a:lnSpc>
                <a:spcBef>
                  <a:spcPct val="0"/>
                </a:spcBef>
              </a:pPr>
              <a:r>
                <a:rPr lang="en-US" sz="6400" b="1">
                  <a:latin typeface="Century Gothic Paneuropean Bold"/>
                  <a:ea typeface="Century Gothic Paneuropean Bold"/>
                  <a:cs typeface="Century Gothic Paneuropean Bold"/>
                  <a:sym typeface="Century Gothic Paneuropean Bold"/>
                </a:rPr>
                <a:t>$24</a:t>
              </a:r>
            </a:p>
          </p:txBody>
        </p:sp>
        <p:sp>
          <p:nvSpPr>
            <p:cNvPr id="21" name="TextBox 18">
              <a:extLst>
                <a:ext uri="{FF2B5EF4-FFF2-40B4-BE49-F238E27FC236}">
                  <a16:creationId xmlns:a16="http://schemas.microsoft.com/office/drawing/2014/main" id="{5BAA7FEA-DB59-1CFB-729E-7740B3456D36}"/>
                </a:ext>
              </a:extLst>
            </p:cNvPr>
            <p:cNvSpPr txBox="1"/>
            <p:nvPr/>
          </p:nvSpPr>
          <p:spPr>
            <a:xfrm>
              <a:off x="0" y="2272408"/>
              <a:ext cx="3079877" cy="868956"/>
            </a:xfrm>
            <a:prstGeom prst="rect">
              <a:avLst/>
            </a:prstGeom>
          </p:spPr>
          <p:txBody>
            <a:bodyPr lIns="0" tIns="0" rIns="0" bIns="0" rtlCol="0" anchor="t">
              <a:spAutoFit/>
            </a:bodyPr>
            <a:lstStyle/>
            <a:p>
              <a:pPr>
                <a:lnSpc>
                  <a:spcPts val="3716"/>
                </a:lnSpc>
                <a:spcBef>
                  <a:spcPct val="0"/>
                </a:spcBef>
              </a:pPr>
              <a:r>
                <a:rPr lang="en-US" sz="2693" b="1" spc="94">
                  <a:latin typeface="Century Gothic Paneuropean Bold"/>
                  <a:ea typeface="Century Gothic Paneuropean Bold"/>
                  <a:cs typeface="Century Gothic Paneuropean Bold"/>
                  <a:sym typeface="Century Gothic Paneuropean Bold"/>
                </a:rPr>
                <a:t>MILLION</a:t>
              </a:r>
            </a:p>
          </p:txBody>
        </p:sp>
      </p:grpSp>
      <p:grpSp>
        <p:nvGrpSpPr>
          <p:cNvPr id="22" name="Group 19">
            <a:extLst>
              <a:ext uri="{FF2B5EF4-FFF2-40B4-BE49-F238E27FC236}">
                <a16:creationId xmlns:a16="http://schemas.microsoft.com/office/drawing/2014/main" id="{AC7096C6-1D72-DD7B-245A-4C37A5A03DD5}"/>
              </a:ext>
            </a:extLst>
          </p:cNvPr>
          <p:cNvGrpSpPr/>
          <p:nvPr/>
        </p:nvGrpSpPr>
        <p:grpSpPr>
          <a:xfrm>
            <a:off x="10261600" y="3899403"/>
            <a:ext cx="2495318" cy="2011995"/>
            <a:chOff x="-215615" y="124812"/>
            <a:chExt cx="4990634" cy="4023990"/>
          </a:xfrm>
        </p:grpSpPr>
        <p:sp>
          <p:nvSpPr>
            <p:cNvPr id="23" name="TextBox 20">
              <a:extLst>
                <a:ext uri="{FF2B5EF4-FFF2-40B4-BE49-F238E27FC236}">
                  <a16:creationId xmlns:a16="http://schemas.microsoft.com/office/drawing/2014/main" id="{297B5F84-3CCE-2A43-F60C-0B1917D3AA83}"/>
                </a:ext>
              </a:extLst>
            </p:cNvPr>
            <p:cNvSpPr txBox="1"/>
            <p:nvPr/>
          </p:nvSpPr>
          <p:spPr>
            <a:xfrm>
              <a:off x="1" y="3070046"/>
              <a:ext cx="3279295" cy="1078756"/>
            </a:xfrm>
            <a:prstGeom prst="rect">
              <a:avLst/>
            </a:prstGeom>
          </p:spPr>
          <p:txBody>
            <a:bodyPr lIns="0" tIns="0" rIns="0" bIns="0" rtlCol="0" anchor="t">
              <a:spAutoFit/>
            </a:bodyPr>
            <a:lstStyle/>
            <a:p>
              <a:pPr>
                <a:lnSpc>
                  <a:spcPts val="4584"/>
                </a:lnSpc>
                <a:spcBef>
                  <a:spcPct val="0"/>
                </a:spcBef>
              </a:pPr>
              <a:r>
                <a:rPr lang="en-US" sz="3321" b="1" spc="116">
                  <a:latin typeface="Century Gothic Paneuropean Bold"/>
                  <a:ea typeface="Century Gothic Paneuropean Bold"/>
                  <a:cs typeface="Century Gothic Paneuropean Bold"/>
                  <a:sym typeface="Century Gothic Paneuropean Bold"/>
                </a:rPr>
                <a:t>FY2027</a:t>
              </a:r>
            </a:p>
          </p:txBody>
        </p:sp>
        <p:sp>
          <p:nvSpPr>
            <p:cNvPr id="24" name="TextBox 21">
              <a:extLst>
                <a:ext uri="{FF2B5EF4-FFF2-40B4-BE49-F238E27FC236}">
                  <a16:creationId xmlns:a16="http://schemas.microsoft.com/office/drawing/2014/main" id="{73FCEC75-CEDF-5507-8D56-C478F9644FBA}"/>
                </a:ext>
              </a:extLst>
            </p:cNvPr>
            <p:cNvSpPr txBox="1"/>
            <p:nvPr/>
          </p:nvSpPr>
          <p:spPr>
            <a:xfrm>
              <a:off x="-215615" y="124812"/>
              <a:ext cx="4990634" cy="2470420"/>
            </a:xfrm>
            <a:prstGeom prst="rect">
              <a:avLst/>
            </a:prstGeom>
          </p:spPr>
          <p:txBody>
            <a:bodyPr lIns="0" tIns="0" rIns="0" bIns="0" rtlCol="0" anchor="t">
              <a:spAutoFit/>
            </a:bodyPr>
            <a:lstStyle/>
            <a:p>
              <a:pPr>
                <a:lnSpc>
                  <a:spcPts val="10949"/>
                </a:lnSpc>
                <a:spcBef>
                  <a:spcPct val="0"/>
                </a:spcBef>
              </a:pPr>
              <a:r>
                <a:rPr lang="en-US" sz="6400" b="1">
                  <a:latin typeface="Century Gothic Paneuropean Bold"/>
                  <a:ea typeface="Century Gothic Paneuropean Bold"/>
                  <a:cs typeface="Century Gothic Paneuropean Bold"/>
                  <a:sym typeface="Century Gothic Paneuropean Bold"/>
                </a:rPr>
                <a:t>$32</a:t>
              </a:r>
            </a:p>
          </p:txBody>
        </p:sp>
        <p:sp>
          <p:nvSpPr>
            <p:cNvPr id="25" name="TextBox 22">
              <a:extLst>
                <a:ext uri="{FF2B5EF4-FFF2-40B4-BE49-F238E27FC236}">
                  <a16:creationId xmlns:a16="http://schemas.microsoft.com/office/drawing/2014/main" id="{6099B679-10A4-7D44-5C04-FE6DC2B25C66}"/>
                </a:ext>
              </a:extLst>
            </p:cNvPr>
            <p:cNvSpPr txBox="1"/>
            <p:nvPr/>
          </p:nvSpPr>
          <p:spPr>
            <a:xfrm>
              <a:off x="1" y="2272408"/>
              <a:ext cx="3079877" cy="868956"/>
            </a:xfrm>
            <a:prstGeom prst="rect">
              <a:avLst/>
            </a:prstGeom>
          </p:spPr>
          <p:txBody>
            <a:bodyPr lIns="0" tIns="0" rIns="0" bIns="0" rtlCol="0" anchor="t">
              <a:spAutoFit/>
            </a:bodyPr>
            <a:lstStyle/>
            <a:p>
              <a:pPr>
                <a:lnSpc>
                  <a:spcPts val="3716"/>
                </a:lnSpc>
                <a:spcBef>
                  <a:spcPct val="0"/>
                </a:spcBef>
              </a:pPr>
              <a:r>
                <a:rPr lang="en-US" sz="2693" b="1" spc="94">
                  <a:latin typeface="Century Gothic Paneuropean Bold"/>
                  <a:ea typeface="Century Gothic Paneuropean Bold"/>
                  <a:cs typeface="Century Gothic Paneuropean Bold"/>
                  <a:sym typeface="Century Gothic Paneuropean Bold"/>
                </a:rPr>
                <a:t>MILLION</a:t>
              </a:r>
            </a:p>
          </p:txBody>
        </p:sp>
      </p:grpSp>
      <p:sp>
        <p:nvSpPr>
          <p:cNvPr id="26" name="Rectangle 3">
            <a:extLst>
              <a:ext uri="{FF2B5EF4-FFF2-40B4-BE49-F238E27FC236}">
                <a16:creationId xmlns:a16="http://schemas.microsoft.com/office/drawing/2014/main" id="{9BD479BA-FBE0-F62D-4F43-670F0BE7208D}"/>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VI" sz="1200"/>
          </a:p>
        </p:txBody>
      </p:sp>
      <p:sp>
        <p:nvSpPr>
          <p:cNvPr id="29" name="Rectangle 4">
            <a:extLst>
              <a:ext uri="{FF2B5EF4-FFF2-40B4-BE49-F238E27FC236}">
                <a16:creationId xmlns:a16="http://schemas.microsoft.com/office/drawing/2014/main" id="{B23259D7-6DB6-C39C-D914-D5BF051A57EA}"/>
              </a:ext>
            </a:extLst>
          </p:cNvPr>
          <p:cNvSpPr>
            <a:spLocks noChangeArrowheads="1"/>
          </p:cNvSpPr>
          <p:nvPr/>
        </p:nvSpPr>
        <p:spPr bwMode="auto">
          <a:xfrm>
            <a:off x="101600" y="-215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VI" sz="1200"/>
          </a:p>
        </p:txBody>
      </p:sp>
      <p:sp>
        <p:nvSpPr>
          <p:cNvPr id="11" name="TextBox 21">
            <a:extLst>
              <a:ext uri="{FF2B5EF4-FFF2-40B4-BE49-F238E27FC236}">
                <a16:creationId xmlns:a16="http://schemas.microsoft.com/office/drawing/2014/main" id="{6B06FADA-CFA9-85D6-3053-20FB08DDD725}"/>
              </a:ext>
            </a:extLst>
          </p:cNvPr>
          <p:cNvSpPr txBox="1"/>
          <p:nvPr/>
        </p:nvSpPr>
        <p:spPr>
          <a:xfrm>
            <a:off x="5032875" y="2051294"/>
            <a:ext cx="4875399" cy="4577728"/>
          </a:xfrm>
          <a:prstGeom prst="rect">
            <a:avLst/>
          </a:prstGeom>
        </p:spPr>
        <p:txBody>
          <a:bodyPr wrap="square" lIns="0" tIns="0" rIns="0" bIns="0" rtlCol="0" anchor="t">
            <a:spAutoFit/>
          </a:bodyPr>
          <a:lstStyle/>
          <a:p>
            <a:pPr marL="190510" indent="-190510">
              <a:lnSpc>
                <a:spcPct val="150000"/>
              </a:lnSpc>
              <a:buFont typeface="Arial" panose="020B0604020202020204" pitchFamily="34" charset="0"/>
              <a:buChar char="•"/>
            </a:pPr>
            <a:r>
              <a:rPr lang="en-US" sz="1333" dirty="0">
                <a:latin typeface="Futura LT Pro"/>
                <a:cs typeface="Futura LT Pro"/>
              </a:rPr>
              <a:t>Department of Human Services - Head Start Projects</a:t>
            </a:r>
            <a:endParaRPr lang="en-US" sz="1333">
              <a:latin typeface="Futura LT Pro"/>
              <a:ea typeface="Calibri"/>
              <a:cs typeface="Futura LT Pro"/>
            </a:endParaRPr>
          </a:p>
          <a:p>
            <a:pPr marL="190510" indent="-190510">
              <a:lnSpc>
                <a:spcPct val="150000"/>
              </a:lnSpc>
              <a:buFont typeface="Arial" panose="020B0604020202020204" pitchFamily="34" charset="0"/>
              <a:buChar char="•"/>
            </a:pPr>
            <a:r>
              <a:rPr lang="en-US" sz="1333" dirty="0">
                <a:latin typeface="Futura LT Pro"/>
                <a:cs typeface="Futura LT Pro"/>
              </a:rPr>
              <a:t>Department of Human Services - Queen Louise Home for the Aged (Temporary)</a:t>
            </a:r>
            <a:endParaRPr lang="en-US" sz="1333">
              <a:latin typeface="Futura LT Pro"/>
              <a:ea typeface="Calibri"/>
              <a:cs typeface="Futura LT Pro"/>
            </a:endParaRPr>
          </a:p>
          <a:p>
            <a:pPr marL="190510" indent="-190510">
              <a:lnSpc>
                <a:spcPct val="150000"/>
              </a:lnSpc>
              <a:buFont typeface="Arial" panose="020B0604020202020204" pitchFamily="34" charset="0"/>
              <a:buChar char="•"/>
            </a:pPr>
            <a:r>
              <a:rPr lang="en-US" sz="1333" dirty="0">
                <a:latin typeface="Futura LT Pro"/>
                <a:cs typeface="Futura LT Pro"/>
              </a:rPr>
              <a:t>Charles Seales Fire Station</a:t>
            </a:r>
            <a:endParaRPr lang="en-US" sz="1333">
              <a:latin typeface="Futura LT Pro"/>
              <a:ea typeface="Calibri"/>
              <a:cs typeface="Futura LT Pro"/>
            </a:endParaRPr>
          </a:p>
          <a:p>
            <a:pPr marL="190510" indent="-190510">
              <a:lnSpc>
                <a:spcPct val="150000"/>
              </a:lnSpc>
              <a:buFont typeface="Arial" panose="020B0604020202020204" pitchFamily="34" charset="0"/>
              <a:buChar char="•"/>
            </a:pPr>
            <a:r>
              <a:rPr lang="en-US" sz="1333" dirty="0">
                <a:latin typeface="Futura LT Pro"/>
                <a:cs typeface="Futura LT Pro"/>
              </a:rPr>
              <a:t>Athalie McFarlane Petersen Library</a:t>
            </a:r>
            <a:endParaRPr lang="en-US" sz="1333">
              <a:latin typeface="Futura LT Pro"/>
              <a:ea typeface="Calibri"/>
              <a:cs typeface="Futura LT Pro"/>
            </a:endParaRPr>
          </a:p>
          <a:p>
            <a:pPr marL="190510" indent="-190510">
              <a:lnSpc>
                <a:spcPct val="150000"/>
              </a:lnSpc>
              <a:buFont typeface="Arial" panose="020B0604020202020204" pitchFamily="34" charset="0"/>
              <a:buChar char="•"/>
            </a:pPr>
            <a:r>
              <a:rPr lang="en-US" sz="1333" dirty="0">
                <a:latin typeface="Futura LT Pro"/>
                <a:cs typeface="Futura LT Pro"/>
              </a:rPr>
              <a:t>Office of the Governor- New business, Old business &amp; Legal Counsel</a:t>
            </a:r>
            <a:endParaRPr lang="en-US" sz="1333">
              <a:latin typeface="Futura LT Pro"/>
              <a:ea typeface="Calibri"/>
              <a:cs typeface="Futura LT Pro"/>
            </a:endParaRPr>
          </a:p>
          <a:p>
            <a:pPr marL="190510" indent="-190510">
              <a:lnSpc>
                <a:spcPct val="150000"/>
              </a:lnSpc>
              <a:buFont typeface="Arial" panose="020B0604020202020204" pitchFamily="34" charset="0"/>
              <a:buChar char="•"/>
            </a:pPr>
            <a:r>
              <a:rPr lang="en-US" sz="1333" dirty="0">
                <a:latin typeface="Futura LT Pro"/>
                <a:cs typeface="Futura LT Pro"/>
              </a:rPr>
              <a:t>Department of Finance Renovation</a:t>
            </a:r>
            <a:endParaRPr lang="en-US" sz="1333">
              <a:latin typeface="Futura LT Pro"/>
              <a:ea typeface="Calibri"/>
              <a:cs typeface="Futura LT Pro"/>
            </a:endParaRPr>
          </a:p>
          <a:p>
            <a:pPr marL="190510" indent="-190510">
              <a:lnSpc>
                <a:spcPct val="150000"/>
              </a:lnSpc>
              <a:buFont typeface="Arial" panose="020B0604020202020204" pitchFamily="34" charset="0"/>
              <a:buChar char="•"/>
            </a:pPr>
            <a:r>
              <a:rPr lang="en-US" sz="1333" dirty="0">
                <a:latin typeface="Futura LT Pro"/>
                <a:cs typeface="Futura LT Pro"/>
              </a:rPr>
              <a:t>VITEMA EOC Renovation</a:t>
            </a:r>
            <a:endParaRPr lang="en-US" sz="1333">
              <a:latin typeface="Futura LT Pro"/>
              <a:ea typeface="Calibri"/>
              <a:cs typeface="Futura LT Pro"/>
            </a:endParaRPr>
          </a:p>
          <a:p>
            <a:pPr marL="190510" indent="-190510">
              <a:lnSpc>
                <a:spcPct val="150000"/>
              </a:lnSpc>
              <a:buFont typeface="Arial" panose="020B0604020202020204" pitchFamily="34" charset="0"/>
              <a:buChar char="•"/>
            </a:pPr>
            <a:r>
              <a:rPr lang="en-US" sz="1333" dirty="0">
                <a:latin typeface="Futura LT Pro"/>
                <a:cs typeface="Futura LT Pro"/>
              </a:rPr>
              <a:t>Randall “Doc” James Racetrack</a:t>
            </a:r>
            <a:endParaRPr lang="en-US" sz="1333">
              <a:latin typeface="Futura LT Pro"/>
              <a:ea typeface="Calibri"/>
              <a:cs typeface="Futura LT Pro"/>
            </a:endParaRPr>
          </a:p>
          <a:p>
            <a:pPr marL="190510" indent="-190510">
              <a:lnSpc>
                <a:spcPct val="150000"/>
              </a:lnSpc>
              <a:buFont typeface="Arial" panose="020B0604020202020204" pitchFamily="34" charset="0"/>
              <a:buChar char="•"/>
            </a:pPr>
            <a:r>
              <a:rPr lang="en-US" sz="1333" dirty="0">
                <a:latin typeface="Futura LT Pro"/>
                <a:cs typeface="Futura LT Pro"/>
              </a:rPr>
              <a:t>Department of Public Works VITRAN Building</a:t>
            </a:r>
            <a:endParaRPr lang="en-US" sz="1333">
              <a:latin typeface="Futura LT Pro"/>
              <a:ea typeface="Calibri"/>
              <a:cs typeface="Futura LT Pro"/>
            </a:endParaRPr>
          </a:p>
          <a:p>
            <a:pPr marL="190510" indent="-190510">
              <a:lnSpc>
                <a:spcPct val="150000"/>
              </a:lnSpc>
              <a:buFont typeface="Arial" panose="020B0604020202020204" pitchFamily="34" charset="0"/>
              <a:buChar char="•"/>
            </a:pPr>
            <a:r>
              <a:rPr lang="en-US" sz="1333" dirty="0">
                <a:latin typeface="Futura LT Pro"/>
                <a:cs typeface="Futura LT Pro"/>
              </a:rPr>
              <a:t>Department of Public Works Temporary Facility</a:t>
            </a:r>
            <a:endParaRPr lang="en-US" sz="1333">
              <a:latin typeface="Futura LT Pro"/>
              <a:ea typeface="Calibri"/>
              <a:cs typeface="Futura LT Pro"/>
            </a:endParaRPr>
          </a:p>
          <a:p>
            <a:pPr marL="190510" indent="-190510">
              <a:lnSpc>
                <a:spcPct val="150000"/>
              </a:lnSpc>
              <a:buFont typeface="Arial" panose="020B0604020202020204" pitchFamily="34" charset="0"/>
              <a:buChar char="•"/>
            </a:pPr>
            <a:r>
              <a:rPr lang="en-US" sz="1333" dirty="0">
                <a:latin typeface="Futura LT Pro"/>
                <a:cs typeface="Futura LT Pro"/>
              </a:rPr>
              <a:t>Department of Public Works St. John Maintenance Building</a:t>
            </a:r>
            <a:endParaRPr lang="en-US" sz="1333">
              <a:latin typeface="Futura LT Pro"/>
              <a:ea typeface="Calibri"/>
              <a:cs typeface="Futura LT Pro"/>
            </a:endParaRPr>
          </a:p>
          <a:p>
            <a:pPr marL="190510" indent="-190510">
              <a:lnSpc>
                <a:spcPct val="150000"/>
              </a:lnSpc>
              <a:buFont typeface="Arial" panose="020B0604020202020204" pitchFamily="34" charset="0"/>
              <a:buChar char="•"/>
            </a:pPr>
            <a:r>
              <a:rPr lang="en-US" sz="1333" dirty="0">
                <a:latin typeface="Futura LT Pro"/>
                <a:cs typeface="Futura LT Pro"/>
              </a:rPr>
              <a:t> Department of Planning &amp; Natural Resources Office Building (Old WAPA Location)</a:t>
            </a:r>
            <a:endParaRPr lang="en-US" sz="1333" dirty="0">
              <a:latin typeface="Futura LT Pro"/>
              <a:ea typeface="Calibri"/>
              <a:cs typeface="Futura LT Pro"/>
            </a:endParaRPr>
          </a:p>
        </p:txBody>
      </p:sp>
    </p:spTree>
    <p:extLst>
      <p:ext uri="{BB962C8B-B14F-4D97-AF65-F5344CB8AC3E}">
        <p14:creationId xmlns:p14="http://schemas.microsoft.com/office/powerpoint/2010/main" val="3813389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4AA7A-78AF-EF32-60AA-D4ECFA8F8E1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4271D89-E11F-42CA-CEAF-72235ED673AC}"/>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endParaRPr lang="en-US" sz="1200"/>
          </a:p>
        </p:txBody>
      </p:sp>
      <p:grpSp>
        <p:nvGrpSpPr>
          <p:cNvPr id="3" name="Group 3">
            <a:extLst>
              <a:ext uri="{FF2B5EF4-FFF2-40B4-BE49-F238E27FC236}">
                <a16:creationId xmlns:a16="http://schemas.microsoft.com/office/drawing/2014/main" id="{D360664D-FEE5-619C-F914-96C08A20D5BE}"/>
              </a:ext>
            </a:extLst>
          </p:cNvPr>
          <p:cNvGrpSpPr/>
          <p:nvPr/>
        </p:nvGrpSpPr>
        <p:grpSpPr>
          <a:xfrm>
            <a:off x="0" y="-76654"/>
            <a:ext cx="12192000" cy="1808011"/>
            <a:chOff x="0" y="-38100"/>
            <a:chExt cx="5439065" cy="898667"/>
          </a:xfrm>
          <a:solidFill>
            <a:srgbClr val="002060"/>
          </a:solidFill>
        </p:grpSpPr>
        <p:sp>
          <p:nvSpPr>
            <p:cNvPr id="4" name="Freeform 4">
              <a:extLst>
                <a:ext uri="{FF2B5EF4-FFF2-40B4-BE49-F238E27FC236}">
                  <a16:creationId xmlns:a16="http://schemas.microsoft.com/office/drawing/2014/main" id="{D453AB7E-0AE9-5311-B337-9EA20B41ECFC}"/>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endParaRPr lang="en-US" sz="1200">
                <a:solidFill>
                  <a:schemeClr val="bg1"/>
                </a:solidFill>
              </a:endParaRPr>
            </a:p>
          </p:txBody>
        </p:sp>
        <p:sp>
          <p:nvSpPr>
            <p:cNvPr id="5" name="TextBox 5">
              <a:extLst>
                <a:ext uri="{FF2B5EF4-FFF2-40B4-BE49-F238E27FC236}">
                  <a16:creationId xmlns:a16="http://schemas.microsoft.com/office/drawing/2014/main" id="{83F3FE17-9EA5-0926-BB9C-429F8D540CAA}"/>
                </a:ext>
              </a:extLst>
            </p:cNvPr>
            <p:cNvSpPr txBox="1"/>
            <p:nvPr/>
          </p:nvSpPr>
          <p:spPr>
            <a:xfrm>
              <a:off x="0" y="-38100"/>
              <a:ext cx="5439065" cy="898667"/>
            </a:xfrm>
            <a:prstGeom prst="rect">
              <a:avLst/>
            </a:prstGeom>
            <a:grpFill/>
          </p:spPr>
          <p:txBody>
            <a:bodyPr lIns="33867" tIns="33867" rIns="33867" bIns="33867" rtlCol="0" anchor="ctr"/>
            <a:lstStyle/>
            <a:p>
              <a:pPr algn="ctr">
                <a:lnSpc>
                  <a:spcPts val="1773"/>
                </a:lnSpc>
              </a:pPr>
              <a:endParaRPr sz="1200">
                <a:solidFill>
                  <a:schemeClr val="bg1"/>
                </a:solidFill>
              </a:endParaRPr>
            </a:p>
          </p:txBody>
        </p:sp>
      </p:grpSp>
      <p:grpSp>
        <p:nvGrpSpPr>
          <p:cNvPr id="6" name="Group 6">
            <a:extLst>
              <a:ext uri="{FF2B5EF4-FFF2-40B4-BE49-F238E27FC236}">
                <a16:creationId xmlns:a16="http://schemas.microsoft.com/office/drawing/2014/main" id="{E64F2D9F-1C67-29EB-C912-30D08E5B8D6E}"/>
              </a:ext>
            </a:extLst>
          </p:cNvPr>
          <p:cNvGrpSpPr/>
          <p:nvPr/>
        </p:nvGrpSpPr>
        <p:grpSpPr>
          <a:xfrm>
            <a:off x="0" y="686069"/>
            <a:ext cx="863601" cy="1045289"/>
            <a:chOff x="0" y="-60443"/>
            <a:chExt cx="1050549" cy="429105"/>
          </a:xfrm>
        </p:grpSpPr>
        <p:sp>
          <p:nvSpPr>
            <p:cNvPr id="7" name="Freeform 7">
              <a:extLst>
                <a:ext uri="{FF2B5EF4-FFF2-40B4-BE49-F238E27FC236}">
                  <a16:creationId xmlns:a16="http://schemas.microsoft.com/office/drawing/2014/main" id="{D4B1B760-37AE-4F18-4070-D95A7B408148}"/>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endParaRPr lang="en-US" sz="1200"/>
            </a:p>
          </p:txBody>
        </p:sp>
        <p:sp>
          <p:nvSpPr>
            <p:cNvPr id="8" name="TextBox 8">
              <a:extLst>
                <a:ext uri="{FF2B5EF4-FFF2-40B4-BE49-F238E27FC236}">
                  <a16:creationId xmlns:a16="http://schemas.microsoft.com/office/drawing/2014/main" id="{64BBBC8B-9F74-8B01-5871-A0A762D20C58}"/>
                </a:ext>
              </a:extLst>
            </p:cNvPr>
            <p:cNvSpPr txBox="1"/>
            <p:nvPr/>
          </p:nvSpPr>
          <p:spPr>
            <a:xfrm>
              <a:off x="703826" y="-60443"/>
              <a:ext cx="346723" cy="429104"/>
            </a:xfrm>
            <a:prstGeom prst="rect">
              <a:avLst/>
            </a:prstGeom>
          </p:spPr>
          <p:txBody>
            <a:bodyPr lIns="33867" tIns="33867" rIns="33867" bIns="33867" rtlCol="0" anchor="ctr"/>
            <a:lstStyle/>
            <a:p>
              <a:pPr algn="ctr">
                <a:lnSpc>
                  <a:spcPts val="1773"/>
                </a:lnSpc>
              </a:pPr>
              <a:endParaRPr sz="1200"/>
            </a:p>
          </p:txBody>
        </p:sp>
      </p:grpSp>
      <p:grpSp>
        <p:nvGrpSpPr>
          <p:cNvPr id="9" name="Group 9">
            <a:extLst>
              <a:ext uri="{FF2B5EF4-FFF2-40B4-BE49-F238E27FC236}">
                <a16:creationId xmlns:a16="http://schemas.microsoft.com/office/drawing/2014/main" id="{E8071592-2037-8825-199B-7D10FCE77353}"/>
              </a:ext>
            </a:extLst>
          </p:cNvPr>
          <p:cNvGrpSpPr/>
          <p:nvPr/>
        </p:nvGrpSpPr>
        <p:grpSpPr>
          <a:xfrm>
            <a:off x="11328400" y="-11549"/>
            <a:ext cx="863600" cy="814441"/>
            <a:chOff x="0" y="0"/>
            <a:chExt cx="1050549" cy="370360"/>
          </a:xfrm>
        </p:grpSpPr>
        <p:sp>
          <p:nvSpPr>
            <p:cNvPr id="10" name="Freeform 10">
              <a:extLst>
                <a:ext uri="{FF2B5EF4-FFF2-40B4-BE49-F238E27FC236}">
                  <a16:creationId xmlns:a16="http://schemas.microsoft.com/office/drawing/2014/main" id="{7CAFB231-5D64-2965-4757-5C0A7895475E}"/>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endParaRPr lang="en-US" sz="1200"/>
            </a:p>
          </p:txBody>
        </p:sp>
        <p:sp>
          <p:nvSpPr>
            <p:cNvPr id="11" name="TextBox 11">
              <a:extLst>
                <a:ext uri="{FF2B5EF4-FFF2-40B4-BE49-F238E27FC236}">
                  <a16:creationId xmlns:a16="http://schemas.microsoft.com/office/drawing/2014/main" id="{AB3A905B-0FFA-135C-DF1F-593233FDE8E4}"/>
                </a:ext>
              </a:extLst>
            </p:cNvPr>
            <p:cNvSpPr txBox="1"/>
            <p:nvPr/>
          </p:nvSpPr>
          <p:spPr>
            <a:xfrm>
              <a:off x="0" y="-38100"/>
              <a:ext cx="1050549" cy="408460"/>
            </a:xfrm>
            <a:prstGeom prst="rect">
              <a:avLst/>
            </a:prstGeom>
          </p:spPr>
          <p:txBody>
            <a:bodyPr lIns="33867" tIns="33867" rIns="33867" bIns="33867" rtlCol="0" anchor="ctr"/>
            <a:lstStyle/>
            <a:p>
              <a:pPr algn="ctr">
                <a:lnSpc>
                  <a:spcPts val="1773"/>
                </a:lnSpc>
              </a:pPr>
              <a:endParaRPr sz="1200"/>
            </a:p>
          </p:txBody>
        </p:sp>
      </p:grpSp>
      <p:pic>
        <p:nvPicPr>
          <p:cNvPr id="13" name="Picture 12" descr="A black and yellow rectangle with black letters&#10;&#10;AI-generated content may be incorrect.">
            <a:extLst>
              <a:ext uri="{FF2B5EF4-FFF2-40B4-BE49-F238E27FC236}">
                <a16:creationId xmlns:a16="http://schemas.microsoft.com/office/drawing/2014/main" id="{B8453951-93A8-4E9B-4DF4-B43DD21097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5573" y="6285479"/>
            <a:ext cx="968983" cy="406400"/>
          </a:xfrm>
          <a:prstGeom prst="rect">
            <a:avLst/>
          </a:prstGeom>
        </p:spPr>
      </p:pic>
      <p:sp>
        <p:nvSpPr>
          <p:cNvPr id="28" name="TextBox 13">
            <a:extLst>
              <a:ext uri="{FF2B5EF4-FFF2-40B4-BE49-F238E27FC236}">
                <a16:creationId xmlns:a16="http://schemas.microsoft.com/office/drawing/2014/main" id="{8D768362-2C73-6B60-F9E4-CCA31025D775}"/>
              </a:ext>
            </a:extLst>
          </p:cNvPr>
          <p:cNvSpPr txBox="1"/>
          <p:nvPr/>
        </p:nvSpPr>
        <p:spPr>
          <a:xfrm>
            <a:off x="919461" y="1049108"/>
            <a:ext cx="7564139" cy="269304"/>
          </a:xfrm>
          <a:prstGeom prst="rect">
            <a:avLst/>
          </a:prstGeom>
        </p:spPr>
        <p:txBody>
          <a:bodyPr wrap="square" lIns="0" tIns="0" rIns="0" bIns="0" rtlCol="0" anchor="t">
            <a:spAutoFit/>
          </a:bodyPr>
          <a:lstStyle/>
          <a:p>
            <a:pPr>
              <a:lnSpc>
                <a:spcPts val="2066"/>
              </a:lnSpc>
            </a:pPr>
            <a:r>
              <a:rPr lang="en-US" sz="2066" b="1">
                <a:solidFill>
                  <a:schemeClr val="bg1"/>
                </a:solidFill>
                <a:latin typeface="Century Gothic Paneuropean Bold"/>
                <a:ea typeface="Century Gothic Paneuropean Bold"/>
                <a:cs typeface="Century Gothic Paneuropean Bold"/>
                <a:sym typeface="Century Gothic Paneuropean Bold"/>
              </a:rPr>
              <a:t>SUMMARY</a:t>
            </a:r>
          </a:p>
        </p:txBody>
      </p:sp>
      <p:grpSp>
        <p:nvGrpSpPr>
          <p:cNvPr id="25" name="Group 6">
            <a:extLst>
              <a:ext uri="{FF2B5EF4-FFF2-40B4-BE49-F238E27FC236}">
                <a16:creationId xmlns:a16="http://schemas.microsoft.com/office/drawing/2014/main" id="{DCEC2FDE-3E24-5659-49E9-C8A44F18C1D2}"/>
              </a:ext>
            </a:extLst>
          </p:cNvPr>
          <p:cNvGrpSpPr/>
          <p:nvPr/>
        </p:nvGrpSpPr>
        <p:grpSpPr>
          <a:xfrm>
            <a:off x="634712" y="2712228"/>
            <a:ext cx="2266950" cy="3189357"/>
            <a:chOff x="0" y="0"/>
            <a:chExt cx="895585" cy="1259993"/>
          </a:xfrm>
        </p:grpSpPr>
        <p:sp>
          <p:nvSpPr>
            <p:cNvPr id="29" name="Freeform 7">
              <a:extLst>
                <a:ext uri="{FF2B5EF4-FFF2-40B4-BE49-F238E27FC236}">
                  <a16:creationId xmlns:a16="http://schemas.microsoft.com/office/drawing/2014/main" id="{93F11D6B-0AE8-02E9-F253-6CABA63FA039}"/>
                </a:ext>
              </a:extLst>
            </p:cNvPr>
            <p:cNvSpPr/>
            <p:nvPr/>
          </p:nvSpPr>
          <p:spPr>
            <a:xfrm>
              <a:off x="0" y="0"/>
              <a:ext cx="895585" cy="1259993"/>
            </a:xfrm>
            <a:custGeom>
              <a:avLst/>
              <a:gdLst/>
              <a:ahLst/>
              <a:cxnLst/>
              <a:rect l="l" t="t" r="r" b="b"/>
              <a:pathLst>
                <a:path w="895585" h="1259993">
                  <a:moveTo>
                    <a:pt x="45535" y="0"/>
                  </a:moveTo>
                  <a:lnTo>
                    <a:pt x="850050" y="0"/>
                  </a:lnTo>
                  <a:cubicBezTo>
                    <a:pt x="862127" y="0"/>
                    <a:pt x="873709" y="4797"/>
                    <a:pt x="882248" y="13337"/>
                  </a:cubicBezTo>
                  <a:cubicBezTo>
                    <a:pt x="890788" y="21876"/>
                    <a:pt x="895585" y="33458"/>
                    <a:pt x="895585" y="45535"/>
                  </a:cubicBezTo>
                  <a:lnTo>
                    <a:pt x="895585" y="1214458"/>
                  </a:lnTo>
                  <a:cubicBezTo>
                    <a:pt x="895585" y="1226535"/>
                    <a:pt x="890788" y="1238117"/>
                    <a:pt x="882248" y="1246656"/>
                  </a:cubicBezTo>
                  <a:cubicBezTo>
                    <a:pt x="873709" y="1255196"/>
                    <a:pt x="862127" y="1259993"/>
                    <a:pt x="850050" y="1259993"/>
                  </a:cubicBezTo>
                  <a:lnTo>
                    <a:pt x="45535" y="1259993"/>
                  </a:lnTo>
                  <a:cubicBezTo>
                    <a:pt x="33458" y="1259993"/>
                    <a:pt x="21876" y="1255196"/>
                    <a:pt x="13337" y="1246656"/>
                  </a:cubicBezTo>
                  <a:cubicBezTo>
                    <a:pt x="4797" y="1238117"/>
                    <a:pt x="0" y="1226535"/>
                    <a:pt x="0" y="1214458"/>
                  </a:cubicBezTo>
                  <a:lnTo>
                    <a:pt x="0" y="45535"/>
                  </a:lnTo>
                  <a:cubicBezTo>
                    <a:pt x="0" y="33458"/>
                    <a:pt x="4797" y="21876"/>
                    <a:pt x="13337" y="13337"/>
                  </a:cubicBezTo>
                  <a:cubicBezTo>
                    <a:pt x="21876" y="4797"/>
                    <a:pt x="33458" y="0"/>
                    <a:pt x="45535" y="0"/>
                  </a:cubicBezTo>
                  <a:close/>
                </a:path>
              </a:pathLst>
            </a:custGeom>
            <a:solidFill>
              <a:srgbClr val="000000">
                <a:alpha val="0"/>
              </a:srgbClr>
            </a:solidFill>
            <a:ln w="57150" cap="sq">
              <a:solidFill>
                <a:srgbClr val="000000"/>
              </a:solidFill>
              <a:prstDash val="solid"/>
              <a:miter/>
            </a:ln>
          </p:spPr>
          <p:txBody>
            <a:bodyPr/>
            <a:lstStyle/>
            <a:p>
              <a:endParaRPr lang="en-US" sz="1200"/>
            </a:p>
          </p:txBody>
        </p:sp>
        <p:sp>
          <p:nvSpPr>
            <p:cNvPr id="30" name="TextBox 8">
              <a:extLst>
                <a:ext uri="{FF2B5EF4-FFF2-40B4-BE49-F238E27FC236}">
                  <a16:creationId xmlns:a16="http://schemas.microsoft.com/office/drawing/2014/main" id="{3074D044-6EF0-D0AC-9DAD-5D6B839A464E}"/>
                </a:ext>
              </a:extLst>
            </p:cNvPr>
            <p:cNvSpPr txBox="1"/>
            <p:nvPr/>
          </p:nvSpPr>
          <p:spPr>
            <a:xfrm>
              <a:off x="0" y="-19050"/>
              <a:ext cx="895585" cy="1279043"/>
            </a:xfrm>
            <a:prstGeom prst="rect">
              <a:avLst/>
            </a:prstGeom>
          </p:spPr>
          <p:txBody>
            <a:bodyPr lIns="33867" tIns="33867" rIns="33867" bIns="33867" rtlCol="0" anchor="ctr"/>
            <a:lstStyle/>
            <a:p>
              <a:pPr algn="ctr">
                <a:lnSpc>
                  <a:spcPts val="1906"/>
                </a:lnSpc>
              </a:pPr>
              <a:endParaRPr sz="1200"/>
            </a:p>
          </p:txBody>
        </p:sp>
      </p:grpSp>
      <p:grpSp>
        <p:nvGrpSpPr>
          <p:cNvPr id="31" name="Group 9">
            <a:extLst>
              <a:ext uri="{FF2B5EF4-FFF2-40B4-BE49-F238E27FC236}">
                <a16:creationId xmlns:a16="http://schemas.microsoft.com/office/drawing/2014/main" id="{9C83867B-77A3-3E62-E732-D29B9AD01B9A}"/>
              </a:ext>
            </a:extLst>
          </p:cNvPr>
          <p:cNvGrpSpPr/>
          <p:nvPr/>
        </p:nvGrpSpPr>
        <p:grpSpPr>
          <a:xfrm>
            <a:off x="634712" y="3995536"/>
            <a:ext cx="2262123" cy="393488"/>
            <a:chOff x="0" y="0"/>
            <a:chExt cx="893678" cy="155452"/>
          </a:xfrm>
        </p:grpSpPr>
        <p:sp>
          <p:nvSpPr>
            <p:cNvPr id="32" name="Freeform 10">
              <a:extLst>
                <a:ext uri="{FF2B5EF4-FFF2-40B4-BE49-F238E27FC236}">
                  <a16:creationId xmlns:a16="http://schemas.microsoft.com/office/drawing/2014/main" id="{422D3395-2796-C935-7CA9-03FAC46F331A}"/>
                </a:ext>
              </a:extLst>
            </p:cNvPr>
            <p:cNvSpPr/>
            <p:nvPr/>
          </p:nvSpPr>
          <p:spPr>
            <a:xfrm>
              <a:off x="0" y="0"/>
              <a:ext cx="893678" cy="155452"/>
            </a:xfrm>
            <a:custGeom>
              <a:avLst/>
              <a:gdLst/>
              <a:ahLst/>
              <a:cxnLst/>
              <a:rect l="l" t="t" r="r" b="b"/>
              <a:pathLst>
                <a:path w="893678" h="155452">
                  <a:moveTo>
                    <a:pt x="0" y="0"/>
                  </a:moveTo>
                  <a:lnTo>
                    <a:pt x="893678" y="0"/>
                  </a:lnTo>
                  <a:lnTo>
                    <a:pt x="893678" y="155452"/>
                  </a:lnTo>
                  <a:lnTo>
                    <a:pt x="0" y="155452"/>
                  </a:lnTo>
                  <a:close/>
                </a:path>
              </a:pathLst>
            </a:custGeom>
            <a:solidFill>
              <a:srgbClr val="000000"/>
            </a:solidFill>
          </p:spPr>
          <p:txBody>
            <a:bodyPr/>
            <a:lstStyle/>
            <a:p>
              <a:endParaRPr lang="en-US" sz="1200"/>
            </a:p>
          </p:txBody>
        </p:sp>
        <p:sp>
          <p:nvSpPr>
            <p:cNvPr id="33" name="TextBox 11">
              <a:extLst>
                <a:ext uri="{FF2B5EF4-FFF2-40B4-BE49-F238E27FC236}">
                  <a16:creationId xmlns:a16="http://schemas.microsoft.com/office/drawing/2014/main" id="{F23D4A75-B64E-8FBB-4041-7C40393E5D0A}"/>
                </a:ext>
              </a:extLst>
            </p:cNvPr>
            <p:cNvSpPr txBox="1"/>
            <p:nvPr/>
          </p:nvSpPr>
          <p:spPr>
            <a:xfrm>
              <a:off x="0" y="-19050"/>
              <a:ext cx="893678" cy="174502"/>
            </a:xfrm>
            <a:prstGeom prst="rect">
              <a:avLst/>
            </a:prstGeom>
          </p:spPr>
          <p:txBody>
            <a:bodyPr lIns="33867" tIns="33867" rIns="33867" bIns="33867" rtlCol="0" anchor="ctr"/>
            <a:lstStyle/>
            <a:p>
              <a:pPr algn="ctr">
                <a:lnSpc>
                  <a:spcPts val="2166"/>
                </a:lnSpc>
              </a:pPr>
              <a:r>
                <a:rPr lang="en-US" sz="1666" b="1">
                  <a:solidFill>
                    <a:schemeClr val="bg1"/>
                  </a:solidFill>
                  <a:latin typeface="Century Gothic Paneuropean Bold"/>
                  <a:ea typeface="Century Gothic Paneuropean Bold"/>
                  <a:cs typeface="Century Gothic Paneuropean Bold"/>
                  <a:sym typeface="Century Gothic Paneuropean Bold"/>
                </a:rPr>
                <a:t>TOTAL</a:t>
              </a:r>
            </a:p>
          </p:txBody>
        </p:sp>
      </p:grpSp>
      <p:grpSp>
        <p:nvGrpSpPr>
          <p:cNvPr id="34" name="Group 12">
            <a:extLst>
              <a:ext uri="{FF2B5EF4-FFF2-40B4-BE49-F238E27FC236}">
                <a16:creationId xmlns:a16="http://schemas.microsoft.com/office/drawing/2014/main" id="{3FC09CC8-5E80-4C04-7066-5288276253B2}"/>
              </a:ext>
            </a:extLst>
          </p:cNvPr>
          <p:cNvGrpSpPr/>
          <p:nvPr/>
        </p:nvGrpSpPr>
        <p:grpSpPr>
          <a:xfrm>
            <a:off x="3109318" y="2712228"/>
            <a:ext cx="2266950" cy="3189357"/>
            <a:chOff x="0" y="0"/>
            <a:chExt cx="895585" cy="1259993"/>
          </a:xfrm>
        </p:grpSpPr>
        <p:sp>
          <p:nvSpPr>
            <p:cNvPr id="35" name="Freeform 13">
              <a:extLst>
                <a:ext uri="{FF2B5EF4-FFF2-40B4-BE49-F238E27FC236}">
                  <a16:creationId xmlns:a16="http://schemas.microsoft.com/office/drawing/2014/main" id="{253F336E-24BB-F3B1-5D45-F669B32B0C50}"/>
                </a:ext>
              </a:extLst>
            </p:cNvPr>
            <p:cNvSpPr/>
            <p:nvPr/>
          </p:nvSpPr>
          <p:spPr>
            <a:xfrm>
              <a:off x="0" y="0"/>
              <a:ext cx="895585" cy="1259993"/>
            </a:xfrm>
            <a:custGeom>
              <a:avLst/>
              <a:gdLst/>
              <a:ahLst/>
              <a:cxnLst/>
              <a:rect l="l" t="t" r="r" b="b"/>
              <a:pathLst>
                <a:path w="895585" h="1259993">
                  <a:moveTo>
                    <a:pt x="45535" y="0"/>
                  </a:moveTo>
                  <a:lnTo>
                    <a:pt x="850050" y="0"/>
                  </a:lnTo>
                  <a:cubicBezTo>
                    <a:pt x="862127" y="0"/>
                    <a:pt x="873709" y="4797"/>
                    <a:pt x="882248" y="13337"/>
                  </a:cubicBezTo>
                  <a:cubicBezTo>
                    <a:pt x="890788" y="21876"/>
                    <a:pt x="895585" y="33458"/>
                    <a:pt x="895585" y="45535"/>
                  </a:cubicBezTo>
                  <a:lnTo>
                    <a:pt x="895585" y="1214458"/>
                  </a:lnTo>
                  <a:cubicBezTo>
                    <a:pt x="895585" y="1226535"/>
                    <a:pt x="890788" y="1238117"/>
                    <a:pt x="882248" y="1246656"/>
                  </a:cubicBezTo>
                  <a:cubicBezTo>
                    <a:pt x="873709" y="1255196"/>
                    <a:pt x="862127" y="1259993"/>
                    <a:pt x="850050" y="1259993"/>
                  </a:cubicBezTo>
                  <a:lnTo>
                    <a:pt x="45535" y="1259993"/>
                  </a:lnTo>
                  <a:cubicBezTo>
                    <a:pt x="33458" y="1259993"/>
                    <a:pt x="21876" y="1255196"/>
                    <a:pt x="13337" y="1246656"/>
                  </a:cubicBezTo>
                  <a:cubicBezTo>
                    <a:pt x="4797" y="1238117"/>
                    <a:pt x="0" y="1226535"/>
                    <a:pt x="0" y="1214458"/>
                  </a:cubicBezTo>
                  <a:lnTo>
                    <a:pt x="0" y="45535"/>
                  </a:lnTo>
                  <a:cubicBezTo>
                    <a:pt x="0" y="33458"/>
                    <a:pt x="4797" y="21876"/>
                    <a:pt x="13337" y="13337"/>
                  </a:cubicBezTo>
                  <a:cubicBezTo>
                    <a:pt x="21876" y="4797"/>
                    <a:pt x="33458" y="0"/>
                    <a:pt x="45535" y="0"/>
                  </a:cubicBezTo>
                  <a:close/>
                </a:path>
              </a:pathLst>
            </a:custGeom>
            <a:solidFill>
              <a:srgbClr val="000000">
                <a:alpha val="0"/>
              </a:srgbClr>
            </a:solidFill>
            <a:ln w="57150" cap="sq">
              <a:solidFill>
                <a:srgbClr val="000000"/>
              </a:solidFill>
              <a:prstDash val="solid"/>
              <a:miter/>
            </a:ln>
          </p:spPr>
          <p:txBody>
            <a:bodyPr/>
            <a:lstStyle/>
            <a:p>
              <a:endParaRPr lang="en-US" sz="1200"/>
            </a:p>
          </p:txBody>
        </p:sp>
        <p:sp>
          <p:nvSpPr>
            <p:cNvPr id="36" name="TextBox 14">
              <a:extLst>
                <a:ext uri="{FF2B5EF4-FFF2-40B4-BE49-F238E27FC236}">
                  <a16:creationId xmlns:a16="http://schemas.microsoft.com/office/drawing/2014/main" id="{3271E3A9-BF5E-B38B-DF19-FF188C4A17B8}"/>
                </a:ext>
              </a:extLst>
            </p:cNvPr>
            <p:cNvSpPr txBox="1"/>
            <p:nvPr/>
          </p:nvSpPr>
          <p:spPr>
            <a:xfrm>
              <a:off x="0" y="-19050"/>
              <a:ext cx="895585" cy="1279043"/>
            </a:xfrm>
            <a:prstGeom prst="rect">
              <a:avLst/>
            </a:prstGeom>
          </p:spPr>
          <p:txBody>
            <a:bodyPr lIns="33867" tIns="33867" rIns="33867" bIns="33867" rtlCol="0" anchor="ctr"/>
            <a:lstStyle/>
            <a:p>
              <a:pPr algn="ctr">
                <a:lnSpc>
                  <a:spcPts val="1906"/>
                </a:lnSpc>
              </a:pPr>
              <a:endParaRPr sz="1200"/>
            </a:p>
          </p:txBody>
        </p:sp>
      </p:grpSp>
      <p:grpSp>
        <p:nvGrpSpPr>
          <p:cNvPr id="37" name="Group 15">
            <a:extLst>
              <a:ext uri="{FF2B5EF4-FFF2-40B4-BE49-F238E27FC236}">
                <a16:creationId xmlns:a16="http://schemas.microsoft.com/office/drawing/2014/main" id="{3F65422B-CD5D-B8B3-D659-F866324A031B}"/>
              </a:ext>
            </a:extLst>
          </p:cNvPr>
          <p:cNvGrpSpPr/>
          <p:nvPr/>
        </p:nvGrpSpPr>
        <p:grpSpPr>
          <a:xfrm>
            <a:off x="3109318" y="3995536"/>
            <a:ext cx="2266950" cy="366395"/>
            <a:chOff x="0" y="0"/>
            <a:chExt cx="895585" cy="144749"/>
          </a:xfrm>
        </p:grpSpPr>
        <p:sp>
          <p:nvSpPr>
            <p:cNvPr id="38" name="Freeform 16">
              <a:extLst>
                <a:ext uri="{FF2B5EF4-FFF2-40B4-BE49-F238E27FC236}">
                  <a16:creationId xmlns:a16="http://schemas.microsoft.com/office/drawing/2014/main" id="{1983125F-2151-6DA2-59E0-F47D5DA60D29}"/>
                </a:ext>
              </a:extLst>
            </p:cNvPr>
            <p:cNvSpPr/>
            <p:nvPr/>
          </p:nvSpPr>
          <p:spPr>
            <a:xfrm>
              <a:off x="0" y="0"/>
              <a:ext cx="895585" cy="144749"/>
            </a:xfrm>
            <a:custGeom>
              <a:avLst/>
              <a:gdLst/>
              <a:ahLst/>
              <a:cxnLst/>
              <a:rect l="l" t="t" r="r" b="b"/>
              <a:pathLst>
                <a:path w="895585" h="144749">
                  <a:moveTo>
                    <a:pt x="0" y="0"/>
                  </a:moveTo>
                  <a:lnTo>
                    <a:pt x="895585" y="0"/>
                  </a:lnTo>
                  <a:lnTo>
                    <a:pt x="895585" y="144749"/>
                  </a:lnTo>
                  <a:lnTo>
                    <a:pt x="0" y="144749"/>
                  </a:lnTo>
                  <a:close/>
                </a:path>
              </a:pathLst>
            </a:custGeom>
            <a:solidFill>
              <a:srgbClr val="000000"/>
            </a:solidFill>
          </p:spPr>
          <p:txBody>
            <a:bodyPr/>
            <a:lstStyle/>
            <a:p>
              <a:endParaRPr lang="en-US" sz="1200">
                <a:solidFill>
                  <a:schemeClr val="bg1"/>
                </a:solidFill>
              </a:endParaRPr>
            </a:p>
          </p:txBody>
        </p:sp>
        <p:sp>
          <p:nvSpPr>
            <p:cNvPr id="39" name="TextBox 17">
              <a:extLst>
                <a:ext uri="{FF2B5EF4-FFF2-40B4-BE49-F238E27FC236}">
                  <a16:creationId xmlns:a16="http://schemas.microsoft.com/office/drawing/2014/main" id="{4228012E-D5C8-651B-BE9B-A15B9C88B3BC}"/>
                </a:ext>
              </a:extLst>
            </p:cNvPr>
            <p:cNvSpPr txBox="1"/>
            <p:nvPr/>
          </p:nvSpPr>
          <p:spPr>
            <a:xfrm>
              <a:off x="0" y="-28575"/>
              <a:ext cx="895585" cy="173324"/>
            </a:xfrm>
            <a:prstGeom prst="rect">
              <a:avLst/>
            </a:prstGeom>
          </p:spPr>
          <p:txBody>
            <a:bodyPr lIns="33867" tIns="33867" rIns="33867" bIns="33867" rtlCol="0" anchor="ctr"/>
            <a:lstStyle/>
            <a:p>
              <a:pPr algn="ctr">
                <a:lnSpc>
                  <a:spcPts val="2166"/>
                </a:lnSpc>
              </a:pPr>
              <a:r>
                <a:rPr lang="en-US" sz="1666">
                  <a:solidFill>
                    <a:schemeClr val="bg1"/>
                  </a:solidFill>
                  <a:latin typeface="Montserrat Classic"/>
                  <a:ea typeface="Montserrat Classic"/>
                  <a:cs typeface="Montserrat Classic"/>
                  <a:sym typeface="Montserrat Classic"/>
                </a:rPr>
                <a:t>GROSS RECEIPTS</a:t>
              </a:r>
            </a:p>
          </p:txBody>
        </p:sp>
      </p:grpSp>
      <p:sp>
        <p:nvSpPr>
          <p:cNvPr id="40" name="Freeform 18">
            <a:extLst>
              <a:ext uri="{FF2B5EF4-FFF2-40B4-BE49-F238E27FC236}">
                <a16:creationId xmlns:a16="http://schemas.microsoft.com/office/drawing/2014/main" id="{5046FAFF-DC5E-EF5D-E4E7-7EBC836BAB3C}"/>
              </a:ext>
            </a:extLst>
          </p:cNvPr>
          <p:cNvSpPr/>
          <p:nvPr/>
        </p:nvSpPr>
        <p:spPr>
          <a:xfrm>
            <a:off x="3832693" y="2977761"/>
            <a:ext cx="820200" cy="820200"/>
          </a:xfrm>
          <a:custGeom>
            <a:avLst/>
            <a:gdLst/>
            <a:ahLst/>
            <a:cxnLst/>
            <a:rect l="l" t="t" r="r" b="b"/>
            <a:pathLst>
              <a:path w="1230300" h="1230300">
                <a:moveTo>
                  <a:pt x="0" y="0"/>
                </a:moveTo>
                <a:lnTo>
                  <a:pt x="1230300" y="0"/>
                </a:lnTo>
                <a:lnTo>
                  <a:pt x="1230300" y="1230300"/>
                </a:lnTo>
                <a:lnTo>
                  <a:pt x="0" y="1230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1" name="Freeform 19">
            <a:extLst>
              <a:ext uri="{FF2B5EF4-FFF2-40B4-BE49-F238E27FC236}">
                <a16:creationId xmlns:a16="http://schemas.microsoft.com/office/drawing/2014/main" id="{F2C561E9-D454-9120-7170-1132B6370034}"/>
              </a:ext>
            </a:extLst>
          </p:cNvPr>
          <p:cNvSpPr/>
          <p:nvPr/>
        </p:nvSpPr>
        <p:spPr>
          <a:xfrm>
            <a:off x="1327771" y="2977761"/>
            <a:ext cx="846658" cy="820200"/>
          </a:xfrm>
          <a:custGeom>
            <a:avLst/>
            <a:gdLst/>
            <a:ahLst/>
            <a:cxnLst/>
            <a:rect l="l" t="t" r="r" b="b"/>
            <a:pathLst>
              <a:path w="1269987" h="1230300">
                <a:moveTo>
                  <a:pt x="0" y="0"/>
                </a:moveTo>
                <a:lnTo>
                  <a:pt x="1269987" y="0"/>
                </a:lnTo>
                <a:lnTo>
                  <a:pt x="1269987" y="1230300"/>
                </a:lnTo>
                <a:lnTo>
                  <a:pt x="0" y="12303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grpSp>
        <p:nvGrpSpPr>
          <p:cNvPr id="45" name="Group 23">
            <a:extLst>
              <a:ext uri="{FF2B5EF4-FFF2-40B4-BE49-F238E27FC236}">
                <a16:creationId xmlns:a16="http://schemas.microsoft.com/office/drawing/2014/main" id="{2282C699-DD5D-9325-8952-9A44C677B893}"/>
              </a:ext>
            </a:extLst>
          </p:cNvPr>
          <p:cNvGrpSpPr/>
          <p:nvPr/>
        </p:nvGrpSpPr>
        <p:grpSpPr>
          <a:xfrm>
            <a:off x="6641838" y="2712228"/>
            <a:ext cx="2266950" cy="3189357"/>
            <a:chOff x="0" y="0"/>
            <a:chExt cx="895585" cy="1259993"/>
          </a:xfrm>
        </p:grpSpPr>
        <p:sp>
          <p:nvSpPr>
            <p:cNvPr id="46" name="Freeform 24">
              <a:extLst>
                <a:ext uri="{FF2B5EF4-FFF2-40B4-BE49-F238E27FC236}">
                  <a16:creationId xmlns:a16="http://schemas.microsoft.com/office/drawing/2014/main" id="{16D8D875-D794-8BEF-8DAC-262F589E3D32}"/>
                </a:ext>
              </a:extLst>
            </p:cNvPr>
            <p:cNvSpPr/>
            <p:nvPr/>
          </p:nvSpPr>
          <p:spPr>
            <a:xfrm>
              <a:off x="0" y="0"/>
              <a:ext cx="895585" cy="1259993"/>
            </a:xfrm>
            <a:custGeom>
              <a:avLst/>
              <a:gdLst/>
              <a:ahLst/>
              <a:cxnLst/>
              <a:rect l="l" t="t" r="r" b="b"/>
              <a:pathLst>
                <a:path w="895585" h="1259993">
                  <a:moveTo>
                    <a:pt x="45535" y="0"/>
                  </a:moveTo>
                  <a:lnTo>
                    <a:pt x="850050" y="0"/>
                  </a:lnTo>
                  <a:cubicBezTo>
                    <a:pt x="862127" y="0"/>
                    <a:pt x="873709" y="4797"/>
                    <a:pt x="882248" y="13337"/>
                  </a:cubicBezTo>
                  <a:cubicBezTo>
                    <a:pt x="890788" y="21876"/>
                    <a:pt x="895585" y="33458"/>
                    <a:pt x="895585" y="45535"/>
                  </a:cubicBezTo>
                  <a:lnTo>
                    <a:pt x="895585" y="1214458"/>
                  </a:lnTo>
                  <a:cubicBezTo>
                    <a:pt x="895585" y="1226535"/>
                    <a:pt x="890788" y="1238117"/>
                    <a:pt x="882248" y="1246656"/>
                  </a:cubicBezTo>
                  <a:cubicBezTo>
                    <a:pt x="873709" y="1255196"/>
                    <a:pt x="862127" y="1259993"/>
                    <a:pt x="850050" y="1259993"/>
                  </a:cubicBezTo>
                  <a:lnTo>
                    <a:pt x="45535" y="1259993"/>
                  </a:lnTo>
                  <a:cubicBezTo>
                    <a:pt x="33458" y="1259993"/>
                    <a:pt x="21876" y="1255196"/>
                    <a:pt x="13337" y="1246656"/>
                  </a:cubicBezTo>
                  <a:cubicBezTo>
                    <a:pt x="4797" y="1238117"/>
                    <a:pt x="0" y="1226535"/>
                    <a:pt x="0" y="1214458"/>
                  </a:cubicBezTo>
                  <a:lnTo>
                    <a:pt x="0" y="45535"/>
                  </a:lnTo>
                  <a:cubicBezTo>
                    <a:pt x="0" y="33458"/>
                    <a:pt x="4797" y="21876"/>
                    <a:pt x="13337" y="13337"/>
                  </a:cubicBezTo>
                  <a:cubicBezTo>
                    <a:pt x="21876" y="4797"/>
                    <a:pt x="33458" y="0"/>
                    <a:pt x="45535" y="0"/>
                  </a:cubicBezTo>
                  <a:close/>
                </a:path>
              </a:pathLst>
            </a:custGeom>
            <a:solidFill>
              <a:srgbClr val="000000">
                <a:alpha val="0"/>
              </a:srgbClr>
            </a:solidFill>
            <a:ln w="57150" cap="sq">
              <a:solidFill>
                <a:srgbClr val="000000"/>
              </a:solidFill>
              <a:prstDash val="solid"/>
              <a:miter/>
            </a:ln>
          </p:spPr>
          <p:txBody>
            <a:bodyPr/>
            <a:lstStyle/>
            <a:p>
              <a:endParaRPr lang="en-US" sz="1200"/>
            </a:p>
          </p:txBody>
        </p:sp>
        <p:sp>
          <p:nvSpPr>
            <p:cNvPr id="47" name="TextBox 25">
              <a:extLst>
                <a:ext uri="{FF2B5EF4-FFF2-40B4-BE49-F238E27FC236}">
                  <a16:creationId xmlns:a16="http://schemas.microsoft.com/office/drawing/2014/main" id="{E174A0B9-5E30-621D-5FF9-1DAC9C689AD2}"/>
                </a:ext>
              </a:extLst>
            </p:cNvPr>
            <p:cNvSpPr txBox="1"/>
            <p:nvPr/>
          </p:nvSpPr>
          <p:spPr>
            <a:xfrm>
              <a:off x="0" y="-19050"/>
              <a:ext cx="895585" cy="1279043"/>
            </a:xfrm>
            <a:prstGeom prst="rect">
              <a:avLst/>
            </a:prstGeom>
          </p:spPr>
          <p:txBody>
            <a:bodyPr lIns="33867" tIns="33867" rIns="33867" bIns="33867" rtlCol="0" anchor="ctr"/>
            <a:lstStyle/>
            <a:p>
              <a:pPr algn="ctr">
                <a:lnSpc>
                  <a:spcPts val="1906"/>
                </a:lnSpc>
              </a:pPr>
              <a:endParaRPr sz="1200"/>
            </a:p>
          </p:txBody>
        </p:sp>
      </p:grpSp>
      <p:grpSp>
        <p:nvGrpSpPr>
          <p:cNvPr id="48" name="Group 26">
            <a:extLst>
              <a:ext uri="{FF2B5EF4-FFF2-40B4-BE49-F238E27FC236}">
                <a16:creationId xmlns:a16="http://schemas.microsoft.com/office/drawing/2014/main" id="{B542B3A9-D32B-2B37-79B0-CBBB88EC0260}"/>
              </a:ext>
            </a:extLst>
          </p:cNvPr>
          <p:cNvGrpSpPr/>
          <p:nvPr/>
        </p:nvGrpSpPr>
        <p:grpSpPr>
          <a:xfrm>
            <a:off x="9114441" y="2672194"/>
            <a:ext cx="2266950" cy="3189357"/>
            <a:chOff x="0" y="0"/>
            <a:chExt cx="895585" cy="1259993"/>
          </a:xfrm>
        </p:grpSpPr>
        <p:sp>
          <p:nvSpPr>
            <p:cNvPr id="49" name="Freeform 27">
              <a:extLst>
                <a:ext uri="{FF2B5EF4-FFF2-40B4-BE49-F238E27FC236}">
                  <a16:creationId xmlns:a16="http://schemas.microsoft.com/office/drawing/2014/main" id="{6D694CAD-492A-9DDD-DB5F-72825A10B432}"/>
                </a:ext>
              </a:extLst>
            </p:cNvPr>
            <p:cNvSpPr/>
            <p:nvPr/>
          </p:nvSpPr>
          <p:spPr>
            <a:xfrm>
              <a:off x="0" y="0"/>
              <a:ext cx="895585" cy="1259993"/>
            </a:xfrm>
            <a:custGeom>
              <a:avLst/>
              <a:gdLst/>
              <a:ahLst/>
              <a:cxnLst/>
              <a:rect l="l" t="t" r="r" b="b"/>
              <a:pathLst>
                <a:path w="895585" h="1259993">
                  <a:moveTo>
                    <a:pt x="45535" y="0"/>
                  </a:moveTo>
                  <a:lnTo>
                    <a:pt x="850050" y="0"/>
                  </a:lnTo>
                  <a:cubicBezTo>
                    <a:pt x="862127" y="0"/>
                    <a:pt x="873709" y="4797"/>
                    <a:pt x="882248" y="13337"/>
                  </a:cubicBezTo>
                  <a:cubicBezTo>
                    <a:pt x="890788" y="21876"/>
                    <a:pt x="895585" y="33458"/>
                    <a:pt x="895585" y="45535"/>
                  </a:cubicBezTo>
                  <a:lnTo>
                    <a:pt x="895585" y="1214458"/>
                  </a:lnTo>
                  <a:cubicBezTo>
                    <a:pt x="895585" y="1226535"/>
                    <a:pt x="890788" y="1238117"/>
                    <a:pt x="882248" y="1246656"/>
                  </a:cubicBezTo>
                  <a:cubicBezTo>
                    <a:pt x="873709" y="1255196"/>
                    <a:pt x="862127" y="1259993"/>
                    <a:pt x="850050" y="1259993"/>
                  </a:cubicBezTo>
                  <a:lnTo>
                    <a:pt x="45535" y="1259993"/>
                  </a:lnTo>
                  <a:cubicBezTo>
                    <a:pt x="33458" y="1259993"/>
                    <a:pt x="21876" y="1255196"/>
                    <a:pt x="13337" y="1246656"/>
                  </a:cubicBezTo>
                  <a:cubicBezTo>
                    <a:pt x="4797" y="1238117"/>
                    <a:pt x="0" y="1226535"/>
                    <a:pt x="0" y="1214458"/>
                  </a:cubicBezTo>
                  <a:lnTo>
                    <a:pt x="0" y="45535"/>
                  </a:lnTo>
                  <a:cubicBezTo>
                    <a:pt x="0" y="33458"/>
                    <a:pt x="4797" y="21876"/>
                    <a:pt x="13337" y="13337"/>
                  </a:cubicBezTo>
                  <a:cubicBezTo>
                    <a:pt x="21876" y="4797"/>
                    <a:pt x="33458" y="0"/>
                    <a:pt x="45535" y="0"/>
                  </a:cubicBezTo>
                  <a:close/>
                </a:path>
              </a:pathLst>
            </a:custGeom>
            <a:solidFill>
              <a:srgbClr val="000000">
                <a:alpha val="0"/>
              </a:srgbClr>
            </a:solidFill>
            <a:ln w="57150" cap="sq">
              <a:solidFill>
                <a:srgbClr val="000000"/>
              </a:solidFill>
              <a:prstDash val="solid"/>
              <a:miter/>
            </a:ln>
          </p:spPr>
          <p:txBody>
            <a:bodyPr/>
            <a:lstStyle/>
            <a:p>
              <a:endParaRPr lang="en-US" sz="1200"/>
            </a:p>
          </p:txBody>
        </p:sp>
        <p:sp>
          <p:nvSpPr>
            <p:cNvPr id="50" name="TextBox 28">
              <a:extLst>
                <a:ext uri="{FF2B5EF4-FFF2-40B4-BE49-F238E27FC236}">
                  <a16:creationId xmlns:a16="http://schemas.microsoft.com/office/drawing/2014/main" id="{FB98586B-714F-BE6D-24DB-B885DCFE0BA6}"/>
                </a:ext>
              </a:extLst>
            </p:cNvPr>
            <p:cNvSpPr txBox="1"/>
            <p:nvPr/>
          </p:nvSpPr>
          <p:spPr>
            <a:xfrm>
              <a:off x="0" y="-19050"/>
              <a:ext cx="895585" cy="1279043"/>
            </a:xfrm>
            <a:prstGeom prst="rect">
              <a:avLst/>
            </a:prstGeom>
          </p:spPr>
          <p:txBody>
            <a:bodyPr lIns="33867" tIns="33867" rIns="33867" bIns="33867" rtlCol="0" anchor="ctr"/>
            <a:lstStyle/>
            <a:p>
              <a:pPr algn="ctr">
                <a:lnSpc>
                  <a:spcPts val="1906"/>
                </a:lnSpc>
              </a:pPr>
              <a:endParaRPr sz="1200"/>
            </a:p>
          </p:txBody>
        </p:sp>
      </p:grpSp>
      <p:grpSp>
        <p:nvGrpSpPr>
          <p:cNvPr id="51" name="Group 29">
            <a:extLst>
              <a:ext uri="{FF2B5EF4-FFF2-40B4-BE49-F238E27FC236}">
                <a16:creationId xmlns:a16="http://schemas.microsoft.com/office/drawing/2014/main" id="{92E53152-E07B-4ACB-8F14-422C66063E63}"/>
              </a:ext>
            </a:extLst>
          </p:cNvPr>
          <p:cNvGrpSpPr/>
          <p:nvPr/>
        </p:nvGrpSpPr>
        <p:grpSpPr>
          <a:xfrm>
            <a:off x="6641838" y="3995536"/>
            <a:ext cx="2260120" cy="393488"/>
            <a:chOff x="0" y="0"/>
            <a:chExt cx="892887" cy="155452"/>
          </a:xfrm>
        </p:grpSpPr>
        <p:sp>
          <p:nvSpPr>
            <p:cNvPr id="52" name="Freeform 30">
              <a:extLst>
                <a:ext uri="{FF2B5EF4-FFF2-40B4-BE49-F238E27FC236}">
                  <a16:creationId xmlns:a16="http://schemas.microsoft.com/office/drawing/2014/main" id="{F2BBE2C7-75B9-7D9E-33D0-D009DFD11EC0}"/>
                </a:ext>
              </a:extLst>
            </p:cNvPr>
            <p:cNvSpPr/>
            <p:nvPr/>
          </p:nvSpPr>
          <p:spPr>
            <a:xfrm>
              <a:off x="0" y="0"/>
              <a:ext cx="892887" cy="155452"/>
            </a:xfrm>
            <a:custGeom>
              <a:avLst/>
              <a:gdLst/>
              <a:ahLst/>
              <a:cxnLst/>
              <a:rect l="l" t="t" r="r" b="b"/>
              <a:pathLst>
                <a:path w="892887" h="155452">
                  <a:moveTo>
                    <a:pt x="0" y="0"/>
                  </a:moveTo>
                  <a:lnTo>
                    <a:pt x="892887" y="0"/>
                  </a:lnTo>
                  <a:lnTo>
                    <a:pt x="892887" y="155452"/>
                  </a:lnTo>
                  <a:lnTo>
                    <a:pt x="0" y="155452"/>
                  </a:lnTo>
                  <a:close/>
                </a:path>
              </a:pathLst>
            </a:custGeom>
            <a:solidFill>
              <a:srgbClr val="000000"/>
            </a:solidFill>
          </p:spPr>
          <p:txBody>
            <a:bodyPr/>
            <a:lstStyle/>
            <a:p>
              <a:endParaRPr lang="en-US" sz="1200">
                <a:solidFill>
                  <a:schemeClr val="bg1"/>
                </a:solidFill>
              </a:endParaRPr>
            </a:p>
          </p:txBody>
        </p:sp>
        <p:sp>
          <p:nvSpPr>
            <p:cNvPr id="53" name="TextBox 31">
              <a:extLst>
                <a:ext uri="{FF2B5EF4-FFF2-40B4-BE49-F238E27FC236}">
                  <a16:creationId xmlns:a16="http://schemas.microsoft.com/office/drawing/2014/main" id="{299B7C7C-0BB6-25AC-C311-E9569FD660B3}"/>
                </a:ext>
              </a:extLst>
            </p:cNvPr>
            <p:cNvSpPr txBox="1"/>
            <p:nvPr/>
          </p:nvSpPr>
          <p:spPr>
            <a:xfrm>
              <a:off x="0" y="-19050"/>
              <a:ext cx="892887" cy="174502"/>
            </a:xfrm>
            <a:prstGeom prst="rect">
              <a:avLst/>
            </a:prstGeom>
          </p:spPr>
          <p:txBody>
            <a:bodyPr lIns="33867" tIns="33867" rIns="33867" bIns="33867" rtlCol="0" anchor="ctr"/>
            <a:lstStyle/>
            <a:p>
              <a:pPr algn="ctr">
                <a:lnSpc>
                  <a:spcPts val="2166"/>
                </a:lnSpc>
              </a:pPr>
              <a:r>
                <a:rPr lang="en-US" sz="1666" b="1">
                  <a:solidFill>
                    <a:schemeClr val="bg1"/>
                  </a:solidFill>
                  <a:latin typeface="Century Gothic Paneuropean Bold"/>
                  <a:ea typeface="Century Gothic Paneuropean Bold"/>
                  <a:cs typeface="Century Gothic Paneuropean Bold"/>
                  <a:sym typeface="Century Gothic Paneuropean Bold"/>
                </a:rPr>
                <a:t>TOTAL</a:t>
              </a:r>
            </a:p>
          </p:txBody>
        </p:sp>
      </p:grpSp>
      <p:grpSp>
        <p:nvGrpSpPr>
          <p:cNvPr id="54" name="Group 32">
            <a:extLst>
              <a:ext uri="{FF2B5EF4-FFF2-40B4-BE49-F238E27FC236}">
                <a16:creationId xmlns:a16="http://schemas.microsoft.com/office/drawing/2014/main" id="{99825914-5E3C-0DFA-38BC-28922D8A80F3}"/>
              </a:ext>
            </a:extLst>
          </p:cNvPr>
          <p:cNvGrpSpPr/>
          <p:nvPr/>
        </p:nvGrpSpPr>
        <p:grpSpPr>
          <a:xfrm>
            <a:off x="9114441" y="3995536"/>
            <a:ext cx="2266950" cy="393488"/>
            <a:chOff x="0" y="0"/>
            <a:chExt cx="895585" cy="155452"/>
          </a:xfrm>
        </p:grpSpPr>
        <p:sp>
          <p:nvSpPr>
            <p:cNvPr id="55" name="Freeform 33">
              <a:extLst>
                <a:ext uri="{FF2B5EF4-FFF2-40B4-BE49-F238E27FC236}">
                  <a16:creationId xmlns:a16="http://schemas.microsoft.com/office/drawing/2014/main" id="{476AF856-B5E7-F0BD-A621-241C496DA9F5}"/>
                </a:ext>
              </a:extLst>
            </p:cNvPr>
            <p:cNvSpPr/>
            <p:nvPr/>
          </p:nvSpPr>
          <p:spPr>
            <a:xfrm>
              <a:off x="0" y="0"/>
              <a:ext cx="895585" cy="155452"/>
            </a:xfrm>
            <a:custGeom>
              <a:avLst/>
              <a:gdLst/>
              <a:ahLst/>
              <a:cxnLst/>
              <a:rect l="l" t="t" r="r" b="b"/>
              <a:pathLst>
                <a:path w="895585" h="155452">
                  <a:moveTo>
                    <a:pt x="0" y="0"/>
                  </a:moveTo>
                  <a:lnTo>
                    <a:pt x="895585" y="0"/>
                  </a:lnTo>
                  <a:lnTo>
                    <a:pt x="895585" y="155452"/>
                  </a:lnTo>
                  <a:lnTo>
                    <a:pt x="0" y="155452"/>
                  </a:lnTo>
                  <a:close/>
                </a:path>
              </a:pathLst>
            </a:custGeom>
            <a:solidFill>
              <a:srgbClr val="000000"/>
            </a:solidFill>
          </p:spPr>
          <p:txBody>
            <a:bodyPr/>
            <a:lstStyle/>
            <a:p>
              <a:endParaRPr lang="en-US" sz="1200">
                <a:solidFill>
                  <a:schemeClr val="bg1"/>
                </a:solidFill>
              </a:endParaRPr>
            </a:p>
          </p:txBody>
        </p:sp>
        <p:sp>
          <p:nvSpPr>
            <p:cNvPr id="56" name="TextBox 34">
              <a:extLst>
                <a:ext uri="{FF2B5EF4-FFF2-40B4-BE49-F238E27FC236}">
                  <a16:creationId xmlns:a16="http://schemas.microsoft.com/office/drawing/2014/main" id="{3CBB68A9-02F0-72AE-EE2C-628344EDCACE}"/>
                </a:ext>
              </a:extLst>
            </p:cNvPr>
            <p:cNvSpPr txBox="1"/>
            <p:nvPr/>
          </p:nvSpPr>
          <p:spPr>
            <a:xfrm>
              <a:off x="0" y="-19050"/>
              <a:ext cx="895585" cy="174502"/>
            </a:xfrm>
            <a:prstGeom prst="rect">
              <a:avLst/>
            </a:prstGeom>
          </p:spPr>
          <p:txBody>
            <a:bodyPr lIns="33867" tIns="33867" rIns="33867" bIns="33867" rtlCol="0" anchor="ctr"/>
            <a:lstStyle/>
            <a:p>
              <a:pPr algn="ctr">
                <a:lnSpc>
                  <a:spcPts val="2166"/>
                </a:lnSpc>
              </a:pPr>
              <a:r>
                <a:rPr lang="en-US" sz="1666" b="1">
                  <a:solidFill>
                    <a:schemeClr val="bg1"/>
                  </a:solidFill>
                  <a:latin typeface="Century Gothic Paneuropean Bold"/>
                  <a:ea typeface="Century Gothic Paneuropean Bold"/>
                  <a:cs typeface="Century Gothic Paneuropean Bold"/>
                  <a:sym typeface="Century Gothic Paneuropean Bold"/>
                </a:rPr>
                <a:t>GROSS RECEIPTS</a:t>
              </a:r>
            </a:p>
          </p:txBody>
        </p:sp>
      </p:grpSp>
      <p:sp>
        <p:nvSpPr>
          <p:cNvPr id="57" name="Freeform 35">
            <a:extLst>
              <a:ext uri="{FF2B5EF4-FFF2-40B4-BE49-F238E27FC236}">
                <a16:creationId xmlns:a16="http://schemas.microsoft.com/office/drawing/2014/main" id="{B0475F10-2516-9C55-8AED-6463B56449FE}"/>
              </a:ext>
            </a:extLst>
          </p:cNvPr>
          <p:cNvSpPr/>
          <p:nvPr/>
        </p:nvSpPr>
        <p:spPr>
          <a:xfrm>
            <a:off x="9854938" y="2977761"/>
            <a:ext cx="820200" cy="820200"/>
          </a:xfrm>
          <a:custGeom>
            <a:avLst/>
            <a:gdLst/>
            <a:ahLst/>
            <a:cxnLst/>
            <a:rect l="l" t="t" r="r" b="b"/>
            <a:pathLst>
              <a:path w="1230300" h="1230300">
                <a:moveTo>
                  <a:pt x="0" y="0"/>
                </a:moveTo>
                <a:lnTo>
                  <a:pt x="1230300" y="0"/>
                </a:lnTo>
                <a:lnTo>
                  <a:pt x="1230300" y="1230300"/>
                </a:lnTo>
                <a:lnTo>
                  <a:pt x="0" y="12303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58" name="Freeform 39">
            <a:extLst>
              <a:ext uri="{FF2B5EF4-FFF2-40B4-BE49-F238E27FC236}">
                <a16:creationId xmlns:a16="http://schemas.microsoft.com/office/drawing/2014/main" id="{DFED422F-98E5-A5CD-E799-D4C2C58613D7}"/>
              </a:ext>
            </a:extLst>
          </p:cNvPr>
          <p:cNvSpPr/>
          <p:nvPr/>
        </p:nvSpPr>
        <p:spPr>
          <a:xfrm>
            <a:off x="7402826" y="3059816"/>
            <a:ext cx="738145" cy="738145"/>
          </a:xfrm>
          <a:custGeom>
            <a:avLst/>
            <a:gdLst/>
            <a:ahLst/>
            <a:cxnLst/>
            <a:rect l="l" t="t" r="r" b="b"/>
            <a:pathLst>
              <a:path w="1107217" h="1107217">
                <a:moveTo>
                  <a:pt x="0" y="0"/>
                </a:moveTo>
                <a:lnTo>
                  <a:pt x="1107217" y="0"/>
                </a:lnTo>
                <a:lnTo>
                  <a:pt x="1107217" y="1107217"/>
                </a:lnTo>
                <a:lnTo>
                  <a:pt x="0" y="11072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59" name="TextBox 40">
            <a:extLst>
              <a:ext uri="{FF2B5EF4-FFF2-40B4-BE49-F238E27FC236}">
                <a16:creationId xmlns:a16="http://schemas.microsoft.com/office/drawing/2014/main" id="{F3B0399F-D399-EA03-D91C-60D195146BC6}"/>
              </a:ext>
            </a:extLst>
          </p:cNvPr>
          <p:cNvSpPr txBox="1"/>
          <p:nvPr/>
        </p:nvSpPr>
        <p:spPr>
          <a:xfrm>
            <a:off x="-628856" y="1997151"/>
            <a:ext cx="7270693" cy="656270"/>
          </a:xfrm>
          <a:prstGeom prst="rect">
            <a:avLst/>
          </a:prstGeom>
        </p:spPr>
        <p:txBody>
          <a:bodyPr lIns="0" tIns="0" rIns="0" bIns="0" rtlCol="0" anchor="t">
            <a:spAutoFit/>
          </a:bodyPr>
          <a:lstStyle/>
          <a:p>
            <a:pPr algn="ctr">
              <a:lnSpc>
                <a:spcPts val="5562"/>
              </a:lnSpc>
              <a:spcBef>
                <a:spcPct val="0"/>
              </a:spcBef>
            </a:pPr>
            <a:r>
              <a:rPr lang="en-US" sz="4030" spc="32">
                <a:solidFill>
                  <a:srgbClr val="010101"/>
                </a:solidFill>
                <a:latin typeface="Archivo Black"/>
                <a:ea typeface="Archivo Black"/>
                <a:cs typeface="Archivo Black"/>
                <a:sym typeface="Archivo Black"/>
              </a:rPr>
              <a:t>2026</a:t>
            </a:r>
          </a:p>
        </p:txBody>
      </p:sp>
      <p:sp>
        <p:nvSpPr>
          <p:cNvPr id="60" name="TextBox 41">
            <a:extLst>
              <a:ext uri="{FF2B5EF4-FFF2-40B4-BE49-F238E27FC236}">
                <a16:creationId xmlns:a16="http://schemas.microsoft.com/office/drawing/2014/main" id="{AF92E5A6-2D3F-695B-5B52-27EB1C019CE0}"/>
              </a:ext>
            </a:extLst>
          </p:cNvPr>
          <p:cNvSpPr txBox="1"/>
          <p:nvPr/>
        </p:nvSpPr>
        <p:spPr>
          <a:xfrm>
            <a:off x="634712" y="4292611"/>
            <a:ext cx="2271406" cy="1364476"/>
          </a:xfrm>
          <a:prstGeom prst="rect">
            <a:avLst/>
          </a:prstGeom>
        </p:spPr>
        <p:txBody>
          <a:bodyPr lIns="0" tIns="0" rIns="0" bIns="0" rtlCol="0" anchor="t">
            <a:spAutoFit/>
          </a:bodyPr>
          <a:lstStyle/>
          <a:p>
            <a:pPr algn="ctr">
              <a:lnSpc>
                <a:spcPts val="6716"/>
              </a:lnSpc>
            </a:pPr>
            <a:r>
              <a:rPr lang="en-US" sz="4834" spc="477">
                <a:solidFill>
                  <a:srgbClr val="231F20"/>
                </a:solidFill>
                <a:latin typeface="Futura LT Pro"/>
                <a:ea typeface="Futura LT Pro"/>
                <a:cs typeface="Futura LT Pro"/>
                <a:sym typeface="Futura LT Pro"/>
              </a:rPr>
              <a:t>$63.6</a:t>
            </a:r>
            <a:endParaRPr lang="en-US" sz="4866" spc="477">
              <a:solidFill>
                <a:srgbClr val="231F20"/>
              </a:solidFill>
              <a:latin typeface="Futura LT Pro"/>
              <a:ea typeface="Futura LT Pro"/>
              <a:cs typeface="Futura LT Pro"/>
              <a:sym typeface="Futura LT Pro"/>
            </a:endParaRPr>
          </a:p>
          <a:p>
            <a:pPr algn="ctr">
              <a:lnSpc>
                <a:spcPts val="4334"/>
              </a:lnSpc>
              <a:spcBef>
                <a:spcPct val="0"/>
              </a:spcBef>
            </a:pPr>
            <a:r>
              <a:rPr lang="en-US" sz="3140" spc="307">
                <a:solidFill>
                  <a:srgbClr val="231F20"/>
                </a:solidFill>
                <a:latin typeface="Futura LT Pro"/>
                <a:ea typeface="Futura LT Pro"/>
                <a:cs typeface="Futura LT Pro"/>
                <a:sym typeface="Futura LT Pro"/>
              </a:rPr>
              <a:t>Million</a:t>
            </a:r>
          </a:p>
        </p:txBody>
      </p:sp>
      <p:sp>
        <p:nvSpPr>
          <p:cNvPr id="61" name="TextBox 42">
            <a:extLst>
              <a:ext uri="{FF2B5EF4-FFF2-40B4-BE49-F238E27FC236}">
                <a16:creationId xmlns:a16="http://schemas.microsoft.com/office/drawing/2014/main" id="{E45FD800-6373-065E-049F-430017941581}"/>
              </a:ext>
            </a:extLst>
          </p:cNvPr>
          <p:cNvSpPr txBox="1"/>
          <p:nvPr/>
        </p:nvSpPr>
        <p:spPr>
          <a:xfrm>
            <a:off x="3222371" y="4292611"/>
            <a:ext cx="2040843" cy="1364476"/>
          </a:xfrm>
          <a:prstGeom prst="rect">
            <a:avLst/>
          </a:prstGeom>
        </p:spPr>
        <p:txBody>
          <a:bodyPr lIns="0" tIns="0" rIns="0" bIns="0" rtlCol="0" anchor="t">
            <a:spAutoFit/>
          </a:bodyPr>
          <a:lstStyle/>
          <a:p>
            <a:pPr algn="ctr">
              <a:lnSpc>
                <a:spcPts val="6716"/>
              </a:lnSpc>
            </a:pPr>
            <a:r>
              <a:rPr lang="en-US" sz="4834" spc="477">
                <a:solidFill>
                  <a:srgbClr val="231F20"/>
                </a:solidFill>
                <a:latin typeface="Futura LT Pro"/>
                <a:ea typeface="Futura LT Pro"/>
                <a:cs typeface="Futura LT Pro"/>
                <a:sym typeface="Futura LT Pro"/>
              </a:rPr>
              <a:t>$3.18</a:t>
            </a:r>
            <a:endParaRPr lang="en-US" sz="4866" spc="477">
              <a:solidFill>
                <a:srgbClr val="231F20"/>
              </a:solidFill>
              <a:latin typeface="Futura LT Pro"/>
              <a:ea typeface="Futura LT Pro"/>
              <a:cs typeface="Futura LT Pro"/>
              <a:sym typeface="Futura LT Pro"/>
            </a:endParaRPr>
          </a:p>
          <a:p>
            <a:pPr algn="ctr">
              <a:lnSpc>
                <a:spcPts val="4334"/>
              </a:lnSpc>
              <a:spcBef>
                <a:spcPct val="0"/>
              </a:spcBef>
            </a:pPr>
            <a:r>
              <a:rPr lang="en-US" sz="3140" spc="307">
                <a:solidFill>
                  <a:srgbClr val="231F20"/>
                </a:solidFill>
                <a:latin typeface="Futura LT Pro"/>
                <a:ea typeface="Futura LT Pro"/>
                <a:cs typeface="Futura LT Pro"/>
                <a:sym typeface="Futura LT Pro"/>
              </a:rPr>
              <a:t>Million</a:t>
            </a:r>
          </a:p>
        </p:txBody>
      </p:sp>
      <p:sp>
        <p:nvSpPr>
          <p:cNvPr id="62" name="TextBox 44">
            <a:extLst>
              <a:ext uri="{FF2B5EF4-FFF2-40B4-BE49-F238E27FC236}">
                <a16:creationId xmlns:a16="http://schemas.microsoft.com/office/drawing/2014/main" id="{139FC1FD-EFE2-5357-5FDC-9E5887F8F5C5}"/>
              </a:ext>
            </a:extLst>
          </p:cNvPr>
          <p:cNvSpPr txBox="1"/>
          <p:nvPr/>
        </p:nvSpPr>
        <p:spPr>
          <a:xfrm>
            <a:off x="6641838" y="4292611"/>
            <a:ext cx="2260120" cy="1364412"/>
          </a:xfrm>
          <a:prstGeom prst="rect">
            <a:avLst/>
          </a:prstGeom>
        </p:spPr>
        <p:txBody>
          <a:bodyPr lIns="0" tIns="0" rIns="0" bIns="0" rtlCol="0" anchor="t">
            <a:spAutoFit/>
          </a:bodyPr>
          <a:lstStyle/>
          <a:p>
            <a:pPr algn="ctr">
              <a:lnSpc>
                <a:spcPts val="6716"/>
              </a:lnSpc>
            </a:pPr>
            <a:r>
              <a:rPr lang="en-US" sz="4867" spc="477">
                <a:solidFill>
                  <a:srgbClr val="231F20"/>
                </a:solidFill>
                <a:latin typeface="Futura LT Pro"/>
                <a:ea typeface="Futura LT Pro"/>
                <a:cs typeface="Futura LT Pro"/>
                <a:sym typeface="Futura LT Pro"/>
              </a:rPr>
              <a:t>$79.6</a:t>
            </a:r>
          </a:p>
          <a:p>
            <a:pPr algn="ctr">
              <a:lnSpc>
                <a:spcPts val="4333"/>
              </a:lnSpc>
              <a:spcBef>
                <a:spcPct val="0"/>
              </a:spcBef>
            </a:pPr>
            <a:r>
              <a:rPr lang="en-US" sz="3139" spc="307">
                <a:solidFill>
                  <a:srgbClr val="231F20"/>
                </a:solidFill>
                <a:latin typeface="Futura LT Pro"/>
                <a:ea typeface="Futura LT Pro"/>
                <a:cs typeface="Futura LT Pro"/>
                <a:sym typeface="Futura LT Pro"/>
              </a:rPr>
              <a:t>Million</a:t>
            </a:r>
          </a:p>
        </p:txBody>
      </p:sp>
      <p:sp>
        <p:nvSpPr>
          <p:cNvPr id="63" name="TextBox 45">
            <a:extLst>
              <a:ext uri="{FF2B5EF4-FFF2-40B4-BE49-F238E27FC236}">
                <a16:creationId xmlns:a16="http://schemas.microsoft.com/office/drawing/2014/main" id="{80B7D657-B18D-D98B-B484-0F3107BF559F}"/>
              </a:ext>
            </a:extLst>
          </p:cNvPr>
          <p:cNvSpPr txBox="1"/>
          <p:nvPr/>
        </p:nvSpPr>
        <p:spPr>
          <a:xfrm>
            <a:off x="9118338" y="4292611"/>
            <a:ext cx="2263053" cy="1364476"/>
          </a:xfrm>
          <a:prstGeom prst="rect">
            <a:avLst/>
          </a:prstGeom>
        </p:spPr>
        <p:txBody>
          <a:bodyPr lIns="0" tIns="0" rIns="0" bIns="0" rtlCol="0" anchor="t">
            <a:spAutoFit/>
          </a:bodyPr>
          <a:lstStyle/>
          <a:p>
            <a:pPr algn="ctr">
              <a:lnSpc>
                <a:spcPts val="6716"/>
              </a:lnSpc>
            </a:pPr>
            <a:r>
              <a:rPr lang="en-US" sz="4834" spc="477">
                <a:solidFill>
                  <a:srgbClr val="231F20"/>
                </a:solidFill>
                <a:latin typeface="Futura LT Pro"/>
                <a:ea typeface="Futura LT Pro"/>
                <a:cs typeface="Futura LT Pro"/>
                <a:sym typeface="Futura LT Pro"/>
              </a:rPr>
              <a:t>$3.98</a:t>
            </a:r>
            <a:endParaRPr lang="en-US" sz="4866" spc="477">
              <a:solidFill>
                <a:srgbClr val="231F20"/>
              </a:solidFill>
              <a:latin typeface="Futura LT Pro"/>
              <a:ea typeface="Futura LT Pro"/>
              <a:cs typeface="Futura LT Pro"/>
              <a:sym typeface="Futura LT Pro"/>
            </a:endParaRPr>
          </a:p>
          <a:p>
            <a:pPr algn="ctr">
              <a:lnSpc>
                <a:spcPts val="4334"/>
              </a:lnSpc>
              <a:spcBef>
                <a:spcPct val="0"/>
              </a:spcBef>
            </a:pPr>
            <a:r>
              <a:rPr lang="en-US" sz="3140" spc="307">
                <a:solidFill>
                  <a:srgbClr val="231F20"/>
                </a:solidFill>
                <a:latin typeface="Futura LT Pro"/>
                <a:ea typeface="Futura LT Pro"/>
                <a:cs typeface="Futura LT Pro"/>
                <a:sym typeface="Futura LT Pro"/>
              </a:rPr>
              <a:t>Million</a:t>
            </a:r>
          </a:p>
        </p:txBody>
      </p:sp>
      <p:sp>
        <p:nvSpPr>
          <p:cNvPr id="64" name="TextBox 43">
            <a:extLst>
              <a:ext uri="{FF2B5EF4-FFF2-40B4-BE49-F238E27FC236}">
                <a16:creationId xmlns:a16="http://schemas.microsoft.com/office/drawing/2014/main" id="{5F391452-A137-7FE3-C0AE-617A646C1AD1}"/>
              </a:ext>
            </a:extLst>
          </p:cNvPr>
          <p:cNvSpPr txBox="1"/>
          <p:nvPr/>
        </p:nvSpPr>
        <p:spPr>
          <a:xfrm>
            <a:off x="5391209" y="2001276"/>
            <a:ext cx="7270693" cy="656270"/>
          </a:xfrm>
          <a:prstGeom prst="rect">
            <a:avLst/>
          </a:prstGeom>
        </p:spPr>
        <p:txBody>
          <a:bodyPr lIns="0" tIns="0" rIns="0" bIns="0" rtlCol="0" anchor="t">
            <a:spAutoFit/>
          </a:bodyPr>
          <a:lstStyle/>
          <a:p>
            <a:pPr algn="ctr">
              <a:lnSpc>
                <a:spcPts val="5562"/>
              </a:lnSpc>
              <a:spcBef>
                <a:spcPct val="0"/>
              </a:spcBef>
            </a:pPr>
            <a:r>
              <a:rPr lang="en-US" sz="4030" spc="32">
                <a:solidFill>
                  <a:srgbClr val="010101"/>
                </a:solidFill>
                <a:latin typeface="Archivo Black"/>
                <a:ea typeface="Archivo Black"/>
                <a:cs typeface="Archivo Black"/>
                <a:sym typeface="Archivo Black"/>
              </a:rPr>
              <a:t>2027</a:t>
            </a:r>
          </a:p>
        </p:txBody>
      </p:sp>
    </p:spTree>
    <p:extLst>
      <p:ext uri="{BB962C8B-B14F-4D97-AF65-F5344CB8AC3E}">
        <p14:creationId xmlns:p14="http://schemas.microsoft.com/office/powerpoint/2010/main" val="1798317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638" r="-30986"/>
            </a:stretch>
          </a:blipFill>
        </p:spPr>
        <p:txBody>
          <a:bodyPr/>
          <a:lstStyle/>
          <a:p>
            <a:endParaRPr lang="en-US" sz="1200"/>
          </a:p>
        </p:txBody>
      </p:sp>
      <p:sp>
        <p:nvSpPr>
          <p:cNvPr id="3" name="AutoShape 3"/>
          <p:cNvSpPr/>
          <p:nvPr/>
        </p:nvSpPr>
        <p:spPr>
          <a:xfrm>
            <a:off x="0" y="79375"/>
            <a:ext cx="12192259" cy="0"/>
          </a:xfrm>
          <a:prstGeom prst="line">
            <a:avLst/>
          </a:prstGeom>
          <a:ln w="238125" cap="flat">
            <a:solidFill>
              <a:srgbClr val="EFA038"/>
            </a:solidFill>
            <a:prstDash val="solid"/>
            <a:headEnd type="none" w="sm" len="sm"/>
            <a:tailEnd type="none" w="sm" len="sm"/>
          </a:ln>
        </p:spPr>
        <p:txBody>
          <a:bodyPr/>
          <a:lstStyle/>
          <a:p>
            <a:endParaRPr lang="en-US" sz="1200"/>
          </a:p>
        </p:txBody>
      </p:sp>
      <p:sp>
        <p:nvSpPr>
          <p:cNvPr id="4" name="AutoShape 4"/>
          <p:cNvSpPr/>
          <p:nvPr/>
        </p:nvSpPr>
        <p:spPr>
          <a:xfrm>
            <a:off x="-259" y="6778625"/>
            <a:ext cx="12192259" cy="0"/>
          </a:xfrm>
          <a:prstGeom prst="line">
            <a:avLst/>
          </a:prstGeom>
          <a:ln w="238125" cap="flat">
            <a:solidFill>
              <a:srgbClr val="EFA038"/>
            </a:solidFill>
            <a:prstDash val="solid"/>
            <a:headEnd type="none" w="sm" len="sm"/>
            <a:tailEnd type="none" w="sm" len="sm"/>
          </a:ln>
        </p:spPr>
        <p:txBody>
          <a:bodyPr/>
          <a:lstStyle/>
          <a:p>
            <a:endParaRPr lang="en-US" sz="1200"/>
          </a:p>
        </p:txBody>
      </p:sp>
      <p:graphicFrame>
        <p:nvGraphicFramePr>
          <p:cNvPr id="6" name="Table Placeholder 10">
            <a:extLst>
              <a:ext uri="{FF2B5EF4-FFF2-40B4-BE49-F238E27FC236}">
                <a16:creationId xmlns:a16="http://schemas.microsoft.com/office/drawing/2014/main" id="{6701CA67-F6EC-DBB1-81BD-95AD9E6AC8FF}"/>
              </a:ext>
            </a:extLst>
          </p:cNvPr>
          <p:cNvGraphicFramePr>
            <a:graphicFrameLocks/>
          </p:cNvGraphicFramePr>
          <p:nvPr/>
        </p:nvGraphicFramePr>
        <p:xfrm>
          <a:off x="660400" y="3429000"/>
          <a:ext cx="10769600" cy="2848137"/>
        </p:xfrm>
        <a:graphic>
          <a:graphicData uri="http://schemas.openxmlformats.org/drawingml/2006/table">
            <a:tbl>
              <a:tblPr firstRow="1" bandRow="1">
                <a:tableStyleId>{74C1A8A3-306A-4EB7-A6B1-4F7E0EB9C5D6}</a:tableStyleId>
              </a:tblPr>
              <a:tblGrid>
                <a:gridCol w="2059354">
                  <a:extLst>
                    <a:ext uri="{9D8B030D-6E8A-4147-A177-3AD203B41FA5}">
                      <a16:colId xmlns:a16="http://schemas.microsoft.com/office/drawing/2014/main" val="4235906612"/>
                    </a:ext>
                  </a:extLst>
                </a:gridCol>
                <a:gridCol w="1744394">
                  <a:extLst>
                    <a:ext uri="{9D8B030D-6E8A-4147-A177-3AD203B41FA5}">
                      <a16:colId xmlns:a16="http://schemas.microsoft.com/office/drawing/2014/main" val="284311610"/>
                    </a:ext>
                  </a:extLst>
                </a:gridCol>
                <a:gridCol w="3338732">
                  <a:extLst>
                    <a:ext uri="{9D8B030D-6E8A-4147-A177-3AD203B41FA5}">
                      <a16:colId xmlns:a16="http://schemas.microsoft.com/office/drawing/2014/main" val="1235871454"/>
                    </a:ext>
                  </a:extLst>
                </a:gridCol>
                <a:gridCol w="3627120">
                  <a:extLst>
                    <a:ext uri="{9D8B030D-6E8A-4147-A177-3AD203B41FA5}">
                      <a16:colId xmlns:a16="http://schemas.microsoft.com/office/drawing/2014/main" val="2126728798"/>
                    </a:ext>
                  </a:extLst>
                </a:gridCol>
              </a:tblGrid>
              <a:tr h="600962">
                <a:tc gridSpan="4">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IN" sz="2100">
                          <a:solidFill>
                            <a:schemeClr val="bg1"/>
                          </a:solidFill>
                          <a:latin typeface="Times New Roman" panose="02020603050405020304" pitchFamily="18" charset="0"/>
                          <a:cs typeface="Times New Roman" panose="02020603050405020304" pitchFamily="18" charset="0"/>
                        </a:rPr>
                        <a:t>REVENUE BREAKDOWN</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IN" sz="1600">
                        <a:solidFill>
                          <a:srgbClr val="3F3F3F"/>
                        </a:solidFill>
                      </a:endParaRPr>
                    </a:p>
                  </a:txBody>
                  <a:tcPr marL="94257" marR="94257" anchor="ctr">
                    <a:solidFill>
                      <a:schemeClr val="accent2"/>
                    </a:solidFill>
                  </a:tcPr>
                </a:tc>
                <a:tc hMerge="1">
                  <a:txBody>
                    <a:bodyPr/>
                    <a:lstStyle/>
                    <a:p>
                      <a:pPr algn="ctr"/>
                      <a:endParaRPr lang="en-IN" sz="1600">
                        <a:solidFill>
                          <a:srgbClr val="3F3F3F"/>
                        </a:solidFill>
                      </a:endParaRPr>
                    </a:p>
                  </a:txBody>
                  <a:tcPr marL="94257" marR="94257" anchor="ctr">
                    <a:solidFill>
                      <a:schemeClr val="accent2"/>
                    </a:solidFill>
                  </a:tcPr>
                </a:tc>
                <a:tc hMerge="1">
                  <a:txBody>
                    <a:bodyPr/>
                    <a:lstStyle/>
                    <a:p>
                      <a:pPr algn="ctr"/>
                      <a:endParaRPr lang="en-IN" sz="1600">
                        <a:solidFill>
                          <a:srgbClr val="3F3F3F"/>
                        </a:solidFill>
                      </a:endParaRPr>
                    </a:p>
                  </a:txBody>
                  <a:tcPr marL="94257" marR="94257" anchor="ctr">
                    <a:solidFill>
                      <a:schemeClr val="accent2"/>
                    </a:solidFill>
                  </a:tcPr>
                </a:tc>
                <a:extLst>
                  <a:ext uri="{0D108BD9-81ED-4DB2-BD59-A6C34878D82A}">
                    <a16:rowId xmlns:a16="http://schemas.microsoft.com/office/drawing/2014/main" val="2281308446"/>
                  </a:ext>
                </a:extLst>
              </a:tr>
              <a:tr h="4267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a:solidFill>
                            <a:srgbClr val="3F3F3F"/>
                          </a:solidFill>
                          <a:effectLst/>
                          <a:latin typeface="Times New Roman" panose="02020603050405020304" pitchFamily="18" charset="0"/>
                          <a:cs typeface="Times New Roman" panose="02020603050405020304" pitchFamily="18" charset="0"/>
                        </a:rPr>
                        <a:t>Revenue Category </a:t>
                      </a:r>
                      <a:endParaRPr lang="en-IN" sz="1600">
                        <a:solidFill>
                          <a:srgbClr val="3F3F3F"/>
                        </a:solidFill>
                        <a:latin typeface="Times New Roman" panose="02020603050405020304" pitchFamily="18"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200" b="1" u="none" strike="noStrike" kern="1200">
                          <a:solidFill>
                            <a:srgbClr val="3F3F3F"/>
                          </a:solidFill>
                          <a:effectLst/>
                          <a:latin typeface="Times New Roman" panose="02020603050405020304" pitchFamily="18" charset="0"/>
                          <a:cs typeface="Times New Roman" panose="02020603050405020304" pitchFamily="18" charset="0"/>
                        </a:rPr>
                        <a:t>Project Count (If Applicable)</a:t>
                      </a:r>
                      <a:endParaRPr lang="en-IN" sz="1200">
                        <a:solidFill>
                          <a:srgbClr val="3F3F3F"/>
                        </a:solidFill>
                        <a:latin typeface="Times New Roman" panose="02020603050405020304" pitchFamily="18"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a:solidFill>
                            <a:srgbClr val="3F3F3F"/>
                          </a:solidFill>
                          <a:effectLst/>
                          <a:latin typeface="Times New Roman" panose="02020603050405020304" pitchFamily="18" charset="0"/>
                          <a:cs typeface="Times New Roman" panose="02020603050405020304" pitchFamily="18" charset="0"/>
                        </a:rPr>
                        <a:t>Revenue Estimate 2026</a:t>
                      </a:r>
                      <a:endParaRPr lang="en-IN" sz="1600">
                        <a:solidFill>
                          <a:srgbClr val="3F3F3F"/>
                        </a:solidFill>
                        <a:latin typeface="Times New Roman" panose="02020603050405020304" pitchFamily="18"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1" u="none" strike="noStrike" kern="1200">
                          <a:solidFill>
                            <a:srgbClr val="3F3F3F"/>
                          </a:solidFill>
                          <a:effectLst/>
                          <a:latin typeface="Times New Roman" panose="02020603050405020304" pitchFamily="18" charset="0"/>
                          <a:cs typeface="Times New Roman" panose="02020603050405020304" pitchFamily="18" charset="0"/>
                        </a:rPr>
                        <a:t>Revenue Estimate 2027</a:t>
                      </a:r>
                      <a:endParaRPr lang="en-IN" sz="1600">
                        <a:solidFill>
                          <a:srgbClr val="3F3F3F"/>
                        </a:solidFill>
                        <a:latin typeface="Times New Roman" panose="02020603050405020304" pitchFamily="18"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5579220"/>
                  </a:ext>
                </a:extLst>
              </a:tr>
              <a:tr h="3640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100" b="1">
                          <a:solidFill>
                            <a:schemeClr val="tx1"/>
                          </a:solidFill>
                        </a:rPr>
                        <a:t>VITRAN</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100">
                          <a:solidFill>
                            <a:schemeClr val="tx1"/>
                          </a:solidFill>
                          <a:latin typeface="+mn-lt"/>
                        </a:rPr>
                        <a:t>N/A</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VI" sz="1100" b="0" i="0">
                          <a:effectLst/>
                          <a:latin typeface="+mn-lt"/>
                        </a:rPr>
                        <a:t>$360,000.00</a:t>
                      </a:r>
                      <a:endParaRPr lang="en-IN" sz="1100" b="0">
                        <a:solidFill>
                          <a:schemeClr val="tx1"/>
                        </a:solidFill>
                        <a:latin typeface="+mn-lt"/>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VI" sz="1100" b="0" i="0">
                          <a:effectLst/>
                          <a:latin typeface="+mn-lt"/>
                        </a:rPr>
                        <a:t>$425,000.00</a:t>
                      </a:r>
                      <a:endParaRPr lang="en-IN" sz="1100" b="0">
                        <a:solidFill>
                          <a:schemeClr val="tx1"/>
                        </a:solidFill>
                        <a:latin typeface="+mn-lt"/>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6563405"/>
                  </a:ext>
                </a:extLst>
              </a:tr>
              <a:tr h="3640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100" b="1">
                          <a:solidFill>
                            <a:schemeClr val="tx1"/>
                          </a:solidFill>
                        </a:rPr>
                        <a:t>CEMETERIES</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100">
                          <a:solidFill>
                            <a:schemeClr val="tx1"/>
                          </a:solidFill>
                          <a:latin typeface="+mn-lt"/>
                        </a:rPr>
                        <a:t>N/A</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VI" sz="1100" b="0" i="0">
                          <a:effectLst/>
                          <a:latin typeface="+mn-lt"/>
                        </a:rPr>
                        <a:t>$196,000.00</a:t>
                      </a:r>
                      <a:endParaRPr lang="en-IN" sz="1100" b="0">
                        <a:solidFill>
                          <a:schemeClr val="tx1"/>
                        </a:solidFill>
                        <a:latin typeface="+mn-lt"/>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VI" sz="1100" b="0" i="0">
                          <a:effectLst/>
                          <a:latin typeface="+mn-lt"/>
                        </a:rPr>
                        <a:t>$226,000.00</a:t>
                      </a:r>
                      <a:endParaRPr lang="en-IN" sz="1100" b="0">
                        <a:solidFill>
                          <a:schemeClr val="tx1"/>
                        </a:solidFill>
                        <a:latin typeface="+mn-lt"/>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7125693"/>
                  </a:ext>
                </a:extLst>
              </a:tr>
              <a:tr h="3640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100" b="1">
                          <a:solidFill>
                            <a:schemeClr val="tx1"/>
                          </a:solidFill>
                        </a:rPr>
                        <a:t>PARKING LOTS</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100">
                          <a:solidFill>
                            <a:schemeClr val="tx1"/>
                          </a:solidFill>
                          <a:latin typeface="+mn-lt"/>
                        </a:rPr>
                        <a:t>N/A</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VI" sz="1100" b="0" i="0">
                          <a:effectLst/>
                          <a:latin typeface="+mn-lt"/>
                        </a:rPr>
                        <a:t>$440,000.00</a:t>
                      </a:r>
                      <a:endParaRPr lang="en-IN" sz="1100" b="0">
                        <a:solidFill>
                          <a:schemeClr val="tx1"/>
                        </a:solidFill>
                        <a:latin typeface="+mn-lt"/>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VI" sz="1100" b="0" i="0">
                          <a:effectLst/>
                          <a:latin typeface="+mn-lt"/>
                        </a:rPr>
                        <a:t>$460,000.00</a:t>
                      </a:r>
                      <a:endParaRPr lang="en-IN" sz="1100" b="0">
                        <a:solidFill>
                          <a:schemeClr val="tx1"/>
                        </a:solidFill>
                        <a:latin typeface="+mn-lt"/>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5032543"/>
                  </a:ext>
                </a:extLst>
              </a:tr>
              <a:tr h="3640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100" b="1">
                          <a:solidFill>
                            <a:schemeClr val="tx1"/>
                          </a:solidFill>
                        </a:rPr>
                        <a:t>PERMITS</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100">
                          <a:solidFill>
                            <a:schemeClr val="tx1"/>
                          </a:solidFill>
                          <a:latin typeface="+mn-lt"/>
                        </a:rPr>
                        <a:t>N/A</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VI" sz="1100" b="0" i="0">
                          <a:effectLst/>
                          <a:latin typeface="+mn-lt"/>
                        </a:rPr>
                        <a:t>$100,750.00</a:t>
                      </a:r>
                      <a:endParaRPr lang="en-IN" sz="1100" b="0">
                        <a:solidFill>
                          <a:schemeClr val="tx1"/>
                        </a:solidFill>
                        <a:latin typeface="+mn-lt"/>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VI" sz="1100" b="0" i="0">
                          <a:effectLst/>
                          <a:latin typeface="+mn-lt"/>
                        </a:rPr>
                        <a:t>$87,000.00</a:t>
                      </a:r>
                      <a:endParaRPr lang="en-IN" sz="1100" b="0">
                        <a:solidFill>
                          <a:schemeClr val="tx1"/>
                        </a:solidFill>
                        <a:latin typeface="+mn-lt"/>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4881273"/>
                  </a:ext>
                </a:extLst>
              </a:tr>
              <a:tr h="364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100" b="1">
                          <a:solidFill>
                            <a:schemeClr val="tx1"/>
                          </a:solidFill>
                        </a:rPr>
                        <a:t>ABANDONED VEHICLES</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00">
                          <a:solidFill>
                            <a:schemeClr val="tx1"/>
                          </a:solidFill>
                          <a:latin typeface="+mn-lt"/>
                        </a:rPr>
                        <a:t>N/A</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I" sz="1100" b="0" i="0">
                          <a:effectLst/>
                          <a:latin typeface="+mn-lt"/>
                        </a:rPr>
                        <a:t>$23,400.00</a:t>
                      </a:r>
                      <a:endParaRPr lang="en-IN" sz="1100" b="0">
                        <a:solidFill>
                          <a:schemeClr val="tx1"/>
                        </a:solidFill>
                        <a:latin typeface="+mn-lt"/>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I" sz="1100" b="0" i="0">
                          <a:effectLst/>
                          <a:latin typeface="+mn-lt"/>
                        </a:rPr>
                        <a:t>$20,000.00</a:t>
                      </a:r>
                      <a:endParaRPr lang="en-IN" sz="1100" b="0">
                        <a:solidFill>
                          <a:schemeClr val="tx1"/>
                        </a:solidFill>
                        <a:latin typeface="+mn-lt"/>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095963"/>
                  </a:ext>
                </a:extLst>
              </a:tr>
            </a:tbl>
          </a:graphicData>
        </a:graphic>
      </p:graphicFrame>
      <p:graphicFrame>
        <p:nvGraphicFramePr>
          <p:cNvPr id="7" name="Table 6">
            <a:extLst>
              <a:ext uri="{FF2B5EF4-FFF2-40B4-BE49-F238E27FC236}">
                <a16:creationId xmlns:a16="http://schemas.microsoft.com/office/drawing/2014/main" id="{0A3835C7-C918-4D38-0171-197ABBED113D}"/>
              </a:ext>
            </a:extLst>
          </p:cNvPr>
          <p:cNvGraphicFramePr>
            <a:graphicFrameLocks noGrp="1"/>
          </p:cNvGraphicFramePr>
          <p:nvPr/>
        </p:nvGraphicFramePr>
        <p:xfrm>
          <a:off x="646546" y="889000"/>
          <a:ext cx="10766337" cy="2240834"/>
        </p:xfrm>
        <a:graphic>
          <a:graphicData uri="http://schemas.openxmlformats.org/drawingml/2006/table">
            <a:tbl>
              <a:tblPr>
                <a:tableStyleId>{5C22544A-7EE6-4342-B048-85BDC9FD1C3A}</a:tableStyleId>
              </a:tblPr>
              <a:tblGrid>
                <a:gridCol w="1380686">
                  <a:extLst>
                    <a:ext uri="{9D8B030D-6E8A-4147-A177-3AD203B41FA5}">
                      <a16:colId xmlns:a16="http://schemas.microsoft.com/office/drawing/2014/main" val="4035020003"/>
                    </a:ext>
                  </a:extLst>
                </a:gridCol>
                <a:gridCol w="2870957">
                  <a:extLst>
                    <a:ext uri="{9D8B030D-6E8A-4147-A177-3AD203B41FA5}">
                      <a16:colId xmlns:a16="http://schemas.microsoft.com/office/drawing/2014/main" val="3524630212"/>
                    </a:ext>
                  </a:extLst>
                </a:gridCol>
                <a:gridCol w="274849">
                  <a:extLst>
                    <a:ext uri="{9D8B030D-6E8A-4147-A177-3AD203B41FA5}">
                      <a16:colId xmlns:a16="http://schemas.microsoft.com/office/drawing/2014/main" val="743110676"/>
                    </a:ext>
                  </a:extLst>
                </a:gridCol>
                <a:gridCol w="6239845">
                  <a:extLst>
                    <a:ext uri="{9D8B030D-6E8A-4147-A177-3AD203B41FA5}">
                      <a16:colId xmlns:a16="http://schemas.microsoft.com/office/drawing/2014/main" val="2516587734"/>
                    </a:ext>
                  </a:extLst>
                </a:gridCol>
              </a:tblGrid>
              <a:tr h="724830">
                <a:tc gridSpan="2">
                  <a:txBody>
                    <a:bodyPr/>
                    <a:lstStyle/>
                    <a:p>
                      <a:pPr algn="ctr" fontAlgn="b"/>
                      <a:r>
                        <a:rPr lang="en-US" sz="1600" b="1" u="none" strike="noStrike">
                          <a:solidFill>
                            <a:schemeClr val="bg1"/>
                          </a:solidFill>
                          <a:effectLst/>
                          <a:latin typeface="Times New Roman" panose="02020603050405020304" pitchFamily="18" charset="0"/>
                          <a:cs typeface="Times New Roman" panose="02020603050405020304" pitchFamily="18" charset="0"/>
                        </a:rPr>
                        <a:t>Fiscal 2026 Total Estimated Revenue</a:t>
                      </a:r>
                      <a:endParaRPr lang="en-US" sz="1600" b="1" i="0" u="none" strike="noStrike">
                        <a:solidFill>
                          <a:schemeClr val="bg1"/>
                        </a:solidFill>
                        <a:effectLst/>
                        <a:latin typeface="Times New Roman" panose="02020603050405020304" pitchFamily="18" charset="0"/>
                        <a:cs typeface="Times New Roman" panose="02020603050405020304" pitchFamily="18" charset="0"/>
                      </a:endParaRPr>
                    </a:p>
                  </a:txBody>
                  <a:tcPr marL="6350" marR="6350" marT="6350" marB="0" anchor="ctr">
                    <a:solidFill>
                      <a:srgbClr val="002060"/>
                    </a:solidFill>
                  </a:tcPr>
                </a:tc>
                <a:tc hMerge="1">
                  <a:txBody>
                    <a:bodyPr/>
                    <a:lstStyle/>
                    <a:p>
                      <a:endParaRPr lang="en-US"/>
                    </a:p>
                  </a:txBody>
                  <a:tcPr/>
                </a:tc>
                <a:tc rowSpan="5">
                  <a:txBody>
                    <a:bodyPr/>
                    <a:lstStyle/>
                    <a:p>
                      <a:pPr algn="ctr" fontAlgn="b"/>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solidFill>
                      <a:schemeClr val="bg1"/>
                    </a:solidFill>
                  </a:tcPr>
                </a:tc>
                <a:tc>
                  <a:txBody>
                    <a:bodyPr/>
                    <a:lstStyle/>
                    <a:p>
                      <a:pPr algn="ctr" fontAlgn="b"/>
                      <a:r>
                        <a:rPr lang="en-US" sz="1600" b="1" i="0" u="none" strike="noStrike">
                          <a:solidFill>
                            <a:schemeClr val="bg1"/>
                          </a:solidFill>
                          <a:effectLst/>
                          <a:latin typeface="Times New Roman" panose="02020603050405020304" pitchFamily="18" charset="0"/>
                          <a:cs typeface="Times New Roman" panose="02020603050405020304" pitchFamily="18" charset="0"/>
                        </a:rPr>
                        <a:t>Key Revenue Drivers and Assumptions</a:t>
                      </a:r>
                    </a:p>
                  </a:txBody>
                  <a:tcPr marL="6350" marR="6350" marT="6350" marB="0" anchor="ctr">
                    <a:solidFill>
                      <a:srgbClr val="002060"/>
                    </a:solidFill>
                  </a:tcPr>
                </a:tc>
                <a:extLst>
                  <a:ext uri="{0D108BD9-81ED-4DB2-BD59-A6C34878D82A}">
                    <a16:rowId xmlns:a16="http://schemas.microsoft.com/office/drawing/2014/main" val="3681721056"/>
                  </a:ext>
                </a:extLst>
              </a:tr>
              <a:tr h="397582">
                <a:tc rowSpan="2">
                  <a:txBody>
                    <a:bodyPr/>
                    <a:lstStyle/>
                    <a:p>
                      <a:pPr algn="ctr" fontAlgn="ctr"/>
                      <a:r>
                        <a:rPr lang="en-US" sz="1300" b="1" u="none" strike="noStrike">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FY: 26</a:t>
                      </a:r>
                      <a:endParaRPr lang="en-US" sz="1300" b="1" i="0" u="none" strike="noStrike">
                        <a:solidFill>
                          <a:srgbClr val="00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a:txBody>
                  <a:tcPr marL="6350" marR="6350" marT="6350" marB="0" anchor="ctr"/>
                </a:tc>
                <a:tc rowSpan="2">
                  <a:txBody>
                    <a:bodyPr/>
                    <a:lstStyle/>
                    <a:p>
                      <a:pPr algn="l" fontAlgn="ctr"/>
                      <a:r>
                        <a:rPr lang="en-US" sz="1300" b="0" i="0" u="none" strike="noStrike">
                          <a:solidFill>
                            <a:srgbClr val="000000"/>
                          </a:solidFill>
                          <a:effectLst/>
                          <a:latin typeface="Times New Roman" panose="02020603050405020304" pitchFamily="18" charset="0"/>
                          <a:cs typeface="Times New Roman" panose="02020603050405020304" pitchFamily="18" charset="0"/>
                        </a:rPr>
                        <a:t>$1,120,150.00</a:t>
                      </a:r>
                    </a:p>
                  </a:txBody>
                  <a:tcPr marL="6350" marR="6350" marT="6350" marB="0" anchor="ctr"/>
                </a:tc>
                <a:tc v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300" b="1" u="none" strike="noStrike">
                          <a:effectLst/>
                          <a:latin typeface="Times New Roman"/>
                          <a:cs typeface="Times New Roman"/>
                        </a:rPr>
                        <a:t>Highlight 1: Additional Buses </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4083085258"/>
                  </a:ext>
                </a:extLst>
              </a:tr>
              <a:tr h="364502">
                <a:tc vMerge="1">
                  <a:txBody>
                    <a:bodyPr/>
                    <a:lstStyle/>
                    <a:p>
                      <a:pPr algn="ctr" fontAlgn="ctr"/>
                      <a:endParaRPr lang="en-US" sz="1100" b="1" i="0" u="none" strike="noStrike">
                        <a:solidFill>
                          <a:srgbClr val="000000"/>
                        </a:solidFill>
                        <a:effectLst>
                          <a:outerShdw blurRad="50800" dist="38100" dir="5400000" algn="t" rotWithShape="0">
                            <a:prstClr val="black">
                              <a:alpha val="40000"/>
                            </a:prstClr>
                          </a:outerShdw>
                        </a:effectLst>
                        <a:latin typeface="Calibri" panose="020F0502020204030204" pitchFamily="34" charset="0"/>
                      </a:endParaRPr>
                    </a:p>
                  </a:txBody>
                  <a:tcPr marL="9525" marR="9525" marT="9525" marB="0" anchor="ctr"/>
                </a:tc>
                <a:tc vMerge="1">
                  <a:txBody>
                    <a:bodyPr/>
                    <a:lstStyle/>
                    <a:p>
                      <a:pPr algn="l" fontAlgn="ctr"/>
                      <a:endParaRPr lang="en-US" sz="1100" b="0" i="0" u="none" strike="noStrike">
                        <a:solidFill>
                          <a:srgbClr val="000000"/>
                        </a:solidFill>
                        <a:effectLst/>
                        <a:latin typeface="Calibri" panose="020F0502020204030204" pitchFamily="34" charset="0"/>
                      </a:endParaRPr>
                    </a:p>
                  </a:txBody>
                  <a:tcPr marL="9525" marR="9525" marT="9525" marB="0" anchor="ctr"/>
                </a:tc>
                <a:tc vMerge="1">
                  <a:txBody>
                    <a:bodyPr/>
                    <a:lstStyle/>
                    <a:p>
                      <a:endParaRPr lang="en-US"/>
                    </a:p>
                  </a:txBody>
                  <a:tcPr/>
                </a:tc>
                <a:tc>
                  <a:txBody>
                    <a:bodyPr/>
                    <a:lstStyle/>
                    <a:p>
                      <a:pPr algn="l" fontAlgn="b"/>
                      <a:r>
                        <a:rPr lang="en-US" sz="1300" b="1" u="none" strike="noStrike">
                          <a:effectLst/>
                          <a:latin typeface="Times New Roman"/>
                          <a:cs typeface="Times New Roman"/>
                        </a:rPr>
                        <a:t>Highlight 2: Abandoned Vehicle Fee STX collections</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3113218790"/>
                  </a:ext>
                </a:extLst>
              </a:tr>
              <a:tr h="412121">
                <a:tc rowSpan="2">
                  <a:txBody>
                    <a:bodyPr/>
                    <a:lstStyle/>
                    <a:p>
                      <a:pPr algn="ctr"/>
                      <a:r>
                        <a:rPr lang="en-US" sz="1300" b="1" u="none" strike="noStrike">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FY: 27</a:t>
                      </a:r>
                      <a:endParaRPr lang="en-US" sz="2400">
                        <a:latin typeface="Times New Roman" panose="02020603050405020304" pitchFamily="18" charset="0"/>
                        <a:cs typeface="Times New Roman" panose="02020603050405020304" pitchFamily="18" charset="0"/>
                      </a:endParaRPr>
                    </a:p>
                  </a:txBody>
                  <a:tcPr marL="6350" marR="6350" marT="6350" marB="0" anchor="ctr"/>
                </a:tc>
                <a:tc rowSpan="2">
                  <a:txBody>
                    <a:bodyPr/>
                    <a:lstStyle/>
                    <a:p>
                      <a:r>
                        <a:rPr lang="en-US" sz="1300" b="0" i="0" u="none" strike="noStrike">
                          <a:solidFill>
                            <a:srgbClr val="000000"/>
                          </a:solidFill>
                          <a:effectLst/>
                          <a:latin typeface="Times New Roman" panose="02020603050405020304" pitchFamily="18" charset="0"/>
                          <a:cs typeface="Times New Roman" panose="02020603050405020304" pitchFamily="18" charset="0"/>
                        </a:rPr>
                        <a:t>$1,218,000.00</a:t>
                      </a:r>
                      <a:endParaRPr lang="en-US" sz="2400">
                        <a:latin typeface="Times New Roman" panose="02020603050405020304" pitchFamily="18" charset="0"/>
                        <a:cs typeface="Times New Roman" panose="02020603050405020304" pitchFamily="18" charset="0"/>
                      </a:endParaRPr>
                    </a:p>
                  </a:txBody>
                  <a:tcPr marL="6350" marR="6350" marT="6350" marB="0" anchor="ctr"/>
                </a:tc>
                <a:tc vMerge="1">
                  <a:txBody>
                    <a:bodyPr/>
                    <a:lstStyle/>
                    <a:p>
                      <a:endParaRPr lang="en-US"/>
                    </a:p>
                  </a:txBody>
                  <a:tcPr/>
                </a:tc>
                <a:tc>
                  <a:txBody>
                    <a:bodyPr/>
                    <a:lstStyle/>
                    <a:p>
                      <a:pPr algn="l" fontAlgn="b"/>
                      <a:r>
                        <a:rPr lang="en-US" sz="1300" b="1" u="none" strike="noStrike">
                          <a:effectLst/>
                          <a:latin typeface="Times New Roman"/>
                          <a:cs typeface="Times New Roman"/>
                        </a:rPr>
                        <a:t>Highlight 3: Extending operational parking lot hours</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1657307122"/>
                  </a:ext>
                </a:extLst>
              </a:tr>
              <a:tr h="341799">
                <a:tc vMerge="1">
                  <a:txBody>
                    <a:bodyPr/>
                    <a:lstStyle/>
                    <a:p>
                      <a:endParaRPr lang="en-US"/>
                    </a:p>
                  </a:txBody>
                  <a:tcPr/>
                </a:tc>
                <a:tc vMerge="1">
                  <a:txBody>
                    <a:bodyPr/>
                    <a:lstStyle/>
                    <a:p>
                      <a:endParaRPr lang="en-US"/>
                    </a:p>
                  </a:txBody>
                  <a:tcPr/>
                </a:tc>
                <a:tc v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300" b="1" u="none" strike="noStrike">
                          <a:effectLst/>
                          <a:latin typeface="Times New Roman" panose="02020603050405020304" pitchFamily="18" charset="0"/>
                          <a:cs typeface="Times New Roman" panose="02020603050405020304" pitchFamily="18" charset="0"/>
                        </a:rPr>
                        <a:t>Highlight 4:</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18618752"/>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151632" y="2487105"/>
            <a:ext cx="9888736" cy="2539157"/>
          </a:xfrm>
          <a:prstGeom prst="rect">
            <a:avLst/>
          </a:prstGeom>
        </p:spPr>
        <p:txBody>
          <a:bodyPr lIns="0" tIns="0" rIns="0" bIns="0" rtlCol="0" anchor="t">
            <a:spAutoFit/>
          </a:bodyPr>
          <a:lstStyle/>
          <a:p>
            <a:pPr algn="ctr">
              <a:lnSpc>
                <a:spcPts val="9865"/>
              </a:lnSpc>
            </a:pPr>
            <a:r>
              <a:rPr lang="en-US" sz="10067" b="1" spc="1057">
                <a:solidFill>
                  <a:srgbClr val="000000"/>
                </a:solidFill>
                <a:latin typeface="Times New Roman" panose="02020603050405020304" pitchFamily="18" charset="0"/>
                <a:ea typeface="Mardoto Heavy"/>
                <a:cs typeface="Times New Roman" panose="02020603050405020304" pitchFamily="18" charset="0"/>
                <a:sym typeface="Mardoto Heavy"/>
              </a:rPr>
              <a:t>THANK</a:t>
            </a:r>
          </a:p>
          <a:p>
            <a:pPr algn="ctr">
              <a:lnSpc>
                <a:spcPts val="9865"/>
              </a:lnSpc>
            </a:pPr>
            <a:r>
              <a:rPr lang="en-US" sz="10067" b="1" spc="1057">
                <a:solidFill>
                  <a:srgbClr val="000000"/>
                </a:solidFill>
                <a:latin typeface="Times New Roman" panose="02020603050405020304" pitchFamily="18" charset="0"/>
                <a:ea typeface="Mardoto Heavy"/>
                <a:cs typeface="Times New Roman" panose="02020603050405020304" pitchFamily="18" charset="0"/>
                <a:sym typeface="Mardoto Heavy"/>
              </a:rPr>
              <a:t>YOU</a:t>
            </a:r>
          </a:p>
        </p:txBody>
      </p:sp>
      <p:grpSp>
        <p:nvGrpSpPr>
          <p:cNvPr id="5" name="Group 5"/>
          <p:cNvGrpSpPr/>
          <p:nvPr/>
        </p:nvGrpSpPr>
        <p:grpSpPr>
          <a:xfrm rot="5400000">
            <a:off x="-423955" y="788807"/>
            <a:ext cx="2572117" cy="1286059"/>
            <a:chOff x="0" y="0"/>
            <a:chExt cx="812800" cy="406400"/>
          </a:xfrm>
        </p:grpSpPr>
        <p:sp>
          <p:nvSpPr>
            <p:cNvPr id="6" name="Freeform 6"/>
            <p:cNvSpPr/>
            <p:nvPr/>
          </p:nvSpPr>
          <p:spPr>
            <a:xfrm>
              <a:off x="0" y="0"/>
              <a:ext cx="812800" cy="406400"/>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EFA038"/>
            </a:solidFill>
          </p:spPr>
          <p:txBody>
            <a:bodyPr/>
            <a:lstStyle/>
            <a:p>
              <a:endParaRPr lang="en-US" sz="1200"/>
            </a:p>
          </p:txBody>
        </p:sp>
        <p:sp>
          <p:nvSpPr>
            <p:cNvPr id="7" name="TextBox 7"/>
            <p:cNvSpPr txBox="1"/>
            <p:nvPr/>
          </p:nvSpPr>
          <p:spPr>
            <a:xfrm>
              <a:off x="203200" y="120650"/>
              <a:ext cx="406400" cy="285750"/>
            </a:xfrm>
            <a:prstGeom prst="rect">
              <a:avLst/>
            </a:prstGeom>
          </p:spPr>
          <p:txBody>
            <a:bodyPr lIns="33867" tIns="33867" rIns="33867" bIns="33867" rtlCol="0" anchor="ctr"/>
            <a:lstStyle/>
            <a:p>
              <a:pPr algn="ctr">
                <a:lnSpc>
                  <a:spcPts val="1246"/>
                </a:lnSpc>
              </a:pPr>
              <a:endParaRPr sz="1200"/>
            </a:p>
          </p:txBody>
        </p:sp>
      </p:grpSp>
      <p:sp>
        <p:nvSpPr>
          <p:cNvPr id="9" name="Freeform 9"/>
          <p:cNvSpPr/>
          <p:nvPr/>
        </p:nvSpPr>
        <p:spPr>
          <a:xfrm rot="16200000">
            <a:off x="10061386" y="4828180"/>
            <a:ext cx="2548721" cy="1274361"/>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002060"/>
          </a:solidFill>
        </p:spPr>
        <p:txBody>
          <a:bodyPr/>
          <a:lstStyle/>
          <a:p>
            <a:endParaRPr lang="en-US" sz="12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rgbClr val="002060"/>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3FC32D2-82C1-2426-3FDF-880C4B1380B0}"/>
              </a:ext>
            </a:extLst>
          </p:cNvPr>
          <p:cNvPicPr>
            <a:picLocks noChangeAspect="1"/>
          </p:cNvPicPr>
          <p:nvPr/>
        </p:nvPicPr>
        <p:blipFill>
          <a:blip r:embed="rId2">
            <a:duotone>
              <a:prstClr val="black"/>
              <a:schemeClr val="accent1">
                <a:tint val="45000"/>
                <a:satMod val="400000"/>
              </a:schemeClr>
            </a:duotone>
            <a:alphaModFix amt="35000"/>
          </a:blip>
          <a:srcRect t="28267" b="12734"/>
          <a:stretch>
            <a:fillRect/>
          </a:stretch>
        </p:blipFill>
        <p:spPr>
          <a:xfrm>
            <a:off x="1056064" y="22406"/>
            <a:ext cx="10294357" cy="6775541"/>
          </a:xfrm>
          <a:prstGeom prst="rect">
            <a:avLst/>
          </a:prstGeom>
        </p:spPr>
      </p:pic>
      <p:grpSp>
        <p:nvGrpSpPr>
          <p:cNvPr id="2" name="Group 2"/>
          <p:cNvGrpSpPr/>
          <p:nvPr/>
        </p:nvGrpSpPr>
        <p:grpSpPr>
          <a:xfrm>
            <a:off x="3529494" y="4532955"/>
            <a:ext cx="8040504" cy="1374464"/>
            <a:chOff x="0" y="0"/>
            <a:chExt cx="3139862" cy="628945"/>
          </a:xfrm>
          <a:solidFill>
            <a:srgbClr val="FA9706"/>
          </a:solidFill>
        </p:grpSpPr>
        <p:sp>
          <p:nvSpPr>
            <p:cNvPr id="3" name="Freeform 3"/>
            <p:cNvSpPr/>
            <p:nvPr/>
          </p:nvSpPr>
          <p:spPr>
            <a:xfrm>
              <a:off x="0" y="0"/>
              <a:ext cx="3139862" cy="628945"/>
            </a:xfrm>
            <a:custGeom>
              <a:avLst/>
              <a:gdLst/>
              <a:ahLst/>
              <a:cxnLst/>
              <a:rect l="l" t="t" r="r" b="b"/>
              <a:pathLst>
                <a:path w="3139862" h="628945">
                  <a:moveTo>
                    <a:pt x="0" y="0"/>
                  </a:moveTo>
                  <a:lnTo>
                    <a:pt x="3139862" y="0"/>
                  </a:lnTo>
                  <a:lnTo>
                    <a:pt x="3139862" y="628945"/>
                  </a:lnTo>
                  <a:lnTo>
                    <a:pt x="0" y="628945"/>
                  </a:lnTo>
                  <a:close/>
                </a:path>
              </a:pathLst>
            </a:custGeom>
            <a:grpFill/>
          </p:spPr>
          <p:txBody>
            <a:bodyPr/>
            <a:lstStyle/>
            <a:p>
              <a:pPr defTabSz="609630"/>
              <a:endParaRPr lang="en-US" sz="1200">
                <a:solidFill>
                  <a:prstClr val="black"/>
                </a:solidFill>
                <a:latin typeface="Calibri"/>
              </a:endParaRPr>
            </a:p>
          </p:txBody>
        </p:sp>
        <p:sp>
          <p:nvSpPr>
            <p:cNvPr id="4" name="TextBox 4"/>
            <p:cNvSpPr txBox="1"/>
            <p:nvPr/>
          </p:nvSpPr>
          <p:spPr>
            <a:xfrm>
              <a:off x="0" y="-38100"/>
              <a:ext cx="3139862" cy="667045"/>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TextBox 9"/>
          <p:cNvSpPr txBox="1"/>
          <p:nvPr/>
        </p:nvSpPr>
        <p:spPr>
          <a:xfrm>
            <a:off x="948822" y="5685790"/>
            <a:ext cx="2316520" cy="205184"/>
          </a:xfrm>
          <a:prstGeom prst="rect">
            <a:avLst/>
          </a:prstGeom>
        </p:spPr>
        <p:txBody>
          <a:bodyPr lIns="0" tIns="0" rIns="0" bIns="0" rtlCol="0" anchor="t">
            <a:spAutoFit/>
          </a:bodyPr>
          <a:lstStyle/>
          <a:p>
            <a:pPr algn="just" defTabSz="609630">
              <a:lnSpc>
                <a:spcPts val="1613"/>
              </a:lnSpc>
            </a:pPr>
            <a:r>
              <a:rPr lang="en-US" sz="1466" b="1" spc="208" dirty="0">
                <a:solidFill>
                  <a:prstClr val="white"/>
                </a:solidFill>
                <a:latin typeface="Clear Sans Medium"/>
                <a:ea typeface="Clear Sans Medium"/>
                <a:cs typeface="Clear Sans Medium"/>
                <a:sym typeface="Clear Sans Medium"/>
              </a:rPr>
              <a:t>MARCH 20, 2026</a:t>
            </a:r>
          </a:p>
        </p:txBody>
      </p:sp>
      <p:sp>
        <p:nvSpPr>
          <p:cNvPr id="11" name="Freeform 11"/>
          <p:cNvSpPr/>
          <p:nvPr/>
        </p:nvSpPr>
        <p:spPr>
          <a:xfrm rot="5400000">
            <a:off x="-1608897" y="3853391"/>
            <a:ext cx="4587134" cy="1422085"/>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FA9706"/>
          </a:solidFill>
        </p:spPr>
        <p:txBody>
          <a:bodyPr/>
          <a:lstStyle/>
          <a:p>
            <a:pPr defTabSz="609630"/>
            <a:endParaRPr lang="en-US" sz="1200">
              <a:solidFill>
                <a:prstClr val="black"/>
              </a:solidFill>
              <a:latin typeface="Calibri"/>
            </a:endParaRPr>
          </a:p>
        </p:txBody>
      </p:sp>
      <p:sp>
        <p:nvSpPr>
          <p:cNvPr id="16" name="Freeform 16"/>
          <p:cNvSpPr/>
          <p:nvPr/>
        </p:nvSpPr>
        <p:spPr>
          <a:xfrm>
            <a:off x="-26373" y="34653"/>
            <a:ext cx="1709596" cy="1685102"/>
          </a:xfrm>
          <a:custGeom>
            <a:avLst/>
            <a:gdLst/>
            <a:ahLst/>
            <a:cxnLst/>
            <a:rect l="l" t="t" r="r" b="b"/>
            <a:pathLst>
              <a:path w="2910611" h="2910611">
                <a:moveTo>
                  <a:pt x="0" y="0"/>
                </a:moveTo>
                <a:lnTo>
                  <a:pt x="2910610" y="0"/>
                </a:lnTo>
                <a:lnTo>
                  <a:pt x="2910610" y="2910611"/>
                </a:lnTo>
                <a:lnTo>
                  <a:pt x="0" y="2910611"/>
                </a:lnTo>
                <a:lnTo>
                  <a:pt x="0" y="0"/>
                </a:lnTo>
                <a:close/>
              </a:path>
            </a:pathLst>
          </a:custGeom>
          <a:blipFill>
            <a:blip r:embed="rId3">
              <a:alphaModFix amt="35000"/>
            </a:blip>
            <a:stretch>
              <a:fillRect/>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2824111" y="3441007"/>
            <a:ext cx="8842679" cy="1282402"/>
          </a:xfrm>
          <a:prstGeom prst="rect">
            <a:avLst/>
          </a:prstGeom>
        </p:spPr>
        <p:txBody>
          <a:bodyPr wrap="square" lIns="0" tIns="0" rIns="0" bIns="0" rtlCol="0" anchor="t">
            <a:spAutoFit/>
          </a:bodyPr>
          <a:lstStyle/>
          <a:p>
            <a:pPr algn="r" defTabSz="609630">
              <a:lnSpc>
                <a:spcPts val="10042"/>
              </a:lnSpc>
            </a:pPr>
            <a:r>
              <a:rPr lang="en-US" sz="9129" b="1" spc="292" dirty="0">
                <a:solidFill>
                  <a:prstClr val="white"/>
                </a:solidFill>
                <a:latin typeface="Public Sans Bold"/>
                <a:ea typeface="Public Sans Bold"/>
                <a:cs typeface="Times New Roman" panose="02020603050405020304" pitchFamily="18" charset="0"/>
                <a:sym typeface="Public Sans Bold"/>
              </a:rPr>
              <a:t>2026 SPRING</a:t>
            </a:r>
          </a:p>
        </p:txBody>
      </p:sp>
      <p:sp>
        <p:nvSpPr>
          <p:cNvPr id="18" name="TextBox 18"/>
          <p:cNvSpPr txBox="1"/>
          <p:nvPr/>
        </p:nvSpPr>
        <p:spPr>
          <a:xfrm>
            <a:off x="3529494" y="4517270"/>
            <a:ext cx="8040504" cy="1283749"/>
          </a:xfrm>
          <a:prstGeom prst="rect">
            <a:avLst/>
          </a:prstGeom>
          <a:noFill/>
        </p:spPr>
        <p:txBody>
          <a:bodyPr wrap="square" lIns="0" tIns="0" rIns="0" bIns="0" rtlCol="0" anchor="t">
            <a:spAutoFit/>
          </a:bodyPr>
          <a:lstStyle/>
          <a:p>
            <a:pPr algn="ctr" defTabSz="609630">
              <a:lnSpc>
                <a:spcPts val="5207"/>
              </a:lnSpc>
            </a:pPr>
            <a:r>
              <a:rPr lang="en-US" sz="4000" b="1" spc="151" dirty="0">
                <a:solidFill>
                  <a:srgbClr val="FFFFFF"/>
                </a:solidFill>
                <a:latin typeface="Public Sans Bold"/>
                <a:ea typeface="Public Sans Bold"/>
                <a:cs typeface="Public Sans Bold"/>
                <a:sym typeface="Public Sans Bold"/>
              </a:rPr>
              <a:t>REVENUE ESTIMATING CONFERENCE</a:t>
            </a:r>
          </a:p>
        </p:txBody>
      </p:sp>
      <p:sp>
        <p:nvSpPr>
          <p:cNvPr id="5" name="Rectangle 1">
            <a:extLst>
              <a:ext uri="{FF2B5EF4-FFF2-40B4-BE49-F238E27FC236}">
                <a16:creationId xmlns:a16="http://schemas.microsoft.com/office/drawing/2014/main" id="{2B38B87E-F087-4EA4-865D-B4579EB86EB6}"/>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pic>
        <p:nvPicPr>
          <p:cNvPr id="25" name="Picture 24" descr="A blue circle with a gold eagle and arrows&#10;&#10;AI-generated content may be incorrect.">
            <a:extLst>
              <a:ext uri="{FF2B5EF4-FFF2-40B4-BE49-F238E27FC236}">
                <a16:creationId xmlns:a16="http://schemas.microsoft.com/office/drawing/2014/main" id="{60BBC921-216B-5593-D42A-8FE3BF4DA96D}"/>
              </a:ext>
            </a:extLst>
          </p:cNvPr>
          <p:cNvPicPr>
            <a:picLocks noChangeAspect="1"/>
          </p:cNvPicPr>
          <p:nvPr/>
        </p:nvPicPr>
        <p:blipFill>
          <a:blip r:embed="rId4" cstate="print">
            <a:alphaModFix amt="20000"/>
            <a:extLst>
              <a:ext uri="{28A0092B-C50C-407E-A947-70E740481C1C}">
                <a14:useLocalDpi xmlns:a14="http://schemas.microsoft.com/office/drawing/2010/main" val="0"/>
              </a:ext>
            </a:extLst>
          </a:blip>
          <a:stretch>
            <a:fillRect/>
          </a:stretch>
        </p:blipFill>
        <p:spPr>
          <a:xfrm>
            <a:off x="10482404" y="22405"/>
            <a:ext cx="1709596" cy="1709596"/>
          </a:xfrm>
          <a:prstGeom prst="rect">
            <a:avLst/>
          </a:prstGeom>
        </p:spPr>
      </p:pic>
      <p:sp>
        <p:nvSpPr>
          <p:cNvPr id="26" name="TextBox 25">
            <a:extLst>
              <a:ext uri="{FF2B5EF4-FFF2-40B4-BE49-F238E27FC236}">
                <a16:creationId xmlns:a16="http://schemas.microsoft.com/office/drawing/2014/main" id="{6BA6EF1D-7A97-CC2D-B904-D5938F3501A3}"/>
              </a:ext>
            </a:extLst>
          </p:cNvPr>
          <p:cNvSpPr txBox="1"/>
          <p:nvPr/>
        </p:nvSpPr>
        <p:spPr>
          <a:xfrm>
            <a:off x="10096798" y="4516588"/>
            <a:ext cx="1473200" cy="276999"/>
          </a:xfrm>
          <a:prstGeom prst="rect">
            <a:avLst/>
          </a:prstGeom>
          <a:noFill/>
        </p:spPr>
        <p:txBody>
          <a:bodyPr wrap="square" rtlCol="0">
            <a:spAutoFit/>
          </a:bodyPr>
          <a:lstStyle/>
          <a:p>
            <a:pPr defTabSz="609630"/>
            <a:r>
              <a:rPr lang="en-US" sz="1200" dirty="0">
                <a:solidFill>
                  <a:prstClr val="black"/>
                </a:solidFill>
                <a:latin typeface="Calibri"/>
              </a:rPr>
              <a:t> </a:t>
            </a:r>
          </a:p>
        </p:txBody>
      </p:sp>
      <p:sp>
        <p:nvSpPr>
          <p:cNvPr id="6" name="Slide Number Placeholder 5">
            <a:extLst>
              <a:ext uri="{FF2B5EF4-FFF2-40B4-BE49-F238E27FC236}">
                <a16:creationId xmlns:a16="http://schemas.microsoft.com/office/drawing/2014/main" id="{7CDA4E61-6B39-F7B6-B6F5-D7F30A69C986}"/>
              </a:ext>
            </a:extLst>
          </p:cNvPr>
          <p:cNvSpPr>
            <a:spLocks noGrp="1"/>
          </p:cNvSpPr>
          <p:nvPr>
            <p:ph type="sldNum" sz="quarter" idx="12"/>
          </p:nvPr>
        </p:nvSpPr>
        <p:spPr/>
        <p:txBody>
          <a:bodyPr/>
          <a:lstStyle/>
          <a:p>
            <a:pPr defTabSz="609630"/>
            <a:fld id="{B6F15528-21DE-4FAA-801E-634DDDAF4B2B}" type="slidenum">
              <a:rPr lang="en-US">
                <a:solidFill>
                  <a:prstClr val="black">
                    <a:tint val="75000"/>
                  </a:prstClr>
                </a:solidFill>
                <a:latin typeface="Calibri"/>
              </a:rPr>
              <a:pPr defTabSz="609630"/>
              <a:t>39</a:t>
            </a:fld>
            <a:endParaRPr lang="en-US">
              <a:solidFill>
                <a:prstClr val="black">
                  <a:tint val="75000"/>
                </a:prstClr>
              </a:solidFill>
              <a:latin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25A9A-AAEC-F6C7-C2A0-E047D6390FB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5962FD2-0684-6DA0-79B3-24D880C4B3D6}"/>
              </a:ext>
            </a:extLst>
          </p:cNvPr>
          <p:cNvSpPr/>
          <p:nvPr/>
        </p:nvSpPr>
        <p:spPr>
          <a:xfrm>
            <a:off x="0" y="0"/>
            <a:ext cx="12192000" cy="902137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pPr defTabSz="609630"/>
            <a:endParaRPr lang="en-US" sz="1200">
              <a:solidFill>
                <a:prstClr val="black"/>
              </a:solidFill>
              <a:latin typeface="Calibri"/>
            </a:endParaRPr>
          </a:p>
        </p:txBody>
      </p:sp>
      <p:pic>
        <p:nvPicPr>
          <p:cNvPr id="20" name="Picture 19">
            <a:extLst>
              <a:ext uri="{FF2B5EF4-FFF2-40B4-BE49-F238E27FC236}">
                <a16:creationId xmlns:a16="http://schemas.microsoft.com/office/drawing/2014/main" id="{F7DCE95E-7E77-2A5B-1DBA-83BA35F2AE5D}"/>
              </a:ext>
            </a:extLst>
          </p:cNvPr>
          <p:cNvPicPr>
            <a:picLocks noChangeAspect="1"/>
          </p:cNvPicPr>
          <p:nvPr/>
        </p:nvPicPr>
        <p:blipFill>
          <a:blip r:embed="rId3"/>
          <a:stretch>
            <a:fillRect/>
          </a:stretch>
        </p:blipFill>
        <p:spPr>
          <a:xfrm>
            <a:off x="11125201" y="5837848"/>
            <a:ext cx="1003895" cy="1020153"/>
          </a:xfrm>
          <a:prstGeom prst="rect">
            <a:avLst/>
          </a:prstGeom>
        </p:spPr>
      </p:pic>
      <p:grpSp>
        <p:nvGrpSpPr>
          <p:cNvPr id="29" name="Group 3">
            <a:extLst>
              <a:ext uri="{FF2B5EF4-FFF2-40B4-BE49-F238E27FC236}">
                <a16:creationId xmlns:a16="http://schemas.microsoft.com/office/drawing/2014/main" id="{371D982C-912F-BCAE-BD7C-004B7B3ACFEC}"/>
              </a:ext>
            </a:extLst>
          </p:cNvPr>
          <p:cNvGrpSpPr/>
          <p:nvPr/>
        </p:nvGrpSpPr>
        <p:grpSpPr>
          <a:xfrm>
            <a:off x="-109793" y="-1471527"/>
            <a:ext cx="12301793" cy="3294054"/>
            <a:chOff x="0" y="-38100"/>
            <a:chExt cx="5529716" cy="1600709"/>
          </a:xfrm>
          <a:solidFill>
            <a:schemeClr val="tx2"/>
          </a:solidFill>
        </p:grpSpPr>
        <p:sp>
          <p:nvSpPr>
            <p:cNvPr id="30" name="Freeform 4">
              <a:extLst>
                <a:ext uri="{FF2B5EF4-FFF2-40B4-BE49-F238E27FC236}">
                  <a16:creationId xmlns:a16="http://schemas.microsoft.com/office/drawing/2014/main" id="{ACA2308C-7523-A1B8-3106-901AA4A3C2AD}"/>
                </a:ext>
              </a:extLst>
            </p:cNvPr>
            <p:cNvSpPr/>
            <p:nvPr/>
          </p:nvSpPr>
          <p:spPr>
            <a:xfrm>
              <a:off x="90651" y="702042"/>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dirty="0">
                <a:solidFill>
                  <a:prstClr val="black"/>
                </a:solidFill>
                <a:latin typeface="Calibri"/>
              </a:endParaRPr>
            </a:p>
          </p:txBody>
        </p:sp>
        <p:sp>
          <p:nvSpPr>
            <p:cNvPr id="31" name="TextBox 5">
              <a:extLst>
                <a:ext uri="{FF2B5EF4-FFF2-40B4-BE49-F238E27FC236}">
                  <a16:creationId xmlns:a16="http://schemas.microsoft.com/office/drawing/2014/main" id="{43ACF7F7-9119-C6D9-4BEB-24B4DC0F15E2}"/>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DD620CB5-1FAC-ED7B-6902-7305B9604B0A}"/>
              </a:ext>
            </a:extLst>
          </p:cNvPr>
          <p:cNvGrpSpPr/>
          <p:nvPr/>
        </p:nvGrpSpPr>
        <p:grpSpPr>
          <a:xfrm>
            <a:off x="101600" y="778404"/>
            <a:ext cx="863601" cy="1045289"/>
            <a:chOff x="0" y="-60443"/>
            <a:chExt cx="1050549" cy="429105"/>
          </a:xfrm>
        </p:grpSpPr>
        <p:sp>
          <p:nvSpPr>
            <p:cNvPr id="7" name="Freeform 7">
              <a:extLst>
                <a:ext uri="{FF2B5EF4-FFF2-40B4-BE49-F238E27FC236}">
                  <a16:creationId xmlns:a16="http://schemas.microsoft.com/office/drawing/2014/main" id="{F6CF14A7-1FC7-C88E-E376-CE8EF0F18010}"/>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75570D19-4C0D-2BB8-EBDF-690968C372B3}"/>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CC2276B6-8B18-890C-56B8-C2790D3DF899}"/>
              </a:ext>
            </a:extLst>
          </p:cNvPr>
          <p:cNvGrpSpPr/>
          <p:nvPr/>
        </p:nvGrpSpPr>
        <p:grpSpPr>
          <a:xfrm>
            <a:off x="11358902" y="113974"/>
            <a:ext cx="770193" cy="814441"/>
            <a:chOff x="0" y="0"/>
            <a:chExt cx="1050549" cy="370360"/>
          </a:xfrm>
        </p:grpSpPr>
        <p:sp>
          <p:nvSpPr>
            <p:cNvPr id="10" name="Freeform 10">
              <a:extLst>
                <a:ext uri="{FF2B5EF4-FFF2-40B4-BE49-F238E27FC236}">
                  <a16:creationId xmlns:a16="http://schemas.microsoft.com/office/drawing/2014/main" id="{89BE9BC9-BB7E-6935-5239-CB15D3239644}"/>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F45555EC-EEC9-5B71-84FE-9989D125E79E}"/>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2" name="Picture 31">
            <a:extLst>
              <a:ext uri="{FF2B5EF4-FFF2-40B4-BE49-F238E27FC236}">
                <a16:creationId xmlns:a16="http://schemas.microsoft.com/office/drawing/2014/main" id="{FB4500FA-833C-ED2A-41A5-A5956860405C}"/>
              </a:ext>
            </a:extLst>
          </p:cNvPr>
          <p:cNvPicPr>
            <a:picLocks noChangeAspect="1"/>
          </p:cNvPicPr>
          <p:nvPr/>
        </p:nvPicPr>
        <p:blipFill>
          <a:blip r:embed="rId4"/>
          <a:stretch>
            <a:fillRect/>
          </a:stretch>
        </p:blipFill>
        <p:spPr>
          <a:xfrm>
            <a:off x="2337475" y="267216"/>
            <a:ext cx="7872650" cy="1282185"/>
          </a:xfrm>
          <a:prstGeom prst="rect">
            <a:avLst/>
          </a:prstGeom>
        </p:spPr>
      </p:pic>
      <p:sp>
        <p:nvSpPr>
          <p:cNvPr id="33" name="TextBox 32">
            <a:extLst>
              <a:ext uri="{FF2B5EF4-FFF2-40B4-BE49-F238E27FC236}">
                <a16:creationId xmlns:a16="http://schemas.microsoft.com/office/drawing/2014/main" id="{6132914E-1DBF-9921-1618-14C9CD1543DD}"/>
              </a:ext>
            </a:extLst>
          </p:cNvPr>
          <p:cNvSpPr txBox="1"/>
          <p:nvPr/>
        </p:nvSpPr>
        <p:spPr>
          <a:xfrm>
            <a:off x="2244357" y="521194"/>
            <a:ext cx="7975600" cy="707886"/>
          </a:xfrm>
          <a:prstGeom prst="rect">
            <a:avLst/>
          </a:prstGeom>
          <a:noFill/>
        </p:spPr>
        <p:txBody>
          <a:bodyPr wrap="square" rtlCol="0">
            <a:spAutoFit/>
          </a:bodyPr>
          <a:lstStyle/>
          <a:p>
            <a:pPr algn="ctr" defTabSz="609630"/>
            <a:r>
              <a:rPr lang="en-US" sz="4000" dirty="0">
                <a:solidFill>
                  <a:prstClr val="white"/>
                </a:solidFill>
                <a:latin typeface="Public Sans Bold" panose="020B0604020202020204" charset="0"/>
              </a:rPr>
              <a:t>GENERAL FUND COLLECTIONS</a:t>
            </a:r>
            <a:endParaRPr lang="en-VI" sz="4000" dirty="0">
              <a:solidFill>
                <a:prstClr val="white"/>
              </a:solidFill>
              <a:latin typeface="Public Sans Bold" panose="020B0604020202020204" charset="0"/>
            </a:endParaRPr>
          </a:p>
        </p:txBody>
      </p:sp>
      <p:sp>
        <p:nvSpPr>
          <p:cNvPr id="13" name="Rectangle 3">
            <a:extLst>
              <a:ext uri="{FF2B5EF4-FFF2-40B4-BE49-F238E27FC236}">
                <a16:creationId xmlns:a16="http://schemas.microsoft.com/office/drawing/2014/main" id="{172D9A3E-6848-ED73-AC13-F4D961A6922C}"/>
              </a:ext>
            </a:extLst>
          </p:cNvPr>
          <p:cNvSpPr txBox="1">
            <a:spLocks noChangeArrowheads="1"/>
          </p:cNvSpPr>
          <p:nvPr/>
        </p:nvSpPr>
        <p:spPr>
          <a:xfrm>
            <a:off x="2032000" y="2514601"/>
            <a:ext cx="8483600" cy="4291809"/>
          </a:xfrm>
          <a:prstGeom prst="rect">
            <a:avLst/>
          </a:prstGeom>
        </p:spPr>
        <p:txBody>
          <a:bodyPr lIns="56144" tIns="28072" rIns="56144" bIns="28072">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lnSpc>
                <a:spcPct val="90000"/>
              </a:lnSpc>
              <a:buNone/>
              <a:defRPr/>
            </a:pPr>
            <a:r>
              <a:rPr lang="en-US" altLang="en-US" sz="9600" b="1" dirty="0">
                <a:solidFill>
                  <a:prstClr val="black"/>
                </a:solidFill>
                <a:latin typeface="Times New Roman" panose="02020603050405020304" pitchFamily="18" charset="0"/>
                <a:cs typeface="Times New Roman" panose="02020603050405020304" pitchFamily="18" charset="0"/>
              </a:rPr>
              <a:t>	</a:t>
            </a:r>
          </a:p>
          <a:p>
            <a:pPr marL="228611" indent="-228611" defTabSz="609630">
              <a:lnSpc>
                <a:spcPct val="90000"/>
              </a:lnSpc>
              <a:buNone/>
              <a:defRPr/>
            </a:pPr>
            <a:endParaRPr lang="en-US" altLang="en-US" sz="1267" b="1" dirty="0">
              <a:solidFill>
                <a:prstClr val="black"/>
              </a:solidFill>
              <a:latin typeface="Calibri"/>
            </a:endParaRPr>
          </a:p>
        </p:txBody>
      </p:sp>
      <p:sp>
        <p:nvSpPr>
          <p:cNvPr id="5" name="TextBox 4">
            <a:extLst>
              <a:ext uri="{FF2B5EF4-FFF2-40B4-BE49-F238E27FC236}">
                <a16:creationId xmlns:a16="http://schemas.microsoft.com/office/drawing/2014/main" id="{C46ED467-E948-3486-AD2F-B9E5E59C7925}"/>
              </a:ext>
            </a:extLst>
          </p:cNvPr>
          <p:cNvSpPr txBox="1"/>
          <p:nvPr/>
        </p:nvSpPr>
        <p:spPr>
          <a:xfrm>
            <a:off x="2969342" y="1139913"/>
            <a:ext cx="6151716" cy="666977"/>
          </a:xfrm>
          <a:prstGeom prst="rect">
            <a:avLst/>
          </a:prstGeom>
          <a:noFill/>
        </p:spPr>
        <p:txBody>
          <a:bodyPr wrap="square">
            <a:spAutoFit/>
          </a:bodyPr>
          <a:lstStyle/>
          <a:p>
            <a:pPr algn="ctr" defTabSz="609630"/>
            <a:r>
              <a:rPr lang="en-US" sz="1867" b="1" dirty="0">
                <a:solidFill>
                  <a:prstClr val="white"/>
                </a:solidFill>
                <a:latin typeface="Calibri"/>
              </a:rPr>
              <a:t>(Fiscal Years 2022 - 2026)</a:t>
            </a:r>
            <a:br>
              <a:rPr lang="en-US" sz="1867" b="1" dirty="0">
                <a:solidFill>
                  <a:prstClr val="white"/>
                </a:solidFill>
                <a:latin typeface="Calibri"/>
              </a:rPr>
            </a:br>
            <a:endParaRPr lang="en-US" sz="1867" b="1" dirty="0">
              <a:solidFill>
                <a:prstClr val="white"/>
              </a:solidFill>
              <a:latin typeface="Calibri"/>
            </a:endParaRPr>
          </a:p>
        </p:txBody>
      </p:sp>
      <p:pic>
        <p:nvPicPr>
          <p:cNvPr id="4" name="Picture 3">
            <a:extLst>
              <a:ext uri="{FF2B5EF4-FFF2-40B4-BE49-F238E27FC236}">
                <a16:creationId xmlns:a16="http://schemas.microsoft.com/office/drawing/2014/main" id="{D5BDEE47-7B89-0237-ABEC-0770F71B4166}"/>
              </a:ext>
            </a:extLst>
          </p:cNvPr>
          <p:cNvPicPr>
            <a:picLocks noChangeAspect="1"/>
          </p:cNvPicPr>
          <p:nvPr/>
        </p:nvPicPr>
        <p:blipFill>
          <a:blip r:embed="rId5"/>
          <a:stretch>
            <a:fillRect/>
          </a:stretch>
        </p:blipFill>
        <p:spPr>
          <a:xfrm>
            <a:off x="273073" y="2625725"/>
            <a:ext cx="11043310" cy="2587899"/>
          </a:xfrm>
          <a:prstGeom prst="rect">
            <a:avLst/>
          </a:prstGeom>
        </p:spPr>
      </p:pic>
    </p:spTree>
    <p:extLst>
      <p:ext uri="{BB962C8B-B14F-4D97-AF65-F5344CB8AC3E}">
        <p14:creationId xmlns:p14="http://schemas.microsoft.com/office/powerpoint/2010/main" val="2378812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6655"/>
            <a:ext cx="12192000" cy="693465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0" y="-76654"/>
            <a:ext cx="12192000" cy="1808011"/>
            <a:chOff x="0" y="-38100"/>
            <a:chExt cx="5439065" cy="898667"/>
          </a:xfrm>
          <a:solidFill>
            <a:srgbClr val="002060"/>
          </a:solidFill>
        </p:grpSpPr>
        <p:sp>
          <p:nvSpPr>
            <p:cNvPr id="4" name="Freeform 4"/>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0" y="686069"/>
            <a:ext cx="863601" cy="1045289"/>
            <a:chOff x="0" y="-60443"/>
            <a:chExt cx="1050549" cy="429105"/>
          </a:xfrm>
        </p:grpSpPr>
        <p:sp>
          <p:nvSpPr>
            <p:cNvPr id="7" name="Freeform 7"/>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p:nvPr/>
        </p:nvGrpSpPr>
        <p:grpSpPr>
          <a:xfrm>
            <a:off x="11328400" y="-76654"/>
            <a:ext cx="863600" cy="814441"/>
            <a:chOff x="0" y="0"/>
            <a:chExt cx="1050549" cy="370360"/>
          </a:xfrm>
        </p:grpSpPr>
        <p:sp>
          <p:nvSpPr>
            <p:cNvPr id="10" name="Freeform 10"/>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Title 15">
            <a:extLst>
              <a:ext uri="{FF2B5EF4-FFF2-40B4-BE49-F238E27FC236}">
                <a16:creationId xmlns:a16="http://schemas.microsoft.com/office/drawing/2014/main" id="{E9DC3020-1D73-33DB-5CC7-AB98AFC823D2}"/>
              </a:ext>
            </a:extLst>
          </p:cNvPr>
          <p:cNvSpPr>
            <a:spLocks noGrp="1"/>
          </p:cNvSpPr>
          <p:nvPr>
            <p:ph type="ctrTitle"/>
          </p:nvPr>
        </p:nvSpPr>
        <p:spPr>
          <a:xfrm>
            <a:off x="1270000" y="2448984"/>
            <a:ext cx="9448800" cy="980017"/>
          </a:xfrm>
        </p:spPr>
        <p:txBody>
          <a:bodyPr>
            <a:noAutofit/>
          </a:bodyPr>
          <a:lstStyle/>
          <a:p>
            <a:r>
              <a:rPr lang="en-US" sz="4000" b="1" dirty="0">
                <a:latin typeface="Arial Nova" panose="020B0504020202020204" pitchFamily="34" charset="0"/>
              </a:rPr>
              <a:t>BUREAU OF ECONOMIC RESEARCH</a:t>
            </a:r>
          </a:p>
        </p:txBody>
      </p:sp>
      <p:sp>
        <p:nvSpPr>
          <p:cNvPr id="17" name="Subtitle 16">
            <a:extLst>
              <a:ext uri="{FF2B5EF4-FFF2-40B4-BE49-F238E27FC236}">
                <a16:creationId xmlns:a16="http://schemas.microsoft.com/office/drawing/2014/main" id="{DE97E6D6-AD1E-ECDD-567D-90DC4C99CCAB}"/>
              </a:ext>
            </a:extLst>
          </p:cNvPr>
          <p:cNvSpPr>
            <a:spLocks noGrp="1"/>
          </p:cNvSpPr>
          <p:nvPr>
            <p:ph type="subTitle" idx="1"/>
          </p:nvPr>
        </p:nvSpPr>
        <p:spPr>
          <a:xfrm>
            <a:off x="3962400" y="3710479"/>
            <a:ext cx="4267200" cy="1168400"/>
          </a:xfrm>
        </p:spPr>
        <p:txBody>
          <a:bodyPr>
            <a:noAutofit/>
          </a:bodyPr>
          <a:lstStyle/>
          <a:p>
            <a:r>
              <a:rPr lang="en-US" sz="3200" b="1" dirty="0">
                <a:latin typeface="Arial Nova" panose="020B0504020202020204" pitchFamily="34" charset="0"/>
              </a:rPr>
              <a:t>Dr. Haldane Davies</a:t>
            </a:r>
            <a:br>
              <a:rPr lang="en-US" sz="3200" b="1" dirty="0">
                <a:latin typeface="Arial Nova" panose="020B0504020202020204" pitchFamily="34" charset="0"/>
              </a:rPr>
            </a:br>
            <a:r>
              <a:rPr lang="en-US" sz="3200" b="1" dirty="0">
                <a:latin typeface="Arial Nova" panose="020B0504020202020204" pitchFamily="34" charset="0"/>
              </a:rPr>
              <a:t>Director</a:t>
            </a:r>
          </a:p>
        </p:txBody>
      </p:sp>
      <p:pic>
        <p:nvPicPr>
          <p:cNvPr id="13" name="Picture 12">
            <a:extLst>
              <a:ext uri="{FF2B5EF4-FFF2-40B4-BE49-F238E27FC236}">
                <a16:creationId xmlns:a16="http://schemas.microsoft.com/office/drawing/2014/main" id="{F6B049FE-FFF1-E644-7D2F-1F36F3E838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8400" y="6292936"/>
            <a:ext cx="863600" cy="565064"/>
          </a:xfrm>
          <a:prstGeom prst="rect">
            <a:avLst/>
          </a:prstGeom>
        </p:spPr>
      </p:pic>
      <p:sp>
        <p:nvSpPr>
          <p:cNvPr id="12" name="Slide Number Placeholder 11">
            <a:extLst>
              <a:ext uri="{FF2B5EF4-FFF2-40B4-BE49-F238E27FC236}">
                <a16:creationId xmlns:a16="http://schemas.microsoft.com/office/drawing/2014/main" id="{C7BEBF79-75B0-90A1-A4D2-3084A260EA0A}"/>
              </a:ext>
            </a:extLst>
          </p:cNvPr>
          <p:cNvSpPr>
            <a:spLocks noGrp="1"/>
          </p:cNvSpPr>
          <p:nvPr>
            <p:ph type="sldNum" sz="quarter" idx="12"/>
          </p:nvPr>
        </p:nvSpPr>
        <p:spPr/>
        <p:txBody>
          <a:bodyPr/>
          <a:lstStyle/>
          <a:p>
            <a:pPr defTabSz="609630"/>
            <a:fld id="{B6F15528-21DE-4FAA-801E-634DDDAF4B2B}" type="slidenum">
              <a:rPr lang="en-US">
                <a:solidFill>
                  <a:prstClr val="black">
                    <a:tint val="75000"/>
                  </a:prstClr>
                </a:solidFill>
                <a:latin typeface="Calibri"/>
              </a:rPr>
              <a:pPr defTabSz="609630"/>
              <a:t>40</a:t>
            </a:fld>
            <a:endParaRPr lang="en-US">
              <a:solidFill>
                <a:prstClr val="black">
                  <a:tint val="75000"/>
                </a:prstClr>
              </a:solidFill>
              <a:latin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638" r="-30986"/>
            </a:stretch>
          </a:blipFill>
        </p:spPr>
        <p:txBody>
          <a:bodyPr/>
          <a:lstStyle/>
          <a:p>
            <a:endParaRPr lang="en-US" sz="1200">
              <a:latin typeface="Arial Nova" panose="020B0504020202020204" pitchFamily="34" charset="0"/>
            </a:endParaRPr>
          </a:p>
        </p:txBody>
      </p:sp>
      <p:sp>
        <p:nvSpPr>
          <p:cNvPr id="3" name="AutoShape 3"/>
          <p:cNvSpPr/>
          <p:nvPr/>
        </p:nvSpPr>
        <p:spPr>
          <a:xfrm>
            <a:off x="0" y="79375"/>
            <a:ext cx="12192259" cy="0"/>
          </a:xfrm>
          <a:prstGeom prst="line">
            <a:avLst/>
          </a:prstGeom>
          <a:ln w="238125" cap="flat">
            <a:solidFill>
              <a:srgbClr val="EFA038"/>
            </a:solidFill>
            <a:prstDash val="solid"/>
            <a:headEnd type="none" w="sm" len="sm"/>
            <a:tailEnd type="none" w="sm" len="sm"/>
          </a:ln>
        </p:spPr>
        <p:txBody>
          <a:bodyPr/>
          <a:lstStyle/>
          <a:p>
            <a:endParaRPr lang="en-US" sz="1200">
              <a:latin typeface="Arial Nova" panose="020B0504020202020204" pitchFamily="34" charset="0"/>
            </a:endParaRPr>
          </a:p>
        </p:txBody>
      </p:sp>
      <p:sp>
        <p:nvSpPr>
          <p:cNvPr id="4" name="AutoShape 4"/>
          <p:cNvSpPr/>
          <p:nvPr/>
        </p:nvSpPr>
        <p:spPr>
          <a:xfrm>
            <a:off x="-259" y="6778625"/>
            <a:ext cx="12192259" cy="0"/>
          </a:xfrm>
          <a:prstGeom prst="line">
            <a:avLst/>
          </a:prstGeom>
          <a:ln w="238125" cap="flat">
            <a:solidFill>
              <a:srgbClr val="EFA038"/>
            </a:solidFill>
            <a:prstDash val="solid"/>
            <a:headEnd type="none" w="sm" len="sm"/>
            <a:tailEnd type="none" w="sm" len="sm"/>
          </a:ln>
        </p:spPr>
        <p:txBody>
          <a:bodyPr/>
          <a:lstStyle/>
          <a:p>
            <a:endParaRPr lang="en-US" sz="1200">
              <a:latin typeface="Arial Nova" panose="020B0504020202020204" pitchFamily="34" charset="0"/>
            </a:endParaRPr>
          </a:p>
        </p:txBody>
      </p:sp>
      <p:graphicFrame>
        <p:nvGraphicFramePr>
          <p:cNvPr id="6" name="Table Placeholder 10">
            <a:extLst>
              <a:ext uri="{FF2B5EF4-FFF2-40B4-BE49-F238E27FC236}">
                <a16:creationId xmlns:a16="http://schemas.microsoft.com/office/drawing/2014/main" id="{6701CA67-F6EC-DBB1-81BD-95AD9E6AC8FF}"/>
              </a:ext>
            </a:extLst>
          </p:cNvPr>
          <p:cNvGraphicFramePr>
            <a:graphicFrameLocks/>
          </p:cNvGraphicFramePr>
          <p:nvPr/>
        </p:nvGraphicFramePr>
        <p:xfrm>
          <a:off x="644914" y="4554944"/>
          <a:ext cx="10769600" cy="1514810"/>
        </p:xfrm>
        <a:graphic>
          <a:graphicData uri="http://schemas.openxmlformats.org/drawingml/2006/table">
            <a:tbl>
              <a:tblPr firstRow="1" bandRow="1">
                <a:tableStyleId>{74C1A8A3-306A-4EB7-A6B1-4F7E0EB9C5D6}</a:tableStyleId>
              </a:tblPr>
              <a:tblGrid>
                <a:gridCol w="2692400">
                  <a:extLst>
                    <a:ext uri="{9D8B030D-6E8A-4147-A177-3AD203B41FA5}">
                      <a16:colId xmlns:a16="http://schemas.microsoft.com/office/drawing/2014/main" val="4235906612"/>
                    </a:ext>
                  </a:extLst>
                </a:gridCol>
                <a:gridCol w="2987695">
                  <a:extLst>
                    <a:ext uri="{9D8B030D-6E8A-4147-A177-3AD203B41FA5}">
                      <a16:colId xmlns:a16="http://schemas.microsoft.com/office/drawing/2014/main" val="284311610"/>
                    </a:ext>
                  </a:extLst>
                </a:gridCol>
                <a:gridCol w="2397105">
                  <a:extLst>
                    <a:ext uri="{9D8B030D-6E8A-4147-A177-3AD203B41FA5}">
                      <a16:colId xmlns:a16="http://schemas.microsoft.com/office/drawing/2014/main" val="1235871454"/>
                    </a:ext>
                  </a:extLst>
                </a:gridCol>
                <a:gridCol w="2692400">
                  <a:extLst>
                    <a:ext uri="{9D8B030D-6E8A-4147-A177-3AD203B41FA5}">
                      <a16:colId xmlns:a16="http://schemas.microsoft.com/office/drawing/2014/main" val="2126728798"/>
                    </a:ext>
                  </a:extLst>
                </a:gridCol>
              </a:tblGrid>
              <a:tr h="677580">
                <a:tc gridSpan="4">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IN" sz="2100" dirty="0">
                          <a:solidFill>
                            <a:schemeClr val="bg1"/>
                          </a:solidFill>
                          <a:latin typeface="Arial Nova" panose="020B0504020202020204" pitchFamily="34" charset="0"/>
                          <a:cs typeface="Times New Roman" panose="02020603050405020304" pitchFamily="18" charset="0"/>
                        </a:rPr>
                        <a:t>REVENUE BREAKDOWN</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IN" sz="1600">
                        <a:solidFill>
                          <a:srgbClr val="3F3F3F"/>
                        </a:solidFill>
                      </a:endParaRPr>
                    </a:p>
                  </a:txBody>
                  <a:tcPr marL="94257" marR="94257" anchor="ctr">
                    <a:solidFill>
                      <a:schemeClr val="accent2"/>
                    </a:solidFill>
                  </a:tcPr>
                </a:tc>
                <a:tc hMerge="1">
                  <a:txBody>
                    <a:bodyPr/>
                    <a:lstStyle/>
                    <a:p>
                      <a:pPr algn="ctr"/>
                      <a:endParaRPr lang="en-IN" sz="1600">
                        <a:solidFill>
                          <a:srgbClr val="3F3F3F"/>
                        </a:solidFill>
                      </a:endParaRPr>
                    </a:p>
                  </a:txBody>
                  <a:tcPr marL="94257" marR="94257" anchor="ctr">
                    <a:solidFill>
                      <a:schemeClr val="accent2"/>
                    </a:solidFill>
                  </a:tcPr>
                </a:tc>
                <a:tc hMerge="1">
                  <a:txBody>
                    <a:bodyPr/>
                    <a:lstStyle/>
                    <a:p>
                      <a:pPr algn="ctr"/>
                      <a:endParaRPr lang="en-IN" sz="1600">
                        <a:solidFill>
                          <a:srgbClr val="3F3F3F"/>
                        </a:solidFill>
                      </a:endParaRPr>
                    </a:p>
                  </a:txBody>
                  <a:tcPr marL="94257" marR="94257" anchor="ctr">
                    <a:solidFill>
                      <a:schemeClr val="accent2"/>
                    </a:solidFill>
                  </a:tcPr>
                </a:tc>
                <a:extLst>
                  <a:ext uri="{0D108BD9-81ED-4DB2-BD59-A6C34878D82A}">
                    <a16:rowId xmlns:a16="http://schemas.microsoft.com/office/drawing/2014/main" val="2281308446"/>
                  </a:ext>
                </a:extLst>
              </a:tr>
              <a:tr h="4105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dirty="0">
                          <a:solidFill>
                            <a:schemeClr val="tx1"/>
                          </a:solidFill>
                          <a:effectLst/>
                          <a:latin typeface="Arial Nova" panose="020B0504020202020204" pitchFamily="34" charset="0"/>
                          <a:cs typeface="Times New Roman" panose="02020603050405020304" pitchFamily="18" charset="0"/>
                        </a:rPr>
                        <a:t>Revenue Category </a:t>
                      </a:r>
                      <a:endParaRPr lang="en-IN" sz="1600" dirty="0">
                        <a:solidFill>
                          <a:schemeClr val="tx1"/>
                        </a:solidFill>
                        <a:latin typeface="Arial Nova" panose="020B0504020202020204" pitchFamily="34"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dirty="0">
                          <a:solidFill>
                            <a:schemeClr val="tx1"/>
                          </a:solidFill>
                          <a:effectLst/>
                          <a:latin typeface="Arial Nova" panose="020B0504020202020204" pitchFamily="34" charset="0"/>
                          <a:cs typeface="Times New Roman" panose="02020603050405020304" pitchFamily="18" charset="0"/>
                        </a:rPr>
                        <a:t>Project Count (If Applicable)</a:t>
                      </a:r>
                      <a:endParaRPr lang="en-IN" sz="1600" dirty="0">
                        <a:solidFill>
                          <a:schemeClr val="tx1"/>
                        </a:solidFill>
                        <a:latin typeface="Arial Nova" panose="020B0504020202020204" pitchFamily="34"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dirty="0">
                          <a:solidFill>
                            <a:schemeClr val="tx1"/>
                          </a:solidFill>
                          <a:effectLst/>
                          <a:latin typeface="Arial Nova" panose="020B0504020202020204" pitchFamily="34" charset="0"/>
                          <a:cs typeface="Times New Roman" panose="02020603050405020304" pitchFamily="18" charset="0"/>
                        </a:rPr>
                        <a:t>Revenue Estimate</a:t>
                      </a:r>
                      <a:endParaRPr lang="en-IN" sz="1600" dirty="0">
                        <a:solidFill>
                          <a:schemeClr val="tx1"/>
                        </a:solidFill>
                        <a:latin typeface="Arial Nova" panose="020B0504020202020204" pitchFamily="34"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dirty="0">
                          <a:solidFill>
                            <a:schemeClr val="tx1"/>
                          </a:solidFill>
                          <a:effectLst/>
                          <a:latin typeface="Arial Nova" panose="020B0504020202020204" pitchFamily="34" charset="0"/>
                          <a:cs typeface="Times New Roman" panose="02020603050405020304" pitchFamily="18" charset="0"/>
                        </a:rPr>
                        <a:t>Fiscal Year </a:t>
                      </a:r>
                      <a:endParaRPr lang="en-IN" sz="1600" dirty="0">
                        <a:solidFill>
                          <a:schemeClr val="tx1"/>
                        </a:solidFill>
                        <a:latin typeface="Arial Nova" panose="020B0504020202020204" pitchFamily="34"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5579220"/>
                  </a:ext>
                </a:extLst>
              </a:tr>
              <a:tr h="4267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200" dirty="0">
                          <a:solidFill>
                            <a:schemeClr val="tx1"/>
                          </a:solidFill>
                          <a:latin typeface="Arial Nova" panose="020B0504020202020204" pitchFamily="34" charset="0"/>
                        </a:rPr>
                        <a:t>REPORTING</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200" dirty="0">
                          <a:solidFill>
                            <a:schemeClr val="tx1"/>
                          </a:solidFill>
                          <a:latin typeface="Arial Nova" panose="020B0504020202020204" pitchFamily="34" charset="0"/>
                        </a:rPr>
                        <a:t>Twenty (20) or more reports.</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Nova" panose="020B0504020202020204" pitchFamily="34" charset="0"/>
                          <a:cs typeface="Times New Roman" panose="02020603050405020304" pitchFamily="18" charset="0"/>
                        </a:rPr>
                        <a:t>$934,553,644 by FY 2027</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200" dirty="0">
                          <a:solidFill>
                            <a:schemeClr val="tx1"/>
                          </a:solidFill>
                          <a:latin typeface="Arial Nova" panose="020B0504020202020204" pitchFamily="34" charset="0"/>
                        </a:rPr>
                        <a:t>FY 2022 to 2025 (Actual) – FY 2026 to 2027 (Forecast)</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6563405"/>
                  </a:ext>
                </a:extLst>
              </a:tr>
            </a:tbl>
          </a:graphicData>
        </a:graphic>
      </p:graphicFrame>
      <p:graphicFrame>
        <p:nvGraphicFramePr>
          <p:cNvPr id="7" name="Table 6">
            <a:extLst>
              <a:ext uri="{FF2B5EF4-FFF2-40B4-BE49-F238E27FC236}">
                <a16:creationId xmlns:a16="http://schemas.microsoft.com/office/drawing/2014/main" id="{0A3835C7-C918-4D38-0171-197ABBED113D}"/>
              </a:ext>
            </a:extLst>
          </p:cNvPr>
          <p:cNvGraphicFramePr>
            <a:graphicFrameLocks noGrp="1"/>
          </p:cNvGraphicFramePr>
          <p:nvPr/>
        </p:nvGraphicFramePr>
        <p:xfrm>
          <a:off x="646546" y="889000"/>
          <a:ext cx="10766337" cy="2240834"/>
        </p:xfrm>
        <a:graphic>
          <a:graphicData uri="http://schemas.openxmlformats.org/drawingml/2006/table">
            <a:tbl>
              <a:tblPr>
                <a:tableStyleId>{5C22544A-7EE6-4342-B048-85BDC9FD1C3A}</a:tableStyleId>
              </a:tblPr>
              <a:tblGrid>
                <a:gridCol w="1380686">
                  <a:extLst>
                    <a:ext uri="{9D8B030D-6E8A-4147-A177-3AD203B41FA5}">
                      <a16:colId xmlns:a16="http://schemas.microsoft.com/office/drawing/2014/main" val="4035020003"/>
                    </a:ext>
                  </a:extLst>
                </a:gridCol>
                <a:gridCol w="2870957">
                  <a:extLst>
                    <a:ext uri="{9D8B030D-6E8A-4147-A177-3AD203B41FA5}">
                      <a16:colId xmlns:a16="http://schemas.microsoft.com/office/drawing/2014/main" val="3524630212"/>
                    </a:ext>
                  </a:extLst>
                </a:gridCol>
                <a:gridCol w="274849">
                  <a:extLst>
                    <a:ext uri="{9D8B030D-6E8A-4147-A177-3AD203B41FA5}">
                      <a16:colId xmlns:a16="http://schemas.microsoft.com/office/drawing/2014/main" val="743110676"/>
                    </a:ext>
                  </a:extLst>
                </a:gridCol>
                <a:gridCol w="6239845">
                  <a:extLst>
                    <a:ext uri="{9D8B030D-6E8A-4147-A177-3AD203B41FA5}">
                      <a16:colId xmlns:a16="http://schemas.microsoft.com/office/drawing/2014/main" val="2516587734"/>
                    </a:ext>
                  </a:extLst>
                </a:gridCol>
              </a:tblGrid>
              <a:tr h="724830">
                <a:tc gridSpan="2">
                  <a:txBody>
                    <a:bodyPr/>
                    <a:lstStyle/>
                    <a:p>
                      <a:pPr algn="ctr" fontAlgn="b"/>
                      <a:r>
                        <a:rPr lang="en-US" sz="1600" b="1" u="none" strike="noStrike" dirty="0">
                          <a:solidFill>
                            <a:schemeClr val="bg1"/>
                          </a:solidFill>
                          <a:effectLst/>
                          <a:latin typeface="Arial Nova" panose="020B0504020202020204" pitchFamily="34" charset="0"/>
                          <a:cs typeface="Times New Roman" panose="02020603050405020304" pitchFamily="18" charset="0"/>
                        </a:rPr>
                        <a:t>USVI Fiscal 2026 Total Estimated Revenue</a:t>
                      </a:r>
                      <a:endParaRPr lang="en-US" sz="1600" b="1" i="0" u="none" strike="noStrike" dirty="0">
                        <a:solidFill>
                          <a:schemeClr val="bg1"/>
                        </a:solidFill>
                        <a:effectLst/>
                        <a:latin typeface="Arial Nova" panose="020B0504020202020204" pitchFamily="34" charset="0"/>
                        <a:cs typeface="Times New Roman" panose="02020603050405020304" pitchFamily="18" charset="0"/>
                      </a:endParaRPr>
                    </a:p>
                  </a:txBody>
                  <a:tcPr marL="6350" marR="6350" marT="6350" marB="0" anchor="ctr">
                    <a:solidFill>
                      <a:srgbClr val="002060"/>
                    </a:solidFill>
                  </a:tcPr>
                </a:tc>
                <a:tc hMerge="1">
                  <a:txBody>
                    <a:bodyPr/>
                    <a:lstStyle/>
                    <a:p>
                      <a:endParaRPr lang="en-US"/>
                    </a:p>
                  </a:txBody>
                  <a:tcPr/>
                </a:tc>
                <a:tc rowSpan="5">
                  <a:txBody>
                    <a:bodyPr/>
                    <a:lstStyle/>
                    <a:p>
                      <a:pPr algn="ctr" fontAlgn="b"/>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solidFill>
                      <a:schemeClr val="bg1"/>
                    </a:solidFill>
                  </a:tcPr>
                </a:tc>
                <a:tc>
                  <a:txBody>
                    <a:bodyPr/>
                    <a:lstStyle/>
                    <a:p>
                      <a:pPr algn="ctr" fontAlgn="b"/>
                      <a:r>
                        <a:rPr lang="en-US" sz="1600" b="1" i="0" u="none" strike="noStrike" dirty="0">
                          <a:solidFill>
                            <a:schemeClr val="bg1"/>
                          </a:solidFill>
                          <a:effectLst/>
                          <a:latin typeface="Arial Nova" panose="020B0504020202020204" pitchFamily="34" charset="0"/>
                          <a:cs typeface="Times New Roman" panose="02020603050405020304" pitchFamily="18" charset="0"/>
                        </a:rPr>
                        <a:t>USVI Key Revenue Drivers and Assumptions</a:t>
                      </a:r>
                    </a:p>
                  </a:txBody>
                  <a:tcPr marL="6350" marR="6350" marT="6350" marB="0" anchor="ctr">
                    <a:solidFill>
                      <a:srgbClr val="002060"/>
                    </a:solidFill>
                  </a:tcPr>
                </a:tc>
                <a:extLst>
                  <a:ext uri="{0D108BD9-81ED-4DB2-BD59-A6C34878D82A}">
                    <a16:rowId xmlns:a16="http://schemas.microsoft.com/office/drawing/2014/main" val="3681721056"/>
                  </a:ext>
                </a:extLst>
              </a:tr>
              <a:tr h="397582">
                <a:tc rowSpan="2">
                  <a:txBody>
                    <a:bodyPr/>
                    <a:lstStyle/>
                    <a:p>
                      <a:pPr algn="ctr" fontAlgn="ctr"/>
                      <a:r>
                        <a:rPr lang="en-US" sz="1300" b="1" u="none" strike="noStrike" dirty="0">
                          <a:effectLst>
                            <a:outerShdw blurRad="50800" dist="38100" dir="5400000" algn="t" rotWithShape="0">
                              <a:prstClr val="black">
                                <a:alpha val="40000"/>
                              </a:prstClr>
                            </a:outerShdw>
                          </a:effectLst>
                          <a:latin typeface="Arial Nova" panose="020B0504020202020204" pitchFamily="34" charset="0"/>
                          <a:cs typeface="Times New Roman" panose="02020603050405020304" pitchFamily="18" charset="0"/>
                        </a:rPr>
                        <a:t>FY: 26</a:t>
                      </a:r>
                      <a:endParaRPr lang="en-US" sz="1300" b="1" i="0" u="none" strike="noStrike" dirty="0">
                        <a:solidFill>
                          <a:srgbClr val="000000"/>
                        </a:solidFill>
                        <a:effectLst>
                          <a:outerShdw blurRad="50800" dist="38100" dir="5400000" algn="t" rotWithShape="0">
                            <a:prstClr val="black">
                              <a:alpha val="40000"/>
                            </a:prstClr>
                          </a:outerShdw>
                        </a:effectLst>
                        <a:latin typeface="Arial Nova" panose="020B0504020202020204" pitchFamily="34" charset="0"/>
                        <a:cs typeface="Times New Roman" panose="02020603050405020304" pitchFamily="18" charset="0"/>
                      </a:endParaRPr>
                    </a:p>
                  </a:txBody>
                  <a:tcPr marL="6350" marR="6350" marT="6350" marB="0" anchor="ctr"/>
                </a:tc>
                <a:tc row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300" b="0" i="0" u="none" strike="noStrike" dirty="0">
                          <a:solidFill>
                            <a:srgbClr val="000000"/>
                          </a:solidFill>
                          <a:effectLst/>
                          <a:latin typeface="Arial Nova" panose="020B0504020202020204" pitchFamily="34" charset="0"/>
                          <a:cs typeface="Times New Roman" panose="02020603050405020304" pitchFamily="18" charset="0"/>
                        </a:rPr>
                        <a:t>$</a:t>
                      </a:r>
                      <a:r>
                        <a:rPr lang="en-VI" sz="1300" b="0" i="0" u="none" strike="noStrike" kern="1200" dirty="0">
                          <a:solidFill>
                            <a:srgbClr val="000000"/>
                          </a:solidFill>
                          <a:effectLst/>
                          <a:latin typeface="Arial Nova" panose="020B0504020202020204" pitchFamily="34" charset="0"/>
                          <a:ea typeface="+mn-ea"/>
                          <a:cs typeface="Times New Roman" panose="02020603050405020304" pitchFamily="18" charset="0"/>
                        </a:rPr>
                        <a:t>929,308,411</a:t>
                      </a:r>
                    </a:p>
                  </a:txBody>
                  <a:tcPr marL="6350" marR="6350" marT="6350" marB="0" anchor="ctr"/>
                </a:tc>
                <a:tc v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300" b="1" u="none" strike="noStrike" dirty="0">
                          <a:effectLst/>
                          <a:latin typeface="Arial Nova" panose="020B0504020202020204" pitchFamily="34" charset="0"/>
                          <a:cs typeface="Times New Roman" panose="02020603050405020304" pitchFamily="18" charset="0"/>
                        </a:rPr>
                        <a:t>Highlight 1: </a:t>
                      </a:r>
                      <a:r>
                        <a:rPr lang="en-US" sz="1300" b="0" u="none" strike="noStrike" dirty="0">
                          <a:effectLst/>
                          <a:latin typeface="Arial Nova" panose="020B0504020202020204" pitchFamily="34" charset="0"/>
                          <a:cs typeface="Times New Roman" panose="02020603050405020304" pitchFamily="18" charset="0"/>
                        </a:rPr>
                        <a:t>Revenues</a:t>
                      </a:r>
                      <a:endParaRPr lang="en-US" sz="1300" b="0" i="0" u="none" strike="noStrike" dirty="0">
                        <a:solidFill>
                          <a:srgbClr val="000000"/>
                        </a:solidFill>
                        <a:effectLst/>
                        <a:latin typeface="Arial Nova" panose="020B0504020202020204" pitchFamily="34" charset="0"/>
                        <a:cs typeface="Times New Roman" panose="02020603050405020304" pitchFamily="18" charset="0"/>
                      </a:endParaRPr>
                    </a:p>
                  </a:txBody>
                  <a:tcPr marL="6350" marR="6350" marT="6350" marB="0" anchor="ctr"/>
                </a:tc>
                <a:extLst>
                  <a:ext uri="{0D108BD9-81ED-4DB2-BD59-A6C34878D82A}">
                    <a16:rowId xmlns:a16="http://schemas.microsoft.com/office/drawing/2014/main" val="4083085258"/>
                  </a:ext>
                </a:extLst>
              </a:tr>
              <a:tr h="364502">
                <a:tc vMerge="1">
                  <a:txBody>
                    <a:bodyPr/>
                    <a:lstStyle/>
                    <a:p>
                      <a:pPr algn="ctr" fontAlgn="ctr"/>
                      <a:endParaRPr lang="en-US" sz="1100" b="1" i="0" u="none" strike="noStrike">
                        <a:solidFill>
                          <a:srgbClr val="000000"/>
                        </a:solidFill>
                        <a:effectLst>
                          <a:outerShdw blurRad="50800" dist="38100" dir="5400000" algn="t" rotWithShape="0">
                            <a:prstClr val="black">
                              <a:alpha val="40000"/>
                            </a:prstClr>
                          </a:outerShdw>
                        </a:effectLst>
                        <a:latin typeface="Calibri" panose="020F0502020204030204" pitchFamily="34" charset="0"/>
                      </a:endParaRPr>
                    </a:p>
                  </a:txBody>
                  <a:tcPr marL="9525" marR="9525" marT="9525" marB="0" anchor="ctr"/>
                </a:tc>
                <a:tc vMerge="1">
                  <a:txBody>
                    <a:bodyPr/>
                    <a:lstStyle/>
                    <a:p>
                      <a:pPr algn="l" fontAlgn="ctr"/>
                      <a:endParaRPr lang="en-US" sz="1100" b="0" i="0" u="none" strike="noStrike" dirty="0">
                        <a:solidFill>
                          <a:srgbClr val="000000"/>
                        </a:solidFill>
                        <a:effectLst/>
                        <a:latin typeface="Calibri" panose="020F0502020204030204" pitchFamily="34" charset="0"/>
                      </a:endParaRPr>
                    </a:p>
                  </a:txBody>
                  <a:tcPr marL="9525" marR="9525" marT="9525" marB="0" anchor="ctr"/>
                </a:tc>
                <a:tc vMerge="1">
                  <a:txBody>
                    <a:bodyPr/>
                    <a:lstStyle/>
                    <a:p>
                      <a:endParaRPr lang="en-US"/>
                    </a:p>
                  </a:txBody>
                  <a:tcPr/>
                </a:tc>
                <a:tc>
                  <a:txBody>
                    <a:bodyPr/>
                    <a:lstStyle/>
                    <a:p>
                      <a:pPr algn="l" fontAlgn="b"/>
                      <a:r>
                        <a:rPr lang="en-US" sz="1300" b="1" u="none" strike="noStrike" dirty="0">
                          <a:effectLst/>
                          <a:latin typeface="Arial Nova" panose="020B0504020202020204" pitchFamily="34" charset="0"/>
                          <a:cs typeface="Times New Roman" panose="02020603050405020304" pitchFamily="18" charset="0"/>
                        </a:rPr>
                        <a:t>Highlight 2: </a:t>
                      </a:r>
                      <a:r>
                        <a:rPr lang="en-US" sz="1300" b="0" u="none" strike="noStrike" dirty="0">
                          <a:effectLst/>
                          <a:latin typeface="Arial Nova" panose="020B0504020202020204" pitchFamily="34" charset="0"/>
                          <a:cs typeface="Times New Roman" panose="02020603050405020304" pitchFamily="18" charset="0"/>
                        </a:rPr>
                        <a:t>Visitor Arrivals</a:t>
                      </a:r>
                      <a:endParaRPr lang="en-US" sz="1300" b="0" i="0" u="none" strike="noStrike" dirty="0">
                        <a:solidFill>
                          <a:srgbClr val="000000"/>
                        </a:solidFill>
                        <a:effectLst/>
                        <a:latin typeface="Arial Nova" panose="020B0504020202020204" pitchFamily="34" charset="0"/>
                        <a:cs typeface="Times New Roman" panose="02020603050405020304" pitchFamily="18" charset="0"/>
                      </a:endParaRPr>
                    </a:p>
                  </a:txBody>
                  <a:tcPr marL="6350" marR="6350" marT="6350" marB="0" anchor="ctr"/>
                </a:tc>
                <a:extLst>
                  <a:ext uri="{0D108BD9-81ED-4DB2-BD59-A6C34878D82A}">
                    <a16:rowId xmlns:a16="http://schemas.microsoft.com/office/drawing/2014/main" val="3113218790"/>
                  </a:ext>
                </a:extLst>
              </a:tr>
              <a:tr h="412121">
                <a:tc rowSpan="2">
                  <a:txBody>
                    <a:bodyPr/>
                    <a:lstStyle/>
                    <a:p>
                      <a:pPr algn="ctr"/>
                      <a:r>
                        <a:rPr lang="en-US" sz="1300" b="1" u="none" strike="noStrike">
                          <a:effectLst>
                            <a:outerShdw blurRad="50800" dist="38100" dir="5400000" algn="t" rotWithShape="0">
                              <a:prstClr val="black">
                                <a:alpha val="40000"/>
                              </a:prstClr>
                            </a:outerShdw>
                          </a:effectLst>
                          <a:latin typeface="Arial Nova" panose="020B0504020202020204" pitchFamily="34" charset="0"/>
                          <a:cs typeface="Times New Roman" panose="02020603050405020304" pitchFamily="18" charset="0"/>
                        </a:rPr>
                        <a:t>FY: 27</a:t>
                      </a:r>
                      <a:endParaRPr lang="en-US" sz="2400">
                        <a:latin typeface="Arial Nova" panose="020B0504020202020204" pitchFamily="34" charset="0"/>
                        <a:cs typeface="Times New Roman" panose="02020603050405020304" pitchFamily="18" charset="0"/>
                      </a:endParaRPr>
                    </a:p>
                  </a:txBody>
                  <a:tcPr marL="6350" marR="6350" marT="6350" marB="0" anchor="ctr"/>
                </a:tc>
                <a:tc rowSpan="2">
                  <a:txBody>
                    <a:bodyPr/>
                    <a:lstStyle/>
                    <a:p>
                      <a:r>
                        <a:rPr lang="en-US" sz="1300" b="0" i="0" u="none" strike="noStrike" dirty="0">
                          <a:solidFill>
                            <a:srgbClr val="000000"/>
                          </a:solidFill>
                          <a:effectLst/>
                          <a:latin typeface="Arial Nova" panose="020B0504020202020204" pitchFamily="34" charset="0"/>
                          <a:cs typeface="Times New Roman" panose="02020603050405020304" pitchFamily="18" charset="0"/>
                        </a:rPr>
                        <a:t>$934,553,644</a:t>
                      </a:r>
                    </a:p>
                  </a:txBody>
                  <a:tcPr marL="6350" marR="6350" marT="6350" marB="0" anchor="ctr"/>
                </a:tc>
                <a:tc vMerge="1">
                  <a:txBody>
                    <a:bodyPr/>
                    <a:lstStyle/>
                    <a:p>
                      <a:endParaRPr lang="en-US"/>
                    </a:p>
                  </a:txBody>
                  <a:tcPr/>
                </a:tc>
                <a:tc>
                  <a:txBody>
                    <a:bodyPr/>
                    <a:lstStyle/>
                    <a:p>
                      <a:pPr algn="l" fontAlgn="b"/>
                      <a:r>
                        <a:rPr lang="en-US" sz="1300" b="1" u="none" strike="noStrike" dirty="0">
                          <a:effectLst/>
                          <a:latin typeface="Arial Nova" panose="020B0504020202020204" pitchFamily="34" charset="0"/>
                          <a:cs typeface="Times New Roman" panose="02020603050405020304" pitchFamily="18" charset="0"/>
                        </a:rPr>
                        <a:t>Highlight 3: </a:t>
                      </a:r>
                      <a:r>
                        <a:rPr lang="en-US" sz="1300" b="0" u="none" strike="noStrike" dirty="0">
                          <a:effectLst/>
                          <a:latin typeface="Arial Nova" panose="020B0504020202020204" pitchFamily="34" charset="0"/>
                          <a:cs typeface="Times New Roman" panose="02020603050405020304" pitchFamily="18" charset="0"/>
                        </a:rPr>
                        <a:t>Workforce</a:t>
                      </a:r>
                      <a:endParaRPr lang="en-US" sz="1300" b="0" i="0" u="none" strike="noStrike" dirty="0">
                        <a:solidFill>
                          <a:srgbClr val="000000"/>
                        </a:solidFill>
                        <a:effectLst/>
                        <a:latin typeface="Arial Nova" panose="020B0504020202020204" pitchFamily="34" charset="0"/>
                        <a:cs typeface="Times New Roman" panose="02020603050405020304" pitchFamily="18" charset="0"/>
                      </a:endParaRPr>
                    </a:p>
                  </a:txBody>
                  <a:tcPr marL="6350" marR="6350" marT="6350" marB="0" anchor="ctr"/>
                </a:tc>
                <a:extLst>
                  <a:ext uri="{0D108BD9-81ED-4DB2-BD59-A6C34878D82A}">
                    <a16:rowId xmlns:a16="http://schemas.microsoft.com/office/drawing/2014/main" val="1657307122"/>
                  </a:ext>
                </a:extLst>
              </a:tr>
              <a:tr h="341799">
                <a:tc vMerge="1">
                  <a:txBody>
                    <a:bodyPr/>
                    <a:lstStyle/>
                    <a:p>
                      <a:endParaRPr lang="en-US"/>
                    </a:p>
                  </a:txBody>
                  <a:tcPr/>
                </a:tc>
                <a:tc vMerge="1">
                  <a:txBody>
                    <a:bodyPr/>
                    <a:lstStyle/>
                    <a:p>
                      <a:endParaRPr lang="en-US"/>
                    </a:p>
                  </a:txBody>
                  <a:tcPr/>
                </a:tc>
                <a:tc v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300" b="1" u="none" strike="noStrike" dirty="0">
                          <a:effectLst/>
                          <a:latin typeface="Arial Nova" panose="020B0504020202020204" pitchFamily="34" charset="0"/>
                          <a:cs typeface="Times New Roman" panose="02020603050405020304" pitchFamily="18" charset="0"/>
                        </a:rPr>
                        <a:t>Highlight 4: </a:t>
                      </a:r>
                      <a:r>
                        <a:rPr lang="en-US" sz="1300" b="0" u="none" strike="noStrike" dirty="0">
                          <a:effectLst/>
                          <a:latin typeface="Arial Nova" panose="020B0504020202020204" pitchFamily="34" charset="0"/>
                          <a:cs typeface="Times New Roman" panose="02020603050405020304" pitchFamily="18" charset="0"/>
                        </a:rPr>
                        <a:t>Gross Territorial Product (GTP)</a:t>
                      </a:r>
                      <a:endParaRPr lang="en-US" sz="1300" b="0" i="0" u="none" strike="noStrike" dirty="0">
                        <a:solidFill>
                          <a:srgbClr val="000000"/>
                        </a:solidFill>
                        <a:effectLst/>
                        <a:latin typeface="Arial Nova" panose="020B0504020202020204" pitchFamily="34" charset="0"/>
                        <a:cs typeface="Times New Roman" panose="02020603050405020304" pitchFamily="18" charset="0"/>
                      </a:endParaRPr>
                    </a:p>
                  </a:txBody>
                  <a:tcPr marL="6350" marR="6350" marT="6350" marB="0" anchor="ctr"/>
                </a:tc>
                <a:extLst>
                  <a:ext uri="{0D108BD9-81ED-4DB2-BD59-A6C34878D82A}">
                    <a16:rowId xmlns:a16="http://schemas.microsoft.com/office/drawing/2014/main" val="18618752"/>
                  </a:ext>
                </a:extLst>
              </a:tr>
            </a:tbl>
          </a:graphicData>
        </a:graphic>
      </p:graphicFrame>
      <p:pic>
        <p:nvPicPr>
          <p:cNvPr id="5" name="Picture 4">
            <a:extLst>
              <a:ext uri="{FF2B5EF4-FFF2-40B4-BE49-F238E27FC236}">
                <a16:creationId xmlns:a16="http://schemas.microsoft.com/office/drawing/2014/main" id="{2D215F76-E0BC-4EA4-709E-8741B01209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8400" y="6326293"/>
            <a:ext cx="863600" cy="565064"/>
          </a:xfrm>
          <a:prstGeom prst="rect">
            <a:avLst/>
          </a:prstGeom>
        </p:spPr>
      </p:pic>
      <p:sp>
        <p:nvSpPr>
          <p:cNvPr id="8" name="Slide Number Placeholder 7">
            <a:extLst>
              <a:ext uri="{FF2B5EF4-FFF2-40B4-BE49-F238E27FC236}">
                <a16:creationId xmlns:a16="http://schemas.microsoft.com/office/drawing/2014/main" id="{59D40FC3-F642-B145-CAFA-3815E6D29AAF}"/>
              </a:ext>
            </a:extLst>
          </p:cNvPr>
          <p:cNvSpPr>
            <a:spLocks noGrp="1"/>
          </p:cNvSpPr>
          <p:nvPr>
            <p:ph type="sldNum" sz="quarter" idx="12"/>
          </p:nvPr>
        </p:nvSpPr>
        <p:spPr/>
        <p:txBody>
          <a:bodyPr/>
          <a:lstStyle/>
          <a:p>
            <a:fld id="{B6F15528-21DE-4FAA-801E-634DDDAF4B2B}" type="slidenum">
              <a:rPr lang="en-US" smtClean="0"/>
              <a:pPr/>
              <a:t>41</a:t>
            </a:fld>
            <a:endParaRPr lang="en-US"/>
          </a:p>
        </p:txBody>
      </p:sp>
      <p:graphicFrame>
        <p:nvGraphicFramePr>
          <p:cNvPr id="11" name="Table 10">
            <a:extLst>
              <a:ext uri="{FF2B5EF4-FFF2-40B4-BE49-F238E27FC236}">
                <a16:creationId xmlns:a16="http://schemas.microsoft.com/office/drawing/2014/main" id="{1F0CBA32-2081-741B-B120-F36869D4FD77}"/>
              </a:ext>
            </a:extLst>
          </p:cNvPr>
          <p:cNvGraphicFramePr>
            <a:graphicFrameLocks noGrp="1"/>
          </p:cNvGraphicFramePr>
          <p:nvPr>
            <p:extLst>
              <p:ext uri="{D42A27DB-BD31-4B8C-83A1-F6EECF244321}">
                <p14:modId xmlns:p14="http://schemas.microsoft.com/office/powerpoint/2010/main" val="3213737196"/>
              </p:ext>
            </p:extLst>
          </p:nvPr>
        </p:nvGraphicFramePr>
        <p:xfrm>
          <a:off x="643024" y="3148841"/>
          <a:ext cx="10921178" cy="1219200"/>
        </p:xfrm>
        <a:graphic>
          <a:graphicData uri="http://schemas.openxmlformats.org/drawingml/2006/table">
            <a:tbl>
              <a:tblPr/>
              <a:tblGrid>
                <a:gridCol w="10921178">
                  <a:extLst>
                    <a:ext uri="{9D8B030D-6E8A-4147-A177-3AD203B41FA5}">
                      <a16:colId xmlns:a16="http://schemas.microsoft.com/office/drawing/2014/main" val="3983809056"/>
                    </a:ext>
                  </a:extLst>
                </a:gridCol>
              </a:tblGrid>
              <a:tr h="91440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dirty="0">
                          <a:effectLst/>
                          <a:latin typeface="Arial Nova" panose="020B0504020202020204" pitchFamily="34" charset="0"/>
                        </a:rPr>
                        <a:t>The U.S. Virgin Islands’ total estimated </a:t>
                      </a:r>
                      <a:r>
                        <a:rPr lang="en-US" sz="1200" b="1" i="0" dirty="0">
                          <a:effectLst/>
                          <a:latin typeface="Arial Nova" panose="020B0504020202020204" pitchFamily="34" charset="0"/>
                        </a:rPr>
                        <a:t>GROSS</a:t>
                      </a:r>
                      <a:r>
                        <a:rPr lang="en-US" sz="1200" b="0" i="0" dirty="0">
                          <a:effectLst/>
                          <a:latin typeface="Arial Nova" panose="020B0504020202020204" pitchFamily="34" charset="0"/>
                        </a:rPr>
                        <a:t> revenues for FY 2026 ($929,308,411) and FY 2027 ($934,553,644) represent the combined collections from the territory’s major tax and revenue sources, including </a:t>
                      </a:r>
                      <a:r>
                        <a:rPr lang="en-US" sz="1200" b="1" i="0" dirty="0">
                          <a:effectLst/>
                          <a:latin typeface="Arial Nova" panose="020B0504020202020204" pitchFamily="34" charset="0"/>
                        </a:rPr>
                        <a:t>Real Property Taxes, Individual Income Taxes, Corporate Taxes, Excise Taxes, Gross Receipts Taxes, Stamp Taxes, Corporate Franchise Taxes, and Other Revenues</a:t>
                      </a:r>
                      <a:r>
                        <a:rPr lang="en-US" sz="1200" b="0" i="0" dirty="0">
                          <a:effectLst/>
                          <a:latin typeface="Arial Nova" panose="020B0504020202020204" pitchFamily="34" charset="0"/>
                        </a:rPr>
                        <a:t>. </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dirty="0">
                        <a:solidFill>
                          <a:srgbClr val="FF0000"/>
                        </a:solidFill>
                        <a:effectLst/>
                        <a:latin typeface="Arial Nova" panose="020B05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dirty="0">
                          <a:solidFill>
                            <a:srgbClr val="FF0000"/>
                          </a:solidFill>
                          <a:effectLst/>
                          <a:latin typeface="Arial Nova" panose="020B0504020202020204" pitchFamily="34" charset="0"/>
                        </a:rPr>
                        <a:t>No Transfers-in or Transfers-out included. The Office of Management and Budget will report NET Revenue.</a:t>
                      </a:r>
                    </a:p>
                  </a:txBody>
                  <a:tcPr marL="60960" marR="60960" marT="30480" marB="3048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9185469"/>
                  </a:ext>
                </a:extLst>
              </a:tr>
              <a:tr h="243840">
                <a:tc>
                  <a:txBody>
                    <a:bodyPr/>
                    <a:lstStyle/>
                    <a:p>
                      <a:pPr>
                        <a:lnSpc>
                          <a:spcPct val="100000"/>
                        </a:lnSpc>
                      </a:pPr>
                      <a:endParaRPr lang="en-VI" sz="1200" dirty="0">
                        <a:latin typeface="Arial Nova" panose="020B0504020202020204" pitchFamily="34" charset="0"/>
                      </a:endParaRPr>
                    </a:p>
                  </a:txBody>
                  <a:tcPr marL="60960" marR="60960" marT="30480" marB="30480">
                    <a:lnL w="12700" cmpd="sng">
                      <a:noFill/>
                      <a:prstDash val="solid"/>
                    </a:lnL>
                    <a:lnR w="12700" cmpd="sng">
                      <a:noFill/>
                      <a:prstDash val="soli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507365543"/>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r="-61138" b="-14587"/>
            </a:stretch>
          </a:blipFill>
        </p:spPr>
        <p:txBody>
          <a:bodyPr/>
          <a:lstStyle/>
          <a:p>
            <a:endParaRPr lang="en-US" sz="1200">
              <a:latin typeface="Times New Roman" panose="02020603050405020304" pitchFamily="18" charset="0"/>
              <a:cs typeface="Times New Roman" panose="02020603050405020304" pitchFamily="18" charset="0"/>
            </a:endParaRPr>
          </a:p>
        </p:txBody>
      </p:sp>
      <p:sp>
        <p:nvSpPr>
          <p:cNvPr id="3" name="TextBox 3"/>
          <p:cNvSpPr txBox="1"/>
          <p:nvPr/>
        </p:nvSpPr>
        <p:spPr>
          <a:xfrm>
            <a:off x="1603357" y="681876"/>
            <a:ext cx="8985287" cy="637097"/>
          </a:xfrm>
          <a:prstGeom prst="rect">
            <a:avLst/>
          </a:prstGeom>
        </p:spPr>
        <p:txBody>
          <a:bodyPr lIns="0" tIns="0" rIns="0" bIns="0" rtlCol="0" anchor="t">
            <a:spAutoFit/>
          </a:bodyPr>
          <a:lstStyle/>
          <a:p>
            <a:pPr algn="ctr">
              <a:lnSpc>
                <a:spcPts val="5280"/>
              </a:lnSpc>
              <a:spcBef>
                <a:spcPct val="0"/>
              </a:spcBef>
            </a:pPr>
            <a:r>
              <a:rPr lang="en-US" sz="4400" b="1" dirty="0">
                <a:solidFill>
                  <a:srgbClr val="000000"/>
                </a:solidFill>
                <a:latin typeface="Arial Nova" panose="020B0504020202020204" pitchFamily="34" charset="0"/>
                <a:ea typeface="Mardoto Heavy"/>
                <a:cs typeface="Times New Roman" panose="02020603050405020304" pitchFamily="18" charset="0"/>
                <a:sym typeface="Mardoto Heavy"/>
              </a:rPr>
              <a:t>Objectives</a:t>
            </a:r>
          </a:p>
        </p:txBody>
      </p:sp>
      <p:sp>
        <p:nvSpPr>
          <p:cNvPr id="4" name="TextBox 4"/>
          <p:cNvSpPr txBox="1"/>
          <p:nvPr/>
        </p:nvSpPr>
        <p:spPr>
          <a:xfrm>
            <a:off x="2422453" y="2097992"/>
            <a:ext cx="3448116" cy="342594"/>
          </a:xfrm>
          <a:prstGeom prst="rect">
            <a:avLst/>
          </a:prstGeom>
        </p:spPr>
        <p:txBody>
          <a:bodyPr lIns="0" tIns="0" rIns="0" bIns="0" rtlCol="0" anchor="t">
            <a:spAutoFit/>
          </a:bodyPr>
          <a:lstStyle/>
          <a:p>
            <a:pPr algn="ctr">
              <a:lnSpc>
                <a:spcPts val="2860"/>
              </a:lnSpc>
              <a:spcBef>
                <a:spcPct val="0"/>
              </a:spcBef>
            </a:pPr>
            <a:r>
              <a:rPr lang="en-US" sz="2200" b="1">
                <a:solidFill>
                  <a:srgbClr val="000000"/>
                </a:solidFill>
                <a:latin typeface="Arial Nova" panose="020B0504020202020204" pitchFamily="34" charset="0"/>
                <a:ea typeface="Aileron Bold"/>
                <a:cs typeface="Times New Roman" panose="02020603050405020304" pitchFamily="18" charset="0"/>
                <a:sym typeface="Aileron Bold"/>
              </a:rPr>
              <a:t>Objective 1. </a:t>
            </a:r>
          </a:p>
        </p:txBody>
      </p:sp>
      <p:sp>
        <p:nvSpPr>
          <p:cNvPr id="6" name="AutoShape 6"/>
          <p:cNvSpPr/>
          <p:nvPr/>
        </p:nvSpPr>
        <p:spPr>
          <a:xfrm>
            <a:off x="2422453" y="2579497"/>
            <a:ext cx="3448116" cy="0"/>
          </a:xfrm>
          <a:prstGeom prst="line">
            <a:avLst/>
          </a:prstGeom>
          <a:ln w="114300" cap="flat">
            <a:solidFill>
              <a:srgbClr val="EFA038"/>
            </a:solidFill>
            <a:prstDash val="solid"/>
            <a:headEnd type="none" w="sm" len="sm"/>
            <a:tailEnd type="none" w="sm" len="sm"/>
          </a:ln>
        </p:spPr>
        <p:txBody>
          <a:bodyPr/>
          <a:lstStyle/>
          <a:p>
            <a:endParaRPr lang="en-US" sz="1200">
              <a:latin typeface="Arial Nova" panose="020B0504020202020204" pitchFamily="34" charset="0"/>
              <a:cs typeface="Times New Roman" panose="02020603050405020304" pitchFamily="18" charset="0"/>
            </a:endParaRPr>
          </a:p>
        </p:txBody>
      </p:sp>
      <p:sp>
        <p:nvSpPr>
          <p:cNvPr id="7" name="TextBox 7"/>
          <p:cNvSpPr txBox="1"/>
          <p:nvPr/>
        </p:nvSpPr>
        <p:spPr>
          <a:xfrm>
            <a:off x="6283259" y="2097992"/>
            <a:ext cx="3494579" cy="342594"/>
          </a:xfrm>
          <a:prstGeom prst="rect">
            <a:avLst/>
          </a:prstGeom>
        </p:spPr>
        <p:txBody>
          <a:bodyPr lIns="0" tIns="0" rIns="0" bIns="0" rtlCol="0" anchor="t">
            <a:spAutoFit/>
          </a:bodyPr>
          <a:lstStyle/>
          <a:p>
            <a:pPr algn="ctr">
              <a:lnSpc>
                <a:spcPts val="2860"/>
              </a:lnSpc>
              <a:spcBef>
                <a:spcPct val="0"/>
              </a:spcBef>
            </a:pPr>
            <a:r>
              <a:rPr lang="en-US" sz="2200" b="1">
                <a:solidFill>
                  <a:srgbClr val="000000"/>
                </a:solidFill>
                <a:latin typeface="Arial Nova" panose="020B0504020202020204" pitchFamily="34" charset="0"/>
                <a:ea typeface="Aileron Bold"/>
                <a:cs typeface="Times New Roman" panose="02020603050405020304" pitchFamily="18" charset="0"/>
                <a:sym typeface="Aileron Bold"/>
              </a:rPr>
              <a:t>Objective 2.	</a:t>
            </a:r>
          </a:p>
        </p:txBody>
      </p:sp>
      <p:sp>
        <p:nvSpPr>
          <p:cNvPr id="9" name="AutoShape 9"/>
          <p:cNvSpPr/>
          <p:nvPr/>
        </p:nvSpPr>
        <p:spPr>
          <a:xfrm>
            <a:off x="6283259" y="2579497"/>
            <a:ext cx="3494579" cy="0"/>
          </a:xfrm>
          <a:prstGeom prst="line">
            <a:avLst/>
          </a:prstGeom>
          <a:ln w="114300" cap="flat">
            <a:solidFill>
              <a:srgbClr val="EFA038"/>
            </a:solidFill>
            <a:prstDash val="solid"/>
            <a:headEnd type="none" w="sm" len="sm"/>
            <a:tailEnd type="none" w="sm" len="sm"/>
          </a:ln>
        </p:spPr>
        <p:txBody>
          <a:bodyPr/>
          <a:lstStyle/>
          <a:p>
            <a:endParaRPr lang="en-US" sz="1200">
              <a:latin typeface="Arial Nova" panose="020B0504020202020204" pitchFamily="34" charset="0"/>
              <a:cs typeface="Times New Roman" panose="02020603050405020304" pitchFamily="18" charset="0"/>
            </a:endParaRPr>
          </a:p>
        </p:txBody>
      </p:sp>
      <p:sp>
        <p:nvSpPr>
          <p:cNvPr id="10" name="TextBox 10"/>
          <p:cNvSpPr txBox="1"/>
          <p:nvPr/>
        </p:nvSpPr>
        <p:spPr>
          <a:xfrm>
            <a:off x="2422453" y="4117467"/>
            <a:ext cx="3448116" cy="342594"/>
          </a:xfrm>
          <a:prstGeom prst="rect">
            <a:avLst/>
          </a:prstGeom>
        </p:spPr>
        <p:txBody>
          <a:bodyPr wrap="square" lIns="0" tIns="0" rIns="0" bIns="0" rtlCol="0" anchor="t">
            <a:spAutoFit/>
          </a:bodyPr>
          <a:lstStyle/>
          <a:p>
            <a:pPr algn="ctr">
              <a:lnSpc>
                <a:spcPts val="2860"/>
              </a:lnSpc>
              <a:spcBef>
                <a:spcPct val="0"/>
              </a:spcBef>
            </a:pPr>
            <a:r>
              <a:rPr lang="en-US" sz="2200" b="1" dirty="0">
                <a:solidFill>
                  <a:srgbClr val="000000"/>
                </a:solidFill>
                <a:latin typeface="Arial Nova" panose="020B0504020202020204" pitchFamily="34" charset="0"/>
                <a:ea typeface="Aileron Bold"/>
                <a:cs typeface="Times New Roman" panose="02020603050405020304" pitchFamily="18" charset="0"/>
                <a:sym typeface="Aileron Bold"/>
              </a:rPr>
              <a:t>Objective 3.	</a:t>
            </a:r>
          </a:p>
        </p:txBody>
      </p:sp>
      <p:sp>
        <p:nvSpPr>
          <p:cNvPr id="12" name="AutoShape 12"/>
          <p:cNvSpPr/>
          <p:nvPr/>
        </p:nvSpPr>
        <p:spPr>
          <a:xfrm>
            <a:off x="2422453" y="4598971"/>
            <a:ext cx="3448116" cy="0"/>
          </a:xfrm>
          <a:prstGeom prst="line">
            <a:avLst/>
          </a:prstGeom>
          <a:ln w="114300" cap="flat">
            <a:solidFill>
              <a:srgbClr val="EFA038"/>
            </a:solidFill>
            <a:prstDash val="solid"/>
            <a:headEnd type="none" w="sm" len="sm"/>
            <a:tailEnd type="none" w="sm" len="sm"/>
          </a:ln>
        </p:spPr>
        <p:txBody>
          <a:bodyPr/>
          <a:lstStyle/>
          <a:p>
            <a:endParaRPr lang="en-US" sz="1200">
              <a:latin typeface="Arial Nova" panose="020B0504020202020204" pitchFamily="34" charset="0"/>
              <a:cs typeface="Times New Roman" panose="02020603050405020304" pitchFamily="18" charset="0"/>
            </a:endParaRPr>
          </a:p>
        </p:txBody>
      </p:sp>
      <p:sp>
        <p:nvSpPr>
          <p:cNvPr id="13" name="TextBox 13"/>
          <p:cNvSpPr txBox="1"/>
          <p:nvPr/>
        </p:nvSpPr>
        <p:spPr>
          <a:xfrm>
            <a:off x="6283259" y="4117467"/>
            <a:ext cx="3494579" cy="342594"/>
          </a:xfrm>
          <a:prstGeom prst="rect">
            <a:avLst/>
          </a:prstGeom>
        </p:spPr>
        <p:txBody>
          <a:bodyPr lIns="0" tIns="0" rIns="0" bIns="0" rtlCol="0" anchor="t">
            <a:spAutoFit/>
          </a:bodyPr>
          <a:lstStyle/>
          <a:p>
            <a:pPr algn="ctr">
              <a:lnSpc>
                <a:spcPts val="2860"/>
              </a:lnSpc>
              <a:spcBef>
                <a:spcPct val="0"/>
              </a:spcBef>
            </a:pPr>
            <a:r>
              <a:rPr lang="en-US" sz="2200" b="1">
                <a:solidFill>
                  <a:srgbClr val="000000"/>
                </a:solidFill>
                <a:latin typeface="Arial Nova" panose="020B0504020202020204" pitchFamily="34" charset="0"/>
                <a:ea typeface="Aileron Bold"/>
                <a:cs typeface="Times New Roman" panose="02020603050405020304" pitchFamily="18" charset="0"/>
                <a:sym typeface="Aileron Bold"/>
              </a:rPr>
              <a:t>Objective 4.	</a:t>
            </a:r>
          </a:p>
        </p:txBody>
      </p:sp>
      <p:sp>
        <p:nvSpPr>
          <p:cNvPr id="15" name="AutoShape 15"/>
          <p:cNvSpPr/>
          <p:nvPr/>
        </p:nvSpPr>
        <p:spPr>
          <a:xfrm rot="37478">
            <a:off x="6283154" y="4618021"/>
            <a:ext cx="3494787" cy="0"/>
          </a:xfrm>
          <a:prstGeom prst="line">
            <a:avLst/>
          </a:prstGeom>
          <a:ln w="114300" cap="flat">
            <a:solidFill>
              <a:srgbClr val="EFA038"/>
            </a:solidFill>
            <a:prstDash val="solid"/>
            <a:headEnd type="none" w="sm" len="sm"/>
            <a:tailEnd type="none" w="sm" len="sm"/>
          </a:ln>
        </p:spPr>
        <p:txBody>
          <a:bodyPr/>
          <a:lstStyle/>
          <a:p>
            <a:endParaRPr lang="en-US" sz="1200">
              <a:latin typeface="Arial Nova" panose="020B05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0CBD73E-F779-6C86-7C56-234EDEBFF4EE}"/>
              </a:ext>
            </a:extLst>
          </p:cNvPr>
          <p:cNvSpPr txBox="1"/>
          <p:nvPr/>
        </p:nvSpPr>
        <p:spPr>
          <a:xfrm>
            <a:off x="2511188" y="2579497"/>
            <a:ext cx="3359381" cy="1569660"/>
          </a:xfrm>
          <a:prstGeom prst="rect">
            <a:avLst/>
          </a:prstGeom>
          <a:noFill/>
        </p:spPr>
        <p:txBody>
          <a:bodyPr wrap="square" rtlCol="0">
            <a:spAutoFit/>
          </a:bodyPr>
          <a:lstStyle/>
          <a:p>
            <a:pPr algn="just"/>
            <a:r>
              <a:rPr lang="en-US" sz="1200" dirty="0">
                <a:latin typeface="Arial Nova" panose="020B0504020202020204" pitchFamily="34" charset="0"/>
              </a:rPr>
              <a:t>Enhance the production and timeliness of core economic data. Objective (2026): Publish a reliable schedule for key indicators (e.g., CPI, unemployment, GDP) with at least 90% of reports released on or before target dates. Implement standardized quality checks and revision tracking to minimize errors and ensure consistent methodology.</a:t>
            </a:r>
            <a:endParaRPr lang="en-US" sz="1200" i="1" dirty="0">
              <a:latin typeface="Arial Nova" panose="020B0504020202020204" pitchFamily="34" charset="0"/>
            </a:endParaRPr>
          </a:p>
        </p:txBody>
      </p:sp>
      <p:pic>
        <p:nvPicPr>
          <p:cNvPr id="8" name="Picture 7">
            <a:extLst>
              <a:ext uri="{FF2B5EF4-FFF2-40B4-BE49-F238E27FC236}">
                <a16:creationId xmlns:a16="http://schemas.microsoft.com/office/drawing/2014/main" id="{520800FF-8F14-C31E-8460-C3DBAB22AA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8400" y="6292936"/>
            <a:ext cx="863600" cy="565064"/>
          </a:xfrm>
          <a:prstGeom prst="rect">
            <a:avLst/>
          </a:prstGeom>
        </p:spPr>
      </p:pic>
      <p:graphicFrame>
        <p:nvGraphicFramePr>
          <p:cNvPr id="11" name="Table 10">
            <a:extLst>
              <a:ext uri="{FF2B5EF4-FFF2-40B4-BE49-F238E27FC236}">
                <a16:creationId xmlns:a16="http://schemas.microsoft.com/office/drawing/2014/main" id="{7FB94720-7AB8-EE1C-8DF2-79681F24B326}"/>
              </a:ext>
            </a:extLst>
          </p:cNvPr>
          <p:cNvGraphicFramePr>
            <a:graphicFrameLocks noGrp="1"/>
          </p:cNvGraphicFramePr>
          <p:nvPr>
            <p:extLst>
              <p:ext uri="{D42A27DB-BD31-4B8C-83A1-F6EECF244321}">
                <p14:modId xmlns:p14="http://schemas.microsoft.com/office/powerpoint/2010/main" val="2918485859"/>
              </p:ext>
            </p:extLst>
          </p:nvPr>
        </p:nvGraphicFramePr>
        <p:xfrm>
          <a:off x="6283257" y="2681097"/>
          <a:ext cx="3494580" cy="1158240"/>
        </p:xfrm>
        <a:graphic>
          <a:graphicData uri="http://schemas.openxmlformats.org/drawingml/2006/table">
            <a:tbl>
              <a:tblPr/>
              <a:tblGrid>
                <a:gridCol w="3494580">
                  <a:extLst>
                    <a:ext uri="{9D8B030D-6E8A-4147-A177-3AD203B41FA5}">
                      <a16:colId xmlns:a16="http://schemas.microsoft.com/office/drawing/2014/main" val="4028641237"/>
                    </a:ext>
                  </a:extLst>
                </a:gridCol>
              </a:tblGrid>
              <a:tr h="975360">
                <a:tc>
                  <a:txBody>
                    <a:bodyPr/>
                    <a:lstStyle/>
                    <a:p>
                      <a:pPr algn="just" fontAlgn="t">
                        <a:lnSpc>
                          <a:spcPct val="100000"/>
                        </a:lnSpc>
                        <a:buNone/>
                      </a:pPr>
                      <a:r>
                        <a:rPr lang="en-US" sz="1200" kern="1200" dirty="0">
                          <a:solidFill>
                            <a:schemeClr val="tx1"/>
                          </a:solidFill>
                          <a:latin typeface="+mn-lt"/>
                          <a:ea typeface="+mn-ea"/>
                          <a:cs typeface="+mn-cs"/>
                        </a:rPr>
                        <a:t>Modernize data integration by 2026 by centralizing administrative datasets and establishing data cleaning and validation procedures. Aim for a unified economic database and complete documentation for major indicators.</a:t>
                      </a:r>
                    </a:p>
                  </a:txBody>
                  <a:tcPr marL="60960" marR="60960" marT="30480" marB="3048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4031942785"/>
                  </a:ext>
                </a:extLst>
              </a:tr>
              <a:tr h="182880">
                <a:tc>
                  <a:txBody>
                    <a:bodyPr/>
                    <a:lstStyle/>
                    <a:p>
                      <a:endParaRPr lang="en-VI" sz="800" dirty="0"/>
                    </a:p>
                  </a:txBody>
                  <a:tcPr marL="60960" marR="60960" marT="30480" marB="30480">
                    <a:lnL w="12700" cmpd="sng">
                      <a:noFill/>
                      <a:prstDash val="solid"/>
                    </a:lnL>
                    <a:lnR w="12700" cmpd="sng">
                      <a:noFill/>
                      <a:prstDash val="soli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671618596"/>
                  </a:ext>
                </a:extLst>
              </a:tr>
            </a:tbl>
          </a:graphicData>
        </a:graphic>
      </p:graphicFrame>
      <p:sp>
        <p:nvSpPr>
          <p:cNvPr id="17" name="TextBox 16">
            <a:extLst>
              <a:ext uri="{FF2B5EF4-FFF2-40B4-BE49-F238E27FC236}">
                <a16:creationId xmlns:a16="http://schemas.microsoft.com/office/drawing/2014/main" id="{2CA40492-1184-6474-A10D-5BC91532D25A}"/>
              </a:ext>
            </a:extLst>
          </p:cNvPr>
          <p:cNvSpPr txBox="1"/>
          <p:nvPr/>
        </p:nvSpPr>
        <p:spPr>
          <a:xfrm>
            <a:off x="2422453" y="4738631"/>
            <a:ext cx="3448116" cy="830997"/>
          </a:xfrm>
          <a:prstGeom prst="rect">
            <a:avLst/>
          </a:prstGeom>
          <a:noFill/>
        </p:spPr>
        <p:txBody>
          <a:bodyPr wrap="square">
            <a:spAutoFit/>
          </a:bodyPr>
          <a:lstStyle/>
          <a:p>
            <a:pPr algn="just"/>
            <a:r>
              <a:rPr lang="en-US" sz="1200" dirty="0"/>
              <a:t>Expand applied research to aid policy and planning. Objective (2026): Produce four key policy research products with clear findings and actionable recommendations for budgeting and planning.</a:t>
            </a:r>
            <a:endParaRPr lang="en-VI" sz="1200" dirty="0"/>
          </a:p>
        </p:txBody>
      </p:sp>
      <p:sp>
        <p:nvSpPr>
          <p:cNvPr id="21" name="TextBox 20">
            <a:extLst>
              <a:ext uri="{FF2B5EF4-FFF2-40B4-BE49-F238E27FC236}">
                <a16:creationId xmlns:a16="http://schemas.microsoft.com/office/drawing/2014/main" id="{297CB643-312C-249D-3736-2C75E0CAC023}"/>
              </a:ext>
            </a:extLst>
          </p:cNvPr>
          <p:cNvSpPr txBox="1"/>
          <p:nvPr/>
        </p:nvSpPr>
        <p:spPr>
          <a:xfrm>
            <a:off x="6283257" y="4651128"/>
            <a:ext cx="3494580" cy="830997"/>
          </a:xfrm>
          <a:prstGeom prst="rect">
            <a:avLst/>
          </a:prstGeom>
          <a:noFill/>
        </p:spPr>
        <p:txBody>
          <a:bodyPr wrap="square">
            <a:spAutoFit/>
          </a:bodyPr>
          <a:lstStyle/>
          <a:p>
            <a:pPr algn="just"/>
            <a:r>
              <a:rPr lang="en-US" sz="1200" dirty="0"/>
              <a:t>Objective for 2026: Improve transparency by launching a public data portal for easier access to economic information. Aim for a 25% increase in report downloads and stakeholder satisfaction.</a:t>
            </a:r>
            <a:endParaRPr lang="en-VI" sz="1200" dirty="0"/>
          </a:p>
        </p:txBody>
      </p:sp>
      <p:sp>
        <p:nvSpPr>
          <p:cNvPr id="14" name="TextBox 13">
            <a:extLst>
              <a:ext uri="{FF2B5EF4-FFF2-40B4-BE49-F238E27FC236}">
                <a16:creationId xmlns:a16="http://schemas.microsoft.com/office/drawing/2014/main" id="{79501F6D-D9C3-1669-6FA9-D0ECCA638AC0}"/>
              </a:ext>
            </a:extLst>
          </p:cNvPr>
          <p:cNvSpPr txBox="1"/>
          <p:nvPr/>
        </p:nvSpPr>
        <p:spPr>
          <a:xfrm>
            <a:off x="9440135" y="6495696"/>
            <a:ext cx="2039789" cy="276999"/>
          </a:xfrm>
          <a:prstGeom prst="rect">
            <a:avLst/>
          </a:prstGeom>
          <a:noFill/>
        </p:spPr>
        <p:txBody>
          <a:bodyPr wrap="none" rtlCol="0">
            <a:spAutoFit/>
          </a:bodyPr>
          <a:lstStyle/>
          <a:p>
            <a:r>
              <a:rPr lang="en-US" sz="1200" dirty="0"/>
              <a:t>All data is subject to revision. </a:t>
            </a:r>
          </a:p>
        </p:txBody>
      </p:sp>
      <p:pic>
        <p:nvPicPr>
          <p:cNvPr id="16" name="Picture 15">
            <a:extLst>
              <a:ext uri="{FF2B5EF4-FFF2-40B4-BE49-F238E27FC236}">
                <a16:creationId xmlns:a16="http://schemas.microsoft.com/office/drawing/2014/main" id="{0D5075B0-A6D1-DBAC-E4B8-174479011FF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9108" b="98254" l="4162" r="94601">
                        <a14:foregroundMark x1="38920" y1="24539" x2="60067" y2="95829"/>
                        <a14:foregroundMark x1="54331" y1="22890" x2="92351" y2="53055"/>
                        <a14:foregroundMark x1="92351" y1="53055" x2="94713" y2="62658"/>
                        <a14:foregroundMark x1="21597" y1="34433" x2="6299" y2="74297"/>
                        <a14:foregroundMark x1="6299" y1="74297" x2="6299" y2="74297"/>
                        <a14:foregroundMark x1="15748" y1="36372" x2="62767" y2="76237"/>
                        <a14:foregroundMark x1="51969" y1="26867" x2="84139" y2="70223"/>
                        <a14:foregroundMark x1="84139" y1="70223" x2="84814" y2="72260"/>
                        <a14:foregroundMark x1="39820" y1="21242" x2="52868" y2="19108"/>
                        <a14:foregroundMark x1="12373" y1="48885" x2="52418" y2="85645"/>
                        <a14:foregroundMark x1="52418" y1="85645" x2="55118" y2="86227"/>
                        <a14:foregroundMark x1="9561" y1="69156" x2="11811" y2="39767"/>
                        <a14:foregroundMark x1="25647" y1="57614" x2="37795" y2="91562"/>
                        <a14:foregroundMark x1="69516" y1="50533" x2="74691" y2="86906"/>
                        <a14:foregroundMark x1="22272" y1="31232" x2="6074" y2="55674"/>
                        <a14:foregroundMark x1="9561" y1="45199" x2="5849" y2="63531"/>
                        <a14:foregroundMark x1="4162" y1="49079" x2="5849" y2="62076"/>
                        <a14:foregroundMark x1="47132" y1="33754" x2="72666" y2="51503"/>
                        <a14:foregroundMark x1="40945" y1="98254" x2="68391" y2="95150"/>
                        <a14:foregroundMark x1="78853" y1="88749" x2="85377" y2="83996"/>
                      </a14:backgroundRemoval>
                    </a14:imgEffect>
                  </a14:imgLayer>
                </a14:imgProps>
              </a:ext>
              <a:ext uri="{28A0092B-C50C-407E-A947-70E740481C1C}">
                <a14:useLocalDpi xmlns:a14="http://schemas.microsoft.com/office/drawing/2010/main" val="0"/>
              </a:ext>
            </a:extLst>
          </a:blip>
          <a:srcRect t="10744"/>
          <a:stretch>
            <a:fillRect/>
          </a:stretch>
        </p:blipFill>
        <p:spPr>
          <a:xfrm>
            <a:off x="5667203" y="1231648"/>
            <a:ext cx="857595" cy="887722"/>
          </a:xfrm>
          <a:prstGeom prst="rect">
            <a:avLst/>
          </a:prstGeom>
        </p:spPr>
      </p:pic>
      <p:sp>
        <p:nvSpPr>
          <p:cNvPr id="18" name="Slide Number Placeholder 17">
            <a:extLst>
              <a:ext uri="{FF2B5EF4-FFF2-40B4-BE49-F238E27FC236}">
                <a16:creationId xmlns:a16="http://schemas.microsoft.com/office/drawing/2014/main" id="{ECD05A8D-983F-B7B6-2443-18A4CC74AD86}"/>
              </a:ext>
            </a:extLst>
          </p:cNvPr>
          <p:cNvSpPr>
            <a:spLocks noGrp="1"/>
          </p:cNvSpPr>
          <p:nvPr>
            <p:ph type="sldNum" sz="quarter" idx="12"/>
          </p:nvPr>
        </p:nvSpPr>
        <p:spPr/>
        <p:txBody>
          <a:bodyPr/>
          <a:lstStyle/>
          <a:p>
            <a:fld id="{B6F15528-21DE-4FAA-801E-634DDDAF4B2B}" type="slidenum">
              <a:rPr lang="en-US" smtClean="0"/>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2192000" cy="6857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202" t="-14587" r="-40936"/>
            </a:stretch>
          </a:blipFill>
        </p:spPr>
        <p:txBody>
          <a:bodyPr/>
          <a:lstStyle/>
          <a:p>
            <a:r>
              <a:rPr lang="en-US" sz="120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p:txBody>
      </p:sp>
      <p:grpSp>
        <p:nvGrpSpPr>
          <p:cNvPr id="3" name="Group 3"/>
          <p:cNvGrpSpPr/>
          <p:nvPr/>
        </p:nvGrpSpPr>
        <p:grpSpPr>
          <a:xfrm>
            <a:off x="6077930" y="5255367"/>
            <a:ext cx="1004569" cy="1106928"/>
            <a:chOff x="0" y="0"/>
            <a:chExt cx="396867" cy="437305"/>
          </a:xfrm>
        </p:grpSpPr>
        <p:sp>
          <p:nvSpPr>
            <p:cNvPr id="4" name="Freeform 4"/>
            <p:cNvSpPr/>
            <p:nvPr/>
          </p:nvSpPr>
          <p:spPr>
            <a:xfrm>
              <a:off x="0" y="0"/>
              <a:ext cx="396867" cy="437305"/>
            </a:xfrm>
            <a:custGeom>
              <a:avLst/>
              <a:gdLst/>
              <a:ahLst/>
              <a:cxnLst/>
              <a:rect l="l" t="t" r="r" b="b"/>
              <a:pathLst>
                <a:path w="396867" h="437305">
                  <a:moveTo>
                    <a:pt x="0" y="0"/>
                  </a:moveTo>
                  <a:lnTo>
                    <a:pt x="396867" y="0"/>
                  </a:lnTo>
                  <a:lnTo>
                    <a:pt x="396867" y="437305"/>
                  </a:lnTo>
                  <a:lnTo>
                    <a:pt x="0" y="437305"/>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5" name="TextBox 5"/>
            <p:cNvSpPr txBox="1"/>
            <p:nvPr/>
          </p:nvSpPr>
          <p:spPr>
            <a:xfrm>
              <a:off x="0" y="19050"/>
              <a:ext cx="396867" cy="418255"/>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grpSp>
        <p:nvGrpSpPr>
          <p:cNvPr id="6" name="Group 6"/>
          <p:cNvGrpSpPr/>
          <p:nvPr/>
        </p:nvGrpSpPr>
        <p:grpSpPr>
          <a:xfrm>
            <a:off x="6237113" y="1197166"/>
            <a:ext cx="4923439" cy="4747967"/>
            <a:chOff x="0" y="0"/>
            <a:chExt cx="1945062" cy="1875740"/>
          </a:xfrm>
          <a:solidFill>
            <a:srgbClr val="002060"/>
          </a:solidFill>
        </p:grpSpPr>
        <p:sp>
          <p:nvSpPr>
            <p:cNvPr id="7" name="Freeform 7"/>
            <p:cNvSpPr/>
            <p:nvPr/>
          </p:nvSpPr>
          <p:spPr>
            <a:xfrm>
              <a:off x="0" y="0"/>
              <a:ext cx="1945062" cy="1875740"/>
            </a:xfrm>
            <a:custGeom>
              <a:avLst/>
              <a:gdLst/>
              <a:ahLst/>
              <a:cxnLst/>
              <a:rect l="l" t="t" r="r" b="b"/>
              <a:pathLst>
                <a:path w="1945062" h="1875740">
                  <a:moveTo>
                    <a:pt x="0" y="0"/>
                  </a:moveTo>
                  <a:lnTo>
                    <a:pt x="1945062" y="0"/>
                  </a:lnTo>
                  <a:lnTo>
                    <a:pt x="1945062" y="1875740"/>
                  </a:lnTo>
                  <a:lnTo>
                    <a:pt x="0" y="1875740"/>
                  </a:lnTo>
                  <a:close/>
                </a:path>
              </a:pathLst>
            </a:custGeom>
            <a:grpFill/>
          </p:spPr>
          <p:txBody>
            <a:bodyPr/>
            <a:lstStyle/>
            <a:p>
              <a:endParaRPr lang="en-US" sz="1200">
                <a:latin typeface="Times New Roman" panose="02020603050405020304" pitchFamily="18" charset="0"/>
                <a:cs typeface="Times New Roman" panose="02020603050405020304" pitchFamily="18" charset="0"/>
              </a:endParaRPr>
            </a:p>
          </p:txBody>
        </p:sp>
        <p:sp>
          <p:nvSpPr>
            <p:cNvPr id="8" name="TextBox 8"/>
            <p:cNvSpPr txBox="1"/>
            <p:nvPr/>
          </p:nvSpPr>
          <p:spPr>
            <a:xfrm>
              <a:off x="0" y="19050"/>
              <a:ext cx="1945062" cy="1856690"/>
            </a:xfrm>
            <a:prstGeom prst="rect">
              <a:avLst/>
            </a:prstGeom>
            <a:grpFill/>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rot="-5400000">
            <a:off x="3447696" y="-1055768"/>
            <a:ext cx="83345" cy="4931047"/>
            <a:chOff x="0" y="0"/>
            <a:chExt cx="43804" cy="1630466"/>
          </a:xfrm>
        </p:grpSpPr>
        <p:sp>
          <p:nvSpPr>
            <p:cNvPr id="11" name="Freeform 11"/>
            <p:cNvSpPr/>
            <p:nvPr/>
          </p:nvSpPr>
          <p:spPr>
            <a:xfrm>
              <a:off x="0" y="0"/>
              <a:ext cx="43804" cy="1630466"/>
            </a:xfrm>
            <a:custGeom>
              <a:avLst/>
              <a:gdLst/>
              <a:ahLst/>
              <a:cxnLst/>
              <a:rect l="l" t="t" r="r" b="b"/>
              <a:pathLst>
                <a:path w="43804" h="1630466">
                  <a:moveTo>
                    <a:pt x="0" y="0"/>
                  </a:moveTo>
                  <a:lnTo>
                    <a:pt x="43804" y="0"/>
                  </a:lnTo>
                  <a:lnTo>
                    <a:pt x="43804" y="1630466"/>
                  </a:lnTo>
                  <a:lnTo>
                    <a:pt x="0" y="1630466"/>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12" name="TextBox 12"/>
            <p:cNvSpPr txBox="1"/>
            <p:nvPr/>
          </p:nvSpPr>
          <p:spPr>
            <a:xfrm>
              <a:off x="0" y="19050"/>
              <a:ext cx="43804" cy="1611416"/>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sp>
        <p:nvSpPr>
          <p:cNvPr id="13" name="TextBox 13"/>
          <p:cNvSpPr txBox="1"/>
          <p:nvPr/>
        </p:nvSpPr>
        <p:spPr>
          <a:xfrm>
            <a:off x="1072064" y="653146"/>
            <a:ext cx="5023936" cy="656655"/>
          </a:xfrm>
          <a:prstGeom prst="rect">
            <a:avLst/>
          </a:prstGeom>
        </p:spPr>
        <p:txBody>
          <a:bodyPr wrap="square" lIns="0" tIns="0" rIns="0" bIns="0" rtlCol="0" anchor="t">
            <a:spAutoFit/>
          </a:bodyPr>
          <a:lstStyle/>
          <a:p>
            <a:pPr algn="l"/>
            <a:r>
              <a:rPr lang="en-US" sz="2667" b="1" dirty="0">
                <a:solidFill>
                  <a:srgbClr val="000000"/>
                </a:solidFill>
                <a:latin typeface="Arial Nova" panose="020B0504020202020204" pitchFamily="34" charset="0"/>
                <a:ea typeface="Mardoto Heavy"/>
                <a:cs typeface="Times New Roman" panose="02020603050405020304" pitchFamily="18" charset="0"/>
                <a:sym typeface="Mardoto Heavy"/>
              </a:rPr>
              <a:t>USVI Gross Revenue Forecast</a:t>
            </a:r>
          </a:p>
          <a:p>
            <a:r>
              <a:rPr lang="en-US" sz="1600" dirty="0">
                <a:latin typeface="Arial Nova" panose="020B0504020202020204" pitchFamily="34" charset="0"/>
              </a:rPr>
              <a:t>FY 2023 to 2025 (Actual) – FY 2026 to 2027 (Forecast)</a:t>
            </a:r>
            <a:endParaRPr lang="en-US" sz="1600" dirty="0">
              <a:solidFill>
                <a:srgbClr val="000000"/>
              </a:solidFill>
              <a:latin typeface="Arial Nova" panose="020B0504020202020204" pitchFamily="34" charset="0"/>
              <a:ea typeface="Mardoto Heavy"/>
              <a:cs typeface="Times New Roman" panose="02020603050405020304" pitchFamily="18" charset="0"/>
              <a:sym typeface="Mardoto Heavy"/>
            </a:endParaRPr>
          </a:p>
        </p:txBody>
      </p:sp>
      <p:sp>
        <p:nvSpPr>
          <p:cNvPr id="14" name="TextBox 14"/>
          <p:cNvSpPr txBox="1"/>
          <p:nvPr/>
        </p:nvSpPr>
        <p:spPr>
          <a:xfrm>
            <a:off x="1023844" y="2874069"/>
            <a:ext cx="4127117" cy="517321"/>
          </a:xfrm>
          <a:prstGeom prst="rect">
            <a:avLst/>
          </a:prstGeom>
        </p:spPr>
        <p:txBody>
          <a:bodyPr lIns="0" tIns="0" rIns="0" bIns="0" rtlCol="0" anchor="t">
            <a:spAutoFit/>
          </a:bodyPr>
          <a:lstStyle/>
          <a:p>
            <a:pPr algn="just">
              <a:lnSpc>
                <a:spcPts val="2146"/>
              </a:lnSpc>
            </a:pPr>
            <a:br>
              <a:rPr lang="en-US" sz="1533">
                <a:solidFill>
                  <a:srgbClr val="000000"/>
                </a:solidFill>
                <a:latin typeface="Times New Roman" panose="02020603050405020304" pitchFamily="18" charset="0"/>
                <a:ea typeface="Clear Sans"/>
                <a:cs typeface="Times New Roman" panose="02020603050405020304" pitchFamily="18" charset="0"/>
                <a:sym typeface="Clear Sans"/>
              </a:rPr>
            </a:br>
            <a:endParaRPr lang="en-US" sz="1533">
              <a:solidFill>
                <a:srgbClr val="000000"/>
              </a:solidFill>
              <a:latin typeface="Times New Roman" panose="02020603050405020304" pitchFamily="18" charset="0"/>
              <a:ea typeface="Clear Sans"/>
              <a:cs typeface="Times New Roman" panose="02020603050405020304" pitchFamily="18" charset="0"/>
              <a:sym typeface="Clear Sans"/>
            </a:endParaRPr>
          </a:p>
        </p:txBody>
      </p:sp>
      <p:grpSp>
        <p:nvGrpSpPr>
          <p:cNvPr id="15" name="Group 15"/>
          <p:cNvGrpSpPr/>
          <p:nvPr/>
        </p:nvGrpSpPr>
        <p:grpSpPr>
          <a:xfrm>
            <a:off x="10702135" y="771273"/>
            <a:ext cx="916833" cy="902211"/>
            <a:chOff x="0" y="0"/>
            <a:chExt cx="362206" cy="356429"/>
          </a:xfrm>
        </p:grpSpPr>
        <p:sp>
          <p:nvSpPr>
            <p:cNvPr id="16" name="Freeform 16"/>
            <p:cNvSpPr/>
            <p:nvPr/>
          </p:nvSpPr>
          <p:spPr>
            <a:xfrm>
              <a:off x="0" y="0"/>
              <a:ext cx="362206" cy="356429"/>
            </a:xfrm>
            <a:custGeom>
              <a:avLst/>
              <a:gdLst/>
              <a:ahLst/>
              <a:cxnLst/>
              <a:rect l="l" t="t" r="r" b="b"/>
              <a:pathLst>
                <a:path w="362206" h="356429">
                  <a:moveTo>
                    <a:pt x="0" y="0"/>
                  </a:moveTo>
                  <a:lnTo>
                    <a:pt x="362206" y="0"/>
                  </a:lnTo>
                  <a:lnTo>
                    <a:pt x="362206" y="356429"/>
                  </a:lnTo>
                  <a:lnTo>
                    <a:pt x="0" y="356429"/>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17" name="TextBox 17"/>
            <p:cNvSpPr txBox="1"/>
            <p:nvPr/>
          </p:nvSpPr>
          <p:spPr>
            <a:xfrm>
              <a:off x="0" y="19050"/>
              <a:ext cx="362206" cy="337379"/>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FFA246A6-B62D-6012-31AF-038C4570AF7D}"/>
              </a:ext>
            </a:extLst>
          </p:cNvPr>
          <p:cNvSpPr txBox="1"/>
          <p:nvPr/>
        </p:nvSpPr>
        <p:spPr>
          <a:xfrm>
            <a:off x="1003816" y="2436480"/>
            <a:ext cx="5092185" cy="3540200"/>
          </a:xfrm>
          <a:prstGeom prst="rect">
            <a:avLst/>
          </a:prstGeom>
          <a:noFill/>
        </p:spPr>
        <p:txBody>
          <a:bodyPr wrap="square" rtlCol="0">
            <a:spAutoFit/>
          </a:bodyPr>
          <a:lstStyle/>
          <a:p>
            <a:pPr algn="just" fontAlgn="t">
              <a:buNone/>
            </a:pPr>
            <a:r>
              <a:rPr lang="en-US" sz="1867" dirty="0">
                <a:latin typeface="Arial Nova" panose="020B0504020202020204" pitchFamily="34" charset="0"/>
              </a:rPr>
              <a:t>A consistent upward trend in the gross revenues of the US Virgin Islands (USVI) from fiscal year 2022 to fiscal year 2027. Revenues rise from approximately $849.2 million in 2022 to $862.3 million in 2025, with a slight dip in 2023 but overall stable growth. The forecast indicates revenues of $866.4 million in 2026 and $870.7 million in 2027, reflecting moderate fiscal strengthening. This pattern suggests a maturing revenue base supported by sustained economic activity and stable tax performance.</a:t>
            </a:r>
          </a:p>
        </p:txBody>
      </p:sp>
      <p:pic>
        <p:nvPicPr>
          <p:cNvPr id="21" name="Picture 20">
            <a:extLst>
              <a:ext uri="{FF2B5EF4-FFF2-40B4-BE49-F238E27FC236}">
                <a16:creationId xmlns:a16="http://schemas.microsoft.com/office/drawing/2014/main" id="{69B03748-1197-FA9C-68EA-AFD16E754B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1909" y="928826"/>
            <a:ext cx="448643" cy="293552"/>
          </a:xfrm>
          <a:prstGeom prst="rect">
            <a:avLst/>
          </a:prstGeom>
          <a:effectLst>
            <a:outerShdw blurRad="50800" dist="38100" dir="16200000" rotWithShape="0">
              <a:prstClr val="black">
                <a:alpha val="40000"/>
              </a:prstClr>
            </a:outerShdw>
          </a:effectLst>
        </p:spPr>
      </p:pic>
      <p:sp>
        <p:nvSpPr>
          <p:cNvPr id="19" name="TextBox 18">
            <a:extLst>
              <a:ext uri="{FF2B5EF4-FFF2-40B4-BE49-F238E27FC236}">
                <a16:creationId xmlns:a16="http://schemas.microsoft.com/office/drawing/2014/main" id="{CED29ED9-84C0-B81E-104D-50E3DCCCC159}"/>
              </a:ext>
            </a:extLst>
          </p:cNvPr>
          <p:cNvSpPr txBox="1"/>
          <p:nvPr/>
        </p:nvSpPr>
        <p:spPr>
          <a:xfrm>
            <a:off x="10214835" y="6504492"/>
            <a:ext cx="1973617" cy="256545"/>
          </a:xfrm>
          <a:prstGeom prst="rect">
            <a:avLst/>
          </a:prstGeom>
          <a:noFill/>
        </p:spPr>
        <p:txBody>
          <a:bodyPr wrap="none" rtlCol="0">
            <a:spAutoFit/>
          </a:bodyPr>
          <a:lstStyle/>
          <a:p>
            <a:r>
              <a:rPr lang="en-US" sz="1067" dirty="0">
                <a:latin typeface="Arial Nova" panose="020B0504020202020204" pitchFamily="34" charset="0"/>
              </a:rPr>
              <a:t>All data is subject to revision. </a:t>
            </a:r>
          </a:p>
        </p:txBody>
      </p:sp>
      <p:sp>
        <p:nvSpPr>
          <p:cNvPr id="20" name="TextBox 19">
            <a:extLst>
              <a:ext uri="{FF2B5EF4-FFF2-40B4-BE49-F238E27FC236}">
                <a16:creationId xmlns:a16="http://schemas.microsoft.com/office/drawing/2014/main" id="{0C840D7F-CB24-CB83-635E-9A9B131B261B}"/>
              </a:ext>
            </a:extLst>
          </p:cNvPr>
          <p:cNvSpPr txBox="1"/>
          <p:nvPr/>
        </p:nvSpPr>
        <p:spPr>
          <a:xfrm>
            <a:off x="7125515" y="6042408"/>
            <a:ext cx="3690434" cy="256545"/>
          </a:xfrm>
          <a:prstGeom prst="rect">
            <a:avLst/>
          </a:prstGeom>
          <a:noFill/>
        </p:spPr>
        <p:txBody>
          <a:bodyPr wrap="none" rtlCol="0">
            <a:spAutoFit/>
          </a:bodyPr>
          <a:lstStyle/>
          <a:p>
            <a:r>
              <a:rPr lang="en-US" sz="1067" b="1" dirty="0">
                <a:latin typeface="Arial Nova" panose="020B0504020202020204" pitchFamily="34" charset="0"/>
              </a:rPr>
              <a:t>Note: Actuals compiled from DOF at </a:t>
            </a:r>
            <a:r>
              <a:rPr lang="en-US" sz="1067" b="1" dirty="0">
                <a:latin typeface="Arial Nova" panose="020B0504020202020204" pitchFamily="34" charset="0"/>
                <a:hlinkClick r:id="rId5"/>
              </a:rPr>
              <a:t>https://dof.vi.gov/</a:t>
            </a:r>
            <a:r>
              <a:rPr lang="en-US" sz="1067" b="1" dirty="0">
                <a:latin typeface="Arial Nova" panose="020B0504020202020204" pitchFamily="34" charset="0"/>
              </a:rPr>
              <a:t> </a:t>
            </a:r>
          </a:p>
        </p:txBody>
      </p:sp>
      <p:graphicFrame>
        <p:nvGraphicFramePr>
          <p:cNvPr id="24" name="Table 23">
            <a:extLst>
              <a:ext uri="{FF2B5EF4-FFF2-40B4-BE49-F238E27FC236}">
                <a16:creationId xmlns:a16="http://schemas.microsoft.com/office/drawing/2014/main" id="{532ADD63-1B10-EA52-5760-43E515415157}"/>
              </a:ext>
            </a:extLst>
          </p:cNvPr>
          <p:cNvGraphicFramePr>
            <a:graphicFrameLocks noGrp="1"/>
          </p:cNvGraphicFramePr>
          <p:nvPr/>
        </p:nvGraphicFramePr>
        <p:xfrm>
          <a:off x="1003816" y="1432629"/>
          <a:ext cx="5023936" cy="754125"/>
        </p:xfrm>
        <a:graphic>
          <a:graphicData uri="http://schemas.openxmlformats.org/drawingml/2006/table">
            <a:tbl>
              <a:tblPr/>
              <a:tblGrid>
                <a:gridCol w="5023936">
                  <a:extLst>
                    <a:ext uri="{9D8B030D-6E8A-4147-A177-3AD203B41FA5}">
                      <a16:colId xmlns:a16="http://schemas.microsoft.com/office/drawing/2014/main" val="588222499"/>
                    </a:ext>
                  </a:extLst>
                </a:gridCol>
              </a:tblGrid>
              <a:tr h="571245">
                <a:tc>
                  <a:txBody>
                    <a:bodyPr/>
                    <a:lstStyle/>
                    <a:p>
                      <a:pPr fontAlgn="t">
                        <a:lnSpc>
                          <a:spcPct val="100000"/>
                        </a:lnSpc>
                        <a:buNone/>
                      </a:pPr>
                      <a:r>
                        <a:rPr lang="en-US" sz="800" b="1" i="0" dirty="0">
                          <a:effectLst/>
                          <a:latin typeface="Arial Nova" panose="020B0504020202020204" pitchFamily="34" charset="0"/>
                        </a:rPr>
                        <a:t>Note:</a:t>
                      </a:r>
                      <a:r>
                        <a:rPr lang="en-US" sz="800" b="0" i="0" dirty="0">
                          <a:effectLst/>
                          <a:latin typeface="Arial Nova" panose="020B0504020202020204" pitchFamily="34" charset="0"/>
                        </a:rPr>
                        <a:t> This chart includes the Big Five revenue generators: </a:t>
                      </a:r>
                      <a:r>
                        <a:rPr lang="en-US" sz="800" b="1" i="0" dirty="0">
                          <a:effectLst/>
                          <a:latin typeface="Arial Nova" panose="020B0504020202020204" pitchFamily="34" charset="0"/>
                        </a:rPr>
                        <a:t>Real Property</a:t>
                      </a:r>
                      <a:r>
                        <a:rPr lang="en-US" sz="800" b="0" i="0" dirty="0">
                          <a:effectLst/>
                          <a:latin typeface="Arial Nova" panose="020B0504020202020204" pitchFamily="34" charset="0"/>
                        </a:rPr>
                        <a:t>, </a:t>
                      </a:r>
                      <a:r>
                        <a:rPr lang="en-US" sz="800" b="1" i="0" dirty="0">
                          <a:effectLst/>
                          <a:latin typeface="Arial Nova" panose="020B0504020202020204" pitchFamily="34" charset="0"/>
                        </a:rPr>
                        <a:t>Individual Income</a:t>
                      </a:r>
                      <a:r>
                        <a:rPr lang="en-US" sz="800" b="0" i="0" dirty="0">
                          <a:effectLst/>
                          <a:latin typeface="Arial Nova" panose="020B0504020202020204" pitchFamily="34" charset="0"/>
                        </a:rPr>
                        <a:t>, </a:t>
                      </a:r>
                      <a:r>
                        <a:rPr lang="en-US" sz="800" b="1" i="0" dirty="0">
                          <a:effectLst/>
                          <a:latin typeface="Arial Nova" panose="020B0504020202020204" pitchFamily="34" charset="0"/>
                        </a:rPr>
                        <a:t>Corporate Taxes</a:t>
                      </a:r>
                      <a:r>
                        <a:rPr lang="en-US" sz="800" b="0" i="0" dirty="0">
                          <a:effectLst/>
                          <a:latin typeface="Arial Nova" panose="020B0504020202020204" pitchFamily="34" charset="0"/>
                        </a:rPr>
                        <a:t>, </a:t>
                      </a:r>
                      <a:r>
                        <a:rPr lang="en-US" sz="800" b="1" i="0" dirty="0">
                          <a:effectLst/>
                          <a:latin typeface="Arial Nova" panose="020B0504020202020204" pitchFamily="34" charset="0"/>
                        </a:rPr>
                        <a:t>Excise</a:t>
                      </a:r>
                      <a:r>
                        <a:rPr lang="en-US" sz="800" b="0" i="0" dirty="0">
                          <a:effectLst/>
                          <a:latin typeface="Arial Nova" panose="020B0504020202020204" pitchFamily="34" charset="0"/>
                        </a:rPr>
                        <a:t>, and </a:t>
                      </a:r>
                      <a:r>
                        <a:rPr lang="en-US" sz="800" b="1" i="0" dirty="0">
                          <a:effectLst/>
                          <a:latin typeface="Arial Nova" panose="020B0504020202020204" pitchFamily="34" charset="0"/>
                        </a:rPr>
                        <a:t>Gross Receipts</a:t>
                      </a:r>
                      <a:r>
                        <a:rPr lang="en-US" sz="800" b="0" i="0" dirty="0">
                          <a:effectLst/>
                          <a:latin typeface="Arial Nova" panose="020B0504020202020204" pitchFamily="34" charset="0"/>
                        </a:rPr>
                        <a:t>, which together represent the primary sources of government revenue. No Transfers-in or Transfers-out included.</a:t>
                      </a:r>
                    </a:p>
                  </a:txBody>
                  <a:tcPr marL="60960" marR="60960" marT="30480" marB="3048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4305878"/>
                  </a:ext>
                </a:extLst>
              </a:tr>
              <a:tr h="182880">
                <a:tc>
                  <a:txBody>
                    <a:bodyPr/>
                    <a:lstStyle/>
                    <a:p>
                      <a:endParaRPr lang="en-VI" sz="800" dirty="0"/>
                    </a:p>
                  </a:txBody>
                  <a:tcPr marL="60960" marR="60960" marT="30480" marB="30480">
                    <a:lnL w="12700" cmpd="sng">
                      <a:noFill/>
                      <a:prstDash val="solid"/>
                    </a:lnL>
                    <a:lnR w="12700" cmpd="sng">
                      <a:noFill/>
                      <a:prstDash val="soli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196260172"/>
                  </a:ext>
                </a:extLst>
              </a:tr>
            </a:tbl>
          </a:graphicData>
        </a:graphic>
      </p:graphicFrame>
      <p:pic>
        <p:nvPicPr>
          <p:cNvPr id="18" name="Picture 17">
            <a:extLst>
              <a:ext uri="{FF2B5EF4-FFF2-40B4-BE49-F238E27FC236}">
                <a16:creationId xmlns:a16="http://schemas.microsoft.com/office/drawing/2014/main" id="{D67478C5-C2B7-9F0B-D2C1-3EB91AB13E3F}"/>
              </a:ext>
            </a:extLst>
          </p:cNvPr>
          <p:cNvPicPr>
            <a:picLocks noChangeAspect="1"/>
          </p:cNvPicPr>
          <p:nvPr/>
        </p:nvPicPr>
        <p:blipFill>
          <a:blip r:embed="rId6"/>
          <a:stretch>
            <a:fillRect/>
          </a:stretch>
        </p:blipFill>
        <p:spPr>
          <a:xfrm>
            <a:off x="6198314" y="1179569"/>
            <a:ext cx="5030863" cy="485893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D7B49-36AE-DC64-05A8-119BB40C057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27C1218-EE81-3999-C377-BC711C41D641}"/>
              </a:ext>
            </a:extLst>
          </p:cNvPr>
          <p:cNvSpPr>
            <a:spLocks noGrp="1" noRot="1" noMove="1" noResize="1" noEditPoints="1" noAdjustHandles="1" noChangeArrowheads="1" noChangeShapeType="1"/>
          </p:cNvSpPr>
          <p:nvPr/>
        </p:nvSpPr>
        <p:spPr>
          <a:xfrm>
            <a:off x="0" y="-224185"/>
            <a:ext cx="12192000" cy="708218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202" t="-14587" r="-40936"/>
            </a:stretch>
          </a:blipFill>
        </p:spPr>
        <p:txBody>
          <a:bodyPr/>
          <a:lstStyle/>
          <a:p>
            <a:r>
              <a:rPr lang="en-US" sz="120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p:txBody>
      </p:sp>
      <p:grpSp>
        <p:nvGrpSpPr>
          <p:cNvPr id="3" name="Group 3">
            <a:extLst>
              <a:ext uri="{FF2B5EF4-FFF2-40B4-BE49-F238E27FC236}">
                <a16:creationId xmlns:a16="http://schemas.microsoft.com/office/drawing/2014/main" id="{9FFBFBDF-D1B0-F885-399D-71B4C378FAAA}"/>
              </a:ext>
            </a:extLst>
          </p:cNvPr>
          <p:cNvGrpSpPr/>
          <p:nvPr/>
        </p:nvGrpSpPr>
        <p:grpSpPr>
          <a:xfrm>
            <a:off x="5826920" y="5255367"/>
            <a:ext cx="1004569" cy="1106928"/>
            <a:chOff x="0" y="0"/>
            <a:chExt cx="396867" cy="437305"/>
          </a:xfrm>
        </p:grpSpPr>
        <p:sp>
          <p:nvSpPr>
            <p:cNvPr id="4" name="Freeform 4">
              <a:extLst>
                <a:ext uri="{FF2B5EF4-FFF2-40B4-BE49-F238E27FC236}">
                  <a16:creationId xmlns:a16="http://schemas.microsoft.com/office/drawing/2014/main" id="{49CC39AB-77D4-332A-986D-2DCF13D228C9}"/>
                </a:ext>
              </a:extLst>
            </p:cNvPr>
            <p:cNvSpPr/>
            <p:nvPr/>
          </p:nvSpPr>
          <p:spPr>
            <a:xfrm>
              <a:off x="0" y="0"/>
              <a:ext cx="396867" cy="437305"/>
            </a:xfrm>
            <a:custGeom>
              <a:avLst/>
              <a:gdLst/>
              <a:ahLst/>
              <a:cxnLst/>
              <a:rect l="l" t="t" r="r" b="b"/>
              <a:pathLst>
                <a:path w="396867" h="437305">
                  <a:moveTo>
                    <a:pt x="0" y="0"/>
                  </a:moveTo>
                  <a:lnTo>
                    <a:pt x="396867" y="0"/>
                  </a:lnTo>
                  <a:lnTo>
                    <a:pt x="396867" y="437305"/>
                  </a:lnTo>
                  <a:lnTo>
                    <a:pt x="0" y="437305"/>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5" name="TextBox 5">
              <a:extLst>
                <a:ext uri="{FF2B5EF4-FFF2-40B4-BE49-F238E27FC236}">
                  <a16:creationId xmlns:a16="http://schemas.microsoft.com/office/drawing/2014/main" id="{3F414487-00DB-E0D7-9005-13F288C66CD8}"/>
                </a:ext>
              </a:extLst>
            </p:cNvPr>
            <p:cNvSpPr txBox="1"/>
            <p:nvPr/>
          </p:nvSpPr>
          <p:spPr>
            <a:xfrm>
              <a:off x="0" y="19050"/>
              <a:ext cx="396867" cy="418255"/>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sp>
        <p:nvSpPr>
          <p:cNvPr id="7" name="Freeform 7">
            <a:extLst>
              <a:ext uri="{FF2B5EF4-FFF2-40B4-BE49-F238E27FC236}">
                <a16:creationId xmlns:a16="http://schemas.microsoft.com/office/drawing/2014/main" id="{C98B4EB1-F9FF-3EB4-F0A5-1AC829764E59}"/>
              </a:ext>
            </a:extLst>
          </p:cNvPr>
          <p:cNvSpPr/>
          <p:nvPr/>
        </p:nvSpPr>
        <p:spPr>
          <a:xfrm>
            <a:off x="6211874" y="1166109"/>
            <a:ext cx="4923439" cy="4747967"/>
          </a:xfrm>
          <a:custGeom>
            <a:avLst/>
            <a:gdLst/>
            <a:ahLst/>
            <a:cxnLst/>
            <a:rect l="l" t="t" r="r" b="b"/>
            <a:pathLst>
              <a:path w="1945062" h="1875740">
                <a:moveTo>
                  <a:pt x="0" y="0"/>
                </a:moveTo>
                <a:lnTo>
                  <a:pt x="1945062" y="0"/>
                </a:lnTo>
                <a:lnTo>
                  <a:pt x="1945062" y="1875740"/>
                </a:lnTo>
                <a:lnTo>
                  <a:pt x="0" y="1875740"/>
                </a:lnTo>
                <a:close/>
              </a:path>
            </a:pathLst>
          </a:custGeom>
          <a:solidFill>
            <a:srgbClr val="002060"/>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8" name="TextBox 8">
            <a:extLst>
              <a:ext uri="{FF2B5EF4-FFF2-40B4-BE49-F238E27FC236}">
                <a16:creationId xmlns:a16="http://schemas.microsoft.com/office/drawing/2014/main" id="{592EFEB5-A6A9-DF15-A195-B9F56984C96C}"/>
              </a:ext>
            </a:extLst>
          </p:cNvPr>
          <p:cNvSpPr txBox="1"/>
          <p:nvPr/>
        </p:nvSpPr>
        <p:spPr>
          <a:xfrm>
            <a:off x="6211874" y="1214329"/>
            <a:ext cx="4923439" cy="4699747"/>
          </a:xfrm>
          <a:prstGeom prst="rect">
            <a:avLst/>
          </a:prstGeom>
          <a:solidFill>
            <a:srgbClr val="002060"/>
          </a:solidFill>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nvGrpSpPr>
          <p:cNvPr id="10" name="Group 10">
            <a:extLst>
              <a:ext uri="{FF2B5EF4-FFF2-40B4-BE49-F238E27FC236}">
                <a16:creationId xmlns:a16="http://schemas.microsoft.com/office/drawing/2014/main" id="{70EBF421-5D37-3B50-4431-865D0A16AEBF}"/>
              </a:ext>
            </a:extLst>
          </p:cNvPr>
          <p:cNvGrpSpPr/>
          <p:nvPr/>
        </p:nvGrpSpPr>
        <p:grpSpPr>
          <a:xfrm rot="-5400000">
            <a:off x="3445193" y="-1053264"/>
            <a:ext cx="80741" cy="4923439"/>
            <a:chOff x="0" y="0"/>
            <a:chExt cx="43804" cy="1630466"/>
          </a:xfrm>
        </p:grpSpPr>
        <p:sp>
          <p:nvSpPr>
            <p:cNvPr id="11" name="Freeform 11">
              <a:extLst>
                <a:ext uri="{FF2B5EF4-FFF2-40B4-BE49-F238E27FC236}">
                  <a16:creationId xmlns:a16="http://schemas.microsoft.com/office/drawing/2014/main" id="{35BCE464-BABE-F631-EBC7-9BEA694451F9}"/>
                </a:ext>
              </a:extLst>
            </p:cNvPr>
            <p:cNvSpPr/>
            <p:nvPr/>
          </p:nvSpPr>
          <p:spPr>
            <a:xfrm>
              <a:off x="0" y="0"/>
              <a:ext cx="43804" cy="1630466"/>
            </a:xfrm>
            <a:custGeom>
              <a:avLst/>
              <a:gdLst/>
              <a:ahLst/>
              <a:cxnLst/>
              <a:rect l="l" t="t" r="r" b="b"/>
              <a:pathLst>
                <a:path w="43804" h="1630466">
                  <a:moveTo>
                    <a:pt x="0" y="0"/>
                  </a:moveTo>
                  <a:lnTo>
                    <a:pt x="43804" y="0"/>
                  </a:lnTo>
                  <a:lnTo>
                    <a:pt x="43804" y="1630466"/>
                  </a:lnTo>
                  <a:lnTo>
                    <a:pt x="0" y="1630466"/>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12" name="TextBox 12">
              <a:extLst>
                <a:ext uri="{FF2B5EF4-FFF2-40B4-BE49-F238E27FC236}">
                  <a16:creationId xmlns:a16="http://schemas.microsoft.com/office/drawing/2014/main" id="{947E090C-58EC-52D8-2D5A-FD6A6BC141F0}"/>
                </a:ext>
              </a:extLst>
            </p:cNvPr>
            <p:cNvSpPr txBox="1"/>
            <p:nvPr/>
          </p:nvSpPr>
          <p:spPr>
            <a:xfrm>
              <a:off x="0" y="19050"/>
              <a:ext cx="43804" cy="1611416"/>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sp>
        <p:nvSpPr>
          <p:cNvPr id="13" name="TextBox 13">
            <a:extLst>
              <a:ext uri="{FF2B5EF4-FFF2-40B4-BE49-F238E27FC236}">
                <a16:creationId xmlns:a16="http://schemas.microsoft.com/office/drawing/2014/main" id="{AC3FEDFF-B431-C147-0594-2DFD6D331199}"/>
              </a:ext>
            </a:extLst>
          </p:cNvPr>
          <p:cNvSpPr txBox="1"/>
          <p:nvPr/>
        </p:nvSpPr>
        <p:spPr>
          <a:xfrm>
            <a:off x="1072065" y="653146"/>
            <a:ext cx="5163919" cy="656655"/>
          </a:xfrm>
          <a:prstGeom prst="rect">
            <a:avLst/>
          </a:prstGeom>
        </p:spPr>
        <p:txBody>
          <a:bodyPr wrap="square" lIns="0" tIns="0" rIns="0" bIns="0" rtlCol="0" anchor="t">
            <a:spAutoFit/>
          </a:bodyPr>
          <a:lstStyle/>
          <a:p>
            <a:pPr algn="l"/>
            <a:r>
              <a:rPr lang="en-US" sz="2667" b="1" dirty="0">
                <a:solidFill>
                  <a:srgbClr val="000000"/>
                </a:solidFill>
                <a:latin typeface="Arial Nova" panose="020B0504020202020204" pitchFamily="34" charset="0"/>
                <a:ea typeface="Mardoto Heavy"/>
                <a:cs typeface="Times New Roman" panose="02020603050405020304" pitchFamily="18" charset="0"/>
                <a:sym typeface="Mardoto Heavy"/>
              </a:rPr>
              <a:t>USVI Net Revenue Forecast</a:t>
            </a:r>
          </a:p>
          <a:p>
            <a:r>
              <a:rPr lang="en-US" sz="1600" dirty="0">
                <a:latin typeface="Arial Nova" panose="020B0504020202020204" pitchFamily="34" charset="0"/>
              </a:rPr>
              <a:t>FY 2022 to 2025 (Actual) – FY 2026 to 2027 (Forecast)</a:t>
            </a:r>
            <a:endParaRPr lang="en-US" sz="1600" dirty="0">
              <a:solidFill>
                <a:srgbClr val="000000"/>
              </a:solidFill>
              <a:latin typeface="Arial Nova" panose="020B0504020202020204" pitchFamily="34" charset="0"/>
              <a:ea typeface="Mardoto Heavy"/>
              <a:cs typeface="Times New Roman" panose="02020603050405020304" pitchFamily="18" charset="0"/>
              <a:sym typeface="Mardoto Heavy"/>
            </a:endParaRPr>
          </a:p>
        </p:txBody>
      </p:sp>
      <p:sp>
        <p:nvSpPr>
          <p:cNvPr id="14" name="TextBox 14">
            <a:extLst>
              <a:ext uri="{FF2B5EF4-FFF2-40B4-BE49-F238E27FC236}">
                <a16:creationId xmlns:a16="http://schemas.microsoft.com/office/drawing/2014/main" id="{5B3BDA04-B661-518F-EE9C-F3C9143FAD67}"/>
              </a:ext>
            </a:extLst>
          </p:cNvPr>
          <p:cNvSpPr txBox="1"/>
          <p:nvPr/>
        </p:nvSpPr>
        <p:spPr>
          <a:xfrm>
            <a:off x="1023844" y="2874069"/>
            <a:ext cx="4127117" cy="517321"/>
          </a:xfrm>
          <a:prstGeom prst="rect">
            <a:avLst/>
          </a:prstGeom>
        </p:spPr>
        <p:txBody>
          <a:bodyPr lIns="0" tIns="0" rIns="0" bIns="0" rtlCol="0" anchor="t">
            <a:spAutoFit/>
          </a:bodyPr>
          <a:lstStyle/>
          <a:p>
            <a:pPr algn="just">
              <a:lnSpc>
                <a:spcPts val="2146"/>
              </a:lnSpc>
            </a:pPr>
            <a:br>
              <a:rPr lang="en-US" sz="1533">
                <a:solidFill>
                  <a:srgbClr val="000000"/>
                </a:solidFill>
                <a:latin typeface="Times New Roman" panose="02020603050405020304" pitchFamily="18" charset="0"/>
                <a:ea typeface="Clear Sans"/>
                <a:cs typeface="Times New Roman" panose="02020603050405020304" pitchFamily="18" charset="0"/>
                <a:sym typeface="Clear Sans"/>
              </a:rPr>
            </a:br>
            <a:endParaRPr lang="en-US" sz="1533">
              <a:solidFill>
                <a:srgbClr val="000000"/>
              </a:solidFill>
              <a:latin typeface="Times New Roman" panose="02020603050405020304" pitchFamily="18" charset="0"/>
              <a:ea typeface="Clear Sans"/>
              <a:cs typeface="Times New Roman" panose="02020603050405020304" pitchFamily="18" charset="0"/>
              <a:sym typeface="Clear Sans"/>
            </a:endParaRPr>
          </a:p>
        </p:txBody>
      </p:sp>
      <p:grpSp>
        <p:nvGrpSpPr>
          <p:cNvPr id="15" name="Group 15">
            <a:extLst>
              <a:ext uri="{FF2B5EF4-FFF2-40B4-BE49-F238E27FC236}">
                <a16:creationId xmlns:a16="http://schemas.microsoft.com/office/drawing/2014/main" id="{013750A3-5747-CC6C-B11A-52B43359EFD7}"/>
              </a:ext>
            </a:extLst>
          </p:cNvPr>
          <p:cNvGrpSpPr/>
          <p:nvPr/>
        </p:nvGrpSpPr>
        <p:grpSpPr>
          <a:xfrm>
            <a:off x="10702135" y="771273"/>
            <a:ext cx="916833" cy="902211"/>
            <a:chOff x="0" y="0"/>
            <a:chExt cx="362206" cy="356429"/>
          </a:xfrm>
        </p:grpSpPr>
        <p:sp>
          <p:nvSpPr>
            <p:cNvPr id="16" name="Freeform 16">
              <a:extLst>
                <a:ext uri="{FF2B5EF4-FFF2-40B4-BE49-F238E27FC236}">
                  <a16:creationId xmlns:a16="http://schemas.microsoft.com/office/drawing/2014/main" id="{D6324E03-E4C9-5F1C-62A5-7EEA4B4246A5}"/>
                </a:ext>
              </a:extLst>
            </p:cNvPr>
            <p:cNvSpPr/>
            <p:nvPr/>
          </p:nvSpPr>
          <p:spPr>
            <a:xfrm>
              <a:off x="0" y="0"/>
              <a:ext cx="362206" cy="356429"/>
            </a:xfrm>
            <a:custGeom>
              <a:avLst/>
              <a:gdLst/>
              <a:ahLst/>
              <a:cxnLst/>
              <a:rect l="l" t="t" r="r" b="b"/>
              <a:pathLst>
                <a:path w="362206" h="356429">
                  <a:moveTo>
                    <a:pt x="0" y="0"/>
                  </a:moveTo>
                  <a:lnTo>
                    <a:pt x="362206" y="0"/>
                  </a:lnTo>
                  <a:lnTo>
                    <a:pt x="362206" y="356429"/>
                  </a:lnTo>
                  <a:lnTo>
                    <a:pt x="0" y="356429"/>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17" name="TextBox 17">
              <a:extLst>
                <a:ext uri="{FF2B5EF4-FFF2-40B4-BE49-F238E27FC236}">
                  <a16:creationId xmlns:a16="http://schemas.microsoft.com/office/drawing/2014/main" id="{11F94557-6374-DC47-61BF-4B74F4A6C680}"/>
                </a:ext>
              </a:extLst>
            </p:cNvPr>
            <p:cNvSpPr txBox="1"/>
            <p:nvPr/>
          </p:nvSpPr>
          <p:spPr>
            <a:xfrm>
              <a:off x="0" y="19050"/>
              <a:ext cx="362206" cy="337379"/>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994727E8-000A-79BA-46C8-08B68BB00E62}"/>
              </a:ext>
            </a:extLst>
          </p:cNvPr>
          <p:cNvSpPr txBox="1"/>
          <p:nvPr/>
        </p:nvSpPr>
        <p:spPr>
          <a:xfrm>
            <a:off x="1047953" y="1465414"/>
            <a:ext cx="4899330" cy="4155753"/>
          </a:xfrm>
          <a:prstGeom prst="rect">
            <a:avLst/>
          </a:prstGeom>
          <a:noFill/>
        </p:spPr>
        <p:txBody>
          <a:bodyPr wrap="square" rtlCol="0">
            <a:spAutoFit/>
          </a:bodyPr>
          <a:lstStyle/>
          <a:p>
            <a:pPr algn="just"/>
            <a:r>
              <a:rPr lang="en-US" sz="1600" i="1" dirty="0">
                <a:solidFill>
                  <a:srgbClr val="FF0000"/>
                </a:solidFill>
                <a:latin typeface="Arial Nova" panose="020B0504020202020204" pitchFamily="34" charset="0"/>
              </a:rPr>
              <a:t>Because the chart excludes Transfer-Out, it should be interpreted as a partial or adjusted revenue view rather than total revenue.</a:t>
            </a:r>
          </a:p>
          <a:p>
            <a:endParaRPr lang="en-US" sz="1067" dirty="0">
              <a:latin typeface="Arial Nova" panose="020B0504020202020204" pitchFamily="34" charset="0"/>
            </a:endParaRPr>
          </a:p>
          <a:p>
            <a:pPr algn="just" fontAlgn="t">
              <a:lnSpc>
                <a:spcPct val="100000"/>
              </a:lnSpc>
              <a:buNone/>
            </a:pPr>
            <a:r>
              <a:rPr lang="en-US" sz="1867" dirty="0">
                <a:latin typeface="Arial Nova" panose="020B0504020202020204" pitchFamily="34" charset="0"/>
              </a:rPr>
              <a:t>The net revenue trend for the US Virgin Islands (USVI) shows steady growth from $878.3 million in 2023 to a peak of $901.5 million in 2025. However, forecasts project a sharp drop to $873.9 million in 2026, followed by a partial rebound to $896.7 million in 2027. This suggests that the recent upward momentum may fluctuate due to anticipated economic pressures, leading to a temporary weakening of revenue before stabilizing at a lower growth rate.</a:t>
            </a:r>
          </a:p>
        </p:txBody>
      </p:sp>
      <p:pic>
        <p:nvPicPr>
          <p:cNvPr id="21" name="Picture 20">
            <a:extLst>
              <a:ext uri="{FF2B5EF4-FFF2-40B4-BE49-F238E27FC236}">
                <a16:creationId xmlns:a16="http://schemas.microsoft.com/office/drawing/2014/main" id="{7B9770A8-8519-0DA7-C8A9-A37AB06CB0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7976" y="844951"/>
            <a:ext cx="508302" cy="332588"/>
          </a:xfrm>
          <a:prstGeom prst="rect">
            <a:avLst/>
          </a:prstGeom>
          <a:solidFill>
            <a:schemeClr val="bg1"/>
          </a:solidFill>
          <a:effectLst>
            <a:outerShdw blurRad="50800" dist="38100" dir="16200000" rotWithShape="0">
              <a:prstClr val="black">
                <a:alpha val="40000"/>
              </a:prstClr>
            </a:outerShdw>
          </a:effectLst>
        </p:spPr>
      </p:pic>
      <p:sp>
        <p:nvSpPr>
          <p:cNvPr id="19" name="TextBox 18">
            <a:extLst>
              <a:ext uri="{FF2B5EF4-FFF2-40B4-BE49-F238E27FC236}">
                <a16:creationId xmlns:a16="http://schemas.microsoft.com/office/drawing/2014/main" id="{B024592D-BB25-191F-5EBB-A0A6FF861752}"/>
              </a:ext>
            </a:extLst>
          </p:cNvPr>
          <p:cNvSpPr txBox="1"/>
          <p:nvPr/>
        </p:nvSpPr>
        <p:spPr>
          <a:xfrm>
            <a:off x="10120538" y="6508530"/>
            <a:ext cx="1973617" cy="256545"/>
          </a:xfrm>
          <a:prstGeom prst="rect">
            <a:avLst/>
          </a:prstGeom>
          <a:noFill/>
        </p:spPr>
        <p:txBody>
          <a:bodyPr wrap="none" rtlCol="0">
            <a:spAutoFit/>
          </a:bodyPr>
          <a:lstStyle/>
          <a:p>
            <a:r>
              <a:rPr lang="en-US" sz="1067" dirty="0">
                <a:latin typeface="Arial Nova" panose="020B0504020202020204" pitchFamily="34" charset="0"/>
              </a:rPr>
              <a:t>All data is subject to revision. </a:t>
            </a:r>
          </a:p>
        </p:txBody>
      </p:sp>
      <p:sp>
        <p:nvSpPr>
          <p:cNvPr id="6" name="Slide Number Placeholder 5">
            <a:extLst>
              <a:ext uri="{FF2B5EF4-FFF2-40B4-BE49-F238E27FC236}">
                <a16:creationId xmlns:a16="http://schemas.microsoft.com/office/drawing/2014/main" id="{4EBC7D87-907F-CFEB-F447-CB47C59386B8}"/>
              </a:ext>
            </a:extLst>
          </p:cNvPr>
          <p:cNvSpPr>
            <a:spLocks noGrp="1"/>
          </p:cNvSpPr>
          <p:nvPr>
            <p:ph type="sldNum" sz="quarter" idx="12"/>
          </p:nvPr>
        </p:nvSpPr>
        <p:spPr/>
        <p:txBody>
          <a:bodyPr/>
          <a:lstStyle/>
          <a:p>
            <a:fld id="{B6F15528-21DE-4FAA-801E-634DDDAF4B2B}" type="slidenum">
              <a:rPr lang="en-US" smtClean="0"/>
              <a:pPr/>
              <a:t>44</a:t>
            </a:fld>
            <a:endParaRPr lang="en-US"/>
          </a:p>
        </p:txBody>
      </p:sp>
      <p:pic>
        <p:nvPicPr>
          <p:cNvPr id="9" name="Picture 8">
            <a:extLst>
              <a:ext uri="{FF2B5EF4-FFF2-40B4-BE49-F238E27FC236}">
                <a16:creationId xmlns:a16="http://schemas.microsoft.com/office/drawing/2014/main" id="{AD902841-F293-8B43-F79D-5587F93B6826}"/>
              </a:ext>
            </a:extLst>
          </p:cNvPr>
          <p:cNvPicPr>
            <a:picLocks noChangeAspect="1"/>
          </p:cNvPicPr>
          <p:nvPr/>
        </p:nvPicPr>
        <p:blipFill>
          <a:blip r:embed="rId5"/>
          <a:stretch>
            <a:fillRect/>
          </a:stretch>
        </p:blipFill>
        <p:spPr>
          <a:xfrm>
            <a:off x="6174805" y="1155835"/>
            <a:ext cx="5377431" cy="5148144"/>
          </a:xfrm>
          <a:prstGeom prst="rect">
            <a:avLst/>
          </a:prstGeom>
        </p:spPr>
      </p:pic>
      <p:sp>
        <p:nvSpPr>
          <p:cNvPr id="18" name="TextBox 17">
            <a:extLst>
              <a:ext uri="{FF2B5EF4-FFF2-40B4-BE49-F238E27FC236}">
                <a16:creationId xmlns:a16="http://schemas.microsoft.com/office/drawing/2014/main" id="{1039DB77-7370-1146-4F05-8088CE30FD22}"/>
              </a:ext>
            </a:extLst>
          </p:cNvPr>
          <p:cNvSpPr txBox="1"/>
          <p:nvPr/>
        </p:nvSpPr>
        <p:spPr>
          <a:xfrm>
            <a:off x="9633708" y="6303979"/>
            <a:ext cx="3205365" cy="276999"/>
          </a:xfrm>
          <a:prstGeom prst="rect">
            <a:avLst/>
          </a:prstGeom>
          <a:noFill/>
        </p:spPr>
        <p:txBody>
          <a:bodyPr wrap="square" rtlCol="0">
            <a:spAutoFit/>
          </a:bodyPr>
          <a:lstStyle/>
          <a:p>
            <a:r>
              <a:rPr lang="en-US" sz="1200" b="1" dirty="0">
                <a:latin typeface="Arial Nova" panose="020B0504020202020204" pitchFamily="34" charset="0"/>
              </a:rPr>
              <a:t>Note: Actuals Provided by OMB</a:t>
            </a:r>
          </a:p>
        </p:txBody>
      </p:sp>
    </p:spTree>
    <p:extLst>
      <p:ext uri="{BB962C8B-B14F-4D97-AF65-F5344CB8AC3E}">
        <p14:creationId xmlns:p14="http://schemas.microsoft.com/office/powerpoint/2010/main" val="3379467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54D82-23CA-8F89-7501-467FA92A68B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EE8FA74-9A6D-4643-7FFD-37C8226CDBD7}"/>
              </a:ext>
            </a:extLst>
          </p:cNvPr>
          <p:cNvSpPr/>
          <p:nvPr/>
        </p:nvSpPr>
        <p:spPr>
          <a:xfrm>
            <a:off x="0" y="-224185"/>
            <a:ext cx="12192000" cy="708218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202" t="-14587" r="-40936"/>
            </a:stretch>
          </a:blipFill>
        </p:spPr>
        <p:txBody>
          <a:bodyPr/>
          <a:lstStyle/>
          <a:p>
            <a:r>
              <a:rPr lang="en-US" sz="120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p:txBody>
      </p:sp>
      <p:grpSp>
        <p:nvGrpSpPr>
          <p:cNvPr id="3" name="Group 3">
            <a:extLst>
              <a:ext uri="{FF2B5EF4-FFF2-40B4-BE49-F238E27FC236}">
                <a16:creationId xmlns:a16="http://schemas.microsoft.com/office/drawing/2014/main" id="{C8CEE0B1-DE0A-3FA4-E17A-29B3F957B52E}"/>
              </a:ext>
            </a:extLst>
          </p:cNvPr>
          <p:cNvGrpSpPr/>
          <p:nvPr/>
        </p:nvGrpSpPr>
        <p:grpSpPr>
          <a:xfrm>
            <a:off x="5826920" y="5255367"/>
            <a:ext cx="1004569" cy="1106928"/>
            <a:chOff x="0" y="0"/>
            <a:chExt cx="396867" cy="437305"/>
          </a:xfrm>
        </p:grpSpPr>
        <p:sp>
          <p:nvSpPr>
            <p:cNvPr id="4" name="Freeform 4">
              <a:extLst>
                <a:ext uri="{FF2B5EF4-FFF2-40B4-BE49-F238E27FC236}">
                  <a16:creationId xmlns:a16="http://schemas.microsoft.com/office/drawing/2014/main" id="{A197E629-F4E5-EEE4-D06E-A4270EFDA2C5}"/>
                </a:ext>
              </a:extLst>
            </p:cNvPr>
            <p:cNvSpPr/>
            <p:nvPr/>
          </p:nvSpPr>
          <p:spPr>
            <a:xfrm>
              <a:off x="0" y="0"/>
              <a:ext cx="396867" cy="437305"/>
            </a:xfrm>
            <a:custGeom>
              <a:avLst/>
              <a:gdLst/>
              <a:ahLst/>
              <a:cxnLst/>
              <a:rect l="l" t="t" r="r" b="b"/>
              <a:pathLst>
                <a:path w="396867" h="437305">
                  <a:moveTo>
                    <a:pt x="0" y="0"/>
                  </a:moveTo>
                  <a:lnTo>
                    <a:pt x="396867" y="0"/>
                  </a:lnTo>
                  <a:lnTo>
                    <a:pt x="396867" y="437305"/>
                  </a:lnTo>
                  <a:lnTo>
                    <a:pt x="0" y="437305"/>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5" name="TextBox 5">
              <a:extLst>
                <a:ext uri="{FF2B5EF4-FFF2-40B4-BE49-F238E27FC236}">
                  <a16:creationId xmlns:a16="http://schemas.microsoft.com/office/drawing/2014/main" id="{81FA9D85-4DBA-8469-A0DF-BA9C24EF6CF2}"/>
                </a:ext>
              </a:extLst>
            </p:cNvPr>
            <p:cNvSpPr txBox="1"/>
            <p:nvPr/>
          </p:nvSpPr>
          <p:spPr>
            <a:xfrm>
              <a:off x="0" y="19050"/>
              <a:ext cx="396867" cy="418255"/>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grpSp>
        <p:nvGrpSpPr>
          <p:cNvPr id="6" name="Group 6">
            <a:extLst>
              <a:ext uri="{FF2B5EF4-FFF2-40B4-BE49-F238E27FC236}">
                <a16:creationId xmlns:a16="http://schemas.microsoft.com/office/drawing/2014/main" id="{56E72B5D-0A8B-EF4A-80EA-E2A62AFBBE00}"/>
              </a:ext>
            </a:extLst>
          </p:cNvPr>
          <p:cNvGrpSpPr/>
          <p:nvPr/>
        </p:nvGrpSpPr>
        <p:grpSpPr>
          <a:xfrm>
            <a:off x="6237113" y="1197166"/>
            <a:ext cx="4923439" cy="4747967"/>
            <a:chOff x="0" y="0"/>
            <a:chExt cx="1945062" cy="1875740"/>
          </a:xfrm>
          <a:solidFill>
            <a:srgbClr val="002060"/>
          </a:solidFill>
        </p:grpSpPr>
        <p:sp>
          <p:nvSpPr>
            <p:cNvPr id="7" name="Freeform 7">
              <a:extLst>
                <a:ext uri="{FF2B5EF4-FFF2-40B4-BE49-F238E27FC236}">
                  <a16:creationId xmlns:a16="http://schemas.microsoft.com/office/drawing/2014/main" id="{0F0A4405-082E-B6B5-79CB-7090E304C016}"/>
                </a:ext>
              </a:extLst>
            </p:cNvPr>
            <p:cNvSpPr/>
            <p:nvPr/>
          </p:nvSpPr>
          <p:spPr>
            <a:xfrm>
              <a:off x="0" y="0"/>
              <a:ext cx="1945062" cy="1875740"/>
            </a:xfrm>
            <a:custGeom>
              <a:avLst/>
              <a:gdLst/>
              <a:ahLst/>
              <a:cxnLst/>
              <a:rect l="l" t="t" r="r" b="b"/>
              <a:pathLst>
                <a:path w="1945062" h="1875740">
                  <a:moveTo>
                    <a:pt x="0" y="0"/>
                  </a:moveTo>
                  <a:lnTo>
                    <a:pt x="1945062" y="0"/>
                  </a:lnTo>
                  <a:lnTo>
                    <a:pt x="1945062" y="1875740"/>
                  </a:lnTo>
                  <a:lnTo>
                    <a:pt x="0" y="1875740"/>
                  </a:lnTo>
                  <a:close/>
                </a:path>
              </a:pathLst>
            </a:custGeom>
            <a:grpFill/>
          </p:spPr>
          <p:txBody>
            <a:bodyPr/>
            <a:lstStyle/>
            <a:p>
              <a:endParaRPr lang="en-US" sz="1200">
                <a:latin typeface="Times New Roman" panose="02020603050405020304" pitchFamily="18" charset="0"/>
                <a:cs typeface="Times New Roman" panose="02020603050405020304" pitchFamily="18" charset="0"/>
              </a:endParaRPr>
            </a:p>
          </p:txBody>
        </p:sp>
        <p:sp>
          <p:nvSpPr>
            <p:cNvPr id="8" name="TextBox 8">
              <a:extLst>
                <a:ext uri="{FF2B5EF4-FFF2-40B4-BE49-F238E27FC236}">
                  <a16:creationId xmlns:a16="http://schemas.microsoft.com/office/drawing/2014/main" id="{13D55EA6-147C-DC51-FC79-B7C2F49F6D87}"/>
                </a:ext>
              </a:extLst>
            </p:cNvPr>
            <p:cNvSpPr txBox="1"/>
            <p:nvPr/>
          </p:nvSpPr>
          <p:spPr>
            <a:xfrm>
              <a:off x="0" y="19050"/>
              <a:ext cx="1945062" cy="1856690"/>
            </a:xfrm>
            <a:prstGeom prst="rect">
              <a:avLst/>
            </a:prstGeom>
            <a:grpFill/>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grpSp>
        <p:nvGrpSpPr>
          <p:cNvPr id="10" name="Group 10">
            <a:extLst>
              <a:ext uri="{FF2B5EF4-FFF2-40B4-BE49-F238E27FC236}">
                <a16:creationId xmlns:a16="http://schemas.microsoft.com/office/drawing/2014/main" id="{7930640E-BE75-F375-FD4C-1BA8D10FA920}"/>
              </a:ext>
            </a:extLst>
          </p:cNvPr>
          <p:cNvGrpSpPr/>
          <p:nvPr/>
        </p:nvGrpSpPr>
        <p:grpSpPr>
          <a:xfrm rot="-5400000">
            <a:off x="3436391" y="-1044462"/>
            <a:ext cx="98345" cy="4923439"/>
            <a:chOff x="0" y="0"/>
            <a:chExt cx="43804" cy="1630466"/>
          </a:xfrm>
        </p:grpSpPr>
        <p:sp>
          <p:nvSpPr>
            <p:cNvPr id="11" name="Freeform 11">
              <a:extLst>
                <a:ext uri="{FF2B5EF4-FFF2-40B4-BE49-F238E27FC236}">
                  <a16:creationId xmlns:a16="http://schemas.microsoft.com/office/drawing/2014/main" id="{2BAD6166-B806-1B00-3FE3-B7D75A90291C}"/>
                </a:ext>
              </a:extLst>
            </p:cNvPr>
            <p:cNvSpPr/>
            <p:nvPr/>
          </p:nvSpPr>
          <p:spPr>
            <a:xfrm>
              <a:off x="0" y="0"/>
              <a:ext cx="43804" cy="1630466"/>
            </a:xfrm>
            <a:custGeom>
              <a:avLst/>
              <a:gdLst/>
              <a:ahLst/>
              <a:cxnLst/>
              <a:rect l="l" t="t" r="r" b="b"/>
              <a:pathLst>
                <a:path w="43804" h="1630466">
                  <a:moveTo>
                    <a:pt x="0" y="0"/>
                  </a:moveTo>
                  <a:lnTo>
                    <a:pt x="43804" y="0"/>
                  </a:lnTo>
                  <a:lnTo>
                    <a:pt x="43804" y="1630466"/>
                  </a:lnTo>
                  <a:lnTo>
                    <a:pt x="0" y="1630466"/>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12" name="TextBox 12">
              <a:extLst>
                <a:ext uri="{FF2B5EF4-FFF2-40B4-BE49-F238E27FC236}">
                  <a16:creationId xmlns:a16="http://schemas.microsoft.com/office/drawing/2014/main" id="{DB0CBDDB-71AC-0329-11A1-6E5F69474133}"/>
                </a:ext>
              </a:extLst>
            </p:cNvPr>
            <p:cNvSpPr txBox="1"/>
            <p:nvPr/>
          </p:nvSpPr>
          <p:spPr>
            <a:xfrm>
              <a:off x="0" y="19050"/>
              <a:ext cx="43804" cy="1611416"/>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sp>
        <p:nvSpPr>
          <p:cNvPr id="13" name="TextBox 13">
            <a:extLst>
              <a:ext uri="{FF2B5EF4-FFF2-40B4-BE49-F238E27FC236}">
                <a16:creationId xmlns:a16="http://schemas.microsoft.com/office/drawing/2014/main" id="{8929BDC6-F24B-9F74-7DDD-3A597E89F281}"/>
              </a:ext>
            </a:extLst>
          </p:cNvPr>
          <p:cNvSpPr txBox="1"/>
          <p:nvPr/>
        </p:nvSpPr>
        <p:spPr>
          <a:xfrm>
            <a:off x="1081368" y="601700"/>
            <a:ext cx="4923439" cy="656655"/>
          </a:xfrm>
          <a:prstGeom prst="rect">
            <a:avLst/>
          </a:prstGeom>
        </p:spPr>
        <p:txBody>
          <a:bodyPr wrap="square" lIns="0" tIns="0" rIns="0" bIns="0" rtlCol="0" anchor="t">
            <a:spAutoFit/>
          </a:bodyPr>
          <a:lstStyle/>
          <a:p>
            <a:pPr algn="l"/>
            <a:r>
              <a:rPr lang="en-US" sz="2667" b="1" dirty="0">
                <a:solidFill>
                  <a:srgbClr val="000000"/>
                </a:solidFill>
                <a:latin typeface="Arial Nova" panose="020B0504020202020204" pitchFamily="34" charset="0"/>
                <a:ea typeface="Mardoto Heavy"/>
                <a:cs typeface="Times New Roman" panose="02020603050405020304" pitchFamily="18" charset="0"/>
                <a:sym typeface="Mardoto Heavy"/>
              </a:rPr>
              <a:t>USVI Visitor Arrivals Forecast</a:t>
            </a:r>
          </a:p>
          <a:p>
            <a:pPr defTabSz="609630">
              <a:defRPr/>
            </a:pPr>
            <a:r>
              <a:rPr lang="en-US" sz="1600" dirty="0">
                <a:solidFill>
                  <a:prstClr val="black"/>
                </a:solidFill>
                <a:latin typeface="Arial Nova" panose="020B0504020202020204" pitchFamily="34" charset="0"/>
              </a:rPr>
              <a:t>FY2022 to 2025 (Actual) - FY2026 to 2027 (Forecast)</a:t>
            </a:r>
            <a:endParaRPr lang="en-US" sz="1600" dirty="0">
              <a:solidFill>
                <a:srgbClr val="000000"/>
              </a:solidFill>
              <a:latin typeface="Arial Nova" panose="020B0504020202020204" pitchFamily="34" charset="0"/>
              <a:ea typeface="Mardoto Heavy"/>
              <a:cs typeface="Times New Roman" panose="02020603050405020304" pitchFamily="18" charset="0"/>
              <a:sym typeface="Mardoto Heavy"/>
            </a:endParaRPr>
          </a:p>
        </p:txBody>
      </p:sp>
      <p:sp>
        <p:nvSpPr>
          <p:cNvPr id="14" name="TextBox 14">
            <a:extLst>
              <a:ext uri="{FF2B5EF4-FFF2-40B4-BE49-F238E27FC236}">
                <a16:creationId xmlns:a16="http://schemas.microsoft.com/office/drawing/2014/main" id="{699DD532-AF6C-8361-4564-25A253269BE6}"/>
              </a:ext>
            </a:extLst>
          </p:cNvPr>
          <p:cNvSpPr txBox="1"/>
          <p:nvPr/>
        </p:nvSpPr>
        <p:spPr>
          <a:xfrm>
            <a:off x="1023844" y="2874069"/>
            <a:ext cx="4127117" cy="517321"/>
          </a:xfrm>
          <a:prstGeom prst="rect">
            <a:avLst/>
          </a:prstGeom>
        </p:spPr>
        <p:txBody>
          <a:bodyPr lIns="0" tIns="0" rIns="0" bIns="0" rtlCol="0" anchor="t">
            <a:spAutoFit/>
          </a:bodyPr>
          <a:lstStyle/>
          <a:p>
            <a:pPr algn="just">
              <a:lnSpc>
                <a:spcPts val="2146"/>
              </a:lnSpc>
            </a:pPr>
            <a:br>
              <a:rPr lang="en-US" sz="1533">
                <a:solidFill>
                  <a:srgbClr val="000000"/>
                </a:solidFill>
                <a:latin typeface="Times New Roman" panose="02020603050405020304" pitchFamily="18" charset="0"/>
                <a:ea typeface="Clear Sans"/>
                <a:cs typeface="Times New Roman" panose="02020603050405020304" pitchFamily="18" charset="0"/>
                <a:sym typeface="Clear Sans"/>
              </a:rPr>
            </a:br>
            <a:endParaRPr lang="en-US" sz="1533">
              <a:solidFill>
                <a:srgbClr val="000000"/>
              </a:solidFill>
              <a:latin typeface="Times New Roman" panose="02020603050405020304" pitchFamily="18" charset="0"/>
              <a:ea typeface="Clear Sans"/>
              <a:cs typeface="Times New Roman" panose="02020603050405020304" pitchFamily="18" charset="0"/>
              <a:sym typeface="Clear Sans"/>
            </a:endParaRPr>
          </a:p>
        </p:txBody>
      </p:sp>
      <p:grpSp>
        <p:nvGrpSpPr>
          <p:cNvPr id="15" name="Group 15">
            <a:extLst>
              <a:ext uri="{FF2B5EF4-FFF2-40B4-BE49-F238E27FC236}">
                <a16:creationId xmlns:a16="http://schemas.microsoft.com/office/drawing/2014/main" id="{5ECCF577-2CA6-BA1E-24C7-DAD37D9E97C9}"/>
              </a:ext>
            </a:extLst>
          </p:cNvPr>
          <p:cNvGrpSpPr/>
          <p:nvPr/>
        </p:nvGrpSpPr>
        <p:grpSpPr>
          <a:xfrm>
            <a:off x="10702135" y="771273"/>
            <a:ext cx="916833" cy="902211"/>
            <a:chOff x="0" y="0"/>
            <a:chExt cx="362206" cy="356429"/>
          </a:xfrm>
        </p:grpSpPr>
        <p:sp>
          <p:nvSpPr>
            <p:cNvPr id="16" name="Freeform 16">
              <a:extLst>
                <a:ext uri="{FF2B5EF4-FFF2-40B4-BE49-F238E27FC236}">
                  <a16:creationId xmlns:a16="http://schemas.microsoft.com/office/drawing/2014/main" id="{2AC8716C-4CBE-A80B-6340-AA428C326EAA}"/>
                </a:ext>
              </a:extLst>
            </p:cNvPr>
            <p:cNvSpPr/>
            <p:nvPr/>
          </p:nvSpPr>
          <p:spPr>
            <a:xfrm>
              <a:off x="0" y="0"/>
              <a:ext cx="362206" cy="356429"/>
            </a:xfrm>
            <a:custGeom>
              <a:avLst/>
              <a:gdLst/>
              <a:ahLst/>
              <a:cxnLst/>
              <a:rect l="l" t="t" r="r" b="b"/>
              <a:pathLst>
                <a:path w="362206" h="356429">
                  <a:moveTo>
                    <a:pt x="0" y="0"/>
                  </a:moveTo>
                  <a:lnTo>
                    <a:pt x="362206" y="0"/>
                  </a:lnTo>
                  <a:lnTo>
                    <a:pt x="362206" y="356429"/>
                  </a:lnTo>
                  <a:lnTo>
                    <a:pt x="0" y="356429"/>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17" name="TextBox 17">
              <a:extLst>
                <a:ext uri="{FF2B5EF4-FFF2-40B4-BE49-F238E27FC236}">
                  <a16:creationId xmlns:a16="http://schemas.microsoft.com/office/drawing/2014/main" id="{DAEB5900-DCFC-AE73-A5F7-27D051506DB3}"/>
                </a:ext>
              </a:extLst>
            </p:cNvPr>
            <p:cNvSpPr txBox="1"/>
            <p:nvPr/>
          </p:nvSpPr>
          <p:spPr>
            <a:xfrm>
              <a:off x="0" y="19050"/>
              <a:ext cx="362206" cy="337379"/>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68A8010A-5A15-3D21-BCA1-0F9259BFC354}"/>
              </a:ext>
            </a:extLst>
          </p:cNvPr>
          <p:cNvSpPr txBox="1"/>
          <p:nvPr/>
        </p:nvSpPr>
        <p:spPr>
          <a:xfrm>
            <a:off x="1047954" y="1595660"/>
            <a:ext cx="4865915" cy="2678234"/>
          </a:xfrm>
          <a:prstGeom prst="rect">
            <a:avLst/>
          </a:prstGeom>
          <a:noFill/>
        </p:spPr>
        <p:txBody>
          <a:bodyPr wrap="square" rtlCol="0">
            <a:spAutoFit/>
          </a:bodyPr>
          <a:lstStyle/>
          <a:p>
            <a:pPr algn="just"/>
            <a:r>
              <a:rPr lang="en-US" sz="1867" dirty="0">
                <a:latin typeface="Arial Nova" panose="020B0504020202020204" pitchFamily="34" charset="0"/>
              </a:rPr>
              <a:t>The US Virgin Islands (USVI) visitor arrivals fluctuated significantly from 2015 to 2027, largely due to cruise travel. After peaking at 2.7 million in 2015-2016, arrivals fell to 769,492 in 2021 due to disruptions. However, air arrivals rebounded, and total arrivals reached 2.35 million in 2023, projected to stabilize around 2.5 million by 2026-2027.</a:t>
            </a:r>
          </a:p>
        </p:txBody>
      </p:sp>
      <p:pic>
        <p:nvPicPr>
          <p:cNvPr id="20" name="Picture 19">
            <a:extLst>
              <a:ext uri="{FF2B5EF4-FFF2-40B4-BE49-F238E27FC236}">
                <a16:creationId xmlns:a16="http://schemas.microsoft.com/office/drawing/2014/main" id="{A1BC234C-DD80-E6B7-110B-D63E86653588}"/>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1088000" y="908733"/>
            <a:ext cx="440817" cy="288432"/>
          </a:xfrm>
          <a:prstGeom prst="rect">
            <a:avLst/>
          </a:prstGeom>
          <a:effectLst>
            <a:outerShdw blurRad="50800" dist="38100" dir="16200000" rotWithShape="0">
              <a:prstClr val="black">
                <a:alpha val="40000"/>
              </a:prstClr>
            </a:outerShdw>
          </a:effectLst>
        </p:spPr>
      </p:pic>
      <p:sp>
        <p:nvSpPr>
          <p:cNvPr id="25" name="TextBox 24">
            <a:extLst>
              <a:ext uri="{FF2B5EF4-FFF2-40B4-BE49-F238E27FC236}">
                <a16:creationId xmlns:a16="http://schemas.microsoft.com/office/drawing/2014/main" id="{2B65AE84-5C1C-BF20-AF53-06CFD03936F5}"/>
              </a:ext>
            </a:extLst>
          </p:cNvPr>
          <p:cNvSpPr txBox="1"/>
          <p:nvPr/>
        </p:nvSpPr>
        <p:spPr>
          <a:xfrm>
            <a:off x="10214835" y="6504492"/>
            <a:ext cx="1973617" cy="256545"/>
          </a:xfrm>
          <a:prstGeom prst="rect">
            <a:avLst/>
          </a:prstGeom>
          <a:noFill/>
        </p:spPr>
        <p:txBody>
          <a:bodyPr wrap="none" rtlCol="0">
            <a:spAutoFit/>
          </a:bodyPr>
          <a:lstStyle/>
          <a:p>
            <a:r>
              <a:rPr lang="en-US" sz="1067" dirty="0">
                <a:latin typeface="Arial Nova" panose="020B0504020202020204" pitchFamily="34" charset="0"/>
              </a:rPr>
              <a:t>All data is subject to revision. </a:t>
            </a:r>
          </a:p>
        </p:txBody>
      </p:sp>
      <p:sp>
        <p:nvSpPr>
          <p:cNvPr id="9" name="Slide Number Placeholder 8">
            <a:extLst>
              <a:ext uri="{FF2B5EF4-FFF2-40B4-BE49-F238E27FC236}">
                <a16:creationId xmlns:a16="http://schemas.microsoft.com/office/drawing/2014/main" id="{5DF91FF6-10D7-92F0-CC89-31968611B77E}"/>
              </a:ext>
            </a:extLst>
          </p:cNvPr>
          <p:cNvSpPr>
            <a:spLocks noGrp="1"/>
          </p:cNvSpPr>
          <p:nvPr>
            <p:ph type="sldNum" sz="quarter" idx="12"/>
          </p:nvPr>
        </p:nvSpPr>
        <p:spPr/>
        <p:txBody>
          <a:bodyPr/>
          <a:lstStyle/>
          <a:p>
            <a:fld id="{B6F15528-21DE-4FAA-801E-634DDDAF4B2B}" type="slidenum">
              <a:rPr lang="en-US" smtClean="0"/>
              <a:pPr/>
              <a:t>45</a:t>
            </a:fld>
            <a:endParaRPr lang="en-US"/>
          </a:p>
        </p:txBody>
      </p:sp>
      <p:pic>
        <p:nvPicPr>
          <p:cNvPr id="18" name="Picture 17">
            <a:extLst>
              <a:ext uri="{FF2B5EF4-FFF2-40B4-BE49-F238E27FC236}">
                <a16:creationId xmlns:a16="http://schemas.microsoft.com/office/drawing/2014/main" id="{9E938D45-2882-2390-B071-F07AB9D59F60}"/>
              </a:ext>
            </a:extLst>
          </p:cNvPr>
          <p:cNvPicPr>
            <a:picLocks noChangeAspect="1"/>
          </p:cNvPicPr>
          <p:nvPr/>
        </p:nvPicPr>
        <p:blipFill>
          <a:blip r:embed="rId5"/>
          <a:stretch>
            <a:fillRect/>
          </a:stretch>
        </p:blipFill>
        <p:spPr>
          <a:xfrm>
            <a:off x="6107640" y="1194470"/>
            <a:ext cx="5622016" cy="4886425"/>
          </a:xfrm>
          <a:prstGeom prst="rect">
            <a:avLst/>
          </a:prstGeom>
        </p:spPr>
      </p:pic>
    </p:spTree>
    <p:extLst>
      <p:ext uri="{BB962C8B-B14F-4D97-AF65-F5344CB8AC3E}">
        <p14:creationId xmlns:p14="http://schemas.microsoft.com/office/powerpoint/2010/main" val="2680021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77074-9C2B-396D-C4A9-65C2E29D5A2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0003B7A-4006-7224-30ED-18D5B0EBA561}"/>
              </a:ext>
            </a:extLst>
          </p:cNvPr>
          <p:cNvSpPr/>
          <p:nvPr/>
        </p:nvSpPr>
        <p:spPr>
          <a:xfrm>
            <a:off x="0" y="-224185"/>
            <a:ext cx="12192000" cy="708218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202" t="-14587" r="-40936"/>
            </a:stretch>
          </a:blipFill>
        </p:spPr>
        <p:txBody>
          <a:bodyPr/>
          <a:lstStyle/>
          <a:p>
            <a:r>
              <a:rPr lang="en-US" sz="120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p:txBody>
      </p:sp>
      <p:grpSp>
        <p:nvGrpSpPr>
          <p:cNvPr id="3" name="Group 3">
            <a:extLst>
              <a:ext uri="{FF2B5EF4-FFF2-40B4-BE49-F238E27FC236}">
                <a16:creationId xmlns:a16="http://schemas.microsoft.com/office/drawing/2014/main" id="{60C22B4D-E356-61C5-93AB-2EE26D426961}"/>
              </a:ext>
            </a:extLst>
          </p:cNvPr>
          <p:cNvGrpSpPr/>
          <p:nvPr/>
        </p:nvGrpSpPr>
        <p:grpSpPr>
          <a:xfrm>
            <a:off x="5826920" y="5255367"/>
            <a:ext cx="1004569" cy="1106928"/>
            <a:chOff x="0" y="0"/>
            <a:chExt cx="396867" cy="437305"/>
          </a:xfrm>
        </p:grpSpPr>
        <p:sp>
          <p:nvSpPr>
            <p:cNvPr id="4" name="Freeform 4">
              <a:extLst>
                <a:ext uri="{FF2B5EF4-FFF2-40B4-BE49-F238E27FC236}">
                  <a16:creationId xmlns:a16="http://schemas.microsoft.com/office/drawing/2014/main" id="{AD6EE3A7-8D91-A4C6-B846-486D60E9AC9A}"/>
                </a:ext>
              </a:extLst>
            </p:cNvPr>
            <p:cNvSpPr/>
            <p:nvPr/>
          </p:nvSpPr>
          <p:spPr>
            <a:xfrm>
              <a:off x="0" y="0"/>
              <a:ext cx="396867" cy="437305"/>
            </a:xfrm>
            <a:custGeom>
              <a:avLst/>
              <a:gdLst/>
              <a:ahLst/>
              <a:cxnLst/>
              <a:rect l="l" t="t" r="r" b="b"/>
              <a:pathLst>
                <a:path w="396867" h="437305">
                  <a:moveTo>
                    <a:pt x="0" y="0"/>
                  </a:moveTo>
                  <a:lnTo>
                    <a:pt x="396867" y="0"/>
                  </a:lnTo>
                  <a:lnTo>
                    <a:pt x="396867" y="437305"/>
                  </a:lnTo>
                  <a:lnTo>
                    <a:pt x="0" y="437305"/>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5" name="TextBox 5">
              <a:extLst>
                <a:ext uri="{FF2B5EF4-FFF2-40B4-BE49-F238E27FC236}">
                  <a16:creationId xmlns:a16="http://schemas.microsoft.com/office/drawing/2014/main" id="{425D9F00-D35D-3045-1D78-66247B07F982}"/>
                </a:ext>
              </a:extLst>
            </p:cNvPr>
            <p:cNvSpPr txBox="1"/>
            <p:nvPr/>
          </p:nvSpPr>
          <p:spPr>
            <a:xfrm>
              <a:off x="0" y="19050"/>
              <a:ext cx="396867" cy="418255"/>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grpSp>
        <p:nvGrpSpPr>
          <p:cNvPr id="6" name="Group 6">
            <a:extLst>
              <a:ext uri="{FF2B5EF4-FFF2-40B4-BE49-F238E27FC236}">
                <a16:creationId xmlns:a16="http://schemas.microsoft.com/office/drawing/2014/main" id="{81563E21-AC29-B66C-C50F-709859E71FE0}"/>
              </a:ext>
            </a:extLst>
          </p:cNvPr>
          <p:cNvGrpSpPr/>
          <p:nvPr/>
        </p:nvGrpSpPr>
        <p:grpSpPr>
          <a:xfrm>
            <a:off x="6237113" y="1197166"/>
            <a:ext cx="4923439" cy="4747967"/>
            <a:chOff x="0" y="0"/>
            <a:chExt cx="1945062" cy="1875740"/>
          </a:xfrm>
          <a:solidFill>
            <a:srgbClr val="002060"/>
          </a:solidFill>
        </p:grpSpPr>
        <p:sp>
          <p:nvSpPr>
            <p:cNvPr id="7" name="Freeform 7">
              <a:extLst>
                <a:ext uri="{FF2B5EF4-FFF2-40B4-BE49-F238E27FC236}">
                  <a16:creationId xmlns:a16="http://schemas.microsoft.com/office/drawing/2014/main" id="{3F6EABF9-63B0-8062-B0D2-E12C39504D5C}"/>
                </a:ext>
              </a:extLst>
            </p:cNvPr>
            <p:cNvSpPr/>
            <p:nvPr/>
          </p:nvSpPr>
          <p:spPr>
            <a:xfrm>
              <a:off x="0" y="0"/>
              <a:ext cx="1945062" cy="1875740"/>
            </a:xfrm>
            <a:custGeom>
              <a:avLst/>
              <a:gdLst/>
              <a:ahLst/>
              <a:cxnLst/>
              <a:rect l="l" t="t" r="r" b="b"/>
              <a:pathLst>
                <a:path w="1945062" h="1875740">
                  <a:moveTo>
                    <a:pt x="0" y="0"/>
                  </a:moveTo>
                  <a:lnTo>
                    <a:pt x="1945062" y="0"/>
                  </a:lnTo>
                  <a:lnTo>
                    <a:pt x="1945062" y="1875740"/>
                  </a:lnTo>
                  <a:lnTo>
                    <a:pt x="0" y="1875740"/>
                  </a:lnTo>
                  <a:close/>
                </a:path>
              </a:pathLst>
            </a:custGeom>
            <a:grpFill/>
          </p:spPr>
          <p:txBody>
            <a:bodyPr/>
            <a:lstStyle/>
            <a:p>
              <a:endParaRPr lang="en-US" sz="1200">
                <a:latin typeface="Times New Roman" panose="02020603050405020304" pitchFamily="18" charset="0"/>
                <a:cs typeface="Times New Roman" panose="02020603050405020304" pitchFamily="18" charset="0"/>
              </a:endParaRPr>
            </a:p>
          </p:txBody>
        </p:sp>
        <p:sp>
          <p:nvSpPr>
            <p:cNvPr id="8" name="TextBox 8">
              <a:extLst>
                <a:ext uri="{FF2B5EF4-FFF2-40B4-BE49-F238E27FC236}">
                  <a16:creationId xmlns:a16="http://schemas.microsoft.com/office/drawing/2014/main" id="{3840F6AF-8FAD-9E64-F0A7-BD2662275892}"/>
                </a:ext>
              </a:extLst>
            </p:cNvPr>
            <p:cNvSpPr txBox="1"/>
            <p:nvPr/>
          </p:nvSpPr>
          <p:spPr>
            <a:xfrm>
              <a:off x="0" y="19050"/>
              <a:ext cx="1945062" cy="1856690"/>
            </a:xfrm>
            <a:prstGeom prst="rect">
              <a:avLst/>
            </a:prstGeom>
            <a:grpFill/>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grpSp>
        <p:nvGrpSpPr>
          <p:cNvPr id="10" name="Group 10">
            <a:extLst>
              <a:ext uri="{FF2B5EF4-FFF2-40B4-BE49-F238E27FC236}">
                <a16:creationId xmlns:a16="http://schemas.microsoft.com/office/drawing/2014/main" id="{9FBAC403-F39C-51EE-1DD3-14266C371054}"/>
              </a:ext>
            </a:extLst>
          </p:cNvPr>
          <p:cNvGrpSpPr/>
          <p:nvPr/>
        </p:nvGrpSpPr>
        <p:grpSpPr>
          <a:xfrm rot="-5400000">
            <a:off x="3436391" y="-1044462"/>
            <a:ext cx="98345" cy="4923439"/>
            <a:chOff x="0" y="0"/>
            <a:chExt cx="43804" cy="1630466"/>
          </a:xfrm>
        </p:grpSpPr>
        <p:sp>
          <p:nvSpPr>
            <p:cNvPr id="11" name="Freeform 11">
              <a:extLst>
                <a:ext uri="{FF2B5EF4-FFF2-40B4-BE49-F238E27FC236}">
                  <a16:creationId xmlns:a16="http://schemas.microsoft.com/office/drawing/2014/main" id="{2BE5354D-4613-9A7F-A7F9-04CC85093832}"/>
                </a:ext>
              </a:extLst>
            </p:cNvPr>
            <p:cNvSpPr/>
            <p:nvPr/>
          </p:nvSpPr>
          <p:spPr>
            <a:xfrm>
              <a:off x="0" y="0"/>
              <a:ext cx="43804" cy="1630466"/>
            </a:xfrm>
            <a:custGeom>
              <a:avLst/>
              <a:gdLst/>
              <a:ahLst/>
              <a:cxnLst/>
              <a:rect l="l" t="t" r="r" b="b"/>
              <a:pathLst>
                <a:path w="43804" h="1630466">
                  <a:moveTo>
                    <a:pt x="0" y="0"/>
                  </a:moveTo>
                  <a:lnTo>
                    <a:pt x="43804" y="0"/>
                  </a:lnTo>
                  <a:lnTo>
                    <a:pt x="43804" y="1630466"/>
                  </a:lnTo>
                  <a:lnTo>
                    <a:pt x="0" y="1630466"/>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12" name="TextBox 12">
              <a:extLst>
                <a:ext uri="{FF2B5EF4-FFF2-40B4-BE49-F238E27FC236}">
                  <a16:creationId xmlns:a16="http://schemas.microsoft.com/office/drawing/2014/main" id="{760108AA-EBE9-66F9-E78E-A676DC7A2ED4}"/>
                </a:ext>
              </a:extLst>
            </p:cNvPr>
            <p:cNvSpPr txBox="1"/>
            <p:nvPr/>
          </p:nvSpPr>
          <p:spPr>
            <a:xfrm>
              <a:off x="0" y="19050"/>
              <a:ext cx="43804" cy="1611416"/>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sp>
        <p:nvSpPr>
          <p:cNvPr id="13" name="TextBox 13">
            <a:extLst>
              <a:ext uri="{FF2B5EF4-FFF2-40B4-BE49-F238E27FC236}">
                <a16:creationId xmlns:a16="http://schemas.microsoft.com/office/drawing/2014/main" id="{F7D1DF41-ED42-E977-6227-82A8850A6C3D}"/>
              </a:ext>
            </a:extLst>
          </p:cNvPr>
          <p:cNvSpPr txBox="1"/>
          <p:nvPr/>
        </p:nvSpPr>
        <p:spPr>
          <a:xfrm>
            <a:off x="1012419" y="611924"/>
            <a:ext cx="5083581" cy="656655"/>
          </a:xfrm>
          <a:prstGeom prst="rect">
            <a:avLst/>
          </a:prstGeom>
        </p:spPr>
        <p:txBody>
          <a:bodyPr wrap="square" lIns="0" tIns="0" rIns="0" bIns="0" rtlCol="0" anchor="t">
            <a:spAutoFit/>
          </a:bodyPr>
          <a:lstStyle/>
          <a:p>
            <a:pPr algn="l"/>
            <a:r>
              <a:rPr lang="en-US" sz="2667" b="1" dirty="0">
                <a:solidFill>
                  <a:srgbClr val="000000"/>
                </a:solidFill>
                <a:latin typeface="Arial Nova" panose="020B0504020202020204" pitchFamily="34" charset="0"/>
                <a:ea typeface="Mardoto Heavy"/>
                <a:cs typeface="Times New Roman" panose="02020603050405020304" pitchFamily="18" charset="0"/>
                <a:sym typeface="Mardoto Heavy"/>
              </a:rPr>
              <a:t>USVI Workforce Forecast</a:t>
            </a:r>
          </a:p>
          <a:p>
            <a:r>
              <a:rPr lang="en-US" sz="1600" dirty="0">
                <a:latin typeface="Arial Nova" panose="020B0504020202020204" pitchFamily="34" charset="0"/>
              </a:rPr>
              <a:t>FY2022 to 2025 (Actual) - FY2026 to 2027 (Forecast)</a:t>
            </a:r>
            <a:endParaRPr lang="en-US" sz="1600" dirty="0">
              <a:solidFill>
                <a:srgbClr val="000000"/>
              </a:solidFill>
              <a:latin typeface="Arial Nova" panose="020B0504020202020204" pitchFamily="34" charset="0"/>
              <a:ea typeface="Mardoto Heavy"/>
              <a:cs typeface="Times New Roman" panose="02020603050405020304" pitchFamily="18" charset="0"/>
              <a:sym typeface="Mardoto Heavy"/>
            </a:endParaRPr>
          </a:p>
        </p:txBody>
      </p:sp>
      <p:sp>
        <p:nvSpPr>
          <p:cNvPr id="14" name="TextBox 14">
            <a:extLst>
              <a:ext uri="{FF2B5EF4-FFF2-40B4-BE49-F238E27FC236}">
                <a16:creationId xmlns:a16="http://schemas.microsoft.com/office/drawing/2014/main" id="{6CC81F67-741F-BF74-7219-6EC54A20D8AA}"/>
              </a:ext>
            </a:extLst>
          </p:cNvPr>
          <p:cNvSpPr txBox="1"/>
          <p:nvPr/>
        </p:nvSpPr>
        <p:spPr>
          <a:xfrm>
            <a:off x="1023844" y="2874069"/>
            <a:ext cx="4127117" cy="517321"/>
          </a:xfrm>
          <a:prstGeom prst="rect">
            <a:avLst/>
          </a:prstGeom>
        </p:spPr>
        <p:txBody>
          <a:bodyPr lIns="0" tIns="0" rIns="0" bIns="0" rtlCol="0" anchor="t">
            <a:spAutoFit/>
          </a:bodyPr>
          <a:lstStyle/>
          <a:p>
            <a:pPr algn="just">
              <a:lnSpc>
                <a:spcPts val="2146"/>
              </a:lnSpc>
            </a:pPr>
            <a:br>
              <a:rPr lang="en-US" sz="1533">
                <a:solidFill>
                  <a:srgbClr val="000000"/>
                </a:solidFill>
                <a:latin typeface="Times New Roman" panose="02020603050405020304" pitchFamily="18" charset="0"/>
                <a:ea typeface="Clear Sans"/>
                <a:cs typeface="Times New Roman" panose="02020603050405020304" pitchFamily="18" charset="0"/>
                <a:sym typeface="Clear Sans"/>
              </a:rPr>
            </a:br>
            <a:endParaRPr lang="en-US" sz="1533">
              <a:solidFill>
                <a:srgbClr val="000000"/>
              </a:solidFill>
              <a:latin typeface="Times New Roman" panose="02020603050405020304" pitchFamily="18" charset="0"/>
              <a:ea typeface="Clear Sans"/>
              <a:cs typeface="Times New Roman" panose="02020603050405020304" pitchFamily="18" charset="0"/>
              <a:sym typeface="Clear Sans"/>
            </a:endParaRPr>
          </a:p>
        </p:txBody>
      </p:sp>
      <p:grpSp>
        <p:nvGrpSpPr>
          <p:cNvPr id="15" name="Group 15">
            <a:extLst>
              <a:ext uri="{FF2B5EF4-FFF2-40B4-BE49-F238E27FC236}">
                <a16:creationId xmlns:a16="http://schemas.microsoft.com/office/drawing/2014/main" id="{125C0CFF-B52B-4F07-1D64-E6E9C1C628D9}"/>
              </a:ext>
            </a:extLst>
          </p:cNvPr>
          <p:cNvGrpSpPr/>
          <p:nvPr/>
        </p:nvGrpSpPr>
        <p:grpSpPr>
          <a:xfrm>
            <a:off x="10702135" y="771273"/>
            <a:ext cx="916833" cy="902211"/>
            <a:chOff x="0" y="0"/>
            <a:chExt cx="362206" cy="356429"/>
          </a:xfrm>
        </p:grpSpPr>
        <p:sp>
          <p:nvSpPr>
            <p:cNvPr id="16" name="Freeform 16">
              <a:extLst>
                <a:ext uri="{FF2B5EF4-FFF2-40B4-BE49-F238E27FC236}">
                  <a16:creationId xmlns:a16="http://schemas.microsoft.com/office/drawing/2014/main" id="{C02BADEE-CD14-339C-A40E-DAE989454799}"/>
                </a:ext>
              </a:extLst>
            </p:cNvPr>
            <p:cNvSpPr/>
            <p:nvPr/>
          </p:nvSpPr>
          <p:spPr>
            <a:xfrm>
              <a:off x="0" y="0"/>
              <a:ext cx="362206" cy="356429"/>
            </a:xfrm>
            <a:custGeom>
              <a:avLst/>
              <a:gdLst/>
              <a:ahLst/>
              <a:cxnLst/>
              <a:rect l="l" t="t" r="r" b="b"/>
              <a:pathLst>
                <a:path w="362206" h="356429">
                  <a:moveTo>
                    <a:pt x="0" y="0"/>
                  </a:moveTo>
                  <a:lnTo>
                    <a:pt x="362206" y="0"/>
                  </a:lnTo>
                  <a:lnTo>
                    <a:pt x="362206" y="356429"/>
                  </a:lnTo>
                  <a:lnTo>
                    <a:pt x="0" y="356429"/>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17" name="TextBox 17">
              <a:extLst>
                <a:ext uri="{FF2B5EF4-FFF2-40B4-BE49-F238E27FC236}">
                  <a16:creationId xmlns:a16="http://schemas.microsoft.com/office/drawing/2014/main" id="{41D239D4-829D-A451-EB43-0F2EE52AFC3C}"/>
                </a:ext>
              </a:extLst>
            </p:cNvPr>
            <p:cNvSpPr txBox="1"/>
            <p:nvPr/>
          </p:nvSpPr>
          <p:spPr>
            <a:xfrm>
              <a:off x="0" y="19050"/>
              <a:ext cx="362206" cy="337379"/>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02BF4E68-90A6-2385-E114-28F463824BB0}"/>
              </a:ext>
            </a:extLst>
          </p:cNvPr>
          <p:cNvSpPr txBox="1"/>
          <p:nvPr/>
        </p:nvSpPr>
        <p:spPr>
          <a:xfrm>
            <a:off x="1012419" y="1594765"/>
            <a:ext cx="4865915" cy="3252878"/>
          </a:xfrm>
          <a:prstGeom prst="rect">
            <a:avLst/>
          </a:prstGeom>
          <a:noFill/>
        </p:spPr>
        <p:txBody>
          <a:bodyPr wrap="square" rtlCol="0">
            <a:spAutoFit/>
          </a:bodyPr>
          <a:lstStyle/>
          <a:p>
            <a:pPr algn="just"/>
            <a:r>
              <a:rPr lang="en-US" sz="1867" dirty="0">
                <a:latin typeface="Arial Nova" panose="020B0504020202020204" pitchFamily="34" charset="0"/>
              </a:rPr>
              <a:t>The workforce has grown significantly from 2022 to 2023, increasing by about 600 to 700 workers. From 2023 to 2025, growth is expected to slow to an annual increase of 100 to 400 workers. By 2027, the workforce is projected to reach around 41,350, up from about 39,400 in 2022, marking an increase of about 2,000 workers. However, projections for 2026 and 2027 are uncertain, as much of the growth is linked to recovery efforts in the US Virgin Islands.</a:t>
            </a:r>
          </a:p>
        </p:txBody>
      </p:sp>
      <p:pic>
        <p:nvPicPr>
          <p:cNvPr id="18" name="Picture 17">
            <a:extLst>
              <a:ext uri="{FF2B5EF4-FFF2-40B4-BE49-F238E27FC236}">
                <a16:creationId xmlns:a16="http://schemas.microsoft.com/office/drawing/2014/main" id="{C85A43B5-C7A7-7AD7-4B80-BE89556AD3F1}"/>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1074027" y="903613"/>
            <a:ext cx="448643" cy="293552"/>
          </a:xfrm>
          <a:prstGeom prst="rect">
            <a:avLst/>
          </a:prstGeom>
          <a:effectLst>
            <a:outerShdw blurRad="50800" dist="38100" dir="16200000" rotWithShape="0">
              <a:prstClr val="black">
                <a:alpha val="40000"/>
              </a:prstClr>
            </a:outerShdw>
          </a:effectLst>
        </p:spPr>
      </p:pic>
      <p:sp>
        <p:nvSpPr>
          <p:cNvPr id="22" name="TextBox 21">
            <a:extLst>
              <a:ext uri="{FF2B5EF4-FFF2-40B4-BE49-F238E27FC236}">
                <a16:creationId xmlns:a16="http://schemas.microsoft.com/office/drawing/2014/main" id="{3F89FBED-2239-19DF-F30F-5C92E959A1FE}"/>
              </a:ext>
            </a:extLst>
          </p:cNvPr>
          <p:cNvSpPr txBox="1"/>
          <p:nvPr/>
        </p:nvSpPr>
        <p:spPr>
          <a:xfrm>
            <a:off x="10214835" y="6504492"/>
            <a:ext cx="1973617" cy="256545"/>
          </a:xfrm>
          <a:prstGeom prst="rect">
            <a:avLst/>
          </a:prstGeom>
          <a:noFill/>
        </p:spPr>
        <p:txBody>
          <a:bodyPr wrap="none" rtlCol="0">
            <a:spAutoFit/>
          </a:bodyPr>
          <a:lstStyle/>
          <a:p>
            <a:r>
              <a:rPr lang="en-US" sz="1067" dirty="0">
                <a:latin typeface="Arial Nova" panose="020B0504020202020204" pitchFamily="34" charset="0"/>
              </a:rPr>
              <a:t>All data is subject to revision. </a:t>
            </a:r>
          </a:p>
        </p:txBody>
      </p:sp>
      <p:sp>
        <p:nvSpPr>
          <p:cNvPr id="28" name="TextBox 27">
            <a:extLst>
              <a:ext uri="{FF2B5EF4-FFF2-40B4-BE49-F238E27FC236}">
                <a16:creationId xmlns:a16="http://schemas.microsoft.com/office/drawing/2014/main" id="{58CF264A-73A3-607E-AC6F-E63FCA283D07}"/>
              </a:ext>
            </a:extLst>
          </p:cNvPr>
          <p:cNvSpPr txBox="1"/>
          <p:nvPr/>
        </p:nvSpPr>
        <p:spPr>
          <a:xfrm>
            <a:off x="7073496" y="6294296"/>
            <a:ext cx="3999813" cy="256545"/>
          </a:xfrm>
          <a:prstGeom prst="rect">
            <a:avLst/>
          </a:prstGeom>
          <a:noFill/>
        </p:spPr>
        <p:txBody>
          <a:bodyPr wrap="none" rtlCol="0">
            <a:spAutoFit/>
          </a:bodyPr>
          <a:lstStyle/>
          <a:p>
            <a:r>
              <a:rPr lang="en-US" sz="1067" b="1" dirty="0">
                <a:latin typeface="Arial Nova" panose="020B0504020202020204" pitchFamily="34" charset="0"/>
              </a:rPr>
              <a:t>Note: Actuals compiled from DOL at </a:t>
            </a:r>
            <a:r>
              <a:rPr lang="en-US" sz="1067" b="1" dirty="0">
                <a:latin typeface="Arial Nova" panose="020B0504020202020204" pitchFamily="34" charset="0"/>
                <a:hlinkClick r:id="rId5"/>
              </a:rPr>
              <a:t>https://www.vidol.gov/</a:t>
            </a:r>
            <a:r>
              <a:rPr lang="en-US" sz="1067" b="1" dirty="0">
                <a:latin typeface="Arial Nova" panose="020B0504020202020204" pitchFamily="34" charset="0"/>
              </a:rPr>
              <a:t> </a:t>
            </a:r>
          </a:p>
        </p:txBody>
      </p:sp>
      <p:sp>
        <p:nvSpPr>
          <p:cNvPr id="9" name="Slide Number Placeholder 8">
            <a:extLst>
              <a:ext uri="{FF2B5EF4-FFF2-40B4-BE49-F238E27FC236}">
                <a16:creationId xmlns:a16="http://schemas.microsoft.com/office/drawing/2014/main" id="{E032E6A0-5B3F-59C6-7D73-69EF81F94BA5}"/>
              </a:ext>
            </a:extLst>
          </p:cNvPr>
          <p:cNvSpPr>
            <a:spLocks noGrp="1"/>
          </p:cNvSpPr>
          <p:nvPr>
            <p:ph type="sldNum" sz="quarter" idx="12"/>
          </p:nvPr>
        </p:nvSpPr>
        <p:spPr/>
        <p:txBody>
          <a:bodyPr/>
          <a:lstStyle/>
          <a:p>
            <a:fld id="{B6F15528-21DE-4FAA-801E-634DDDAF4B2B}" type="slidenum">
              <a:rPr lang="en-US" smtClean="0"/>
              <a:pPr/>
              <a:t>46</a:t>
            </a:fld>
            <a:endParaRPr lang="en-US"/>
          </a:p>
        </p:txBody>
      </p:sp>
      <p:pic>
        <p:nvPicPr>
          <p:cNvPr id="19" name="Picture 18">
            <a:extLst>
              <a:ext uri="{FF2B5EF4-FFF2-40B4-BE49-F238E27FC236}">
                <a16:creationId xmlns:a16="http://schemas.microsoft.com/office/drawing/2014/main" id="{A8A92D19-0B20-946F-2049-620B86D05779}"/>
              </a:ext>
            </a:extLst>
          </p:cNvPr>
          <p:cNvPicPr>
            <a:picLocks noChangeAspect="1"/>
          </p:cNvPicPr>
          <p:nvPr/>
        </p:nvPicPr>
        <p:blipFill>
          <a:blip r:embed="rId6"/>
          <a:stretch>
            <a:fillRect/>
          </a:stretch>
        </p:blipFill>
        <p:spPr>
          <a:xfrm>
            <a:off x="5831796" y="1194311"/>
            <a:ext cx="5680880" cy="5145873"/>
          </a:xfrm>
          <a:prstGeom prst="rect">
            <a:avLst/>
          </a:prstGeom>
        </p:spPr>
      </p:pic>
    </p:spTree>
    <p:extLst>
      <p:ext uri="{BB962C8B-B14F-4D97-AF65-F5344CB8AC3E}">
        <p14:creationId xmlns:p14="http://schemas.microsoft.com/office/powerpoint/2010/main" val="2596919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D8E52-D998-7C06-5DB0-DC19A292228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770F43D-1D19-162B-2638-74BD75F76D2D}"/>
              </a:ext>
            </a:extLst>
          </p:cNvPr>
          <p:cNvSpPr/>
          <p:nvPr/>
        </p:nvSpPr>
        <p:spPr>
          <a:xfrm>
            <a:off x="0" y="1"/>
            <a:ext cx="12192000" cy="6857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202" t="-14587" r="-40936"/>
            </a:stretch>
          </a:blipFill>
        </p:spPr>
        <p:txBody>
          <a:bodyPr/>
          <a:lstStyle/>
          <a:p>
            <a:endParaRPr lang="en-US" sz="1200" dirty="0">
              <a:latin typeface="Times New Roman" panose="02020603050405020304" pitchFamily="18" charset="0"/>
              <a:cs typeface="Times New Roman" panose="02020603050405020304" pitchFamily="18" charset="0"/>
            </a:endParaRPr>
          </a:p>
        </p:txBody>
      </p:sp>
      <p:grpSp>
        <p:nvGrpSpPr>
          <p:cNvPr id="3" name="Group 3">
            <a:extLst>
              <a:ext uri="{FF2B5EF4-FFF2-40B4-BE49-F238E27FC236}">
                <a16:creationId xmlns:a16="http://schemas.microsoft.com/office/drawing/2014/main" id="{61111EFC-0694-36A5-3932-128F90CCCBCF}"/>
              </a:ext>
            </a:extLst>
          </p:cNvPr>
          <p:cNvGrpSpPr/>
          <p:nvPr/>
        </p:nvGrpSpPr>
        <p:grpSpPr>
          <a:xfrm>
            <a:off x="5826920" y="5255367"/>
            <a:ext cx="1004569" cy="1106928"/>
            <a:chOff x="0" y="0"/>
            <a:chExt cx="396867" cy="437305"/>
          </a:xfrm>
        </p:grpSpPr>
        <p:sp>
          <p:nvSpPr>
            <p:cNvPr id="4" name="Freeform 4">
              <a:extLst>
                <a:ext uri="{FF2B5EF4-FFF2-40B4-BE49-F238E27FC236}">
                  <a16:creationId xmlns:a16="http://schemas.microsoft.com/office/drawing/2014/main" id="{63FCBF86-00D0-170F-2506-E62B38F95857}"/>
                </a:ext>
              </a:extLst>
            </p:cNvPr>
            <p:cNvSpPr/>
            <p:nvPr/>
          </p:nvSpPr>
          <p:spPr>
            <a:xfrm>
              <a:off x="0" y="0"/>
              <a:ext cx="396867" cy="437305"/>
            </a:xfrm>
            <a:custGeom>
              <a:avLst/>
              <a:gdLst/>
              <a:ahLst/>
              <a:cxnLst/>
              <a:rect l="l" t="t" r="r" b="b"/>
              <a:pathLst>
                <a:path w="396867" h="437305">
                  <a:moveTo>
                    <a:pt x="0" y="0"/>
                  </a:moveTo>
                  <a:lnTo>
                    <a:pt x="396867" y="0"/>
                  </a:lnTo>
                  <a:lnTo>
                    <a:pt x="396867" y="437305"/>
                  </a:lnTo>
                  <a:lnTo>
                    <a:pt x="0" y="437305"/>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5" name="TextBox 5">
              <a:extLst>
                <a:ext uri="{FF2B5EF4-FFF2-40B4-BE49-F238E27FC236}">
                  <a16:creationId xmlns:a16="http://schemas.microsoft.com/office/drawing/2014/main" id="{16977D41-3813-772D-D703-09CD98550B4B}"/>
                </a:ext>
              </a:extLst>
            </p:cNvPr>
            <p:cNvSpPr txBox="1"/>
            <p:nvPr/>
          </p:nvSpPr>
          <p:spPr>
            <a:xfrm>
              <a:off x="0" y="19050"/>
              <a:ext cx="396867" cy="418255"/>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grpSp>
        <p:nvGrpSpPr>
          <p:cNvPr id="6" name="Group 6">
            <a:extLst>
              <a:ext uri="{FF2B5EF4-FFF2-40B4-BE49-F238E27FC236}">
                <a16:creationId xmlns:a16="http://schemas.microsoft.com/office/drawing/2014/main" id="{557694B6-51FE-05D2-A612-16F88318E39D}"/>
              </a:ext>
            </a:extLst>
          </p:cNvPr>
          <p:cNvGrpSpPr/>
          <p:nvPr/>
        </p:nvGrpSpPr>
        <p:grpSpPr>
          <a:xfrm>
            <a:off x="6237113" y="1197166"/>
            <a:ext cx="4923439" cy="4747967"/>
            <a:chOff x="0" y="0"/>
            <a:chExt cx="1945062" cy="1875740"/>
          </a:xfrm>
          <a:solidFill>
            <a:srgbClr val="002060"/>
          </a:solidFill>
        </p:grpSpPr>
        <p:sp>
          <p:nvSpPr>
            <p:cNvPr id="7" name="Freeform 7">
              <a:extLst>
                <a:ext uri="{FF2B5EF4-FFF2-40B4-BE49-F238E27FC236}">
                  <a16:creationId xmlns:a16="http://schemas.microsoft.com/office/drawing/2014/main" id="{16197FDA-F37E-9E32-512F-0BC09AE521C9}"/>
                </a:ext>
              </a:extLst>
            </p:cNvPr>
            <p:cNvSpPr/>
            <p:nvPr/>
          </p:nvSpPr>
          <p:spPr>
            <a:xfrm>
              <a:off x="0" y="0"/>
              <a:ext cx="1945062" cy="1875740"/>
            </a:xfrm>
            <a:custGeom>
              <a:avLst/>
              <a:gdLst/>
              <a:ahLst/>
              <a:cxnLst/>
              <a:rect l="l" t="t" r="r" b="b"/>
              <a:pathLst>
                <a:path w="1945062" h="1875740">
                  <a:moveTo>
                    <a:pt x="0" y="0"/>
                  </a:moveTo>
                  <a:lnTo>
                    <a:pt x="1945062" y="0"/>
                  </a:lnTo>
                  <a:lnTo>
                    <a:pt x="1945062" y="1875740"/>
                  </a:lnTo>
                  <a:lnTo>
                    <a:pt x="0" y="1875740"/>
                  </a:lnTo>
                  <a:close/>
                </a:path>
              </a:pathLst>
            </a:custGeom>
            <a:grpFill/>
          </p:spPr>
          <p:txBody>
            <a:bodyPr/>
            <a:lstStyle/>
            <a:p>
              <a:endParaRPr lang="en-US" sz="1200">
                <a:latin typeface="Times New Roman" panose="02020603050405020304" pitchFamily="18" charset="0"/>
                <a:cs typeface="Times New Roman" panose="02020603050405020304" pitchFamily="18" charset="0"/>
              </a:endParaRPr>
            </a:p>
          </p:txBody>
        </p:sp>
        <p:sp>
          <p:nvSpPr>
            <p:cNvPr id="8" name="TextBox 8">
              <a:extLst>
                <a:ext uri="{FF2B5EF4-FFF2-40B4-BE49-F238E27FC236}">
                  <a16:creationId xmlns:a16="http://schemas.microsoft.com/office/drawing/2014/main" id="{BBB51D14-4C8A-85E3-75F4-7872D1A8E106}"/>
                </a:ext>
              </a:extLst>
            </p:cNvPr>
            <p:cNvSpPr txBox="1"/>
            <p:nvPr/>
          </p:nvSpPr>
          <p:spPr>
            <a:xfrm>
              <a:off x="0" y="19050"/>
              <a:ext cx="1945062" cy="1856690"/>
            </a:xfrm>
            <a:prstGeom prst="rect">
              <a:avLst/>
            </a:prstGeom>
            <a:grpFill/>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grpSp>
        <p:nvGrpSpPr>
          <p:cNvPr id="10" name="Group 10">
            <a:extLst>
              <a:ext uri="{FF2B5EF4-FFF2-40B4-BE49-F238E27FC236}">
                <a16:creationId xmlns:a16="http://schemas.microsoft.com/office/drawing/2014/main" id="{64DD5FC9-8EE0-686E-E911-E066B3F02177}"/>
              </a:ext>
            </a:extLst>
          </p:cNvPr>
          <p:cNvGrpSpPr/>
          <p:nvPr/>
        </p:nvGrpSpPr>
        <p:grpSpPr>
          <a:xfrm rot="-5400000">
            <a:off x="3436391" y="-1044462"/>
            <a:ext cx="98345" cy="4923439"/>
            <a:chOff x="0" y="0"/>
            <a:chExt cx="43804" cy="1630466"/>
          </a:xfrm>
        </p:grpSpPr>
        <p:sp>
          <p:nvSpPr>
            <p:cNvPr id="11" name="Freeform 11">
              <a:extLst>
                <a:ext uri="{FF2B5EF4-FFF2-40B4-BE49-F238E27FC236}">
                  <a16:creationId xmlns:a16="http://schemas.microsoft.com/office/drawing/2014/main" id="{03647B50-803E-3FB5-FED1-18D951E1EEE3}"/>
                </a:ext>
              </a:extLst>
            </p:cNvPr>
            <p:cNvSpPr/>
            <p:nvPr/>
          </p:nvSpPr>
          <p:spPr>
            <a:xfrm>
              <a:off x="0" y="0"/>
              <a:ext cx="43804" cy="1630466"/>
            </a:xfrm>
            <a:custGeom>
              <a:avLst/>
              <a:gdLst/>
              <a:ahLst/>
              <a:cxnLst/>
              <a:rect l="l" t="t" r="r" b="b"/>
              <a:pathLst>
                <a:path w="43804" h="1630466">
                  <a:moveTo>
                    <a:pt x="0" y="0"/>
                  </a:moveTo>
                  <a:lnTo>
                    <a:pt x="43804" y="0"/>
                  </a:lnTo>
                  <a:lnTo>
                    <a:pt x="43804" y="1630466"/>
                  </a:lnTo>
                  <a:lnTo>
                    <a:pt x="0" y="1630466"/>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12" name="TextBox 12">
              <a:extLst>
                <a:ext uri="{FF2B5EF4-FFF2-40B4-BE49-F238E27FC236}">
                  <a16:creationId xmlns:a16="http://schemas.microsoft.com/office/drawing/2014/main" id="{E7DAA2C0-C674-CD69-765C-6B338BDC535B}"/>
                </a:ext>
              </a:extLst>
            </p:cNvPr>
            <p:cNvSpPr txBox="1"/>
            <p:nvPr/>
          </p:nvSpPr>
          <p:spPr>
            <a:xfrm>
              <a:off x="0" y="19050"/>
              <a:ext cx="43804" cy="1611416"/>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sp>
        <p:nvSpPr>
          <p:cNvPr id="13" name="TextBox 13">
            <a:extLst>
              <a:ext uri="{FF2B5EF4-FFF2-40B4-BE49-F238E27FC236}">
                <a16:creationId xmlns:a16="http://schemas.microsoft.com/office/drawing/2014/main" id="{5D0BBB43-98DE-02F0-5C89-607543A7ED2B}"/>
              </a:ext>
            </a:extLst>
          </p:cNvPr>
          <p:cNvSpPr txBox="1"/>
          <p:nvPr/>
        </p:nvSpPr>
        <p:spPr>
          <a:xfrm>
            <a:off x="1047953" y="622494"/>
            <a:ext cx="7951668" cy="656655"/>
          </a:xfrm>
          <a:prstGeom prst="rect">
            <a:avLst/>
          </a:prstGeom>
        </p:spPr>
        <p:txBody>
          <a:bodyPr wrap="square" lIns="0" tIns="0" rIns="0" bIns="0" rtlCol="0" anchor="t">
            <a:spAutoFit/>
          </a:bodyPr>
          <a:lstStyle/>
          <a:p>
            <a:pPr algn="l"/>
            <a:r>
              <a:rPr lang="en-US" sz="2667" b="1" dirty="0">
                <a:solidFill>
                  <a:srgbClr val="000000"/>
                </a:solidFill>
                <a:latin typeface="Arial Nova" panose="020B0504020202020204" pitchFamily="34" charset="0"/>
                <a:ea typeface="Mardoto Heavy"/>
                <a:cs typeface="Times New Roman" panose="02020603050405020304" pitchFamily="18" charset="0"/>
                <a:sym typeface="Mardoto Heavy"/>
              </a:rPr>
              <a:t>USVI Gross Territorial Product (GTP) Forecast </a:t>
            </a:r>
          </a:p>
          <a:p>
            <a:r>
              <a:rPr lang="en-US" sz="1600" dirty="0">
                <a:latin typeface="Arial Nova" panose="020B0504020202020204" pitchFamily="34" charset="0"/>
              </a:rPr>
              <a:t>FY2022 (Actual) - FY2026 to 2027 (Forecast)</a:t>
            </a:r>
            <a:endParaRPr lang="en-US" sz="1600" dirty="0">
              <a:solidFill>
                <a:srgbClr val="000000"/>
              </a:solidFill>
              <a:latin typeface="Arial Nova" panose="020B0504020202020204" pitchFamily="34" charset="0"/>
              <a:ea typeface="Mardoto Heavy"/>
              <a:cs typeface="Times New Roman" panose="02020603050405020304" pitchFamily="18" charset="0"/>
              <a:sym typeface="Mardoto Heavy"/>
            </a:endParaRPr>
          </a:p>
        </p:txBody>
      </p:sp>
      <p:sp>
        <p:nvSpPr>
          <p:cNvPr id="14" name="TextBox 14">
            <a:extLst>
              <a:ext uri="{FF2B5EF4-FFF2-40B4-BE49-F238E27FC236}">
                <a16:creationId xmlns:a16="http://schemas.microsoft.com/office/drawing/2014/main" id="{F782B0DF-887D-17A5-E644-726655C4B631}"/>
              </a:ext>
            </a:extLst>
          </p:cNvPr>
          <p:cNvSpPr txBox="1"/>
          <p:nvPr/>
        </p:nvSpPr>
        <p:spPr>
          <a:xfrm>
            <a:off x="1023844" y="2874069"/>
            <a:ext cx="4127117" cy="517321"/>
          </a:xfrm>
          <a:prstGeom prst="rect">
            <a:avLst/>
          </a:prstGeom>
        </p:spPr>
        <p:txBody>
          <a:bodyPr lIns="0" tIns="0" rIns="0" bIns="0" rtlCol="0" anchor="t">
            <a:spAutoFit/>
          </a:bodyPr>
          <a:lstStyle/>
          <a:p>
            <a:pPr algn="just">
              <a:lnSpc>
                <a:spcPts val="2146"/>
              </a:lnSpc>
            </a:pPr>
            <a:br>
              <a:rPr lang="en-US" sz="1533">
                <a:solidFill>
                  <a:srgbClr val="000000"/>
                </a:solidFill>
                <a:latin typeface="Times New Roman" panose="02020603050405020304" pitchFamily="18" charset="0"/>
                <a:ea typeface="Clear Sans"/>
                <a:cs typeface="Times New Roman" panose="02020603050405020304" pitchFamily="18" charset="0"/>
                <a:sym typeface="Clear Sans"/>
              </a:rPr>
            </a:br>
            <a:endParaRPr lang="en-US" sz="1533">
              <a:solidFill>
                <a:srgbClr val="000000"/>
              </a:solidFill>
              <a:latin typeface="Times New Roman" panose="02020603050405020304" pitchFamily="18" charset="0"/>
              <a:ea typeface="Clear Sans"/>
              <a:cs typeface="Times New Roman" panose="02020603050405020304" pitchFamily="18" charset="0"/>
              <a:sym typeface="Clear Sans"/>
            </a:endParaRPr>
          </a:p>
        </p:txBody>
      </p:sp>
      <p:grpSp>
        <p:nvGrpSpPr>
          <p:cNvPr id="15" name="Group 15">
            <a:extLst>
              <a:ext uri="{FF2B5EF4-FFF2-40B4-BE49-F238E27FC236}">
                <a16:creationId xmlns:a16="http://schemas.microsoft.com/office/drawing/2014/main" id="{6080C4A2-A615-FA0B-55F4-A07381F53D23}"/>
              </a:ext>
            </a:extLst>
          </p:cNvPr>
          <p:cNvGrpSpPr/>
          <p:nvPr/>
        </p:nvGrpSpPr>
        <p:grpSpPr>
          <a:xfrm>
            <a:off x="10702135" y="771273"/>
            <a:ext cx="916833" cy="902211"/>
            <a:chOff x="0" y="0"/>
            <a:chExt cx="362206" cy="356429"/>
          </a:xfrm>
        </p:grpSpPr>
        <p:sp>
          <p:nvSpPr>
            <p:cNvPr id="16" name="Freeform 16">
              <a:extLst>
                <a:ext uri="{FF2B5EF4-FFF2-40B4-BE49-F238E27FC236}">
                  <a16:creationId xmlns:a16="http://schemas.microsoft.com/office/drawing/2014/main" id="{A27DC35F-CE2D-7512-769E-E669832622B0}"/>
                </a:ext>
              </a:extLst>
            </p:cNvPr>
            <p:cNvSpPr/>
            <p:nvPr/>
          </p:nvSpPr>
          <p:spPr>
            <a:xfrm>
              <a:off x="0" y="0"/>
              <a:ext cx="362206" cy="356429"/>
            </a:xfrm>
            <a:custGeom>
              <a:avLst/>
              <a:gdLst/>
              <a:ahLst/>
              <a:cxnLst/>
              <a:rect l="l" t="t" r="r" b="b"/>
              <a:pathLst>
                <a:path w="362206" h="356429">
                  <a:moveTo>
                    <a:pt x="0" y="0"/>
                  </a:moveTo>
                  <a:lnTo>
                    <a:pt x="362206" y="0"/>
                  </a:lnTo>
                  <a:lnTo>
                    <a:pt x="362206" y="356429"/>
                  </a:lnTo>
                  <a:lnTo>
                    <a:pt x="0" y="356429"/>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17" name="TextBox 17">
              <a:extLst>
                <a:ext uri="{FF2B5EF4-FFF2-40B4-BE49-F238E27FC236}">
                  <a16:creationId xmlns:a16="http://schemas.microsoft.com/office/drawing/2014/main" id="{F5DD809A-562F-06A4-6F54-9362353ABF4B}"/>
                </a:ext>
              </a:extLst>
            </p:cNvPr>
            <p:cNvSpPr txBox="1"/>
            <p:nvPr/>
          </p:nvSpPr>
          <p:spPr>
            <a:xfrm>
              <a:off x="0" y="19050"/>
              <a:ext cx="362206" cy="337379"/>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DC9F8777-E5BF-12A1-59BE-C04AA1B179C2}"/>
              </a:ext>
            </a:extLst>
          </p:cNvPr>
          <p:cNvSpPr txBox="1"/>
          <p:nvPr/>
        </p:nvSpPr>
        <p:spPr>
          <a:xfrm>
            <a:off x="1023843" y="3186062"/>
            <a:ext cx="4923439" cy="2678234"/>
          </a:xfrm>
          <a:prstGeom prst="rect">
            <a:avLst/>
          </a:prstGeom>
          <a:noFill/>
        </p:spPr>
        <p:txBody>
          <a:bodyPr wrap="square" rtlCol="0">
            <a:spAutoFit/>
          </a:bodyPr>
          <a:lstStyle/>
          <a:p>
            <a:pPr algn="just"/>
            <a:r>
              <a:rPr lang="en-US" sz="1867" dirty="0">
                <a:latin typeface="Arial Nova" panose="020B0504020202020204" pitchFamily="34" charset="0"/>
              </a:rPr>
              <a:t>From 2022 to 2027, GDP is projected to grow from 4,672 to 5,668, representing a 21.3% increase with a compound annual growth rate (CAGR) of 3.9%. Yearly increases will vary, with the largest gain expected in 2027 at $239 million. GDP is anticipated to surpass 5,000 in 2024, with average annual growth of around $199 million and growth rates ranging from 2.8% to 4.9%.</a:t>
            </a:r>
          </a:p>
        </p:txBody>
      </p:sp>
      <p:pic>
        <p:nvPicPr>
          <p:cNvPr id="19" name="Picture 18">
            <a:extLst>
              <a:ext uri="{FF2B5EF4-FFF2-40B4-BE49-F238E27FC236}">
                <a16:creationId xmlns:a16="http://schemas.microsoft.com/office/drawing/2014/main" id="{5746B2C0-8AC9-1FB6-CA1D-BB008C2F1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9410" y="908733"/>
            <a:ext cx="440817" cy="288432"/>
          </a:xfrm>
          <a:prstGeom prst="rect">
            <a:avLst/>
          </a:prstGeom>
          <a:effectLst>
            <a:outerShdw blurRad="50800" dist="38100" dir="16200000" rotWithShape="0">
              <a:prstClr val="black">
                <a:alpha val="40000"/>
              </a:prstClr>
            </a:outerShdw>
          </a:effectLst>
        </p:spPr>
      </p:pic>
      <p:sp>
        <p:nvSpPr>
          <p:cNvPr id="27" name="TextBox 26">
            <a:extLst>
              <a:ext uri="{FF2B5EF4-FFF2-40B4-BE49-F238E27FC236}">
                <a16:creationId xmlns:a16="http://schemas.microsoft.com/office/drawing/2014/main" id="{BC423398-823A-5984-5100-813F61B5B8D7}"/>
              </a:ext>
            </a:extLst>
          </p:cNvPr>
          <p:cNvSpPr txBox="1"/>
          <p:nvPr/>
        </p:nvSpPr>
        <p:spPr>
          <a:xfrm>
            <a:off x="10214835" y="6504492"/>
            <a:ext cx="1983235" cy="276999"/>
          </a:xfrm>
          <a:prstGeom prst="rect">
            <a:avLst/>
          </a:prstGeom>
          <a:noFill/>
        </p:spPr>
        <p:txBody>
          <a:bodyPr wrap="none" rtlCol="0">
            <a:spAutoFit/>
          </a:bodyPr>
          <a:lstStyle/>
          <a:p>
            <a:r>
              <a:rPr lang="en-US" sz="1067" dirty="0">
                <a:latin typeface="Arial Nova" panose="020B0504020202020204" pitchFamily="34" charset="0"/>
              </a:rPr>
              <a:t>All data is subject to revision</a:t>
            </a:r>
            <a:r>
              <a:rPr lang="en-US" sz="1200" dirty="0">
                <a:latin typeface="Arial Nova" panose="020B0504020202020204" pitchFamily="34" charset="0"/>
              </a:rPr>
              <a:t>. </a:t>
            </a:r>
          </a:p>
        </p:txBody>
      </p:sp>
      <p:sp>
        <p:nvSpPr>
          <p:cNvPr id="29" name="TextBox 28">
            <a:extLst>
              <a:ext uri="{FF2B5EF4-FFF2-40B4-BE49-F238E27FC236}">
                <a16:creationId xmlns:a16="http://schemas.microsoft.com/office/drawing/2014/main" id="{879C8D8B-441B-78E9-2EFE-52B8BB1AEB77}"/>
              </a:ext>
            </a:extLst>
          </p:cNvPr>
          <p:cNvSpPr txBox="1"/>
          <p:nvPr/>
        </p:nvSpPr>
        <p:spPr>
          <a:xfrm>
            <a:off x="6717418" y="5627756"/>
            <a:ext cx="4396893" cy="235898"/>
          </a:xfrm>
          <a:prstGeom prst="rect">
            <a:avLst/>
          </a:prstGeom>
          <a:noFill/>
        </p:spPr>
        <p:txBody>
          <a:bodyPr wrap="square" rtlCol="0">
            <a:spAutoFit/>
          </a:bodyPr>
          <a:lstStyle/>
          <a:p>
            <a:pPr algn="ctr"/>
            <a:r>
              <a:rPr lang="en-US" sz="933" b="1" dirty="0">
                <a:latin typeface="Arial Nova" panose="020B0504020202020204" pitchFamily="34" charset="0"/>
              </a:rPr>
              <a:t>2022             2023(F)         2024(F)             2025(F)          2026(F)           2027(F)</a:t>
            </a:r>
          </a:p>
        </p:txBody>
      </p:sp>
      <p:sp>
        <p:nvSpPr>
          <p:cNvPr id="18" name="TextBox 17">
            <a:extLst>
              <a:ext uri="{FF2B5EF4-FFF2-40B4-BE49-F238E27FC236}">
                <a16:creationId xmlns:a16="http://schemas.microsoft.com/office/drawing/2014/main" id="{56B8CD53-B916-C519-C64A-BD57C4955DF5}"/>
              </a:ext>
            </a:extLst>
          </p:cNvPr>
          <p:cNvSpPr txBox="1"/>
          <p:nvPr/>
        </p:nvSpPr>
        <p:spPr>
          <a:xfrm>
            <a:off x="1031449" y="1585308"/>
            <a:ext cx="4923439" cy="1569660"/>
          </a:xfrm>
          <a:prstGeom prst="rect">
            <a:avLst/>
          </a:prstGeom>
          <a:solidFill>
            <a:srgbClr val="FFFF00"/>
          </a:solidFill>
          <a:ln>
            <a:solidFill>
              <a:schemeClr val="tx1"/>
            </a:solidFill>
          </a:ln>
        </p:spPr>
        <p:txBody>
          <a:bodyPr wrap="square">
            <a:spAutoFit/>
          </a:bodyPr>
          <a:lstStyle/>
          <a:p>
            <a:pPr algn="just"/>
            <a:r>
              <a:rPr lang="en-US" sz="1600" b="1" dirty="0">
                <a:highlight>
                  <a:srgbClr val="FFFF00"/>
                </a:highlight>
                <a:latin typeface="Arial Nova" panose="020B0504020202020204" pitchFamily="34" charset="0"/>
              </a:rPr>
              <a:t>Please note that this forecast has been generated based on the trends indicated by the actual Gross Domestic Product (GDP or GTP) calculations conducted by the U.S. Bureau of Economic Analysis (BEA). It is important to clarify that this does not represent the official GDP calculation.</a:t>
            </a:r>
          </a:p>
        </p:txBody>
      </p:sp>
      <p:sp>
        <p:nvSpPr>
          <p:cNvPr id="9" name="Slide Number Placeholder 8">
            <a:extLst>
              <a:ext uri="{FF2B5EF4-FFF2-40B4-BE49-F238E27FC236}">
                <a16:creationId xmlns:a16="http://schemas.microsoft.com/office/drawing/2014/main" id="{EFBA6C53-BF50-CF32-035D-5CA8B2A3A2B5}"/>
              </a:ext>
            </a:extLst>
          </p:cNvPr>
          <p:cNvSpPr>
            <a:spLocks noGrp="1"/>
          </p:cNvSpPr>
          <p:nvPr>
            <p:ph type="sldNum" sz="quarter" idx="12"/>
          </p:nvPr>
        </p:nvSpPr>
        <p:spPr/>
        <p:txBody>
          <a:bodyPr/>
          <a:lstStyle/>
          <a:p>
            <a:fld id="{B6F15528-21DE-4FAA-801E-634DDDAF4B2B}" type="slidenum">
              <a:rPr lang="en-US" smtClean="0"/>
              <a:pPr/>
              <a:t>47</a:t>
            </a:fld>
            <a:endParaRPr lang="en-US"/>
          </a:p>
        </p:txBody>
      </p:sp>
      <p:pic>
        <p:nvPicPr>
          <p:cNvPr id="21" name="Picture 20">
            <a:extLst>
              <a:ext uri="{FF2B5EF4-FFF2-40B4-BE49-F238E27FC236}">
                <a16:creationId xmlns:a16="http://schemas.microsoft.com/office/drawing/2014/main" id="{EF443F04-1764-5DBD-F50C-8F610C9B077C}"/>
              </a:ext>
            </a:extLst>
          </p:cNvPr>
          <p:cNvPicPr>
            <a:picLocks noChangeAspect="1"/>
          </p:cNvPicPr>
          <p:nvPr/>
        </p:nvPicPr>
        <p:blipFill>
          <a:blip r:embed="rId5"/>
          <a:stretch>
            <a:fillRect/>
          </a:stretch>
        </p:blipFill>
        <p:spPr>
          <a:xfrm>
            <a:off x="6096000" y="1103776"/>
            <a:ext cx="5233346" cy="4982966"/>
          </a:xfrm>
          <a:prstGeom prst="rect">
            <a:avLst/>
          </a:prstGeom>
        </p:spPr>
      </p:pic>
    </p:spTree>
    <p:extLst>
      <p:ext uri="{BB962C8B-B14F-4D97-AF65-F5344CB8AC3E}">
        <p14:creationId xmlns:p14="http://schemas.microsoft.com/office/powerpoint/2010/main" val="39348205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00F07-37D8-2CA2-AE6A-3A53D5330EA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8DA4E89-B76E-E78B-F40B-B175D5C8B7C9}"/>
              </a:ext>
            </a:extLst>
          </p:cNvPr>
          <p:cNvSpPr/>
          <p:nvPr/>
        </p:nvSpPr>
        <p:spPr>
          <a:xfrm>
            <a:off x="0" y="-224185"/>
            <a:ext cx="12192000" cy="708218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202" t="-14587" r="-40936"/>
            </a:stretch>
          </a:blipFill>
        </p:spPr>
        <p:txBody>
          <a:bodyPr/>
          <a:lstStyle/>
          <a:p>
            <a:r>
              <a:rPr lang="en-US" sz="120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p:txBody>
      </p:sp>
      <p:grpSp>
        <p:nvGrpSpPr>
          <p:cNvPr id="3" name="Group 3">
            <a:extLst>
              <a:ext uri="{FF2B5EF4-FFF2-40B4-BE49-F238E27FC236}">
                <a16:creationId xmlns:a16="http://schemas.microsoft.com/office/drawing/2014/main" id="{1B36FE9C-FB08-C557-7F6A-2F350AE2295B}"/>
              </a:ext>
            </a:extLst>
          </p:cNvPr>
          <p:cNvGrpSpPr/>
          <p:nvPr/>
        </p:nvGrpSpPr>
        <p:grpSpPr>
          <a:xfrm>
            <a:off x="5826920" y="5255367"/>
            <a:ext cx="1004569" cy="1106928"/>
            <a:chOff x="0" y="0"/>
            <a:chExt cx="396867" cy="437305"/>
          </a:xfrm>
        </p:grpSpPr>
        <p:sp>
          <p:nvSpPr>
            <p:cNvPr id="4" name="Freeform 4">
              <a:extLst>
                <a:ext uri="{FF2B5EF4-FFF2-40B4-BE49-F238E27FC236}">
                  <a16:creationId xmlns:a16="http://schemas.microsoft.com/office/drawing/2014/main" id="{1B7F37EF-EE11-EBC9-E362-BF1B3DA6B157}"/>
                </a:ext>
              </a:extLst>
            </p:cNvPr>
            <p:cNvSpPr/>
            <p:nvPr/>
          </p:nvSpPr>
          <p:spPr>
            <a:xfrm>
              <a:off x="0" y="0"/>
              <a:ext cx="396867" cy="437305"/>
            </a:xfrm>
            <a:custGeom>
              <a:avLst/>
              <a:gdLst/>
              <a:ahLst/>
              <a:cxnLst/>
              <a:rect l="l" t="t" r="r" b="b"/>
              <a:pathLst>
                <a:path w="396867" h="437305">
                  <a:moveTo>
                    <a:pt x="0" y="0"/>
                  </a:moveTo>
                  <a:lnTo>
                    <a:pt x="396867" y="0"/>
                  </a:lnTo>
                  <a:lnTo>
                    <a:pt x="396867" y="437305"/>
                  </a:lnTo>
                  <a:lnTo>
                    <a:pt x="0" y="437305"/>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5" name="TextBox 5">
              <a:extLst>
                <a:ext uri="{FF2B5EF4-FFF2-40B4-BE49-F238E27FC236}">
                  <a16:creationId xmlns:a16="http://schemas.microsoft.com/office/drawing/2014/main" id="{18E43626-4631-7512-6801-CE460DF6A2C1}"/>
                </a:ext>
              </a:extLst>
            </p:cNvPr>
            <p:cNvSpPr txBox="1"/>
            <p:nvPr/>
          </p:nvSpPr>
          <p:spPr>
            <a:xfrm>
              <a:off x="0" y="19050"/>
              <a:ext cx="396867" cy="418255"/>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grpSp>
        <p:nvGrpSpPr>
          <p:cNvPr id="6" name="Group 6">
            <a:extLst>
              <a:ext uri="{FF2B5EF4-FFF2-40B4-BE49-F238E27FC236}">
                <a16:creationId xmlns:a16="http://schemas.microsoft.com/office/drawing/2014/main" id="{2E5C196C-AFE0-D578-7C4E-5B5495A52577}"/>
              </a:ext>
            </a:extLst>
          </p:cNvPr>
          <p:cNvGrpSpPr/>
          <p:nvPr/>
        </p:nvGrpSpPr>
        <p:grpSpPr>
          <a:xfrm>
            <a:off x="6237113" y="1197166"/>
            <a:ext cx="4923439" cy="4747967"/>
            <a:chOff x="0" y="0"/>
            <a:chExt cx="1945062" cy="1875740"/>
          </a:xfrm>
          <a:solidFill>
            <a:srgbClr val="002060"/>
          </a:solidFill>
        </p:grpSpPr>
        <p:sp>
          <p:nvSpPr>
            <p:cNvPr id="7" name="Freeform 7">
              <a:extLst>
                <a:ext uri="{FF2B5EF4-FFF2-40B4-BE49-F238E27FC236}">
                  <a16:creationId xmlns:a16="http://schemas.microsoft.com/office/drawing/2014/main" id="{B700D9C7-6ECD-8D2A-B5F2-8D0054551110}"/>
                </a:ext>
              </a:extLst>
            </p:cNvPr>
            <p:cNvSpPr/>
            <p:nvPr/>
          </p:nvSpPr>
          <p:spPr>
            <a:xfrm>
              <a:off x="0" y="0"/>
              <a:ext cx="1945062" cy="1875740"/>
            </a:xfrm>
            <a:custGeom>
              <a:avLst/>
              <a:gdLst/>
              <a:ahLst/>
              <a:cxnLst/>
              <a:rect l="l" t="t" r="r" b="b"/>
              <a:pathLst>
                <a:path w="1945062" h="1875740">
                  <a:moveTo>
                    <a:pt x="0" y="0"/>
                  </a:moveTo>
                  <a:lnTo>
                    <a:pt x="1945062" y="0"/>
                  </a:lnTo>
                  <a:lnTo>
                    <a:pt x="1945062" y="1875740"/>
                  </a:lnTo>
                  <a:lnTo>
                    <a:pt x="0" y="1875740"/>
                  </a:lnTo>
                  <a:close/>
                </a:path>
              </a:pathLst>
            </a:custGeom>
            <a:grpFill/>
          </p:spPr>
          <p:txBody>
            <a:bodyPr/>
            <a:lstStyle/>
            <a:p>
              <a:endParaRPr lang="en-US" sz="1200">
                <a:latin typeface="Times New Roman" panose="02020603050405020304" pitchFamily="18" charset="0"/>
                <a:cs typeface="Times New Roman" panose="02020603050405020304" pitchFamily="18" charset="0"/>
              </a:endParaRPr>
            </a:p>
          </p:txBody>
        </p:sp>
        <p:sp>
          <p:nvSpPr>
            <p:cNvPr id="8" name="TextBox 8">
              <a:extLst>
                <a:ext uri="{FF2B5EF4-FFF2-40B4-BE49-F238E27FC236}">
                  <a16:creationId xmlns:a16="http://schemas.microsoft.com/office/drawing/2014/main" id="{FEDD7D10-5218-A06E-65E3-BDF95ABF863F}"/>
                </a:ext>
              </a:extLst>
            </p:cNvPr>
            <p:cNvSpPr txBox="1"/>
            <p:nvPr/>
          </p:nvSpPr>
          <p:spPr>
            <a:xfrm>
              <a:off x="0" y="19050"/>
              <a:ext cx="1945062" cy="1856690"/>
            </a:xfrm>
            <a:prstGeom prst="rect">
              <a:avLst/>
            </a:prstGeom>
            <a:grpFill/>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grpSp>
        <p:nvGrpSpPr>
          <p:cNvPr id="10" name="Group 10">
            <a:extLst>
              <a:ext uri="{FF2B5EF4-FFF2-40B4-BE49-F238E27FC236}">
                <a16:creationId xmlns:a16="http://schemas.microsoft.com/office/drawing/2014/main" id="{ACA04202-7802-D940-BC40-9C09BCDDCD4D}"/>
              </a:ext>
            </a:extLst>
          </p:cNvPr>
          <p:cNvGrpSpPr/>
          <p:nvPr/>
        </p:nvGrpSpPr>
        <p:grpSpPr>
          <a:xfrm rot="-5400000">
            <a:off x="3436391" y="-1044462"/>
            <a:ext cx="98345" cy="4923439"/>
            <a:chOff x="0" y="0"/>
            <a:chExt cx="43804" cy="1630466"/>
          </a:xfrm>
        </p:grpSpPr>
        <p:sp>
          <p:nvSpPr>
            <p:cNvPr id="11" name="Freeform 11">
              <a:extLst>
                <a:ext uri="{FF2B5EF4-FFF2-40B4-BE49-F238E27FC236}">
                  <a16:creationId xmlns:a16="http://schemas.microsoft.com/office/drawing/2014/main" id="{25B76205-E163-8149-2C79-6E0C5662DCC7}"/>
                </a:ext>
              </a:extLst>
            </p:cNvPr>
            <p:cNvSpPr/>
            <p:nvPr/>
          </p:nvSpPr>
          <p:spPr>
            <a:xfrm>
              <a:off x="0" y="0"/>
              <a:ext cx="43804" cy="1630466"/>
            </a:xfrm>
            <a:custGeom>
              <a:avLst/>
              <a:gdLst/>
              <a:ahLst/>
              <a:cxnLst/>
              <a:rect l="l" t="t" r="r" b="b"/>
              <a:pathLst>
                <a:path w="43804" h="1630466">
                  <a:moveTo>
                    <a:pt x="0" y="0"/>
                  </a:moveTo>
                  <a:lnTo>
                    <a:pt x="43804" y="0"/>
                  </a:lnTo>
                  <a:lnTo>
                    <a:pt x="43804" y="1630466"/>
                  </a:lnTo>
                  <a:lnTo>
                    <a:pt x="0" y="1630466"/>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12" name="TextBox 12">
              <a:extLst>
                <a:ext uri="{FF2B5EF4-FFF2-40B4-BE49-F238E27FC236}">
                  <a16:creationId xmlns:a16="http://schemas.microsoft.com/office/drawing/2014/main" id="{07CE6DDF-332D-2A47-12E9-FFC73FFE41A6}"/>
                </a:ext>
              </a:extLst>
            </p:cNvPr>
            <p:cNvSpPr txBox="1"/>
            <p:nvPr/>
          </p:nvSpPr>
          <p:spPr>
            <a:xfrm>
              <a:off x="0" y="19050"/>
              <a:ext cx="43804" cy="1611416"/>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sp>
        <p:nvSpPr>
          <p:cNvPr id="13" name="TextBox 13">
            <a:extLst>
              <a:ext uri="{FF2B5EF4-FFF2-40B4-BE49-F238E27FC236}">
                <a16:creationId xmlns:a16="http://schemas.microsoft.com/office/drawing/2014/main" id="{51F06A00-A39F-547D-D7C4-3C01886D866B}"/>
              </a:ext>
            </a:extLst>
          </p:cNvPr>
          <p:cNvSpPr txBox="1"/>
          <p:nvPr/>
        </p:nvSpPr>
        <p:spPr>
          <a:xfrm>
            <a:off x="1081368" y="601700"/>
            <a:ext cx="4923439" cy="656655"/>
          </a:xfrm>
          <a:prstGeom prst="rect">
            <a:avLst/>
          </a:prstGeom>
        </p:spPr>
        <p:txBody>
          <a:bodyPr wrap="square" lIns="0" tIns="0" rIns="0" bIns="0" rtlCol="0" anchor="t">
            <a:spAutoFit/>
          </a:bodyPr>
          <a:lstStyle/>
          <a:p>
            <a:pPr algn="l"/>
            <a:r>
              <a:rPr lang="en-US" sz="2667" b="1" dirty="0">
                <a:solidFill>
                  <a:srgbClr val="000000"/>
                </a:solidFill>
                <a:latin typeface="Arial Nova" panose="020B0504020202020204" pitchFamily="34" charset="0"/>
                <a:ea typeface="Mardoto Heavy"/>
                <a:cs typeface="Times New Roman" panose="02020603050405020304" pitchFamily="18" charset="0"/>
                <a:sym typeface="Mardoto Heavy"/>
              </a:rPr>
              <a:t>USVI Inflation Rate</a:t>
            </a:r>
          </a:p>
          <a:p>
            <a:pPr defTabSz="609630">
              <a:defRPr/>
            </a:pPr>
            <a:r>
              <a:rPr lang="en-US" sz="1600" dirty="0">
                <a:solidFill>
                  <a:prstClr val="black"/>
                </a:solidFill>
                <a:latin typeface="Arial Nova" panose="020B0504020202020204" pitchFamily="34" charset="0"/>
              </a:rPr>
              <a:t>FY2018 to 2025 (Actual) - FY2026 to 2027 (Forecast)</a:t>
            </a:r>
            <a:endParaRPr lang="en-US" sz="1600" dirty="0">
              <a:solidFill>
                <a:srgbClr val="000000"/>
              </a:solidFill>
              <a:latin typeface="Arial Nova" panose="020B0504020202020204" pitchFamily="34" charset="0"/>
              <a:ea typeface="Mardoto Heavy"/>
              <a:cs typeface="Times New Roman" panose="02020603050405020304" pitchFamily="18" charset="0"/>
              <a:sym typeface="Mardoto Heavy"/>
            </a:endParaRPr>
          </a:p>
        </p:txBody>
      </p:sp>
      <p:sp>
        <p:nvSpPr>
          <p:cNvPr id="14" name="TextBox 14">
            <a:extLst>
              <a:ext uri="{FF2B5EF4-FFF2-40B4-BE49-F238E27FC236}">
                <a16:creationId xmlns:a16="http://schemas.microsoft.com/office/drawing/2014/main" id="{4D3BC468-0E8D-1E2F-BF4B-98C97C413E40}"/>
              </a:ext>
            </a:extLst>
          </p:cNvPr>
          <p:cNvSpPr txBox="1"/>
          <p:nvPr/>
        </p:nvSpPr>
        <p:spPr>
          <a:xfrm>
            <a:off x="1023844" y="2874069"/>
            <a:ext cx="4127117" cy="517321"/>
          </a:xfrm>
          <a:prstGeom prst="rect">
            <a:avLst/>
          </a:prstGeom>
        </p:spPr>
        <p:txBody>
          <a:bodyPr lIns="0" tIns="0" rIns="0" bIns="0" rtlCol="0" anchor="t">
            <a:spAutoFit/>
          </a:bodyPr>
          <a:lstStyle/>
          <a:p>
            <a:pPr algn="just">
              <a:lnSpc>
                <a:spcPts val="2146"/>
              </a:lnSpc>
            </a:pPr>
            <a:br>
              <a:rPr lang="en-US" sz="1533">
                <a:solidFill>
                  <a:srgbClr val="000000"/>
                </a:solidFill>
                <a:latin typeface="Times New Roman" panose="02020603050405020304" pitchFamily="18" charset="0"/>
                <a:ea typeface="Clear Sans"/>
                <a:cs typeface="Times New Roman" panose="02020603050405020304" pitchFamily="18" charset="0"/>
                <a:sym typeface="Clear Sans"/>
              </a:rPr>
            </a:br>
            <a:endParaRPr lang="en-US" sz="1533">
              <a:solidFill>
                <a:srgbClr val="000000"/>
              </a:solidFill>
              <a:latin typeface="Times New Roman" panose="02020603050405020304" pitchFamily="18" charset="0"/>
              <a:ea typeface="Clear Sans"/>
              <a:cs typeface="Times New Roman" panose="02020603050405020304" pitchFamily="18" charset="0"/>
              <a:sym typeface="Clear Sans"/>
            </a:endParaRPr>
          </a:p>
        </p:txBody>
      </p:sp>
      <p:grpSp>
        <p:nvGrpSpPr>
          <p:cNvPr id="15" name="Group 15">
            <a:extLst>
              <a:ext uri="{FF2B5EF4-FFF2-40B4-BE49-F238E27FC236}">
                <a16:creationId xmlns:a16="http://schemas.microsoft.com/office/drawing/2014/main" id="{D192EB7C-F53E-DA91-4098-CFE4B1330E22}"/>
              </a:ext>
            </a:extLst>
          </p:cNvPr>
          <p:cNvGrpSpPr/>
          <p:nvPr/>
        </p:nvGrpSpPr>
        <p:grpSpPr>
          <a:xfrm>
            <a:off x="11176244" y="746060"/>
            <a:ext cx="916833" cy="902211"/>
            <a:chOff x="0" y="0"/>
            <a:chExt cx="362206" cy="356429"/>
          </a:xfrm>
        </p:grpSpPr>
        <p:sp>
          <p:nvSpPr>
            <p:cNvPr id="16" name="Freeform 16">
              <a:extLst>
                <a:ext uri="{FF2B5EF4-FFF2-40B4-BE49-F238E27FC236}">
                  <a16:creationId xmlns:a16="http://schemas.microsoft.com/office/drawing/2014/main" id="{7CA7461F-9D35-1CF8-7FE7-D340B6714D82}"/>
                </a:ext>
              </a:extLst>
            </p:cNvPr>
            <p:cNvSpPr/>
            <p:nvPr/>
          </p:nvSpPr>
          <p:spPr>
            <a:xfrm>
              <a:off x="0" y="0"/>
              <a:ext cx="362206" cy="356429"/>
            </a:xfrm>
            <a:custGeom>
              <a:avLst/>
              <a:gdLst/>
              <a:ahLst/>
              <a:cxnLst/>
              <a:rect l="l" t="t" r="r" b="b"/>
              <a:pathLst>
                <a:path w="362206" h="356429">
                  <a:moveTo>
                    <a:pt x="0" y="0"/>
                  </a:moveTo>
                  <a:lnTo>
                    <a:pt x="362206" y="0"/>
                  </a:lnTo>
                  <a:lnTo>
                    <a:pt x="362206" y="356429"/>
                  </a:lnTo>
                  <a:lnTo>
                    <a:pt x="0" y="356429"/>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17" name="TextBox 17">
              <a:extLst>
                <a:ext uri="{FF2B5EF4-FFF2-40B4-BE49-F238E27FC236}">
                  <a16:creationId xmlns:a16="http://schemas.microsoft.com/office/drawing/2014/main" id="{03BB569F-4204-FE87-31DC-BB76C45BB86C}"/>
                </a:ext>
              </a:extLst>
            </p:cNvPr>
            <p:cNvSpPr txBox="1"/>
            <p:nvPr/>
          </p:nvSpPr>
          <p:spPr>
            <a:xfrm>
              <a:off x="0" y="19050"/>
              <a:ext cx="362206" cy="337379"/>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2E78795B-E5C5-D2F7-6278-DF2B51A08A61}"/>
              </a:ext>
            </a:extLst>
          </p:cNvPr>
          <p:cNvSpPr txBox="1"/>
          <p:nvPr/>
        </p:nvSpPr>
        <p:spPr>
          <a:xfrm>
            <a:off x="1047954" y="1595660"/>
            <a:ext cx="4865915" cy="4402167"/>
          </a:xfrm>
          <a:prstGeom prst="rect">
            <a:avLst/>
          </a:prstGeom>
          <a:noFill/>
        </p:spPr>
        <p:txBody>
          <a:bodyPr wrap="square" rtlCol="0">
            <a:spAutoFit/>
          </a:bodyPr>
          <a:lstStyle/>
          <a:p>
            <a:pPr algn="just"/>
            <a:r>
              <a:rPr lang="en-US" sz="1867" dirty="0">
                <a:latin typeface="Arial Nova" panose="020B0504020202020204" pitchFamily="34" charset="0"/>
              </a:rPr>
              <a:t>Inflation in the U.S. Virgin Islands has varied over time but is expected to rise moderately through 2026 and 2027, according to forecasts. Inflation will likely increase over the next two years, which may lead to higher costs across the territory.</a:t>
            </a:r>
          </a:p>
          <a:p>
            <a:endParaRPr lang="en-US" sz="1867" dirty="0">
              <a:latin typeface="Arial Nova" panose="020B0504020202020204" pitchFamily="34" charset="0"/>
            </a:endParaRPr>
          </a:p>
          <a:p>
            <a:pPr marL="304815" indent="-304815">
              <a:buFontTx/>
              <a:buChar char="-"/>
            </a:pPr>
            <a:r>
              <a:rPr lang="en-US" sz="1867" dirty="0">
                <a:latin typeface="Arial Nova" panose="020B0504020202020204" pitchFamily="34" charset="0"/>
              </a:rPr>
              <a:t>Rising consumer prices.</a:t>
            </a:r>
          </a:p>
          <a:p>
            <a:pPr marL="304815" indent="-304815">
              <a:buFontTx/>
              <a:buChar char="-"/>
            </a:pPr>
            <a:r>
              <a:rPr lang="en-US" sz="1867" dirty="0">
                <a:latin typeface="Arial Nova" panose="020B0504020202020204" pitchFamily="34" charset="0"/>
              </a:rPr>
              <a:t>Increased demand for goods compared to supply.</a:t>
            </a:r>
          </a:p>
          <a:p>
            <a:pPr marL="304815" indent="-304815">
              <a:buFontTx/>
              <a:buChar char="-"/>
            </a:pPr>
            <a:r>
              <a:rPr lang="en-US" sz="1867" dirty="0">
                <a:latin typeface="Arial Nova" panose="020B0504020202020204" pitchFamily="34" charset="0"/>
              </a:rPr>
              <a:t>Higher import costs, typical for island economies.</a:t>
            </a:r>
          </a:p>
          <a:p>
            <a:pPr marL="304815" indent="-304815">
              <a:buFontTx/>
              <a:buChar char="-"/>
            </a:pPr>
            <a:r>
              <a:rPr lang="en-US" sz="1867" dirty="0">
                <a:latin typeface="Arial Nova" panose="020B0504020202020204" pitchFamily="34" charset="0"/>
              </a:rPr>
              <a:t>Ongoing economic activity is pushing prices higher.</a:t>
            </a:r>
          </a:p>
          <a:p>
            <a:endParaRPr lang="en-US" sz="1867" dirty="0">
              <a:latin typeface="Arial Nova" panose="020B0504020202020204" pitchFamily="34" charset="0"/>
            </a:endParaRPr>
          </a:p>
        </p:txBody>
      </p:sp>
      <p:pic>
        <p:nvPicPr>
          <p:cNvPr id="20" name="Picture 19">
            <a:extLst>
              <a:ext uri="{FF2B5EF4-FFF2-40B4-BE49-F238E27FC236}">
                <a16:creationId xmlns:a16="http://schemas.microsoft.com/office/drawing/2014/main" id="{C7726932-E846-7E8B-6A11-6634213D64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7982" y="908733"/>
            <a:ext cx="440817" cy="288432"/>
          </a:xfrm>
          <a:prstGeom prst="rect">
            <a:avLst/>
          </a:prstGeom>
          <a:effectLst>
            <a:outerShdw blurRad="50800" dist="38100" dir="16200000" rotWithShape="0">
              <a:prstClr val="black">
                <a:alpha val="40000"/>
              </a:prstClr>
            </a:outerShdw>
          </a:effectLst>
        </p:spPr>
      </p:pic>
      <p:sp>
        <p:nvSpPr>
          <p:cNvPr id="25" name="TextBox 24">
            <a:extLst>
              <a:ext uri="{FF2B5EF4-FFF2-40B4-BE49-F238E27FC236}">
                <a16:creationId xmlns:a16="http://schemas.microsoft.com/office/drawing/2014/main" id="{DC2497BC-6FCE-2EA2-133F-6776F1F32BDA}"/>
              </a:ext>
            </a:extLst>
          </p:cNvPr>
          <p:cNvSpPr txBox="1"/>
          <p:nvPr/>
        </p:nvSpPr>
        <p:spPr>
          <a:xfrm>
            <a:off x="10214835" y="6504492"/>
            <a:ext cx="1973617" cy="256545"/>
          </a:xfrm>
          <a:prstGeom prst="rect">
            <a:avLst/>
          </a:prstGeom>
          <a:noFill/>
        </p:spPr>
        <p:txBody>
          <a:bodyPr wrap="none" rtlCol="0">
            <a:spAutoFit/>
          </a:bodyPr>
          <a:lstStyle/>
          <a:p>
            <a:r>
              <a:rPr lang="en-US" sz="1067" dirty="0">
                <a:latin typeface="Arial Nova" panose="020B0504020202020204" pitchFamily="34" charset="0"/>
              </a:rPr>
              <a:t>All data is subject to revision. </a:t>
            </a:r>
          </a:p>
        </p:txBody>
      </p:sp>
      <p:sp>
        <p:nvSpPr>
          <p:cNvPr id="9" name="Slide Number Placeholder 8">
            <a:extLst>
              <a:ext uri="{FF2B5EF4-FFF2-40B4-BE49-F238E27FC236}">
                <a16:creationId xmlns:a16="http://schemas.microsoft.com/office/drawing/2014/main" id="{43B6841A-8098-267F-1F91-075F59E30B80}"/>
              </a:ext>
            </a:extLst>
          </p:cNvPr>
          <p:cNvSpPr>
            <a:spLocks noGrp="1"/>
          </p:cNvSpPr>
          <p:nvPr>
            <p:ph type="sldNum" sz="quarter" idx="12"/>
          </p:nvPr>
        </p:nvSpPr>
        <p:spPr/>
        <p:txBody>
          <a:bodyPr/>
          <a:lstStyle/>
          <a:p>
            <a:fld id="{B6F15528-21DE-4FAA-801E-634DDDAF4B2B}" type="slidenum">
              <a:rPr lang="en-US" smtClean="0"/>
              <a:pPr/>
              <a:t>48</a:t>
            </a:fld>
            <a:endParaRPr lang="en-US"/>
          </a:p>
        </p:txBody>
      </p:sp>
      <p:pic>
        <p:nvPicPr>
          <p:cNvPr id="18" name="Picture 17">
            <a:extLst>
              <a:ext uri="{FF2B5EF4-FFF2-40B4-BE49-F238E27FC236}">
                <a16:creationId xmlns:a16="http://schemas.microsoft.com/office/drawing/2014/main" id="{97E99EF7-C3E5-2B16-1CE5-DC5208922CC9}"/>
              </a:ext>
            </a:extLst>
          </p:cNvPr>
          <p:cNvPicPr>
            <a:picLocks noChangeAspect="1"/>
          </p:cNvPicPr>
          <p:nvPr/>
        </p:nvPicPr>
        <p:blipFill>
          <a:blip r:embed="rId5"/>
          <a:stretch>
            <a:fillRect/>
          </a:stretch>
        </p:blipFill>
        <p:spPr>
          <a:xfrm>
            <a:off x="6062331" y="1166343"/>
            <a:ext cx="5766207" cy="5039248"/>
          </a:xfrm>
          <a:prstGeom prst="rect">
            <a:avLst/>
          </a:prstGeom>
        </p:spPr>
      </p:pic>
    </p:spTree>
    <p:extLst>
      <p:ext uri="{BB962C8B-B14F-4D97-AF65-F5344CB8AC3E}">
        <p14:creationId xmlns:p14="http://schemas.microsoft.com/office/powerpoint/2010/main" val="8548213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151632" y="2595917"/>
            <a:ext cx="9888736" cy="2539157"/>
          </a:xfrm>
          <a:prstGeom prst="rect">
            <a:avLst/>
          </a:prstGeom>
        </p:spPr>
        <p:txBody>
          <a:bodyPr lIns="0" tIns="0" rIns="0" bIns="0" rtlCol="0" anchor="t">
            <a:spAutoFit/>
          </a:bodyPr>
          <a:lstStyle/>
          <a:p>
            <a:pPr algn="ctr">
              <a:lnSpc>
                <a:spcPts val="9865"/>
              </a:lnSpc>
            </a:pPr>
            <a:r>
              <a:rPr lang="en-US" sz="10067" b="1" spc="1057" dirty="0">
                <a:solidFill>
                  <a:srgbClr val="000000"/>
                </a:solidFill>
                <a:latin typeface="Arial Nova" panose="020B0504020202020204" pitchFamily="34" charset="0"/>
                <a:ea typeface="Mardoto Heavy"/>
                <a:cs typeface="Times New Roman" panose="02020603050405020304" pitchFamily="18" charset="0"/>
                <a:sym typeface="Mardoto Heavy"/>
              </a:rPr>
              <a:t>THANK</a:t>
            </a:r>
          </a:p>
          <a:p>
            <a:pPr algn="ctr">
              <a:lnSpc>
                <a:spcPts val="9865"/>
              </a:lnSpc>
            </a:pPr>
            <a:r>
              <a:rPr lang="en-US" sz="10067" b="1" spc="1057" dirty="0">
                <a:solidFill>
                  <a:srgbClr val="000000"/>
                </a:solidFill>
                <a:latin typeface="Arial Nova" panose="020B0504020202020204" pitchFamily="34" charset="0"/>
                <a:ea typeface="Mardoto Heavy"/>
                <a:cs typeface="Times New Roman" panose="02020603050405020304" pitchFamily="18" charset="0"/>
                <a:sym typeface="Mardoto Heavy"/>
              </a:rPr>
              <a:t>YOU</a:t>
            </a:r>
          </a:p>
        </p:txBody>
      </p:sp>
      <p:grpSp>
        <p:nvGrpSpPr>
          <p:cNvPr id="5" name="Group 5"/>
          <p:cNvGrpSpPr/>
          <p:nvPr/>
        </p:nvGrpSpPr>
        <p:grpSpPr>
          <a:xfrm rot="5400000">
            <a:off x="-423955" y="788807"/>
            <a:ext cx="2572117" cy="1286059"/>
            <a:chOff x="0" y="0"/>
            <a:chExt cx="812800" cy="406400"/>
          </a:xfrm>
        </p:grpSpPr>
        <p:sp>
          <p:nvSpPr>
            <p:cNvPr id="6" name="Freeform 6"/>
            <p:cNvSpPr/>
            <p:nvPr/>
          </p:nvSpPr>
          <p:spPr>
            <a:xfrm>
              <a:off x="0" y="0"/>
              <a:ext cx="812800" cy="406400"/>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EFA038"/>
            </a:solidFill>
          </p:spPr>
          <p:txBody>
            <a:bodyPr/>
            <a:lstStyle/>
            <a:p>
              <a:endParaRPr lang="en-US" sz="1200"/>
            </a:p>
          </p:txBody>
        </p:sp>
        <p:sp>
          <p:nvSpPr>
            <p:cNvPr id="7" name="TextBox 7"/>
            <p:cNvSpPr txBox="1"/>
            <p:nvPr/>
          </p:nvSpPr>
          <p:spPr>
            <a:xfrm>
              <a:off x="203200" y="120650"/>
              <a:ext cx="406400" cy="285750"/>
            </a:xfrm>
            <a:prstGeom prst="rect">
              <a:avLst/>
            </a:prstGeom>
          </p:spPr>
          <p:txBody>
            <a:bodyPr lIns="33867" tIns="33867" rIns="33867" bIns="33867" rtlCol="0" anchor="ctr"/>
            <a:lstStyle/>
            <a:p>
              <a:pPr algn="ctr">
                <a:lnSpc>
                  <a:spcPts val="1246"/>
                </a:lnSpc>
              </a:pPr>
              <a:endParaRPr sz="1200"/>
            </a:p>
          </p:txBody>
        </p:sp>
      </p:grpSp>
      <p:sp>
        <p:nvSpPr>
          <p:cNvPr id="9" name="Freeform 9"/>
          <p:cNvSpPr/>
          <p:nvPr/>
        </p:nvSpPr>
        <p:spPr>
          <a:xfrm rot="16200000">
            <a:off x="10061386" y="4828180"/>
            <a:ext cx="2548721" cy="1274361"/>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002060"/>
          </a:solidFill>
        </p:spPr>
        <p:txBody>
          <a:bodyPr/>
          <a:lstStyle/>
          <a:p>
            <a:endParaRPr lang="en-US" sz="1200"/>
          </a:p>
        </p:txBody>
      </p:sp>
      <p:pic>
        <p:nvPicPr>
          <p:cNvPr id="2" name="Picture 1">
            <a:extLst>
              <a:ext uri="{FF2B5EF4-FFF2-40B4-BE49-F238E27FC236}">
                <a16:creationId xmlns:a16="http://schemas.microsoft.com/office/drawing/2014/main" id="{4DB94359-7A19-B9A7-0212-ED3197A070B4}"/>
              </a:ext>
            </a:extLst>
          </p:cNvPr>
          <p:cNvPicPr>
            <a:picLocks noChangeAspect="1"/>
          </p:cNvPicPr>
          <p:nvPr/>
        </p:nvPicPr>
        <p:blipFill>
          <a:blip r:embed="rId2" cstate="print">
            <a:extLst>
              <a:ext uri="{28A0092B-C50C-407E-A947-70E740481C1C}">
                <a14:useLocalDpi xmlns:a14="http://schemas.microsoft.com/office/drawing/2010/main" val="0"/>
              </a:ext>
            </a:extLst>
          </a:blip>
          <a:srcRect t="10744"/>
          <a:stretch>
            <a:fillRect/>
          </a:stretch>
        </p:blipFill>
        <p:spPr>
          <a:xfrm>
            <a:off x="5029200" y="371084"/>
            <a:ext cx="1931669" cy="1999527"/>
          </a:xfrm>
          <a:prstGeom prst="rect">
            <a:avLst/>
          </a:prstGeom>
        </p:spPr>
      </p:pic>
      <p:sp>
        <p:nvSpPr>
          <p:cNvPr id="4" name="Frame 3">
            <a:extLst>
              <a:ext uri="{FF2B5EF4-FFF2-40B4-BE49-F238E27FC236}">
                <a16:creationId xmlns:a16="http://schemas.microsoft.com/office/drawing/2014/main" id="{F419F870-43D1-D4A3-A3ED-D51D85323373}"/>
              </a:ext>
            </a:extLst>
          </p:cNvPr>
          <p:cNvSpPr/>
          <p:nvPr/>
        </p:nvSpPr>
        <p:spPr>
          <a:xfrm>
            <a:off x="0" y="0"/>
            <a:ext cx="12192000" cy="6858000"/>
          </a:xfrm>
          <a:prstGeom prst="frame">
            <a:avLst>
              <a:gd name="adj1" fmla="val 3241"/>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8" name="TextBox 7">
            <a:extLst>
              <a:ext uri="{FF2B5EF4-FFF2-40B4-BE49-F238E27FC236}">
                <a16:creationId xmlns:a16="http://schemas.microsoft.com/office/drawing/2014/main" id="{324D7172-37FF-48B9-06D3-E2A68E1F1229}"/>
              </a:ext>
            </a:extLst>
          </p:cNvPr>
          <p:cNvSpPr txBox="1"/>
          <p:nvPr/>
        </p:nvSpPr>
        <p:spPr>
          <a:xfrm>
            <a:off x="5107418" y="5046418"/>
            <a:ext cx="2039789" cy="276999"/>
          </a:xfrm>
          <a:prstGeom prst="rect">
            <a:avLst/>
          </a:prstGeom>
          <a:noFill/>
        </p:spPr>
        <p:txBody>
          <a:bodyPr wrap="none" rtlCol="0">
            <a:spAutoFit/>
          </a:bodyPr>
          <a:lstStyle/>
          <a:p>
            <a:r>
              <a:rPr lang="en-US" sz="1200" dirty="0"/>
              <a:t>All data is subject to revision. </a:t>
            </a:r>
          </a:p>
        </p:txBody>
      </p:sp>
      <p:sp>
        <p:nvSpPr>
          <p:cNvPr id="10" name="Slide Number Placeholder 9">
            <a:extLst>
              <a:ext uri="{FF2B5EF4-FFF2-40B4-BE49-F238E27FC236}">
                <a16:creationId xmlns:a16="http://schemas.microsoft.com/office/drawing/2014/main" id="{01E886D1-4F53-D967-BCE9-60F290A834B9}"/>
              </a:ext>
            </a:extLst>
          </p:cNvPr>
          <p:cNvSpPr>
            <a:spLocks noGrp="1"/>
          </p:cNvSpPr>
          <p:nvPr>
            <p:ph type="sldNum" sz="quarter" idx="12"/>
          </p:nvPr>
        </p:nvSpPr>
        <p:spPr/>
        <p:txBody>
          <a:bodyPr/>
          <a:lstStyle/>
          <a:p>
            <a:fld id="{B6F15528-21DE-4FAA-801E-634DDDAF4B2B}" type="slidenum">
              <a:rPr lang="en-US" smtClean="0"/>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4A95A-B885-051B-562F-B0CAA3DCDC6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F86779C-5C0D-C1FF-CD05-3CCFD8250D08}"/>
              </a:ext>
            </a:extLst>
          </p:cNvPr>
          <p:cNvSpPr/>
          <p:nvPr/>
        </p:nvSpPr>
        <p:spPr>
          <a:xfrm>
            <a:off x="0" y="0"/>
            <a:ext cx="12192000" cy="902137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pPr defTabSz="609630"/>
            <a:endParaRPr lang="en-US" sz="1200">
              <a:solidFill>
                <a:prstClr val="black"/>
              </a:solidFill>
              <a:latin typeface="Calibri"/>
            </a:endParaRPr>
          </a:p>
        </p:txBody>
      </p:sp>
      <p:grpSp>
        <p:nvGrpSpPr>
          <p:cNvPr id="29" name="Group 3">
            <a:extLst>
              <a:ext uri="{FF2B5EF4-FFF2-40B4-BE49-F238E27FC236}">
                <a16:creationId xmlns:a16="http://schemas.microsoft.com/office/drawing/2014/main" id="{DB86056D-D17C-9DAE-FCBB-178F077CD466}"/>
              </a:ext>
            </a:extLst>
          </p:cNvPr>
          <p:cNvGrpSpPr/>
          <p:nvPr/>
        </p:nvGrpSpPr>
        <p:grpSpPr>
          <a:xfrm>
            <a:off x="-109793" y="-1470364"/>
            <a:ext cx="12301793" cy="3294054"/>
            <a:chOff x="0" y="-38100"/>
            <a:chExt cx="5529716" cy="1600709"/>
          </a:xfrm>
          <a:solidFill>
            <a:schemeClr val="tx2"/>
          </a:solidFill>
        </p:grpSpPr>
        <p:sp>
          <p:nvSpPr>
            <p:cNvPr id="30" name="Freeform 4">
              <a:extLst>
                <a:ext uri="{FF2B5EF4-FFF2-40B4-BE49-F238E27FC236}">
                  <a16:creationId xmlns:a16="http://schemas.microsoft.com/office/drawing/2014/main" id="{CD5B8586-779E-2187-CF53-114496FC06C3}"/>
                </a:ext>
              </a:extLst>
            </p:cNvPr>
            <p:cNvSpPr/>
            <p:nvPr/>
          </p:nvSpPr>
          <p:spPr>
            <a:xfrm>
              <a:off x="90651" y="702042"/>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dirty="0">
                <a:solidFill>
                  <a:prstClr val="black"/>
                </a:solidFill>
                <a:latin typeface="Calibri"/>
              </a:endParaRPr>
            </a:p>
          </p:txBody>
        </p:sp>
        <p:sp>
          <p:nvSpPr>
            <p:cNvPr id="31" name="TextBox 5">
              <a:extLst>
                <a:ext uri="{FF2B5EF4-FFF2-40B4-BE49-F238E27FC236}">
                  <a16:creationId xmlns:a16="http://schemas.microsoft.com/office/drawing/2014/main" id="{EDF4DD59-CF06-A059-6EDF-7C3E36EB052A}"/>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F81412E1-A547-BEAC-1401-C17BE91ECECE}"/>
              </a:ext>
            </a:extLst>
          </p:cNvPr>
          <p:cNvGrpSpPr/>
          <p:nvPr/>
        </p:nvGrpSpPr>
        <p:grpSpPr>
          <a:xfrm>
            <a:off x="101600" y="778404"/>
            <a:ext cx="863601" cy="1045289"/>
            <a:chOff x="0" y="-60443"/>
            <a:chExt cx="1050549" cy="429105"/>
          </a:xfrm>
        </p:grpSpPr>
        <p:sp>
          <p:nvSpPr>
            <p:cNvPr id="7" name="Freeform 7">
              <a:extLst>
                <a:ext uri="{FF2B5EF4-FFF2-40B4-BE49-F238E27FC236}">
                  <a16:creationId xmlns:a16="http://schemas.microsoft.com/office/drawing/2014/main" id="{C919FB48-919F-9874-9F3A-904219E06507}"/>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0D89E8C4-A86A-EC1F-CBEC-817D4DB54657}"/>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6E598FD5-ABEE-7004-BBED-4AB3F9E770BA}"/>
              </a:ext>
            </a:extLst>
          </p:cNvPr>
          <p:cNvGrpSpPr/>
          <p:nvPr/>
        </p:nvGrpSpPr>
        <p:grpSpPr>
          <a:xfrm>
            <a:off x="11358902" y="113974"/>
            <a:ext cx="770193" cy="814441"/>
            <a:chOff x="0" y="0"/>
            <a:chExt cx="1050549" cy="370360"/>
          </a:xfrm>
        </p:grpSpPr>
        <p:sp>
          <p:nvSpPr>
            <p:cNvPr id="10" name="Freeform 10">
              <a:extLst>
                <a:ext uri="{FF2B5EF4-FFF2-40B4-BE49-F238E27FC236}">
                  <a16:creationId xmlns:a16="http://schemas.microsoft.com/office/drawing/2014/main" id="{F6D83CAC-92B1-D334-D72A-D3137872038A}"/>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6233DEAC-9337-9835-B750-77C4378ABCD5}"/>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2" name="Picture 31">
            <a:extLst>
              <a:ext uri="{FF2B5EF4-FFF2-40B4-BE49-F238E27FC236}">
                <a16:creationId xmlns:a16="http://schemas.microsoft.com/office/drawing/2014/main" id="{143427DE-3AC5-BBD0-BCFD-BAE1C5762B43}"/>
              </a:ext>
            </a:extLst>
          </p:cNvPr>
          <p:cNvPicPr>
            <a:picLocks noChangeAspect="1"/>
          </p:cNvPicPr>
          <p:nvPr/>
        </p:nvPicPr>
        <p:blipFill>
          <a:blip r:embed="rId3"/>
          <a:stretch>
            <a:fillRect/>
          </a:stretch>
        </p:blipFill>
        <p:spPr>
          <a:xfrm>
            <a:off x="2337475" y="267216"/>
            <a:ext cx="7872650" cy="1282185"/>
          </a:xfrm>
          <a:prstGeom prst="rect">
            <a:avLst/>
          </a:prstGeom>
        </p:spPr>
      </p:pic>
      <p:sp>
        <p:nvSpPr>
          <p:cNvPr id="33" name="TextBox 32">
            <a:extLst>
              <a:ext uri="{FF2B5EF4-FFF2-40B4-BE49-F238E27FC236}">
                <a16:creationId xmlns:a16="http://schemas.microsoft.com/office/drawing/2014/main" id="{E78959C3-517B-B6A9-28FB-C9857AAB7690}"/>
              </a:ext>
            </a:extLst>
          </p:cNvPr>
          <p:cNvSpPr txBox="1"/>
          <p:nvPr/>
        </p:nvSpPr>
        <p:spPr>
          <a:xfrm>
            <a:off x="2244357" y="521194"/>
            <a:ext cx="7975600" cy="707886"/>
          </a:xfrm>
          <a:prstGeom prst="rect">
            <a:avLst/>
          </a:prstGeom>
          <a:noFill/>
        </p:spPr>
        <p:txBody>
          <a:bodyPr wrap="square" rtlCol="0">
            <a:spAutoFit/>
          </a:bodyPr>
          <a:lstStyle/>
          <a:p>
            <a:pPr algn="ctr" defTabSz="609630"/>
            <a:r>
              <a:rPr lang="en-US" sz="4000" dirty="0">
                <a:solidFill>
                  <a:prstClr val="white"/>
                </a:solidFill>
                <a:latin typeface="Public Sans Bold" panose="020B0604020202020204" charset="0"/>
              </a:rPr>
              <a:t>GENERAL FUND COLLECTIONS</a:t>
            </a:r>
            <a:endParaRPr lang="en-VI" sz="4000" dirty="0">
              <a:solidFill>
                <a:prstClr val="white"/>
              </a:solidFill>
              <a:latin typeface="Public Sans Bold" panose="020B0604020202020204" charset="0"/>
            </a:endParaRPr>
          </a:p>
        </p:txBody>
      </p:sp>
      <p:sp>
        <p:nvSpPr>
          <p:cNvPr id="13" name="Rectangle 3">
            <a:extLst>
              <a:ext uri="{FF2B5EF4-FFF2-40B4-BE49-F238E27FC236}">
                <a16:creationId xmlns:a16="http://schemas.microsoft.com/office/drawing/2014/main" id="{2D78E998-927A-45C3-4930-8D65C30EB135}"/>
              </a:ext>
            </a:extLst>
          </p:cNvPr>
          <p:cNvSpPr txBox="1">
            <a:spLocks noChangeArrowheads="1"/>
          </p:cNvSpPr>
          <p:nvPr/>
        </p:nvSpPr>
        <p:spPr>
          <a:xfrm>
            <a:off x="2032000" y="2514601"/>
            <a:ext cx="8483600" cy="4291809"/>
          </a:xfrm>
          <a:prstGeom prst="rect">
            <a:avLst/>
          </a:prstGeom>
        </p:spPr>
        <p:txBody>
          <a:bodyPr lIns="56144" tIns="28072" rIns="56144" bIns="28072">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lnSpc>
                <a:spcPct val="90000"/>
              </a:lnSpc>
              <a:buNone/>
              <a:defRPr/>
            </a:pPr>
            <a:r>
              <a:rPr lang="en-US" altLang="en-US" sz="9600" b="1" dirty="0">
                <a:solidFill>
                  <a:prstClr val="black"/>
                </a:solidFill>
                <a:latin typeface="Times New Roman" panose="02020603050405020304" pitchFamily="18" charset="0"/>
                <a:cs typeface="Times New Roman" panose="02020603050405020304" pitchFamily="18" charset="0"/>
              </a:rPr>
              <a:t>	</a:t>
            </a:r>
          </a:p>
          <a:p>
            <a:pPr marL="228611" indent="-228611" defTabSz="609630">
              <a:lnSpc>
                <a:spcPct val="90000"/>
              </a:lnSpc>
              <a:buNone/>
              <a:defRPr/>
            </a:pPr>
            <a:endParaRPr lang="en-US" altLang="en-US" sz="1267" b="1" dirty="0">
              <a:solidFill>
                <a:prstClr val="black"/>
              </a:solidFill>
              <a:latin typeface="Calibri"/>
            </a:endParaRPr>
          </a:p>
        </p:txBody>
      </p:sp>
      <p:sp>
        <p:nvSpPr>
          <p:cNvPr id="5" name="TextBox 4">
            <a:extLst>
              <a:ext uri="{FF2B5EF4-FFF2-40B4-BE49-F238E27FC236}">
                <a16:creationId xmlns:a16="http://schemas.microsoft.com/office/drawing/2014/main" id="{E2BE353D-514E-2F7E-C1C1-1073E2EF3446}"/>
              </a:ext>
            </a:extLst>
          </p:cNvPr>
          <p:cNvSpPr txBox="1"/>
          <p:nvPr/>
        </p:nvSpPr>
        <p:spPr>
          <a:xfrm>
            <a:off x="2969342" y="1139913"/>
            <a:ext cx="6151716" cy="666977"/>
          </a:xfrm>
          <a:prstGeom prst="rect">
            <a:avLst/>
          </a:prstGeom>
          <a:noFill/>
        </p:spPr>
        <p:txBody>
          <a:bodyPr wrap="square">
            <a:spAutoFit/>
          </a:bodyPr>
          <a:lstStyle/>
          <a:p>
            <a:pPr algn="ctr" defTabSz="609630"/>
            <a:r>
              <a:rPr lang="en-US" sz="1867" b="1" dirty="0">
                <a:solidFill>
                  <a:prstClr val="white"/>
                </a:solidFill>
                <a:latin typeface="Calibri"/>
              </a:rPr>
              <a:t>(Fiscal Years 2022 - 2026)</a:t>
            </a:r>
            <a:br>
              <a:rPr lang="en-US" sz="1867" b="1" dirty="0">
                <a:solidFill>
                  <a:prstClr val="white"/>
                </a:solidFill>
                <a:latin typeface="Calibri"/>
              </a:rPr>
            </a:br>
            <a:endParaRPr lang="en-US" sz="1867" b="1" dirty="0">
              <a:solidFill>
                <a:prstClr val="white"/>
              </a:solidFill>
              <a:latin typeface="Calibri"/>
            </a:endParaRPr>
          </a:p>
        </p:txBody>
      </p:sp>
      <p:pic>
        <p:nvPicPr>
          <p:cNvPr id="4" name="Picture 3">
            <a:extLst>
              <a:ext uri="{FF2B5EF4-FFF2-40B4-BE49-F238E27FC236}">
                <a16:creationId xmlns:a16="http://schemas.microsoft.com/office/drawing/2014/main" id="{5D69C5E7-B8A0-577A-8804-AA5271DBB441}"/>
              </a:ext>
            </a:extLst>
          </p:cNvPr>
          <p:cNvPicPr>
            <a:picLocks noChangeAspect="1"/>
          </p:cNvPicPr>
          <p:nvPr/>
        </p:nvPicPr>
        <p:blipFill>
          <a:blip r:embed="rId4"/>
          <a:stretch>
            <a:fillRect/>
          </a:stretch>
        </p:blipFill>
        <p:spPr>
          <a:xfrm>
            <a:off x="10856954" y="5719809"/>
            <a:ext cx="1003895" cy="1024217"/>
          </a:xfrm>
          <a:prstGeom prst="rect">
            <a:avLst/>
          </a:prstGeom>
        </p:spPr>
      </p:pic>
      <p:pic>
        <p:nvPicPr>
          <p:cNvPr id="12" name="Picture 11">
            <a:extLst>
              <a:ext uri="{FF2B5EF4-FFF2-40B4-BE49-F238E27FC236}">
                <a16:creationId xmlns:a16="http://schemas.microsoft.com/office/drawing/2014/main" id="{2A062917-5668-3B35-38D8-11465E987654}"/>
              </a:ext>
            </a:extLst>
          </p:cNvPr>
          <p:cNvPicPr>
            <a:picLocks noChangeAspect="1"/>
          </p:cNvPicPr>
          <p:nvPr/>
        </p:nvPicPr>
        <p:blipFill>
          <a:blip r:embed="rId5"/>
          <a:stretch>
            <a:fillRect/>
          </a:stretch>
        </p:blipFill>
        <p:spPr>
          <a:xfrm>
            <a:off x="290232" y="2768600"/>
            <a:ext cx="11509937" cy="2265709"/>
          </a:xfrm>
          <a:prstGeom prst="rect">
            <a:avLst/>
          </a:prstGeom>
        </p:spPr>
      </p:pic>
    </p:spTree>
    <p:extLst>
      <p:ext uri="{BB962C8B-B14F-4D97-AF65-F5344CB8AC3E}">
        <p14:creationId xmlns:p14="http://schemas.microsoft.com/office/powerpoint/2010/main" val="1041416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rgbClr val="002060"/>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2" name="Group 2"/>
          <p:cNvGrpSpPr/>
          <p:nvPr/>
        </p:nvGrpSpPr>
        <p:grpSpPr>
          <a:xfrm>
            <a:off x="3529494" y="4532955"/>
            <a:ext cx="8040504" cy="1630400"/>
            <a:chOff x="0" y="0"/>
            <a:chExt cx="3139862" cy="628945"/>
          </a:xfrm>
          <a:solidFill>
            <a:srgbClr val="FA9706"/>
          </a:solidFill>
        </p:grpSpPr>
        <p:sp>
          <p:nvSpPr>
            <p:cNvPr id="3" name="Freeform 3"/>
            <p:cNvSpPr/>
            <p:nvPr/>
          </p:nvSpPr>
          <p:spPr>
            <a:xfrm>
              <a:off x="0" y="0"/>
              <a:ext cx="3139862" cy="628945"/>
            </a:xfrm>
            <a:custGeom>
              <a:avLst/>
              <a:gdLst/>
              <a:ahLst/>
              <a:cxnLst/>
              <a:rect l="l" t="t" r="r" b="b"/>
              <a:pathLst>
                <a:path w="3139862" h="628945">
                  <a:moveTo>
                    <a:pt x="0" y="0"/>
                  </a:moveTo>
                  <a:lnTo>
                    <a:pt x="3139862" y="0"/>
                  </a:lnTo>
                  <a:lnTo>
                    <a:pt x="3139862" y="628945"/>
                  </a:lnTo>
                  <a:lnTo>
                    <a:pt x="0" y="628945"/>
                  </a:lnTo>
                  <a:close/>
                </a:path>
              </a:pathLst>
            </a:custGeom>
            <a:grpFill/>
          </p:spPr>
          <p:txBody>
            <a:bodyPr/>
            <a:lstStyle/>
            <a:p>
              <a:pPr defTabSz="609630"/>
              <a:endParaRPr lang="en-US" sz="1200">
                <a:solidFill>
                  <a:prstClr val="black"/>
                </a:solidFill>
                <a:latin typeface="Calibri"/>
              </a:endParaRPr>
            </a:p>
          </p:txBody>
        </p:sp>
        <p:sp>
          <p:nvSpPr>
            <p:cNvPr id="4" name="TextBox 4"/>
            <p:cNvSpPr txBox="1"/>
            <p:nvPr/>
          </p:nvSpPr>
          <p:spPr>
            <a:xfrm>
              <a:off x="0" y="-38100"/>
              <a:ext cx="3139862" cy="667045"/>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TextBox 9"/>
          <p:cNvSpPr txBox="1"/>
          <p:nvPr/>
        </p:nvSpPr>
        <p:spPr>
          <a:xfrm>
            <a:off x="948822" y="5685790"/>
            <a:ext cx="2316520" cy="205184"/>
          </a:xfrm>
          <a:prstGeom prst="rect">
            <a:avLst/>
          </a:prstGeom>
        </p:spPr>
        <p:txBody>
          <a:bodyPr lIns="0" tIns="0" rIns="0" bIns="0" rtlCol="0" anchor="t">
            <a:spAutoFit/>
          </a:bodyPr>
          <a:lstStyle/>
          <a:p>
            <a:pPr algn="just" defTabSz="609630">
              <a:lnSpc>
                <a:spcPts val="1613"/>
              </a:lnSpc>
            </a:pPr>
            <a:r>
              <a:rPr lang="en-US" sz="1466" b="1" spc="208" dirty="0">
                <a:solidFill>
                  <a:prstClr val="white"/>
                </a:solidFill>
                <a:latin typeface="Clear Sans Medium"/>
                <a:ea typeface="Clear Sans Medium"/>
                <a:cs typeface="Clear Sans Medium"/>
                <a:sym typeface="Clear Sans Medium"/>
              </a:rPr>
              <a:t>MARCH 20, 2026</a:t>
            </a:r>
          </a:p>
        </p:txBody>
      </p:sp>
      <p:sp>
        <p:nvSpPr>
          <p:cNvPr id="11" name="Freeform 11"/>
          <p:cNvSpPr/>
          <p:nvPr/>
        </p:nvSpPr>
        <p:spPr>
          <a:xfrm rot="5400000">
            <a:off x="-1608897" y="3853391"/>
            <a:ext cx="4587134" cy="1422085"/>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FA9706"/>
          </a:solidFill>
        </p:spPr>
        <p:txBody>
          <a:bodyPr/>
          <a:lstStyle/>
          <a:p>
            <a:pPr defTabSz="609630"/>
            <a:endParaRPr lang="en-US" sz="1200">
              <a:solidFill>
                <a:prstClr val="black"/>
              </a:solidFill>
              <a:latin typeface="Calibri"/>
            </a:endParaRPr>
          </a:p>
        </p:txBody>
      </p:sp>
      <p:sp>
        <p:nvSpPr>
          <p:cNvPr id="17" name="TextBox 17"/>
          <p:cNvSpPr txBox="1"/>
          <p:nvPr/>
        </p:nvSpPr>
        <p:spPr>
          <a:xfrm>
            <a:off x="2781027" y="3276831"/>
            <a:ext cx="8842679" cy="1282402"/>
          </a:xfrm>
          <a:prstGeom prst="rect">
            <a:avLst/>
          </a:prstGeom>
        </p:spPr>
        <p:txBody>
          <a:bodyPr wrap="square" lIns="0" tIns="0" rIns="0" bIns="0" rtlCol="0" anchor="t">
            <a:spAutoFit/>
          </a:bodyPr>
          <a:lstStyle/>
          <a:p>
            <a:pPr algn="r" defTabSz="609630">
              <a:lnSpc>
                <a:spcPts val="10042"/>
              </a:lnSpc>
            </a:pPr>
            <a:r>
              <a:rPr lang="en-US" sz="9129" b="1" spc="292" dirty="0">
                <a:solidFill>
                  <a:prstClr val="white"/>
                </a:solidFill>
                <a:latin typeface="Public Sans Bold"/>
                <a:ea typeface="Public Sans Bold"/>
                <a:cs typeface="Times New Roman" panose="02020603050405020304" pitchFamily="18" charset="0"/>
                <a:sym typeface="Public Sans Bold"/>
              </a:rPr>
              <a:t>2026 SPRING</a:t>
            </a:r>
          </a:p>
        </p:txBody>
      </p:sp>
      <p:sp>
        <p:nvSpPr>
          <p:cNvPr id="18" name="TextBox 18"/>
          <p:cNvSpPr txBox="1"/>
          <p:nvPr/>
        </p:nvSpPr>
        <p:spPr>
          <a:xfrm>
            <a:off x="3556257" y="4711613"/>
            <a:ext cx="6048412" cy="1272080"/>
          </a:xfrm>
          <a:prstGeom prst="rect">
            <a:avLst/>
          </a:prstGeom>
          <a:solidFill>
            <a:srgbClr val="FA9706"/>
          </a:solidFill>
        </p:spPr>
        <p:txBody>
          <a:bodyPr wrap="square" lIns="0" tIns="0" rIns="0" bIns="0" rtlCol="0" anchor="t">
            <a:spAutoFit/>
          </a:bodyPr>
          <a:lstStyle/>
          <a:p>
            <a:pPr algn="ctr" defTabSz="609630">
              <a:lnSpc>
                <a:spcPts val="5207"/>
              </a:lnSpc>
            </a:pPr>
            <a:r>
              <a:rPr lang="en-US" sz="3600" b="1" spc="151">
                <a:solidFill>
                  <a:srgbClr val="FFFFFF"/>
                </a:solidFill>
                <a:latin typeface="Public Sans Bold"/>
                <a:ea typeface="Public Sans Bold"/>
                <a:cs typeface="Public Sans Bold"/>
                <a:sym typeface="Public Sans Bold"/>
              </a:rPr>
              <a:t>REVENUE ESTIMATING CONFERENCE</a:t>
            </a:r>
          </a:p>
        </p:txBody>
      </p:sp>
      <p:sp>
        <p:nvSpPr>
          <p:cNvPr id="5" name="Rectangle 1">
            <a:extLst>
              <a:ext uri="{FF2B5EF4-FFF2-40B4-BE49-F238E27FC236}">
                <a16:creationId xmlns:a16="http://schemas.microsoft.com/office/drawing/2014/main" id="{2B38B87E-F087-4EA4-865D-B4579EB86EB6}"/>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pic>
        <p:nvPicPr>
          <p:cNvPr id="25" name="Picture 24" descr="A blue circle with a gold eagle and arrows&#10;&#10;AI-generated content may be incorrect.">
            <a:extLst>
              <a:ext uri="{FF2B5EF4-FFF2-40B4-BE49-F238E27FC236}">
                <a16:creationId xmlns:a16="http://schemas.microsoft.com/office/drawing/2014/main" id="{60BBC921-216B-5593-D42A-8FE3BF4DA96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0482404" y="22405"/>
            <a:ext cx="1709596" cy="1709596"/>
          </a:xfrm>
          <a:prstGeom prst="rect">
            <a:avLst/>
          </a:prstGeom>
        </p:spPr>
      </p:pic>
      <p:sp>
        <p:nvSpPr>
          <p:cNvPr id="26" name="TextBox 25">
            <a:extLst>
              <a:ext uri="{FF2B5EF4-FFF2-40B4-BE49-F238E27FC236}">
                <a16:creationId xmlns:a16="http://schemas.microsoft.com/office/drawing/2014/main" id="{6BA6EF1D-7A97-CC2D-B904-D5938F3501A3}"/>
              </a:ext>
            </a:extLst>
          </p:cNvPr>
          <p:cNvSpPr txBox="1"/>
          <p:nvPr/>
        </p:nvSpPr>
        <p:spPr>
          <a:xfrm>
            <a:off x="10096798" y="4516588"/>
            <a:ext cx="1473200" cy="276999"/>
          </a:xfrm>
          <a:prstGeom prst="rect">
            <a:avLst/>
          </a:prstGeom>
          <a:noFill/>
        </p:spPr>
        <p:txBody>
          <a:bodyPr wrap="square" rtlCol="0">
            <a:spAutoFit/>
          </a:bodyPr>
          <a:lstStyle/>
          <a:p>
            <a:pPr defTabSz="609630"/>
            <a:r>
              <a:rPr lang="en-US" sz="1200" dirty="0">
                <a:solidFill>
                  <a:prstClr val="black"/>
                </a:solidFill>
                <a:latin typeface="Calibri"/>
              </a:rPr>
              <a:t> </a:t>
            </a:r>
          </a:p>
        </p:txBody>
      </p:sp>
      <p:pic>
        <p:nvPicPr>
          <p:cNvPr id="6" name="Picture 5" descr="GOVERNMENT OF THE UNITED IN PRIDE AND HOPE ED STATES VIRGIN ISLANDS&#10;&#10;AI-generated content may be incorrect.">
            <a:extLst>
              <a:ext uri="{FF2B5EF4-FFF2-40B4-BE49-F238E27FC236}">
                <a16:creationId xmlns:a16="http://schemas.microsoft.com/office/drawing/2014/main" id="{1BE159EA-0D2F-6AB1-CAC0-5FB0435BAD5B}"/>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1587" y="28156"/>
            <a:ext cx="1725181" cy="1732001"/>
          </a:xfrm>
          <a:prstGeom prst="rect">
            <a:avLst/>
          </a:prstGeom>
        </p:spPr>
      </p:pic>
    </p:spTree>
    <p:extLst>
      <p:ext uri="{BB962C8B-B14F-4D97-AF65-F5344CB8AC3E}">
        <p14:creationId xmlns:p14="http://schemas.microsoft.com/office/powerpoint/2010/main" val="23725455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6655"/>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0" y="-76654"/>
            <a:ext cx="12192000" cy="1808011"/>
            <a:chOff x="0" y="-38100"/>
            <a:chExt cx="5439065" cy="898667"/>
          </a:xfrm>
          <a:solidFill>
            <a:srgbClr val="002060"/>
          </a:solidFill>
        </p:grpSpPr>
        <p:sp>
          <p:nvSpPr>
            <p:cNvPr id="4" name="Freeform 4"/>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0" y="686069"/>
            <a:ext cx="863601" cy="1045289"/>
            <a:chOff x="0" y="-60443"/>
            <a:chExt cx="1050549" cy="429105"/>
          </a:xfrm>
        </p:grpSpPr>
        <p:sp>
          <p:nvSpPr>
            <p:cNvPr id="7" name="Freeform 7"/>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p:nvPr/>
        </p:nvGrpSpPr>
        <p:grpSpPr>
          <a:xfrm>
            <a:off x="11328400" y="-76654"/>
            <a:ext cx="863600" cy="814441"/>
            <a:chOff x="0" y="0"/>
            <a:chExt cx="1050549" cy="370360"/>
          </a:xfrm>
        </p:grpSpPr>
        <p:sp>
          <p:nvSpPr>
            <p:cNvPr id="10" name="Freeform 10"/>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Title 15">
            <a:extLst>
              <a:ext uri="{FF2B5EF4-FFF2-40B4-BE49-F238E27FC236}">
                <a16:creationId xmlns:a16="http://schemas.microsoft.com/office/drawing/2014/main" id="{E9DC3020-1D73-33DB-5CC7-AB98AFC823D2}"/>
              </a:ext>
            </a:extLst>
          </p:cNvPr>
          <p:cNvSpPr>
            <a:spLocks noGrp="1"/>
          </p:cNvSpPr>
          <p:nvPr>
            <p:ph type="ctrTitle"/>
          </p:nvPr>
        </p:nvSpPr>
        <p:spPr>
          <a:xfrm>
            <a:off x="1270000" y="2448984"/>
            <a:ext cx="9448800" cy="980017"/>
          </a:xfrm>
        </p:spPr>
        <p:txBody>
          <a:bodyPr>
            <a:noAutofit/>
          </a:bodyPr>
          <a:lstStyle/>
          <a:p>
            <a:r>
              <a:rPr lang="en-US" sz="6400" b="1" dirty="0"/>
              <a:t>Department of Tourism</a:t>
            </a:r>
          </a:p>
        </p:txBody>
      </p:sp>
      <p:sp>
        <p:nvSpPr>
          <p:cNvPr id="17" name="Subtitle 16">
            <a:extLst>
              <a:ext uri="{FF2B5EF4-FFF2-40B4-BE49-F238E27FC236}">
                <a16:creationId xmlns:a16="http://schemas.microsoft.com/office/drawing/2014/main" id="{DE97E6D6-AD1E-ECDD-567D-90DC4C99CCAB}"/>
              </a:ext>
            </a:extLst>
          </p:cNvPr>
          <p:cNvSpPr>
            <a:spLocks noGrp="1"/>
          </p:cNvSpPr>
          <p:nvPr>
            <p:ph type="subTitle" idx="1"/>
          </p:nvPr>
        </p:nvSpPr>
        <p:spPr>
          <a:xfrm>
            <a:off x="3670570" y="4587543"/>
            <a:ext cx="4876800" cy="1168400"/>
          </a:xfrm>
        </p:spPr>
        <p:txBody>
          <a:bodyPr>
            <a:noAutofit/>
          </a:bodyPr>
          <a:lstStyle/>
          <a:p>
            <a:r>
              <a:rPr lang="en-US" sz="3200" dirty="0"/>
              <a:t>Presented by </a:t>
            </a:r>
            <a:br>
              <a:rPr lang="en-US" sz="3200" dirty="0"/>
            </a:br>
            <a:r>
              <a:rPr lang="en-US" sz="3200" dirty="0"/>
              <a:t>Jennifer Matarangas-King</a:t>
            </a:r>
            <a:br>
              <a:rPr lang="en-US" sz="3200" dirty="0"/>
            </a:br>
            <a:r>
              <a:rPr lang="en-US" sz="3200" dirty="0"/>
              <a:t>Commissioner</a:t>
            </a:r>
          </a:p>
        </p:txBody>
      </p:sp>
      <p:pic>
        <p:nvPicPr>
          <p:cNvPr id="12" name="Picture 2" descr="General Information - VI Department of Tourism">
            <a:extLst>
              <a:ext uri="{FF2B5EF4-FFF2-40B4-BE49-F238E27FC236}">
                <a16:creationId xmlns:a16="http://schemas.microsoft.com/office/drawing/2014/main" id="{269D73B8-2C07-EF39-8244-8A7D8363C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5554092"/>
            <a:ext cx="1371600" cy="1195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817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61C12-7476-75AD-F006-F381D7761A3A}"/>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10D2281D-E050-4E55-D62F-8B46755A3EBD}"/>
              </a:ext>
            </a:extLst>
          </p:cNvPr>
          <p:cNvGrpSpPr/>
          <p:nvPr/>
        </p:nvGrpSpPr>
        <p:grpSpPr>
          <a:xfrm>
            <a:off x="0" y="-76654"/>
            <a:ext cx="12192000" cy="1808011"/>
            <a:chOff x="0" y="-38100"/>
            <a:chExt cx="5439065" cy="898667"/>
          </a:xfrm>
          <a:solidFill>
            <a:srgbClr val="002060"/>
          </a:solidFill>
        </p:grpSpPr>
        <p:sp>
          <p:nvSpPr>
            <p:cNvPr id="4" name="Freeform 4">
              <a:extLst>
                <a:ext uri="{FF2B5EF4-FFF2-40B4-BE49-F238E27FC236}">
                  <a16:creationId xmlns:a16="http://schemas.microsoft.com/office/drawing/2014/main" id="{1EFFE701-600C-7BD3-D75F-0F90D53576AA}"/>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52E94B10-D262-CA0A-D0C3-B8267D22FA67}"/>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FB6472F4-9F26-D6C9-48D6-E8EED27248E8}"/>
              </a:ext>
            </a:extLst>
          </p:cNvPr>
          <p:cNvGrpSpPr/>
          <p:nvPr/>
        </p:nvGrpSpPr>
        <p:grpSpPr>
          <a:xfrm>
            <a:off x="0" y="686069"/>
            <a:ext cx="863601" cy="1045289"/>
            <a:chOff x="0" y="-60443"/>
            <a:chExt cx="1050549" cy="429105"/>
          </a:xfrm>
        </p:grpSpPr>
        <p:sp>
          <p:nvSpPr>
            <p:cNvPr id="7" name="Freeform 7">
              <a:extLst>
                <a:ext uri="{FF2B5EF4-FFF2-40B4-BE49-F238E27FC236}">
                  <a16:creationId xmlns:a16="http://schemas.microsoft.com/office/drawing/2014/main" id="{98615321-6A19-574E-522E-965C0EEF25F9}"/>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570FC9E0-D6BC-42CC-FA00-ABE13097D6AB}"/>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34368837-13DA-0764-1C21-5E5FAD6180B3}"/>
              </a:ext>
            </a:extLst>
          </p:cNvPr>
          <p:cNvGrpSpPr/>
          <p:nvPr/>
        </p:nvGrpSpPr>
        <p:grpSpPr>
          <a:xfrm>
            <a:off x="11328400" y="-76654"/>
            <a:ext cx="863600" cy="814441"/>
            <a:chOff x="0" y="0"/>
            <a:chExt cx="1050549" cy="370360"/>
          </a:xfrm>
        </p:grpSpPr>
        <p:sp>
          <p:nvSpPr>
            <p:cNvPr id="10" name="Freeform 10">
              <a:extLst>
                <a:ext uri="{FF2B5EF4-FFF2-40B4-BE49-F238E27FC236}">
                  <a16:creationId xmlns:a16="http://schemas.microsoft.com/office/drawing/2014/main" id="{EE38BAC7-6B33-119E-E310-57F75373C618}"/>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65372888-D5CE-A9A8-4371-13B7E102D2C6}"/>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8" name="TextBox 17">
            <a:extLst>
              <a:ext uri="{FF2B5EF4-FFF2-40B4-BE49-F238E27FC236}">
                <a16:creationId xmlns:a16="http://schemas.microsoft.com/office/drawing/2014/main" id="{D8D16C8A-CDEE-2729-FA10-96302EBD7B3A}"/>
              </a:ext>
            </a:extLst>
          </p:cNvPr>
          <p:cNvSpPr txBox="1"/>
          <p:nvPr/>
        </p:nvSpPr>
        <p:spPr>
          <a:xfrm>
            <a:off x="1879600" y="3429000"/>
            <a:ext cx="6096000" cy="2389950"/>
          </a:xfrm>
          <a:prstGeom prst="rect">
            <a:avLst/>
          </a:prstGeom>
          <a:noFill/>
        </p:spPr>
        <p:txBody>
          <a:bodyPr wrap="square">
            <a:spAutoFit/>
          </a:bodyPr>
          <a:lstStyle/>
          <a:p>
            <a:pPr defTabSz="609630" fontAlgn="base">
              <a:buFont typeface="Arial" panose="020B0604020202020204" pitchFamily="34" charset="0"/>
              <a:buChar char="•"/>
            </a:pPr>
            <a:r>
              <a:rPr lang="en-US" sz="2133" dirty="0">
                <a:solidFill>
                  <a:srgbClr val="000000"/>
                </a:solidFill>
                <a:latin typeface="Times New Roman" panose="02020603050405020304" pitchFamily="18" charset="0"/>
                <a:cs typeface="Times New Roman" panose="02020603050405020304" pitchFamily="18" charset="0"/>
              </a:rPr>
              <a:t>Economy &amp; Travel Outlook</a:t>
            </a:r>
          </a:p>
          <a:p>
            <a:pPr defTabSz="609630" fontAlgn="base">
              <a:buFont typeface="Arial" panose="020B0604020202020204" pitchFamily="34" charset="0"/>
              <a:buChar char="•"/>
            </a:pPr>
            <a:r>
              <a:rPr lang="en-US" sz="2133" dirty="0">
                <a:solidFill>
                  <a:srgbClr val="000000"/>
                </a:solidFill>
                <a:latin typeface="Times New Roman" panose="02020603050405020304" pitchFamily="18" charset="0"/>
                <a:cs typeface="Times New Roman" panose="02020603050405020304" pitchFamily="18" charset="0"/>
              </a:rPr>
              <a:t>Airlift</a:t>
            </a:r>
          </a:p>
          <a:p>
            <a:pPr defTabSz="609630" fontAlgn="base">
              <a:buFont typeface="Arial" panose="020B0604020202020204" pitchFamily="34" charset="0"/>
              <a:buChar char="•"/>
            </a:pPr>
            <a:r>
              <a:rPr lang="en-US" sz="2133" dirty="0">
                <a:solidFill>
                  <a:srgbClr val="000000"/>
                </a:solidFill>
                <a:latin typeface="Times New Roman" panose="02020603050405020304" pitchFamily="18" charset="0"/>
                <a:cs typeface="Times New Roman" panose="02020603050405020304" pitchFamily="18" charset="0"/>
              </a:rPr>
              <a:t>Accommodations</a:t>
            </a:r>
          </a:p>
          <a:p>
            <a:pPr defTabSz="609630" fontAlgn="base">
              <a:buFont typeface="Arial" panose="020B0604020202020204" pitchFamily="34" charset="0"/>
              <a:buChar char="•"/>
            </a:pPr>
            <a:r>
              <a:rPr lang="en-US" sz="2133" dirty="0">
                <a:solidFill>
                  <a:srgbClr val="000000"/>
                </a:solidFill>
                <a:latin typeface="Times New Roman" panose="02020603050405020304" pitchFamily="18" charset="0"/>
                <a:cs typeface="Times New Roman" panose="02020603050405020304" pitchFamily="18" charset="0"/>
              </a:rPr>
              <a:t>Cruise</a:t>
            </a:r>
          </a:p>
          <a:p>
            <a:pPr defTabSz="609630" fontAlgn="base">
              <a:buFont typeface="Arial" panose="020B0604020202020204" pitchFamily="34" charset="0"/>
              <a:buChar char="•"/>
            </a:pPr>
            <a:r>
              <a:rPr lang="en-US" sz="2133" dirty="0">
                <a:solidFill>
                  <a:srgbClr val="000000"/>
                </a:solidFill>
                <a:latin typeface="Times New Roman" panose="02020603050405020304" pitchFamily="18" charset="0"/>
                <a:cs typeface="Times New Roman" panose="02020603050405020304" pitchFamily="18" charset="0"/>
              </a:rPr>
              <a:t>STR</a:t>
            </a:r>
          </a:p>
          <a:p>
            <a:pPr defTabSz="609630" fontAlgn="base">
              <a:buFont typeface="Arial" panose="020B0604020202020204" pitchFamily="34" charset="0"/>
              <a:buChar char="•"/>
            </a:pPr>
            <a:r>
              <a:rPr lang="en-US" sz="2133" dirty="0">
                <a:solidFill>
                  <a:srgbClr val="000000"/>
                </a:solidFill>
                <a:latin typeface="Times New Roman" panose="02020603050405020304" pitchFamily="18" charset="0"/>
                <a:cs typeface="Times New Roman" panose="02020603050405020304" pitchFamily="18" charset="0"/>
              </a:rPr>
              <a:t>Revenue</a:t>
            </a:r>
          </a:p>
          <a:p>
            <a:pPr defTabSz="609630" fontAlgn="base">
              <a:buFont typeface="Arial" panose="020B0604020202020204" pitchFamily="34" charset="0"/>
              <a:buChar char="•"/>
            </a:pPr>
            <a:r>
              <a:rPr lang="en-US" sz="2133" dirty="0">
                <a:solidFill>
                  <a:srgbClr val="000000"/>
                </a:solidFill>
                <a:latin typeface="Times New Roman" panose="02020603050405020304" pitchFamily="18" charset="0"/>
                <a:cs typeface="Times New Roman" panose="02020603050405020304" pitchFamily="18" charset="0"/>
              </a:rPr>
              <a:t>Tax Revenue</a:t>
            </a:r>
          </a:p>
        </p:txBody>
      </p:sp>
      <p:sp>
        <p:nvSpPr>
          <p:cNvPr id="19" name="TextBox 18">
            <a:extLst>
              <a:ext uri="{FF2B5EF4-FFF2-40B4-BE49-F238E27FC236}">
                <a16:creationId xmlns:a16="http://schemas.microsoft.com/office/drawing/2014/main" id="{A4E60BDB-3731-83C9-A16E-F539849A2300}"/>
              </a:ext>
            </a:extLst>
          </p:cNvPr>
          <p:cNvSpPr txBox="1"/>
          <p:nvPr/>
        </p:nvSpPr>
        <p:spPr>
          <a:xfrm>
            <a:off x="1709673" y="2514601"/>
            <a:ext cx="4403745" cy="728597"/>
          </a:xfrm>
          <a:prstGeom prst="rect">
            <a:avLst/>
          </a:prstGeom>
        </p:spPr>
        <p:txBody>
          <a:bodyPr lIns="0" tIns="0" rIns="0" bIns="0" rtlCol="0" anchor="t">
            <a:spAutoFit/>
          </a:bodyPr>
          <a:lstStyle/>
          <a:p>
            <a:pPr defTabSz="609630">
              <a:lnSpc>
                <a:spcPts val="6160"/>
              </a:lnSpc>
            </a:pPr>
            <a:r>
              <a:rPr lang="en-US" sz="4400" b="1" dirty="0">
                <a:solidFill>
                  <a:srgbClr val="000000"/>
                </a:solidFill>
                <a:latin typeface="Times New Roman" panose="02020603050405020304" pitchFamily="18" charset="0"/>
                <a:ea typeface="Mardoto Heavy"/>
                <a:cs typeface="Times New Roman" panose="02020603050405020304" pitchFamily="18" charset="0"/>
                <a:sym typeface="Mardoto Heavy"/>
              </a:rPr>
              <a:t>Agenda</a:t>
            </a:r>
          </a:p>
        </p:txBody>
      </p:sp>
    </p:spTree>
    <p:extLst>
      <p:ext uri="{BB962C8B-B14F-4D97-AF65-F5344CB8AC3E}">
        <p14:creationId xmlns:p14="http://schemas.microsoft.com/office/powerpoint/2010/main" val="4437544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12EF4-48B6-6B35-A8FF-685150DDD0C6}"/>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32A19D2B-A70A-EA41-654B-E540F570F085}"/>
              </a:ext>
            </a:extLst>
          </p:cNvPr>
          <p:cNvGrpSpPr/>
          <p:nvPr/>
        </p:nvGrpSpPr>
        <p:grpSpPr>
          <a:xfrm>
            <a:off x="0" y="-76654"/>
            <a:ext cx="12192000" cy="1808011"/>
            <a:chOff x="0" y="-38100"/>
            <a:chExt cx="5439065" cy="898667"/>
          </a:xfrm>
          <a:solidFill>
            <a:srgbClr val="002060"/>
          </a:solidFill>
        </p:grpSpPr>
        <p:sp>
          <p:nvSpPr>
            <p:cNvPr id="4" name="Freeform 4">
              <a:extLst>
                <a:ext uri="{FF2B5EF4-FFF2-40B4-BE49-F238E27FC236}">
                  <a16:creationId xmlns:a16="http://schemas.microsoft.com/office/drawing/2014/main" id="{77A8A849-60BF-519E-3F9A-071579C67241}"/>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AFCBF22F-24A6-FD6A-47AC-FAD220430716}"/>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9C70F7B5-D6D2-44CD-2371-92953E719150}"/>
              </a:ext>
            </a:extLst>
          </p:cNvPr>
          <p:cNvGrpSpPr/>
          <p:nvPr/>
        </p:nvGrpSpPr>
        <p:grpSpPr>
          <a:xfrm>
            <a:off x="0" y="686069"/>
            <a:ext cx="863601" cy="1045289"/>
            <a:chOff x="0" y="-60443"/>
            <a:chExt cx="1050549" cy="429105"/>
          </a:xfrm>
        </p:grpSpPr>
        <p:sp>
          <p:nvSpPr>
            <p:cNvPr id="7" name="Freeform 7">
              <a:extLst>
                <a:ext uri="{FF2B5EF4-FFF2-40B4-BE49-F238E27FC236}">
                  <a16:creationId xmlns:a16="http://schemas.microsoft.com/office/drawing/2014/main" id="{2B3A9EB3-E514-F021-3667-CF8C0249CC96}"/>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5AFFF9E6-4DF4-CF5C-3DA6-F190B7557B24}"/>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01F936A7-4ED6-58CE-A1ED-036E5B63E0C4}"/>
              </a:ext>
            </a:extLst>
          </p:cNvPr>
          <p:cNvGrpSpPr/>
          <p:nvPr/>
        </p:nvGrpSpPr>
        <p:grpSpPr>
          <a:xfrm>
            <a:off x="11328400" y="-76654"/>
            <a:ext cx="863600" cy="814441"/>
            <a:chOff x="0" y="0"/>
            <a:chExt cx="1050549" cy="370360"/>
          </a:xfrm>
        </p:grpSpPr>
        <p:sp>
          <p:nvSpPr>
            <p:cNvPr id="10" name="Freeform 10">
              <a:extLst>
                <a:ext uri="{FF2B5EF4-FFF2-40B4-BE49-F238E27FC236}">
                  <a16:creationId xmlns:a16="http://schemas.microsoft.com/office/drawing/2014/main" id="{FD29FC20-F29D-A2E3-C8AA-0A47269D83E9}"/>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6D23AE84-61B0-B87C-B434-4AFC06D1AE6F}"/>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TextBox 13">
            <a:extLst>
              <a:ext uri="{FF2B5EF4-FFF2-40B4-BE49-F238E27FC236}">
                <a16:creationId xmlns:a16="http://schemas.microsoft.com/office/drawing/2014/main" id="{2210A301-0A4F-BCF9-541A-E86053A7977F}"/>
              </a:ext>
            </a:extLst>
          </p:cNvPr>
          <p:cNvSpPr txBox="1"/>
          <p:nvPr/>
        </p:nvSpPr>
        <p:spPr>
          <a:xfrm>
            <a:off x="431800" y="1815142"/>
            <a:ext cx="10896600" cy="615553"/>
          </a:xfrm>
          <a:prstGeom prst="rect">
            <a:avLst/>
          </a:prstGeom>
        </p:spPr>
        <p:txBody>
          <a:bodyPr wrap="square" lIns="0" tIns="0" rIns="0" bIns="0" rtlCol="0" anchor="t">
            <a:spAutoFit/>
          </a:bodyPr>
          <a:lstStyle/>
          <a:p>
            <a:pPr algn="ctr" defTabSz="609630"/>
            <a:r>
              <a:rPr lang="en-US" sz="4000" b="1" dirty="0">
                <a:solidFill>
                  <a:srgbClr val="000000"/>
                </a:solidFill>
                <a:latin typeface="Times New Roman" panose="02020603050405020304" pitchFamily="18" charset="0"/>
                <a:ea typeface="Mardoto Heavy"/>
                <a:cs typeface="Times New Roman" panose="02020603050405020304" pitchFamily="18" charset="0"/>
                <a:sym typeface="Mardoto Heavy"/>
              </a:rPr>
              <a:t>Consumers continue to spend</a:t>
            </a:r>
          </a:p>
        </p:txBody>
      </p:sp>
      <p:grpSp>
        <p:nvGrpSpPr>
          <p:cNvPr id="12" name="Group 11">
            <a:extLst>
              <a:ext uri="{FF2B5EF4-FFF2-40B4-BE49-F238E27FC236}">
                <a16:creationId xmlns:a16="http://schemas.microsoft.com/office/drawing/2014/main" id="{91611DA6-6963-BFBE-552D-FD05854E7A79}"/>
              </a:ext>
            </a:extLst>
          </p:cNvPr>
          <p:cNvGrpSpPr/>
          <p:nvPr/>
        </p:nvGrpSpPr>
        <p:grpSpPr>
          <a:xfrm>
            <a:off x="330733" y="2564662"/>
            <a:ext cx="11314681" cy="4131248"/>
            <a:chOff x="865067" y="2599928"/>
            <a:chExt cx="16972021" cy="6733887"/>
          </a:xfrm>
        </p:grpSpPr>
        <p:sp>
          <p:nvSpPr>
            <p:cNvPr id="13" name="object 3">
              <a:extLst>
                <a:ext uri="{FF2B5EF4-FFF2-40B4-BE49-F238E27FC236}">
                  <a16:creationId xmlns:a16="http://schemas.microsoft.com/office/drawing/2014/main" id="{7670DA32-82F1-0462-2674-0EC7AD5BDE4D}"/>
                </a:ext>
              </a:extLst>
            </p:cNvPr>
            <p:cNvSpPr txBox="1"/>
            <p:nvPr/>
          </p:nvSpPr>
          <p:spPr>
            <a:xfrm>
              <a:off x="874211" y="2599928"/>
              <a:ext cx="3593782" cy="777593"/>
            </a:xfrm>
            <a:prstGeom prst="rect">
              <a:avLst/>
            </a:prstGeom>
          </p:spPr>
          <p:txBody>
            <a:bodyPr vert="horz" wrap="square" lIns="0" tIns="33020" rIns="0" bIns="0" rtlCol="0">
              <a:spAutoFit/>
            </a:bodyPr>
            <a:lstStyle/>
            <a:p>
              <a:pPr marL="20321" defTabSz="609630">
                <a:spcBef>
                  <a:spcPts val="260"/>
                </a:spcBef>
              </a:pPr>
              <a:r>
                <a:rPr sz="1600" b="1" dirty="0">
                  <a:solidFill>
                    <a:prstClr val="black"/>
                  </a:solidFill>
                  <a:latin typeface="Arial"/>
                  <a:cs typeface="Arial"/>
                </a:rPr>
                <a:t>Consumer</a:t>
              </a:r>
              <a:r>
                <a:rPr sz="1600" b="1" spc="-90" dirty="0">
                  <a:solidFill>
                    <a:prstClr val="black"/>
                  </a:solidFill>
                  <a:latin typeface="Arial"/>
                  <a:cs typeface="Arial"/>
                </a:rPr>
                <a:t> </a:t>
              </a:r>
              <a:r>
                <a:rPr sz="1600" b="1" dirty="0">
                  <a:solidFill>
                    <a:prstClr val="black"/>
                  </a:solidFill>
                  <a:latin typeface="Arial"/>
                  <a:cs typeface="Arial"/>
                </a:rPr>
                <a:t>spending:</a:t>
              </a:r>
              <a:r>
                <a:rPr sz="1600" b="1" spc="-90" dirty="0">
                  <a:solidFill>
                    <a:prstClr val="black"/>
                  </a:solidFill>
                  <a:latin typeface="Arial"/>
                  <a:cs typeface="Arial"/>
                </a:rPr>
                <a:t> </a:t>
              </a:r>
              <a:r>
                <a:rPr sz="1600" b="1" spc="-25" dirty="0">
                  <a:solidFill>
                    <a:prstClr val="black"/>
                  </a:solidFill>
                  <a:latin typeface="Arial"/>
                  <a:cs typeface="Arial"/>
                </a:rPr>
                <a:t>US</a:t>
              </a:r>
              <a:endParaRPr sz="1600" dirty="0">
                <a:solidFill>
                  <a:prstClr val="black"/>
                </a:solidFill>
                <a:latin typeface="Arial"/>
                <a:cs typeface="Arial"/>
              </a:endParaRPr>
            </a:p>
            <a:p>
              <a:pPr marL="12701" defTabSz="609630">
                <a:spcBef>
                  <a:spcPts val="120"/>
                </a:spcBef>
              </a:pPr>
              <a:r>
                <a:rPr sz="1200" spc="-10" dirty="0">
                  <a:solidFill>
                    <a:prstClr val="black"/>
                  </a:solidFill>
                  <a:latin typeface="Arial"/>
                  <a:cs typeface="Arial"/>
                </a:rPr>
                <a:t>Growth</a:t>
              </a:r>
              <a:endParaRPr sz="1200" dirty="0">
                <a:solidFill>
                  <a:prstClr val="black"/>
                </a:solidFill>
                <a:latin typeface="Arial"/>
                <a:cs typeface="Arial"/>
              </a:endParaRPr>
            </a:p>
          </p:txBody>
        </p:sp>
        <p:grpSp>
          <p:nvGrpSpPr>
            <p:cNvPr id="15" name="object 4">
              <a:extLst>
                <a:ext uri="{FF2B5EF4-FFF2-40B4-BE49-F238E27FC236}">
                  <a16:creationId xmlns:a16="http://schemas.microsoft.com/office/drawing/2014/main" id="{A20ED98D-2761-EF44-AD23-F6BF35A774BC}"/>
                </a:ext>
              </a:extLst>
            </p:cNvPr>
            <p:cNvGrpSpPr/>
            <p:nvPr/>
          </p:nvGrpSpPr>
          <p:grpSpPr>
            <a:xfrm>
              <a:off x="1110179" y="4201307"/>
              <a:ext cx="11304270" cy="3910013"/>
              <a:chOff x="740119" y="2800871"/>
              <a:chExt cx="7536180" cy="2606675"/>
            </a:xfrm>
          </p:grpSpPr>
          <p:sp>
            <p:nvSpPr>
              <p:cNvPr id="54" name="object 5">
                <a:extLst>
                  <a:ext uri="{FF2B5EF4-FFF2-40B4-BE49-F238E27FC236}">
                    <a16:creationId xmlns:a16="http://schemas.microsoft.com/office/drawing/2014/main" id="{9CBCB026-5182-BF7C-BD8E-469FBB68904F}"/>
                  </a:ext>
                </a:extLst>
              </p:cNvPr>
              <p:cNvSpPr/>
              <p:nvPr/>
            </p:nvSpPr>
            <p:spPr>
              <a:xfrm>
                <a:off x="810412" y="3546639"/>
                <a:ext cx="7395845" cy="1848485"/>
              </a:xfrm>
              <a:custGeom>
                <a:avLst/>
                <a:gdLst/>
                <a:ahLst/>
                <a:cxnLst/>
                <a:rect l="l" t="t" r="r" b="b"/>
                <a:pathLst>
                  <a:path w="7395845" h="1848485">
                    <a:moveTo>
                      <a:pt x="263690" y="1411135"/>
                    </a:moveTo>
                    <a:lnTo>
                      <a:pt x="0" y="1411135"/>
                    </a:lnTo>
                    <a:lnTo>
                      <a:pt x="0" y="1437017"/>
                    </a:lnTo>
                    <a:lnTo>
                      <a:pt x="263690" y="1437017"/>
                    </a:lnTo>
                    <a:lnTo>
                      <a:pt x="263690" y="1411135"/>
                    </a:lnTo>
                    <a:close/>
                  </a:path>
                  <a:path w="7395845" h="1848485">
                    <a:moveTo>
                      <a:pt x="659993" y="1437017"/>
                    </a:moveTo>
                    <a:lnTo>
                      <a:pt x="396303" y="1437017"/>
                    </a:lnTo>
                    <a:lnTo>
                      <a:pt x="396303" y="1650136"/>
                    </a:lnTo>
                    <a:lnTo>
                      <a:pt x="659993" y="1650136"/>
                    </a:lnTo>
                    <a:lnTo>
                      <a:pt x="659993" y="1437017"/>
                    </a:lnTo>
                    <a:close/>
                  </a:path>
                  <a:path w="7395845" h="1848485">
                    <a:moveTo>
                      <a:pt x="1056297" y="1124991"/>
                    </a:moveTo>
                    <a:lnTo>
                      <a:pt x="792607" y="1124991"/>
                    </a:lnTo>
                    <a:lnTo>
                      <a:pt x="792607" y="1437017"/>
                    </a:lnTo>
                    <a:lnTo>
                      <a:pt x="1056297" y="1437017"/>
                    </a:lnTo>
                    <a:lnTo>
                      <a:pt x="1056297" y="1124991"/>
                    </a:lnTo>
                    <a:close/>
                  </a:path>
                  <a:path w="7395845" h="1848485">
                    <a:moveTo>
                      <a:pt x="1452587" y="1158481"/>
                    </a:moveTo>
                    <a:lnTo>
                      <a:pt x="1188897" y="1158481"/>
                    </a:lnTo>
                    <a:lnTo>
                      <a:pt x="1188897" y="1437017"/>
                    </a:lnTo>
                    <a:lnTo>
                      <a:pt x="1452587" y="1437017"/>
                    </a:lnTo>
                    <a:lnTo>
                      <a:pt x="1452587" y="1158481"/>
                    </a:lnTo>
                    <a:close/>
                  </a:path>
                  <a:path w="7395845" h="1848485">
                    <a:moveTo>
                      <a:pt x="1848891" y="1213281"/>
                    </a:moveTo>
                    <a:lnTo>
                      <a:pt x="1585201" y="1213281"/>
                    </a:lnTo>
                    <a:lnTo>
                      <a:pt x="1585201" y="1437017"/>
                    </a:lnTo>
                    <a:lnTo>
                      <a:pt x="1848891" y="1437017"/>
                    </a:lnTo>
                    <a:lnTo>
                      <a:pt x="1848891" y="1213281"/>
                    </a:lnTo>
                    <a:close/>
                  </a:path>
                  <a:path w="7395845" h="1848485">
                    <a:moveTo>
                      <a:pt x="2245182" y="1152398"/>
                    </a:moveTo>
                    <a:lnTo>
                      <a:pt x="1981492" y="1152398"/>
                    </a:lnTo>
                    <a:lnTo>
                      <a:pt x="1981492" y="1437017"/>
                    </a:lnTo>
                    <a:lnTo>
                      <a:pt x="2245182" y="1437017"/>
                    </a:lnTo>
                    <a:lnTo>
                      <a:pt x="2245182" y="1152398"/>
                    </a:lnTo>
                    <a:close/>
                  </a:path>
                  <a:path w="7395845" h="1848485">
                    <a:moveTo>
                      <a:pt x="2641485" y="974280"/>
                    </a:moveTo>
                    <a:lnTo>
                      <a:pt x="2377795" y="974280"/>
                    </a:lnTo>
                    <a:lnTo>
                      <a:pt x="2377795" y="1437017"/>
                    </a:lnTo>
                    <a:lnTo>
                      <a:pt x="2641485" y="1437017"/>
                    </a:lnTo>
                    <a:lnTo>
                      <a:pt x="2641485" y="974280"/>
                    </a:lnTo>
                    <a:close/>
                  </a:path>
                  <a:path w="7395845" h="1848485">
                    <a:moveTo>
                      <a:pt x="3037789" y="885990"/>
                    </a:moveTo>
                    <a:lnTo>
                      <a:pt x="2772575" y="885990"/>
                    </a:lnTo>
                    <a:lnTo>
                      <a:pt x="2772575" y="1437017"/>
                    </a:lnTo>
                    <a:lnTo>
                      <a:pt x="3037789" y="1437017"/>
                    </a:lnTo>
                    <a:lnTo>
                      <a:pt x="3037789" y="885990"/>
                    </a:lnTo>
                    <a:close/>
                  </a:path>
                  <a:path w="7395845" h="1848485">
                    <a:moveTo>
                      <a:pt x="3434080" y="1036701"/>
                    </a:moveTo>
                    <a:lnTo>
                      <a:pt x="3168866" y="1036701"/>
                    </a:lnTo>
                    <a:lnTo>
                      <a:pt x="3168866" y="1437017"/>
                    </a:lnTo>
                    <a:lnTo>
                      <a:pt x="3434080" y="1437017"/>
                    </a:lnTo>
                    <a:lnTo>
                      <a:pt x="3434080" y="1036701"/>
                    </a:lnTo>
                    <a:close/>
                  </a:path>
                  <a:path w="7395845" h="1848485">
                    <a:moveTo>
                      <a:pt x="3830383" y="1004735"/>
                    </a:moveTo>
                    <a:lnTo>
                      <a:pt x="3565169" y="1004735"/>
                    </a:lnTo>
                    <a:lnTo>
                      <a:pt x="3565169" y="1437017"/>
                    </a:lnTo>
                    <a:lnTo>
                      <a:pt x="3830383" y="1437017"/>
                    </a:lnTo>
                    <a:lnTo>
                      <a:pt x="3830383" y="1004735"/>
                    </a:lnTo>
                    <a:close/>
                  </a:path>
                  <a:path w="7395845" h="1848485">
                    <a:moveTo>
                      <a:pt x="4226687" y="989507"/>
                    </a:moveTo>
                    <a:lnTo>
                      <a:pt x="3961460" y="989507"/>
                    </a:lnTo>
                    <a:lnTo>
                      <a:pt x="3961460" y="1437017"/>
                    </a:lnTo>
                    <a:lnTo>
                      <a:pt x="4226687" y="1437017"/>
                    </a:lnTo>
                    <a:lnTo>
                      <a:pt x="4226687" y="989507"/>
                    </a:lnTo>
                    <a:close/>
                  </a:path>
                  <a:path w="7395845" h="1848485">
                    <a:moveTo>
                      <a:pt x="4622978" y="1085418"/>
                    </a:moveTo>
                    <a:lnTo>
                      <a:pt x="4357763" y="1085418"/>
                    </a:lnTo>
                    <a:lnTo>
                      <a:pt x="4357763" y="1437017"/>
                    </a:lnTo>
                    <a:lnTo>
                      <a:pt x="4622978" y="1437017"/>
                    </a:lnTo>
                    <a:lnTo>
                      <a:pt x="4622978" y="1085418"/>
                    </a:lnTo>
                    <a:close/>
                  </a:path>
                  <a:path w="7395845" h="1848485">
                    <a:moveTo>
                      <a:pt x="5017757" y="1437017"/>
                    </a:moveTo>
                    <a:lnTo>
                      <a:pt x="4754067" y="1437017"/>
                    </a:lnTo>
                    <a:lnTo>
                      <a:pt x="4754067" y="1848040"/>
                    </a:lnTo>
                    <a:lnTo>
                      <a:pt x="5017757" y="1848040"/>
                    </a:lnTo>
                    <a:lnTo>
                      <a:pt x="5017757" y="1437017"/>
                    </a:lnTo>
                    <a:close/>
                  </a:path>
                  <a:path w="7395845" h="1848485">
                    <a:moveTo>
                      <a:pt x="5414048" y="0"/>
                    </a:moveTo>
                    <a:lnTo>
                      <a:pt x="5150358" y="0"/>
                    </a:lnTo>
                    <a:lnTo>
                      <a:pt x="5150358" y="1437017"/>
                    </a:lnTo>
                    <a:lnTo>
                      <a:pt x="5414048" y="1437017"/>
                    </a:lnTo>
                    <a:lnTo>
                      <a:pt x="5414048" y="0"/>
                    </a:lnTo>
                    <a:close/>
                  </a:path>
                  <a:path w="7395845" h="1848485">
                    <a:moveTo>
                      <a:pt x="5810351" y="946886"/>
                    </a:moveTo>
                    <a:lnTo>
                      <a:pt x="5546661" y="946886"/>
                    </a:lnTo>
                    <a:lnTo>
                      <a:pt x="5546661" y="1437017"/>
                    </a:lnTo>
                    <a:lnTo>
                      <a:pt x="5810351" y="1437017"/>
                    </a:lnTo>
                    <a:lnTo>
                      <a:pt x="5810351" y="946886"/>
                    </a:lnTo>
                    <a:close/>
                  </a:path>
                  <a:path w="7395845" h="1848485">
                    <a:moveTo>
                      <a:pt x="6206655" y="1016914"/>
                    </a:moveTo>
                    <a:lnTo>
                      <a:pt x="5942952" y="1016914"/>
                    </a:lnTo>
                    <a:lnTo>
                      <a:pt x="5942952" y="1437017"/>
                    </a:lnTo>
                    <a:lnTo>
                      <a:pt x="6206655" y="1437017"/>
                    </a:lnTo>
                    <a:lnTo>
                      <a:pt x="6206655" y="1016914"/>
                    </a:lnTo>
                    <a:close/>
                  </a:path>
                  <a:path w="7395845" h="1848485">
                    <a:moveTo>
                      <a:pt x="6602946" y="954493"/>
                    </a:moveTo>
                    <a:lnTo>
                      <a:pt x="6339256" y="954493"/>
                    </a:lnTo>
                    <a:lnTo>
                      <a:pt x="6339256" y="1437017"/>
                    </a:lnTo>
                    <a:lnTo>
                      <a:pt x="6602946" y="1437017"/>
                    </a:lnTo>
                    <a:lnTo>
                      <a:pt x="6602946" y="954493"/>
                    </a:lnTo>
                    <a:close/>
                  </a:path>
                  <a:path w="7395845" h="1848485">
                    <a:moveTo>
                      <a:pt x="6999249" y="1013866"/>
                    </a:moveTo>
                    <a:lnTo>
                      <a:pt x="6735559" y="1013866"/>
                    </a:lnTo>
                    <a:lnTo>
                      <a:pt x="6735559" y="1437017"/>
                    </a:lnTo>
                    <a:lnTo>
                      <a:pt x="6999249" y="1437017"/>
                    </a:lnTo>
                    <a:lnTo>
                      <a:pt x="6999249" y="1013866"/>
                    </a:lnTo>
                    <a:close/>
                  </a:path>
                  <a:path w="7395845" h="1848485">
                    <a:moveTo>
                      <a:pt x="7395540" y="1080846"/>
                    </a:moveTo>
                    <a:lnTo>
                      <a:pt x="7131850" y="1080846"/>
                    </a:lnTo>
                    <a:lnTo>
                      <a:pt x="7131850" y="1437017"/>
                    </a:lnTo>
                    <a:lnTo>
                      <a:pt x="7395540" y="1437017"/>
                    </a:lnTo>
                    <a:lnTo>
                      <a:pt x="7395540" y="1080846"/>
                    </a:lnTo>
                    <a:close/>
                  </a:path>
                </a:pathLst>
              </a:custGeom>
              <a:solidFill>
                <a:srgbClr val="003469"/>
              </a:solidFill>
            </p:spPr>
            <p:txBody>
              <a:bodyPr wrap="square" lIns="0" tIns="0" rIns="0" bIns="0" rtlCol="0"/>
              <a:lstStyle/>
              <a:p>
                <a:pPr defTabSz="609630"/>
                <a:endParaRPr>
                  <a:solidFill>
                    <a:prstClr val="black"/>
                  </a:solidFill>
                  <a:latin typeface="Calibri"/>
                </a:endParaRPr>
              </a:p>
            </p:txBody>
          </p:sp>
          <p:sp>
            <p:nvSpPr>
              <p:cNvPr id="55" name="object 6">
                <a:extLst>
                  <a:ext uri="{FF2B5EF4-FFF2-40B4-BE49-F238E27FC236}">
                    <a16:creationId xmlns:a16="http://schemas.microsoft.com/office/drawing/2014/main" id="{E45E4F98-18AD-C81C-EC65-53A027E2B26B}"/>
                  </a:ext>
                </a:extLst>
              </p:cNvPr>
              <p:cNvSpPr/>
              <p:nvPr/>
            </p:nvSpPr>
            <p:spPr>
              <a:xfrm>
                <a:off x="810412" y="2815919"/>
                <a:ext cx="7395845" cy="2425065"/>
              </a:xfrm>
              <a:custGeom>
                <a:avLst/>
                <a:gdLst/>
                <a:ahLst/>
                <a:cxnLst/>
                <a:rect l="l" t="t" r="r" b="b"/>
                <a:pathLst>
                  <a:path w="7395845" h="2425065">
                    <a:moveTo>
                      <a:pt x="263690" y="1659331"/>
                    </a:moveTo>
                    <a:lnTo>
                      <a:pt x="0" y="1659331"/>
                    </a:lnTo>
                    <a:lnTo>
                      <a:pt x="0" y="2141855"/>
                    </a:lnTo>
                    <a:lnTo>
                      <a:pt x="263690" y="2141855"/>
                    </a:lnTo>
                    <a:lnTo>
                      <a:pt x="263690" y="1659331"/>
                    </a:lnTo>
                    <a:close/>
                  </a:path>
                  <a:path w="7395845" h="2425065">
                    <a:moveTo>
                      <a:pt x="659993" y="2380856"/>
                    </a:moveTo>
                    <a:lnTo>
                      <a:pt x="396303" y="2380856"/>
                    </a:lnTo>
                    <a:lnTo>
                      <a:pt x="396303" y="2425014"/>
                    </a:lnTo>
                    <a:lnTo>
                      <a:pt x="659993" y="2425014"/>
                    </a:lnTo>
                    <a:lnTo>
                      <a:pt x="659993" y="2380856"/>
                    </a:lnTo>
                    <a:close/>
                  </a:path>
                  <a:path w="7395845" h="2425065">
                    <a:moveTo>
                      <a:pt x="1056297" y="1557337"/>
                    </a:moveTo>
                    <a:lnTo>
                      <a:pt x="792607" y="1557337"/>
                    </a:lnTo>
                    <a:lnTo>
                      <a:pt x="792607" y="1855711"/>
                    </a:lnTo>
                    <a:lnTo>
                      <a:pt x="1056297" y="1855711"/>
                    </a:lnTo>
                    <a:lnTo>
                      <a:pt x="1056297" y="1557337"/>
                    </a:lnTo>
                    <a:close/>
                  </a:path>
                  <a:path w="7395845" h="2425065">
                    <a:moveTo>
                      <a:pt x="1452587" y="1469047"/>
                    </a:moveTo>
                    <a:lnTo>
                      <a:pt x="1188897" y="1469047"/>
                    </a:lnTo>
                    <a:lnTo>
                      <a:pt x="1188897" y="1889201"/>
                    </a:lnTo>
                    <a:lnTo>
                      <a:pt x="1452587" y="1889201"/>
                    </a:lnTo>
                    <a:lnTo>
                      <a:pt x="1452587" y="1469047"/>
                    </a:lnTo>
                    <a:close/>
                  </a:path>
                  <a:path w="7395845" h="2425065">
                    <a:moveTo>
                      <a:pt x="1848891" y="1634972"/>
                    </a:moveTo>
                    <a:lnTo>
                      <a:pt x="1585201" y="1634972"/>
                    </a:lnTo>
                    <a:lnTo>
                      <a:pt x="1585201" y="1944001"/>
                    </a:lnTo>
                    <a:lnTo>
                      <a:pt x="1848891" y="1944001"/>
                    </a:lnTo>
                    <a:lnTo>
                      <a:pt x="1848891" y="1634972"/>
                    </a:lnTo>
                    <a:close/>
                  </a:path>
                  <a:path w="7395845" h="2425065">
                    <a:moveTo>
                      <a:pt x="2245182" y="1662379"/>
                    </a:moveTo>
                    <a:lnTo>
                      <a:pt x="1981492" y="1662379"/>
                    </a:lnTo>
                    <a:lnTo>
                      <a:pt x="1981492" y="1883117"/>
                    </a:lnTo>
                    <a:lnTo>
                      <a:pt x="2245182" y="1883117"/>
                    </a:lnTo>
                    <a:lnTo>
                      <a:pt x="2245182" y="1662379"/>
                    </a:lnTo>
                    <a:close/>
                  </a:path>
                  <a:path w="7395845" h="2425065">
                    <a:moveTo>
                      <a:pt x="2641485" y="1469047"/>
                    </a:moveTo>
                    <a:lnTo>
                      <a:pt x="2377795" y="1469047"/>
                    </a:lnTo>
                    <a:lnTo>
                      <a:pt x="2377795" y="1705000"/>
                    </a:lnTo>
                    <a:lnTo>
                      <a:pt x="2641485" y="1705000"/>
                    </a:lnTo>
                    <a:lnTo>
                      <a:pt x="2641485" y="1469047"/>
                    </a:lnTo>
                    <a:close/>
                  </a:path>
                  <a:path w="7395845" h="2425065">
                    <a:moveTo>
                      <a:pt x="3037789" y="1586268"/>
                    </a:moveTo>
                    <a:lnTo>
                      <a:pt x="2772575" y="1586268"/>
                    </a:lnTo>
                    <a:lnTo>
                      <a:pt x="2772575" y="1616710"/>
                    </a:lnTo>
                    <a:lnTo>
                      <a:pt x="3037789" y="1616710"/>
                    </a:lnTo>
                    <a:lnTo>
                      <a:pt x="3037789" y="1586268"/>
                    </a:lnTo>
                    <a:close/>
                  </a:path>
                  <a:path w="7395845" h="2425065">
                    <a:moveTo>
                      <a:pt x="3434080" y="1596923"/>
                    </a:moveTo>
                    <a:lnTo>
                      <a:pt x="3168866" y="1596923"/>
                    </a:lnTo>
                    <a:lnTo>
                      <a:pt x="3168866" y="1767420"/>
                    </a:lnTo>
                    <a:lnTo>
                      <a:pt x="3434080" y="1767420"/>
                    </a:lnTo>
                    <a:lnTo>
                      <a:pt x="3434080" y="1596923"/>
                    </a:lnTo>
                    <a:close/>
                  </a:path>
                  <a:path w="7395845" h="2425065">
                    <a:moveTo>
                      <a:pt x="3830383" y="1443164"/>
                    </a:moveTo>
                    <a:lnTo>
                      <a:pt x="3565169" y="1443164"/>
                    </a:lnTo>
                    <a:lnTo>
                      <a:pt x="3565169" y="1735455"/>
                    </a:lnTo>
                    <a:lnTo>
                      <a:pt x="3830383" y="1735455"/>
                    </a:lnTo>
                    <a:lnTo>
                      <a:pt x="3830383" y="1443164"/>
                    </a:lnTo>
                    <a:close/>
                  </a:path>
                  <a:path w="7395845" h="2425065">
                    <a:moveTo>
                      <a:pt x="4226687" y="1376184"/>
                    </a:moveTo>
                    <a:lnTo>
                      <a:pt x="3961460" y="1376184"/>
                    </a:lnTo>
                    <a:lnTo>
                      <a:pt x="3961460" y="1720227"/>
                    </a:lnTo>
                    <a:lnTo>
                      <a:pt x="4226687" y="1720227"/>
                    </a:lnTo>
                    <a:lnTo>
                      <a:pt x="4226687" y="1376184"/>
                    </a:lnTo>
                    <a:close/>
                  </a:path>
                  <a:path w="7395845" h="2425065">
                    <a:moveTo>
                      <a:pt x="4622978" y="1577124"/>
                    </a:moveTo>
                    <a:lnTo>
                      <a:pt x="4357763" y="1577124"/>
                    </a:lnTo>
                    <a:lnTo>
                      <a:pt x="4357763" y="1816138"/>
                    </a:lnTo>
                    <a:lnTo>
                      <a:pt x="4622978" y="1816138"/>
                    </a:lnTo>
                    <a:lnTo>
                      <a:pt x="4622978" y="1577124"/>
                    </a:lnTo>
                    <a:close/>
                  </a:path>
                  <a:path w="7395845" h="2425065">
                    <a:moveTo>
                      <a:pt x="5017757" y="1989670"/>
                    </a:moveTo>
                    <a:lnTo>
                      <a:pt x="4754067" y="1989670"/>
                    </a:lnTo>
                    <a:lnTo>
                      <a:pt x="4754067" y="2167737"/>
                    </a:lnTo>
                    <a:lnTo>
                      <a:pt x="5017757" y="2167737"/>
                    </a:lnTo>
                    <a:lnTo>
                      <a:pt x="5017757" y="1989670"/>
                    </a:lnTo>
                    <a:close/>
                  </a:path>
                  <a:path w="7395845" h="2425065">
                    <a:moveTo>
                      <a:pt x="5414048" y="0"/>
                    </a:moveTo>
                    <a:lnTo>
                      <a:pt x="5150358" y="0"/>
                    </a:lnTo>
                    <a:lnTo>
                      <a:pt x="5150358" y="730719"/>
                    </a:lnTo>
                    <a:lnTo>
                      <a:pt x="5414048" y="730719"/>
                    </a:lnTo>
                    <a:lnTo>
                      <a:pt x="5414048" y="0"/>
                    </a:lnTo>
                    <a:close/>
                  </a:path>
                  <a:path w="7395845" h="2425065">
                    <a:moveTo>
                      <a:pt x="5810351" y="575437"/>
                    </a:moveTo>
                    <a:lnTo>
                      <a:pt x="5546661" y="575437"/>
                    </a:lnTo>
                    <a:lnTo>
                      <a:pt x="5546661" y="1677606"/>
                    </a:lnTo>
                    <a:lnTo>
                      <a:pt x="5810351" y="1677606"/>
                    </a:lnTo>
                    <a:lnTo>
                      <a:pt x="5810351" y="575437"/>
                    </a:lnTo>
                    <a:close/>
                  </a:path>
                  <a:path w="7395845" h="2425065">
                    <a:moveTo>
                      <a:pt x="6206655" y="1111300"/>
                    </a:moveTo>
                    <a:lnTo>
                      <a:pt x="5942952" y="1111300"/>
                    </a:lnTo>
                    <a:lnTo>
                      <a:pt x="5942952" y="1747634"/>
                    </a:lnTo>
                    <a:lnTo>
                      <a:pt x="6206655" y="1747634"/>
                    </a:lnTo>
                    <a:lnTo>
                      <a:pt x="6206655" y="1111300"/>
                    </a:lnTo>
                    <a:close/>
                  </a:path>
                  <a:path w="7395845" h="2425065">
                    <a:moveTo>
                      <a:pt x="6602946" y="1245260"/>
                    </a:moveTo>
                    <a:lnTo>
                      <a:pt x="6339256" y="1245260"/>
                    </a:lnTo>
                    <a:lnTo>
                      <a:pt x="6339256" y="1685213"/>
                    </a:lnTo>
                    <a:lnTo>
                      <a:pt x="6602946" y="1685213"/>
                    </a:lnTo>
                    <a:lnTo>
                      <a:pt x="6602946" y="1245260"/>
                    </a:lnTo>
                    <a:close/>
                  </a:path>
                  <a:path w="7395845" h="2425065">
                    <a:moveTo>
                      <a:pt x="6999249" y="1306156"/>
                    </a:moveTo>
                    <a:lnTo>
                      <a:pt x="6735559" y="1306156"/>
                    </a:lnTo>
                    <a:lnTo>
                      <a:pt x="6735559" y="1744586"/>
                    </a:lnTo>
                    <a:lnTo>
                      <a:pt x="6999249" y="1744586"/>
                    </a:lnTo>
                    <a:lnTo>
                      <a:pt x="6999249" y="1306156"/>
                    </a:lnTo>
                    <a:close/>
                  </a:path>
                  <a:path w="7395845" h="2425065">
                    <a:moveTo>
                      <a:pt x="7395540" y="1388364"/>
                    </a:moveTo>
                    <a:lnTo>
                      <a:pt x="7131850" y="1388364"/>
                    </a:lnTo>
                    <a:lnTo>
                      <a:pt x="7131850" y="1811566"/>
                    </a:lnTo>
                    <a:lnTo>
                      <a:pt x="7395540" y="1811566"/>
                    </a:lnTo>
                    <a:lnTo>
                      <a:pt x="7395540" y="1388364"/>
                    </a:lnTo>
                    <a:close/>
                  </a:path>
                </a:pathLst>
              </a:custGeom>
              <a:solidFill>
                <a:srgbClr val="00ACDC"/>
              </a:solidFill>
            </p:spPr>
            <p:txBody>
              <a:bodyPr wrap="square" lIns="0" tIns="0" rIns="0" bIns="0" rtlCol="0"/>
              <a:lstStyle/>
              <a:p>
                <a:pPr defTabSz="609630"/>
                <a:endParaRPr>
                  <a:solidFill>
                    <a:prstClr val="black"/>
                  </a:solidFill>
                  <a:latin typeface="Calibri"/>
                </a:endParaRPr>
              </a:p>
            </p:txBody>
          </p:sp>
          <p:sp>
            <p:nvSpPr>
              <p:cNvPr id="56" name="object 7">
                <a:extLst>
                  <a:ext uri="{FF2B5EF4-FFF2-40B4-BE49-F238E27FC236}">
                    <a16:creationId xmlns:a16="http://schemas.microsoft.com/office/drawing/2014/main" id="{E15C76D7-F83C-DCD1-83A6-8FDDFB78B664}"/>
                  </a:ext>
                </a:extLst>
              </p:cNvPr>
              <p:cNvSpPr/>
              <p:nvPr/>
            </p:nvSpPr>
            <p:spPr>
              <a:xfrm>
                <a:off x="744882" y="4983651"/>
                <a:ext cx="7526655" cy="0"/>
              </a:xfrm>
              <a:custGeom>
                <a:avLst/>
                <a:gdLst/>
                <a:ahLst/>
                <a:cxnLst/>
                <a:rect l="l" t="t" r="r" b="b"/>
                <a:pathLst>
                  <a:path w="7526655">
                    <a:moveTo>
                      <a:pt x="0" y="0"/>
                    </a:moveTo>
                    <a:lnTo>
                      <a:pt x="7526623" y="0"/>
                    </a:lnTo>
                  </a:path>
                </a:pathLst>
              </a:custGeom>
              <a:ln w="9514">
                <a:solidFill>
                  <a:srgbClr val="D9D9D9"/>
                </a:solidFill>
              </a:ln>
            </p:spPr>
            <p:txBody>
              <a:bodyPr wrap="square" lIns="0" tIns="0" rIns="0" bIns="0" rtlCol="0"/>
              <a:lstStyle/>
              <a:p>
                <a:pPr defTabSz="609630"/>
                <a:endParaRPr>
                  <a:solidFill>
                    <a:prstClr val="black"/>
                  </a:solidFill>
                  <a:latin typeface="Calibri"/>
                </a:endParaRPr>
              </a:p>
            </p:txBody>
          </p:sp>
          <p:sp>
            <p:nvSpPr>
              <p:cNvPr id="57" name="object 8">
                <a:extLst>
                  <a:ext uri="{FF2B5EF4-FFF2-40B4-BE49-F238E27FC236}">
                    <a16:creationId xmlns:a16="http://schemas.microsoft.com/office/drawing/2014/main" id="{46D20236-1C99-122B-25C7-BD288527F571}"/>
                  </a:ext>
                </a:extLst>
              </p:cNvPr>
              <p:cNvSpPr/>
              <p:nvPr/>
            </p:nvSpPr>
            <p:spPr>
              <a:xfrm>
                <a:off x="942269" y="2815158"/>
                <a:ext cx="7132320" cy="2426970"/>
              </a:xfrm>
              <a:custGeom>
                <a:avLst/>
                <a:gdLst/>
                <a:ahLst/>
                <a:cxnLst/>
                <a:rect l="l" t="t" r="r" b="b"/>
                <a:pathLst>
                  <a:path w="7132320" h="2426970">
                    <a:moveTo>
                      <a:pt x="0" y="1659327"/>
                    </a:moveTo>
                    <a:lnTo>
                      <a:pt x="396298" y="2426525"/>
                    </a:lnTo>
                    <a:lnTo>
                      <a:pt x="792597" y="1558854"/>
                    </a:lnTo>
                    <a:lnTo>
                      <a:pt x="1188895" y="1470560"/>
                    </a:lnTo>
                    <a:lnTo>
                      <a:pt x="1585194" y="1634970"/>
                    </a:lnTo>
                    <a:lnTo>
                      <a:pt x="1981492" y="1662372"/>
                    </a:lnTo>
                    <a:lnTo>
                      <a:pt x="2377791" y="1470560"/>
                    </a:lnTo>
                    <a:lnTo>
                      <a:pt x="2774089" y="1586256"/>
                    </a:lnTo>
                    <a:lnTo>
                      <a:pt x="3170388" y="1598434"/>
                    </a:lnTo>
                    <a:lnTo>
                      <a:pt x="3566686" y="1444680"/>
                    </a:lnTo>
                    <a:lnTo>
                      <a:pt x="3961461" y="1377698"/>
                    </a:lnTo>
                    <a:lnTo>
                      <a:pt x="4357759" y="1578644"/>
                    </a:lnTo>
                    <a:lnTo>
                      <a:pt x="4754058" y="2400646"/>
                    </a:lnTo>
                    <a:lnTo>
                      <a:pt x="5150356" y="0"/>
                    </a:lnTo>
                    <a:lnTo>
                      <a:pt x="5546655" y="576958"/>
                    </a:lnTo>
                    <a:lnTo>
                      <a:pt x="5942953" y="1112815"/>
                    </a:lnTo>
                    <a:lnTo>
                      <a:pt x="6339252" y="1246779"/>
                    </a:lnTo>
                    <a:lnTo>
                      <a:pt x="6735550" y="1307671"/>
                    </a:lnTo>
                    <a:lnTo>
                      <a:pt x="7131849" y="1388354"/>
                    </a:lnTo>
                  </a:path>
                </a:pathLst>
              </a:custGeom>
              <a:ln w="28547">
                <a:solidFill>
                  <a:srgbClr val="DAB077"/>
                </a:solidFill>
              </a:ln>
            </p:spPr>
            <p:txBody>
              <a:bodyPr wrap="square" lIns="0" tIns="0" rIns="0" bIns="0" rtlCol="0"/>
              <a:lstStyle/>
              <a:p>
                <a:pPr defTabSz="609630"/>
                <a:endParaRPr>
                  <a:solidFill>
                    <a:prstClr val="black"/>
                  </a:solidFill>
                  <a:latin typeface="Calibri"/>
                </a:endParaRPr>
              </a:p>
            </p:txBody>
          </p:sp>
          <p:sp>
            <p:nvSpPr>
              <p:cNvPr id="58" name="object 9">
                <a:extLst>
                  <a:ext uri="{FF2B5EF4-FFF2-40B4-BE49-F238E27FC236}">
                    <a16:creationId xmlns:a16="http://schemas.microsoft.com/office/drawing/2014/main" id="{6484B212-6FC0-09FD-7777-F4A061BC6A32}"/>
                  </a:ext>
                </a:extLst>
              </p:cNvPr>
              <p:cNvSpPr/>
              <p:nvPr/>
            </p:nvSpPr>
            <p:spPr>
              <a:xfrm>
                <a:off x="5697089" y="3316762"/>
                <a:ext cx="1263650" cy="2085975"/>
              </a:xfrm>
              <a:custGeom>
                <a:avLst/>
                <a:gdLst/>
                <a:ahLst/>
                <a:cxnLst/>
                <a:rect l="l" t="t" r="r" b="b"/>
                <a:pathLst>
                  <a:path w="1263650" h="2085975">
                    <a:moveTo>
                      <a:pt x="0" y="1899803"/>
                    </a:moveTo>
                    <a:lnTo>
                      <a:pt x="7621" y="2085526"/>
                    </a:lnTo>
                  </a:path>
                  <a:path w="1263650" h="2085975">
                    <a:moveTo>
                      <a:pt x="792597" y="74593"/>
                    </a:moveTo>
                    <a:lnTo>
                      <a:pt x="894720" y="0"/>
                    </a:lnTo>
                  </a:path>
                  <a:path w="1263650" h="2085975">
                    <a:moveTo>
                      <a:pt x="1188895" y="610449"/>
                    </a:moveTo>
                    <a:lnTo>
                      <a:pt x="1263582" y="493231"/>
                    </a:lnTo>
                  </a:path>
                </a:pathLst>
              </a:custGeom>
              <a:ln w="9520">
                <a:solidFill>
                  <a:srgbClr val="A6A6A6"/>
                </a:solidFill>
              </a:ln>
            </p:spPr>
            <p:txBody>
              <a:bodyPr wrap="square" lIns="0" tIns="0" rIns="0" bIns="0" rtlCol="0"/>
              <a:lstStyle/>
              <a:p>
                <a:pPr defTabSz="609630"/>
                <a:endParaRPr>
                  <a:solidFill>
                    <a:prstClr val="black"/>
                  </a:solidFill>
                  <a:latin typeface="Calibri"/>
                </a:endParaRPr>
              </a:p>
            </p:txBody>
          </p:sp>
        </p:grpSp>
        <p:sp>
          <p:nvSpPr>
            <p:cNvPr id="16" name="object 10">
              <a:extLst>
                <a:ext uri="{FF2B5EF4-FFF2-40B4-BE49-F238E27FC236}">
                  <a16:creationId xmlns:a16="http://schemas.microsoft.com/office/drawing/2014/main" id="{6F68D095-D45A-D8DB-B085-693CE5A7FCDD}"/>
                </a:ext>
              </a:extLst>
            </p:cNvPr>
            <p:cNvSpPr txBox="1"/>
            <p:nvPr/>
          </p:nvSpPr>
          <p:spPr>
            <a:xfrm>
              <a:off x="1154973" y="6306962"/>
              <a:ext cx="518160" cy="296823"/>
            </a:xfrm>
            <a:prstGeom prst="rect">
              <a:avLst/>
            </a:prstGeom>
          </p:spPr>
          <p:txBody>
            <a:bodyPr vert="horz" wrap="square" lIns="0" tIns="12700" rIns="0" bIns="0" rtlCol="0">
              <a:spAutoFit/>
            </a:bodyPr>
            <a:lstStyle/>
            <a:p>
              <a:pPr marL="12701" defTabSz="609630">
                <a:spcBef>
                  <a:spcPts val="100"/>
                </a:spcBef>
              </a:pPr>
              <a:r>
                <a:rPr sz="1100" spc="-20" dirty="0">
                  <a:solidFill>
                    <a:srgbClr val="404040"/>
                  </a:solidFill>
                  <a:latin typeface="Arial"/>
                  <a:cs typeface="Arial"/>
                </a:rPr>
                <a:t>3.1%</a:t>
              </a:r>
              <a:endParaRPr sz="1100">
                <a:solidFill>
                  <a:prstClr val="black"/>
                </a:solidFill>
                <a:latin typeface="Arial"/>
                <a:cs typeface="Arial"/>
              </a:endParaRPr>
            </a:p>
          </p:txBody>
        </p:sp>
        <p:sp>
          <p:nvSpPr>
            <p:cNvPr id="17" name="object 11">
              <a:extLst>
                <a:ext uri="{FF2B5EF4-FFF2-40B4-BE49-F238E27FC236}">
                  <a16:creationId xmlns:a16="http://schemas.microsoft.com/office/drawing/2014/main" id="{A19F1588-2B87-01C6-444B-D505B728F752}"/>
                </a:ext>
              </a:extLst>
            </p:cNvPr>
            <p:cNvSpPr txBox="1"/>
            <p:nvPr/>
          </p:nvSpPr>
          <p:spPr>
            <a:xfrm>
              <a:off x="1703694" y="7877957"/>
              <a:ext cx="589597" cy="297867"/>
            </a:xfrm>
            <a:prstGeom prst="rect">
              <a:avLst/>
            </a:prstGeom>
          </p:spPr>
          <p:txBody>
            <a:bodyPr vert="horz" wrap="square" lIns="0" tIns="13335" rIns="0" bIns="0" rtlCol="0">
              <a:spAutoFit/>
            </a:bodyPr>
            <a:lstStyle/>
            <a:p>
              <a:pPr marL="12701" defTabSz="609630">
                <a:spcBef>
                  <a:spcPts val="105"/>
                </a:spcBef>
              </a:pPr>
              <a:r>
                <a:rPr sz="1100" dirty="0">
                  <a:solidFill>
                    <a:srgbClr val="404040"/>
                  </a:solidFill>
                  <a:latin typeface="Arial"/>
                  <a:cs typeface="Arial"/>
                </a:rPr>
                <a:t>-</a:t>
              </a:r>
              <a:r>
                <a:rPr sz="1100" spc="-20" dirty="0">
                  <a:solidFill>
                    <a:srgbClr val="404040"/>
                  </a:solidFill>
                  <a:latin typeface="Arial"/>
                  <a:cs typeface="Arial"/>
                </a:rPr>
                <a:t>1.6%</a:t>
              </a:r>
              <a:endParaRPr sz="1100">
                <a:solidFill>
                  <a:prstClr val="black"/>
                </a:solidFill>
                <a:latin typeface="Arial"/>
                <a:cs typeface="Arial"/>
              </a:endParaRPr>
            </a:p>
          </p:txBody>
        </p:sp>
        <p:sp>
          <p:nvSpPr>
            <p:cNvPr id="18" name="object 12">
              <a:extLst>
                <a:ext uri="{FF2B5EF4-FFF2-40B4-BE49-F238E27FC236}">
                  <a16:creationId xmlns:a16="http://schemas.microsoft.com/office/drawing/2014/main" id="{50E88E94-EBCF-106D-ED76-86FBADA6FF51}"/>
                </a:ext>
              </a:extLst>
            </p:cNvPr>
            <p:cNvSpPr txBox="1"/>
            <p:nvPr/>
          </p:nvSpPr>
          <p:spPr>
            <a:xfrm>
              <a:off x="2305769" y="6022022"/>
              <a:ext cx="1189672" cy="297867"/>
            </a:xfrm>
            <a:prstGeom prst="rect">
              <a:avLst/>
            </a:prstGeom>
          </p:spPr>
          <p:txBody>
            <a:bodyPr vert="horz" wrap="square" lIns="0" tIns="13335" rIns="0" bIns="0" rtlCol="0">
              <a:spAutoFit/>
            </a:bodyPr>
            <a:lstStyle/>
            <a:p>
              <a:pPr marL="38102" defTabSz="609630">
                <a:spcBef>
                  <a:spcPts val="105"/>
                </a:spcBef>
              </a:pPr>
              <a:r>
                <a:rPr sz="1650" baseline="-35353" dirty="0">
                  <a:solidFill>
                    <a:srgbClr val="404040"/>
                  </a:solidFill>
                  <a:latin typeface="Arial"/>
                  <a:cs typeface="Arial"/>
                </a:rPr>
                <a:t>3.7%</a:t>
              </a:r>
              <a:r>
                <a:rPr sz="1650" spc="397" baseline="-35353" dirty="0">
                  <a:solidFill>
                    <a:srgbClr val="404040"/>
                  </a:solidFill>
                  <a:latin typeface="Arial"/>
                  <a:cs typeface="Arial"/>
                </a:rPr>
                <a:t> </a:t>
              </a:r>
              <a:r>
                <a:rPr sz="1100" spc="-20" dirty="0">
                  <a:solidFill>
                    <a:srgbClr val="404040"/>
                  </a:solidFill>
                  <a:latin typeface="Arial"/>
                  <a:cs typeface="Arial"/>
                </a:rPr>
                <a:t>4.3%</a:t>
              </a:r>
              <a:endParaRPr sz="1100">
                <a:solidFill>
                  <a:prstClr val="black"/>
                </a:solidFill>
                <a:latin typeface="Arial"/>
                <a:cs typeface="Arial"/>
              </a:endParaRPr>
            </a:p>
          </p:txBody>
        </p:sp>
        <p:sp>
          <p:nvSpPr>
            <p:cNvPr id="19" name="object 13">
              <a:extLst>
                <a:ext uri="{FF2B5EF4-FFF2-40B4-BE49-F238E27FC236}">
                  <a16:creationId xmlns:a16="http://schemas.microsoft.com/office/drawing/2014/main" id="{C979E9D5-50D2-41FF-6C7A-F02AC34A4BDE}"/>
                </a:ext>
              </a:extLst>
            </p:cNvPr>
            <p:cNvSpPr txBox="1"/>
            <p:nvPr/>
          </p:nvSpPr>
          <p:spPr>
            <a:xfrm>
              <a:off x="3494741" y="6270424"/>
              <a:ext cx="1188720" cy="296823"/>
            </a:xfrm>
            <a:prstGeom prst="rect">
              <a:avLst/>
            </a:prstGeom>
          </p:spPr>
          <p:txBody>
            <a:bodyPr vert="horz" wrap="square" lIns="0" tIns="12700" rIns="0" bIns="0" rtlCol="0">
              <a:spAutoFit/>
            </a:bodyPr>
            <a:lstStyle/>
            <a:p>
              <a:pPr marL="38102" defTabSz="609630">
                <a:spcBef>
                  <a:spcPts val="100"/>
                </a:spcBef>
              </a:pPr>
              <a:r>
                <a:rPr sz="1100" dirty="0">
                  <a:solidFill>
                    <a:srgbClr val="404040"/>
                  </a:solidFill>
                  <a:latin typeface="Arial"/>
                  <a:cs typeface="Arial"/>
                </a:rPr>
                <a:t>3.3%</a:t>
              </a:r>
              <a:r>
                <a:rPr sz="1100" spc="265" dirty="0">
                  <a:solidFill>
                    <a:srgbClr val="404040"/>
                  </a:solidFill>
                  <a:latin typeface="Arial"/>
                  <a:cs typeface="Arial"/>
                </a:rPr>
                <a:t> </a:t>
              </a:r>
              <a:r>
                <a:rPr sz="1650" spc="-30" baseline="-10101" dirty="0">
                  <a:solidFill>
                    <a:srgbClr val="404040"/>
                  </a:solidFill>
                  <a:latin typeface="Arial"/>
                  <a:cs typeface="Arial"/>
                </a:rPr>
                <a:t>3.1%</a:t>
              </a:r>
              <a:endParaRPr sz="1650" baseline="-10101">
                <a:solidFill>
                  <a:prstClr val="black"/>
                </a:solidFill>
                <a:latin typeface="Arial"/>
                <a:cs typeface="Arial"/>
              </a:endParaRPr>
            </a:p>
          </p:txBody>
        </p:sp>
        <p:sp>
          <p:nvSpPr>
            <p:cNvPr id="20" name="object 14">
              <a:extLst>
                <a:ext uri="{FF2B5EF4-FFF2-40B4-BE49-F238E27FC236}">
                  <a16:creationId xmlns:a16="http://schemas.microsoft.com/office/drawing/2014/main" id="{C2A7EF7B-3020-3905-1F90-A7E58CFF3A42}"/>
                </a:ext>
              </a:extLst>
            </p:cNvPr>
            <p:cNvSpPr txBox="1"/>
            <p:nvPr/>
          </p:nvSpPr>
          <p:spPr>
            <a:xfrm>
              <a:off x="4683065" y="5983202"/>
              <a:ext cx="2377440" cy="565427"/>
            </a:xfrm>
            <a:prstGeom prst="rect">
              <a:avLst/>
            </a:prstGeom>
          </p:spPr>
          <p:txBody>
            <a:bodyPr vert="horz" wrap="square" lIns="0" tIns="13335" rIns="0" bIns="0" rtlCol="0">
              <a:spAutoFit/>
            </a:bodyPr>
            <a:lstStyle/>
            <a:p>
              <a:pPr algn="ctr" defTabSz="609630">
                <a:lnSpc>
                  <a:spcPts val="1265"/>
                </a:lnSpc>
                <a:spcBef>
                  <a:spcPts val="105"/>
                </a:spcBef>
                <a:tabLst>
                  <a:tab pos="1188779" algn="l"/>
                </a:tabLst>
              </a:pPr>
              <a:r>
                <a:rPr sz="1650" spc="-30" baseline="-10101" dirty="0">
                  <a:solidFill>
                    <a:srgbClr val="404040"/>
                  </a:solidFill>
                  <a:latin typeface="Arial"/>
                  <a:cs typeface="Arial"/>
                </a:rPr>
                <a:t>4.3%</a:t>
              </a:r>
              <a:r>
                <a:rPr sz="1650" baseline="-10101" dirty="0">
                  <a:solidFill>
                    <a:srgbClr val="404040"/>
                  </a:solidFill>
                  <a:latin typeface="Arial"/>
                  <a:cs typeface="Arial"/>
                </a:rPr>
                <a:t>	</a:t>
              </a:r>
              <a:r>
                <a:rPr sz="1100" spc="-20" dirty="0">
                  <a:solidFill>
                    <a:srgbClr val="404040"/>
                  </a:solidFill>
                  <a:latin typeface="Arial"/>
                  <a:cs typeface="Arial"/>
                </a:rPr>
                <a:t>4.4%</a:t>
              </a:r>
              <a:endParaRPr sz="1100">
                <a:solidFill>
                  <a:prstClr val="black"/>
                </a:solidFill>
                <a:latin typeface="Arial"/>
                <a:cs typeface="Arial"/>
              </a:endParaRPr>
            </a:p>
            <a:p>
              <a:pPr algn="ctr" defTabSz="609630">
                <a:lnSpc>
                  <a:spcPts val="1265"/>
                </a:lnSpc>
              </a:pPr>
              <a:r>
                <a:rPr sz="1650" baseline="5050" dirty="0">
                  <a:solidFill>
                    <a:srgbClr val="404040"/>
                  </a:solidFill>
                  <a:latin typeface="Arial"/>
                  <a:cs typeface="Arial"/>
                </a:rPr>
                <a:t>3.6%</a:t>
              </a:r>
              <a:r>
                <a:rPr sz="1650" spc="419" baseline="5050" dirty="0">
                  <a:solidFill>
                    <a:srgbClr val="404040"/>
                  </a:solidFill>
                  <a:latin typeface="Arial"/>
                  <a:cs typeface="Arial"/>
                </a:rPr>
                <a:t> </a:t>
              </a:r>
              <a:r>
                <a:rPr sz="1100" spc="-20" dirty="0">
                  <a:solidFill>
                    <a:srgbClr val="404040"/>
                  </a:solidFill>
                  <a:latin typeface="Arial"/>
                  <a:cs typeface="Arial"/>
                </a:rPr>
                <a:t>3.5%</a:t>
              </a:r>
              <a:endParaRPr sz="1100">
                <a:solidFill>
                  <a:prstClr val="black"/>
                </a:solidFill>
                <a:latin typeface="Arial"/>
                <a:cs typeface="Arial"/>
              </a:endParaRPr>
            </a:p>
          </p:txBody>
        </p:sp>
        <p:sp>
          <p:nvSpPr>
            <p:cNvPr id="21" name="object 15">
              <a:extLst>
                <a:ext uri="{FF2B5EF4-FFF2-40B4-BE49-F238E27FC236}">
                  <a16:creationId xmlns:a16="http://schemas.microsoft.com/office/drawing/2014/main" id="{855B98BE-1A89-328C-96DC-73980129F6D5}"/>
                </a:ext>
              </a:extLst>
            </p:cNvPr>
            <p:cNvSpPr txBox="1"/>
            <p:nvPr/>
          </p:nvSpPr>
          <p:spPr>
            <a:xfrm>
              <a:off x="7098956" y="5883186"/>
              <a:ext cx="518160" cy="296823"/>
            </a:xfrm>
            <a:prstGeom prst="rect">
              <a:avLst/>
            </a:prstGeom>
          </p:spPr>
          <p:txBody>
            <a:bodyPr vert="horz" wrap="square" lIns="0" tIns="12700" rIns="0" bIns="0" rtlCol="0">
              <a:spAutoFit/>
            </a:bodyPr>
            <a:lstStyle/>
            <a:p>
              <a:pPr marL="12701" defTabSz="609630">
                <a:spcBef>
                  <a:spcPts val="100"/>
                </a:spcBef>
              </a:pPr>
              <a:r>
                <a:rPr sz="1100" spc="-20" dirty="0">
                  <a:solidFill>
                    <a:srgbClr val="404040"/>
                  </a:solidFill>
                  <a:latin typeface="Arial"/>
                  <a:cs typeface="Arial"/>
                </a:rPr>
                <a:t>4.8%</a:t>
              </a:r>
              <a:endParaRPr sz="1100">
                <a:solidFill>
                  <a:prstClr val="black"/>
                </a:solidFill>
                <a:latin typeface="Arial"/>
                <a:cs typeface="Arial"/>
              </a:endParaRPr>
            </a:p>
          </p:txBody>
        </p:sp>
        <p:sp>
          <p:nvSpPr>
            <p:cNvPr id="22" name="object 16">
              <a:extLst>
                <a:ext uri="{FF2B5EF4-FFF2-40B4-BE49-F238E27FC236}">
                  <a16:creationId xmlns:a16="http://schemas.microsoft.com/office/drawing/2014/main" id="{3732B9B1-8C89-9BCE-EDF6-AF91EBAC0EE6}"/>
                </a:ext>
              </a:extLst>
            </p:cNvPr>
            <p:cNvSpPr txBox="1"/>
            <p:nvPr/>
          </p:nvSpPr>
          <p:spPr>
            <a:xfrm>
              <a:off x="7693404" y="6184605"/>
              <a:ext cx="518160" cy="296823"/>
            </a:xfrm>
            <a:prstGeom prst="rect">
              <a:avLst/>
            </a:prstGeom>
          </p:spPr>
          <p:txBody>
            <a:bodyPr vert="horz" wrap="square" lIns="0" tIns="12700" rIns="0" bIns="0" rtlCol="0">
              <a:spAutoFit/>
            </a:bodyPr>
            <a:lstStyle/>
            <a:p>
              <a:pPr marL="12701" defTabSz="609630">
                <a:spcBef>
                  <a:spcPts val="100"/>
                </a:spcBef>
              </a:pPr>
              <a:r>
                <a:rPr sz="1100" spc="-20" dirty="0">
                  <a:solidFill>
                    <a:srgbClr val="404040"/>
                  </a:solidFill>
                  <a:latin typeface="Arial"/>
                  <a:cs typeface="Arial"/>
                </a:rPr>
                <a:t>3.6%</a:t>
              </a:r>
              <a:endParaRPr sz="1100">
                <a:solidFill>
                  <a:prstClr val="black"/>
                </a:solidFill>
                <a:latin typeface="Arial"/>
                <a:cs typeface="Arial"/>
              </a:endParaRPr>
            </a:p>
          </p:txBody>
        </p:sp>
        <p:sp>
          <p:nvSpPr>
            <p:cNvPr id="23" name="object 17">
              <a:extLst>
                <a:ext uri="{FF2B5EF4-FFF2-40B4-BE49-F238E27FC236}">
                  <a16:creationId xmlns:a16="http://schemas.microsoft.com/office/drawing/2014/main" id="{9F6DB763-5703-155E-C2F5-F776388E5431}"/>
                </a:ext>
              </a:extLst>
            </p:cNvPr>
            <p:cNvSpPr txBox="1"/>
            <p:nvPr/>
          </p:nvSpPr>
          <p:spPr>
            <a:xfrm>
              <a:off x="8822855" y="3816638"/>
              <a:ext cx="635317" cy="296823"/>
            </a:xfrm>
            <a:prstGeom prst="rect">
              <a:avLst/>
            </a:prstGeom>
          </p:spPr>
          <p:txBody>
            <a:bodyPr vert="horz" wrap="square" lIns="0" tIns="12700" rIns="0" bIns="0" rtlCol="0">
              <a:spAutoFit/>
            </a:bodyPr>
            <a:lstStyle/>
            <a:p>
              <a:pPr marL="12701" defTabSz="609630">
                <a:spcBef>
                  <a:spcPts val="100"/>
                </a:spcBef>
              </a:pPr>
              <a:r>
                <a:rPr sz="1100" spc="-10" dirty="0">
                  <a:solidFill>
                    <a:srgbClr val="404040"/>
                  </a:solidFill>
                  <a:latin typeface="Arial"/>
                  <a:cs typeface="Arial"/>
                </a:rPr>
                <a:t>13.3%</a:t>
              </a:r>
              <a:endParaRPr sz="1100">
                <a:solidFill>
                  <a:prstClr val="black"/>
                </a:solidFill>
                <a:latin typeface="Arial"/>
                <a:cs typeface="Arial"/>
              </a:endParaRPr>
            </a:p>
          </p:txBody>
        </p:sp>
        <p:sp>
          <p:nvSpPr>
            <p:cNvPr id="24" name="object 18">
              <a:extLst>
                <a:ext uri="{FF2B5EF4-FFF2-40B4-BE49-F238E27FC236}">
                  <a16:creationId xmlns:a16="http://schemas.microsoft.com/office/drawing/2014/main" id="{72E8112D-DC9E-8534-0932-8FF42E6CCE22}"/>
                </a:ext>
              </a:extLst>
            </p:cNvPr>
            <p:cNvSpPr txBox="1"/>
            <p:nvPr/>
          </p:nvSpPr>
          <p:spPr>
            <a:xfrm>
              <a:off x="9631838" y="4673704"/>
              <a:ext cx="518160" cy="296823"/>
            </a:xfrm>
            <a:prstGeom prst="rect">
              <a:avLst/>
            </a:prstGeom>
          </p:spPr>
          <p:txBody>
            <a:bodyPr vert="horz" wrap="square" lIns="0" tIns="12700" rIns="0" bIns="0" rtlCol="0">
              <a:spAutoFit/>
            </a:bodyPr>
            <a:lstStyle/>
            <a:p>
              <a:pPr marL="12701" defTabSz="609630">
                <a:spcBef>
                  <a:spcPts val="100"/>
                </a:spcBef>
              </a:pPr>
              <a:r>
                <a:rPr sz="1100" spc="-20" dirty="0">
                  <a:solidFill>
                    <a:srgbClr val="404040"/>
                  </a:solidFill>
                  <a:latin typeface="Arial"/>
                  <a:cs typeface="Arial"/>
                </a:rPr>
                <a:t>9.7%</a:t>
              </a:r>
              <a:endParaRPr sz="1100">
                <a:solidFill>
                  <a:prstClr val="black"/>
                </a:solidFill>
                <a:latin typeface="Arial"/>
                <a:cs typeface="Arial"/>
              </a:endParaRPr>
            </a:p>
          </p:txBody>
        </p:sp>
        <p:sp>
          <p:nvSpPr>
            <p:cNvPr id="25" name="object 19">
              <a:extLst>
                <a:ext uri="{FF2B5EF4-FFF2-40B4-BE49-F238E27FC236}">
                  <a16:creationId xmlns:a16="http://schemas.microsoft.com/office/drawing/2014/main" id="{AD337369-1D87-1E4A-AF4F-1E3D2F697339}"/>
                </a:ext>
              </a:extLst>
            </p:cNvPr>
            <p:cNvSpPr txBox="1"/>
            <p:nvPr/>
          </p:nvSpPr>
          <p:spPr>
            <a:xfrm>
              <a:off x="10184178" y="5413171"/>
              <a:ext cx="518160" cy="296823"/>
            </a:xfrm>
            <a:prstGeom prst="rect">
              <a:avLst/>
            </a:prstGeom>
          </p:spPr>
          <p:txBody>
            <a:bodyPr vert="horz" wrap="square" lIns="0" tIns="12700" rIns="0" bIns="0" rtlCol="0">
              <a:spAutoFit/>
            </a:bodyPr>
            <a:lstStyle/>
            <a:p>
              <a:pPr marL="12701" defTabSz="609630">
                <a:spcBef>
                  <a:spcPts val="100"/>
                </a:spcBef>
              </a:pPr>
              <a:r>
                <a:rPr sz="1100" spc="-20" dirty="0">
                  <a:solidFill>
                    <a:srgbClr val="404040"/>
                  </a:solidFill>
                  <a:latin typeface="Arial"/>
                  <a:cs typeface="Arial"/>
                </a:rPr>
                <a:t>6.5%</a:t>
              </a:r>
              <a:endParaRPr sz="1100">
                <a:solidFill>
                  <a:prstClr val="black"/>
                </a:solidFill>
                <a:latin typeface="Arial"/>
                <a:cs typeface="Arial"/>
              </a:endParaRPr>
            </a:p>
          </p:txBody>
        </p:sp>
        <p:sp>
          <p:nvSpPr>
            <p:cNvPr id="26" name="object 20">
              <a:extLst>
                <a:ext uri="{FF2B5EF4-FFF2-40B4-BE49-F238E27FC236}">
                  <a16:creationId xmlns:a16="http://schemas.microsoft.com/office/drawing/2014/main" id="{0EBEFD54-D41C-1242-138F-3522317ED42D}"/>
                </a:ext>
              </a:extLst>
            </p:cNvPr>
            <p:cNvSpPr txBox="1"/>
            <p:nvPr/>
          </p:nvSpPr>
          <p:spPr>
            <a:xfrm>
              <a:off x="10627542" y="5686807"/>
              <a:ext cx="1783080" cy="296823"/>
            </a:xfrm>
            <a:prstGeom prst="rect">
              <a:avLst/>
            </a:prstGeom>
          </p:spPr>
          <p:txBody>
            <a:bodyPr vert="horz" wrap="square" lIns="0" tIns="12700" rIns="0" bIns="0" rtlCol="0">
              <a:spAutoFit/>
            </a:bodyPr>
            <a:lstStyle/>
            <a:p>
              <a:pPr marL="38102" defTabSz="609630">
                <a:spcBef>
                  <a:spcPts val="100"/>
                </a:spcBef>
              </a:pPr>
              <a:r>
                <a:rPr sz="1100" dirty="0">
                  <a:solidFill>
                    <a:srgbClr val="404040"/>
                  </a:solidFill>
                  <a:latin typeface="Arial"/>
                  <a:cs typeface="Arial"/>
                </a:rPr>
                <a:t>5.6%</a:t>
              </a:r>
              <a:r>
                <a:rPr sz="1100" spc="265" dirty="0">
                  <a:solidFill>
                    <a:srgbClr val="404040"/>
                  </a:solidFill>
                  <a:latin typeface="Arial"/>
                  <a:cs typeface="Arial"/>
                </a:rPr>
                <a:t> </a:t>
              </a:r>
              <a:r>
                <a:rPr sz="1650" baseline="-25252" dirty="0">
                  <a:solidFill>
                    <a:srgbClr val="404040"/>
                  </a:solidFill>
                  <a:latin typeface="Arial"/>
                  <a:cs typeface="Arial"/>
                </a:rPr>
                <a:t>5.3%</a:t>
              </a:r>
              <a:r>
                <a:rPr sz="1650" spc="412" baseline="-25252" dirty="0">
                  <a:solidFill>
                    <a:srgbClr val="404040"/>
                  </a:solidFill>
                  <a:latin typeface="Arial"/>
                  <a:cs typeface="Arial"/>
                </a:rPr>
                <a:t> </a:t>
              </a:r>
              <a:r>
                <a:rPr sz="1650" spc="-30" baseline="-55555" dirty="0">
                  <a:solidFill>
                    <a:srgbClr val="404040"/>
                  </a:solidFill>
                  <a:latin typeface="Arial"/>
                  <a:cs typeface="Arial"/>
                </a:rPr>
                <a:t>4.8%</a:t>
              </a:r>
              <a:endParaRPr sz="1650" baseline="-55555">
                <a:solidFill>
                  <a:prstClr val="black"/>
                </a:solidFill>
                <a:latin typeface="Arial"/>
                <a:cs typeface="Arial"/>
              </a:endParaRPr>
            </a:p>
          </p:txBody>
        </p:sp>
        <p:sp>
          <p:nvSpPr>
            <p:cNvPr id="27" name="object 21">
              <a:extLst>
                <a:ext uri="{FF2B5EF4-FFF2-40B4-BE49-F238E27FC236}">
                  <a16:creationId xmlns:a16="http://schemas.microsoft.com/office/drawing/2014/main" id="{348E778D-7E57-C341-ADC1-B330936938D5}"/>
                </a:ext>
              </a:extLst>
            </p:cNvPr>
            <p:cNvSpPr txBox="1"/>
            <p:nvPr/>
          </p:nvSpPr>
          <p:spPr>
            <a:xfrm>
              <a:off x="1260602" y="7212933"/>
              <a:ext cx="387667" cy="221572"/>
            </a:xfrm>
            <a:prstGeom prst="rect">
              <a:avLst/>
            </a:prstGeom>
          </p:spPr>
          <p:txBody>
            <a:bodyPr vert="horz" wrap="square" lIns="0" tIns="12700" rIns="0" bIns="0" rtlCol="0">
              <a:spAutoFit/>
            </a:bodyPr>
            <a:lstStyle/>
            <a:p>
              <a:pPr marL="12701" defTabSz="609630">
                <a:spcBef>
                  <a:spcPts val="100"/>
                </a:spcBef>
              </a:pPr>
              <a:r>
                <a:rPr sz="800" spc="-20" dirty="0">
                  <a:solidFill>
                    <a:srgbClr val="FFFFFF"/>
                  </a:solidFill>
                  <a:latin typeface="Arial"/>
                  <a:cs typeface="Arial"/>
                </a:rPr>
                <a:t>0.2%</a:t>
              </a:r>
              <a:endParaRPr sz="800">
                <a:solidFill>
                  <a:prstClr val="black"/>
                </a:solidFill>
                <a:latin typeface="Arial"/>
                <a:cs typeface="Arial"/>
              </a:endParaRPr>
            </a:p>
          </p:txBody>
        </p:sp>
        <p:sp>
          <p:nvSpPr>
            <p:cNvPr id="28" name="object 22">
              <a:extLst>
                <a:ext uri="{FF2B5EF4-FFF2-40B4-BE49-F238E27FC236}">
                  <a16:creationId xmlns:a16="http://schemas.microsoft.com/office/drawing/2014/main" id="{F66502E0-4557-E979-2236-CB8336010ED5}"/>
                </a:ext>
              </a:extLst>
            </p:cNvPr>
            <p:cNvSpPr txBox="1"/>
            <p:nvPr/>
          </p:nvSpPr>
          <p:spPr>
            <a:xfrm>
              <a:off x="1809324" y="7520819"/>
              <a:ext cx="437197" cy="221572"/>
            </a:xfrm>
            <a:prstGeom prst="rect">
              <a:avLst/>
            </a:prstGeom>
          </p:spPr>
          <p:txBody>
            <a:bodyPr vert="horz" wrap="square" lIns="0" tIns="12700" rIns="0" bIns="0" rtlCol="0">
              <a:spAutoFit/>
            </a:bodyPr>
            <a:lstStyle/>
            <a:p>
              <a:pPr marL="12701" defTabSz="609630">
                <a:spcBef>
                  <a:spcPts val="100"/>
                </a:spcBef>
              </a:pPr>
              <a:r>
                <a:rPr sz="800" dirty="0">
                  <a:solidFill>
                    <a:srgbClr val="FFFFFF"/>
                  </a:solidFill>
                  <a:latin typeface="Arial"/>
                  <a:cs typeface="Arial"/>
                </a:rPr>
                <a:t>-</a:t>
              </a:r>
              <a:r>
                <a:rPr sz="800" spc="-20" dirty="0">
                  <a:solidFill>
                    <a:srgbClr val="FFFFFF"/>
                  </a:solidFill>
                  <a:latin typeface="Arial"/>
                  <a:cs typeface="Arial"/>
                </a:rPr>
                <a:t>1.3%</a:t>
              </a:r>
              <a:endParaRPr sz="800">
                <a:solidFill>
                  <a:prstClr val="black"/>
                </a:solidFill>
                <a:latin typeface="Arial"/>
                <a:cs typeface="Arial"/>
              </a:endParaRPr>
            </a:p>
          </p:txBody>
        </p:sp>
        <p:sp>
          <p:nvSpPr>
            <p:cNvPr id="29" name="object 23">
              <a:extLst>
                <a:ext uri="{FF2B5EF4-FFF2-40B4-BE49-F238E27FC236}">
                  <a16:creationId xmlns:a16="http://schemas.microsoft.com/office/drawing/2014/main" id="{FE1D1752-7C80-858E-2D5A-2BA0400CB0A3}"/>
                </a:ext>
              </a:extLst>
            </p:cNvPr>
            <p:cNvSpPr txBox="1"/>
            <p:nvPr/>
          </p:nvSpPr>
          <p:spPr>
            <a:xfrm>
              <a:off x="2407887" y="7126160"/>
              <a:ext cx="387667" cy="221572"/>
            </a:xfrm>
            <a:prstGeom prst="rect">
              <a:avLst/>
            </a:prstGeom>
          </p:spPr>
          <p:txBody>
            <a:bodyPr vert="horz" wrap="square" lIns="0" tIns="12700" rIns="0" bIns="0" rtlCol="0">
              <a:spAutoFit/>
            </a:bodyPr>
            <a:lstStyle/>
            <a:p>
              <a:pPr marL="12701" defTabSz="609630">
                <a:spcBef>
                  <a:spcPts val="100"/>
                </a:spcBef>
              </a:pPr>
              <a:r>
                <a:rPr sz="800" spc="-20" dirty="0">
                  <a:solidFill>
                    <a:srgbClr val="FFFFFF"/>
                  </a:solidFill>
                  <a:latin typeface="Arial"/>
                  <a:cs typeface="Arial"/>
                </a:rPr>
                <a:t>1.9%</a:t>
              </a:r>
              <a:endParaRPr sz="800">
                <a:solidFill>
                  <a:prstClr val="black"/>
                </a:solidFill>
                <a:latin typeface="Arial"/>
                <a:cs typeface="Arial"/>
              </a:endParaRPr>
            </a:p>
          </p:txBody>
        </p:sp>
        <p:sp>
          <p:nvSpPr>
            <p:cNvPr id="30" name="object 24">
              <a:extLst>
                <a:ext uri="{FF2B5EF4-FFF2-40B4-BE49-F238E27FC236}">
                  <a16:creationId xmlns:a16="http://schemas.microsoft.com/office/drawing/2014/main" id="{231E0E87-F5B0-DC8D-F6EB-A33FF8DEC89C}"/>
                </a:ext>
              </a:extLst>
            </p:cNvPr>
            <p:cNvSpPr txBox="1"/>
            <p:nvPr/>
          </p:nvSpPr>
          <p:spPr>
            <a:xfrm>
              <a:off x="3002411" y="7151392"/>
              <a:ext cx="387667" cy="222617"/>
            </a:xfrm>
            <a:prstGeom prst="rect">
              <a:avLst/>
            </a:prstGeom>
          </p:spPr>
          <p:txBody>
            <a:bodyPr vert="horz" wrap="square" lIns="0" tIns="13335" rIns="0" bIns="0" rtlCol="0">
              <a:spAutoFit/>
            </a:bodyPr>
            <a:lstStyle/>
            <a:p>
              <a:pPr marL="12701" defTabSz="609630">
                <a:spcBef>
                  <a:spcPts val="105"/>
                </a:spcBef>
              </a:pPr>
              <a:r>
                <a:rPr sz="800" spc="-20" dirty="0">
                  <a:solidFill>
                    <a:srgbClr val="FFFFFF"/>
                  </a:solidFill>
                  <a:latin typeface="Arial"/>
                  <a:cs typeface="Arial"/>
                </a:rPr>
                <a:t>1.7%</a:t>
              </a:r>
              <a:endParaRPr sz="800">
                <a:solidFill>
                  <a:prstClr val="black"/>
                </a:solidFill>
                <a:latin typeface="Arial"/>
                <a:cs typeface="Arial"/>
              </a:endParaRPr>
            </a:p>
          </p:txBody>
        </p:sp>
        <p:sp>
          <p:nvSpPr>
            <p:cNvPr id="31" name="object 25">
              <a:extLst>
                <a:ext uri="{FF2B5EF4-FFF2-40B4-BE49-F238E27FC236}">
                  <a16:creationId xmlns:a16="http://schemas.microsoft.com/office/drawing/2014/main" id="{56A573F5-9795-9589-2EDA-847D14342FF9}"/>
                </a:ext>
              </a:extLst>
            </p:cNvPr>
            <p:cNvSpPr txBox="1"/>
            <p:nvPr/>
          </p:nvSpPr>
          <p:spPr>
            <a:xfrm>
              <a:off x="3596858" y="7192380"/>
              <a:ext cx="387667" cy="221572"/>
            </a:xfrm>
            <a:prstGeom prst="rect">
              <a:avLst/>
            </a:prstGeom>
          </p:spPr>
          <p:txBody>
            <a:bodyPr vert="horz" wrap="square" lIns="0" tIns="12700" rIns="0" bIns="0" rtlCol="0">
              <a:spAutoFit/>
            </a:bodyPr>
            <a:lstStyle/>
            <a:p>
              <a:pPr marL="12701" defTabSz="609630">
                <a:spcBef>
                  <a:spcPts val="100"/>
                </a:spcBef>
              </a:pPr>
              <a:r>
                <a:rPr sz="800" spc="-20" dirty="0">
                  <a:solidFill>
                    <a:srgbClr val="FFFFFF"/>
                  </a:solidFill>
                  <a:latin typeface="Arial"/>
                  <a:cs typeface="Arial"/>
                </a:rPr>
                <a:t>1.4%</a:t>
              </a:r>
              <a:endParaRPr sz="800">
                <a:solidFill>
                  <a:prstClr val="black"/>
                </a:solidFill>
                <a:latin typeface="Arial"/>
                <a:cs typeface="Arial"/>
              </a:endParaRPr>
            </a:p>
          </p:txBody>
        </p:sp>
        <p:sp>
          <p:nvSpPr>
            <p:cNvPr id="32" name="object 26">
              <a:extLst>
                <a:ext uri="{FF2B5EF4-FFF2-40B4-BE49-F238E27FC236}">
                  <a16:creationId xmlns:a16="http://schemas.microsoft.com/office/drawing/2014/main" id="{1818032B-0EBF-81D6-2546-828F53C275AA}"/>
                </a:ext>
              </a:extLst>
            </p:cNvPr>
            <p:cNvSpPr txBox="1"/>
            <p:nvPr/>
          </p:nvSpPr>
          <p:spPr>
            <a:xfrm>
              <a:off x="4190735" y="7147282"/>
              <a:ext cx="388618" cy="221572"/>
            </a:xfrm>
            <a:prstGeom prst="rect">
              <a:avLst/>
            </a:prstGeom>
          </p:spPr>
          <p:txBody>
            <a:bodyPr vert="horz" wrap="square" lIns="0" tIns="12700" rIns="0" bIns="0" rtlCol="0">
              <a:spAutoFit/>
            </a:bodyPr>
            <a:lstStyle/>
            <a:p>
              <a:pPr marL="12701" defTabSz="609630">
                <a:spcBef>
                  <a:spcPts val="100"/>
                </a:spcBef>
              </a:pPr>
              <a:r>
                <a:rPr sz="800" spc="-20" dirty="0">
                  <a:solidFill>
                    <a:srgbClr val="FFFFFF"/>
                  </a:solidFill>
                  <a:latin typeface="Arial"/>
                  <a:cs typeface="Arial"/>
                </a:rPr>
                <a:t>1.7%</a:t>
              </a:r>
              <a:endParaRPr sz="800">
                <a:solidFill>
                  <a:prstClr val="black"/>
                </a:solidFill>
                <a:latin typeface="Arial"/>
                <a:cs typeface="Arial"/>
              </a:endParaRPr>
            </a:p>
          </p:txBody>
        </p:sp>
        <p:sp>
          <p:nvSpPr>
            <p:cNvPr id="33" name="object 27">
              <a:extLst>
                <a:ext uri="{FF2B5EF4-FFF2-40B4-BE49-F238E27FC236}">
                  <a16:creationId xmlns:a16="http://schemas.microsoft.com/office/drawing/2014/main" id="{AC26D872-436E-75EB-CBEB-96323D4D52D3}"/>
                </a:ext>
              </a:extLst>
            </p:cNvPr>
            <p:cNvSpPr txBox="1"/>
            <p:nvPr/>
          </p:nvSpPr>
          <p:spPr>
            <a:xfrm>
              <a:off x="4785182" y="7013508"/>
              <a:ext cx="387667" cy="221572"/>
            </a:xfrm>
            <a:prstGeom prst="rect">
              <a:avLst/>
            </a:prstGeom>
          </p:spPr>
          <p:txBody>
            <a:bodyPr vert="horz" wrap="square" lIns="0" tIns="12700" rIns="0" bIns="0" rtlCol="0">
              <a:spAutoFit/>
            </a:bodyPr>
            <a:lstStyle/>
            <a:p>
              <a:pPr marL="12701" defTabSz="609630">
                <a:spcBef>
                  <a:spcPts val="100"/>
                </a:spcBef>
              </a:pPr>
              <a:r>
                <a:rPr sz="800" spc="-20" dirty="0">
                  <a:solidFill>
                    <a:srgbClr val="FFFFFF"/>
                  </a:solidFill>
                  <a:latin typeface="Arial"/>
                  <a:cs typeface="Arial"/>
                </a:rPr>
                <a:t>2.8%</a:t>
              </a:r>
              <a:endParaRPr sz="800">
                <a:solidFill>
                  <a:prstClr val="black"/>
                </a:solidFill>
                <a:latin typeface="Arial"/>
                <a:cs typeface="Arial"/>
              </a:endParaRPr>
            </a:p>
          </p:txBody>
        </p:sp>
        <p:sp>
          <p:nvSpPr>
            <p:cNvPr id="34" name="object 28">
              <a:extLst>
                <a:ext uri="{FF2B5EF4-FFF2-40B4-BE49-F238E27FC236}">
                  <a16:creationId xmlns:a16="http://schemas.microsoft.com/office/drawing/2014/main" id="{C73F7C2F-37F8-C80B-60A7-40D15C9D0FCB}"/>
                </a:ext>
              </a:extLst>
            </p:cNvPr>
            <p:cNvSpPr txBox="1"/>
            <p:nvPr/>
          </p:nvSpPr>
          <p:spPr>
            <a:xfrm>
              <a:off x="5379630" y="6947287"/>
              <a:ext cx="387667" cy="221572"/>
            </a:xfrm>
            <a:prstGeom prst="rect">
              <a:avLst/>
            </a:prstGeom>
          </p:spPr>
          <p:txBody>
            <a:bodyPr vert="horz" wrap="square" lIns="0" tIns="12700" rIns="0" bIns="0" rtlCol="0">
              <a:spAutoFit/>
            </a:bodyPr>
            <a:lstStyle/>
            <a:p>
              <a:pPr marL="12701" defTabSz="609630">
                <a:spcBef>
                  <a:spcPts val="100"/>
                </a:spcBef>
              </a:pPr>
              <a:r>
                <a:rPr sz="800" spc="-20" dirty="0">
                  <a:solidFill>
                    <a:srgbClr val="FFFFFF"/>
                  </a:solidFill>
                  <a:latin typeface="Arial"/>
                  <a:cs typeface="Arial"/>
                </a:rPr>
                <a:t>3.4%</a:t>
              </a:r>
              <a:endParaRPr sz="800">
                <a:solidFill>
                  <a:prstClr val="black"/>
                </a:solidFill>
                <a:latin typeface="Arial"/>
                <a:cs typeface="Arial"/>
              </a:endParaRPr>
            </a:p>
          </p:txBody>
        </p:sp>
        <p:sp>
          <p:nvSpPr>
            <p:cNvPr id="35" name="object 29">
              <a:extLst>
                <a:ext uri="{FF2B5EF4-FFF2-40B4-BE49-F238E27FC236}">
                  <a16:creationId xmlns:a16="http://schemas.microsoft.com/office/drawing/2014/main" id="{93B6DB0D-FB1E-13AC-3DF8-982AC0136E45}"/>
                </a:ext>
              </a:extLst>
            </p:cNvPr>
            <p:cNvSpPr txBox="1"/>
            <p:nvPr/>
          </p:nvSpPr>
          <p:spPr>
            <a:xfrm>
              <a:off x="5974077" y="7059939"/>
              <a:ext cx="387667" cy="221572"/>
            </a:xfrm>
            <a:prstGeom prst="rect">
              <a:avLst/>
            </a:prstGeom>
          </p:spPr>
          <p:txBody>
            <a:bodyPr vert="horz" wrap="square" lIns="0" tIns="12700" rIns="0" bIns="0" rtlCol="0">
              <a:spAutoFit/>
            </a:bodyPr>
            <a:lstStyle/>
            <a:p>
              <a:pPr marL="12701" defTabSz="609630">
                <a:spcBef>
                  <a:spcPts val="100"/>
                </a:spcBef>
              </a:pPr>
              <a:r>
                <a:rPr sz="800" spc="-20" dirty="0">
                  <a:solidFill>
                    <a:srgbClr val="FFFFFF"/>
                  </a:solidFill>
                  <a:latin typeface="Arial"/>
                  <a:cs typeface="Arial"/>
                </a:rPr>
                <a:t>2.5%</a:t>
              </a:r>
              <a:endParaRPr sz="800">
                <a:solidFill>
                  <a:prstClr val="black"/>
                </a:solidFill>
                <a:latin typeface="Arial"/>
                <a:cs typeface="Arial"/>
              </a:endParaRPr>
            </a:p>
          </p:txBody>
        </p:sp>
        <p:sp>
          <p:nvSpPr>
            <p:cNvPr id="36" name="object 30">
              <a:extLst>
                <a:ext uri="{FF2B5EF4-FFF2-40B4-BE49-F238E27FC236}">
                  <a16:creationId xmlns:a16="http://schemas.microsoft.com/office/drawing/2014/main" id="{52366369-1383-B915-825D-05C8953595D9}"/>
                </a:ext>
              </a:extLst>
            </p:cNvPr>
            <p:cNvSpPr txBox="1"/>
            <p:nvPr/>
          </p:nvSpPr>
          <p:spPr>
            <a:xfrm>
              <a:off x="6568526" y="7036723"/>
              <a:ext cx="387667" cy="221572"/>
            </a:xfrm>
            <a:prstGeom prst="rect">
              <a:avLst/>
            </a:prstGeom>
          </p:spPr>
          <p:txBody>
            <a:bodyPr vert="horz" wrap="square" lIns="0" tIns="12700" rIns="0" bIns="0" rtlCol="0">
              <a:spAutoFit/>
            </a:bodyPr>
            <a:lstStyle/>
            <a:p>
              <a:pPr marL="12701" defTabSz="609630">
                <a:spcBef>
                  <a:spcPts val="100"/>
                </a:spcBef>
              </a:pPr>
              <a:r>
                <a:rPr sz="800" spc="-20" dirty="0">
                  <a:solidFill>
                    <a:srgbClr val="FFFFFF"/>
                  </a:solidFill>
                  <a:latin typeface="Arial"/>
                  <a:cs typeface="Arial"/>
                </a:rPr>
                <a:t>2.6%</a:t>
              </a:r>
              <a:endParaRPr sz="800">
                <a:solidFill>
                  <a:prstClr val="black"/>
                </a:solidFill>
                <a:latin typeface="Arial"/>
                <a:cs typeface="Arial"/>
              </a:endParaRPr>
            </a:p>
          </p:txBody>
        </p:sp>
        <p:sp>
          <p:nvSpPr>
            <p:cNvPr id="37" name="object 31">
              <a:extLst>
                <a:ext uri="{FF2B5EF4-FFF2-40B4-BE49-F238E27FC236}">
                  <a16:creationId xmlns:a16="http://schemas.microsoft.com/office/drawing/2014/main" id="{E21176BF-8FED-4275-3225-D0603E434971}"/>
                </a:ext>
              </a:extLst>
            </p:cNvPr>
            <p:cNvSpPr txBox="1"/>
            <p:nvPr/>
          </p:nvSpPr>
          <p:spPr>
            <a:xfrm>
              <a:off x="7162974" y="7024353"/>
              <a:ext cx="387667" cy="221572"/>
            </a:xfrm>
            <a:prstGeom prst="rect">
              <a:avLst/>
            </a:prstGeom>
          </p:spPr>
          <p:txBody>
            <a:bodyPr vert="horz" wrap="square" lIns="0" tIns="12700" rIns="0" bIns="0" rtlCol="0">
              <a:spAutoFit/>
            </a:bodyPr>
            <a:lstStyle/>
            <a:p>
              <a:pPr marL="12701" defTabSz="609630">
                <a:spcBef>
                  <a:spcPts val="100"/>
                </a:spcBef>
              </a:pPr>
              <a:r>
                <a:rPr sz="800" spc="-20" dirty="0">
                  <a:solidFill>
                    <a:srgbClr val="FFFFFF"/>
                  </a:solidFill>
                  <a:latin typeface="Arial"/>
                  <a:cs typeface="Arial"/>
                </a:rPr>
                <a:t>2.7%</a:t>
              </a:r>
              <a:endParaRPr sz="800">
                <a:solidFill>
                  <a:prstClr val="black"/>
                </a:solidFill>
                <a:latin typeface="Arial"/>
                <a:cs typeface="Arial"/>
              </a:endParaRPr>
            </a:p>
          </p:txBody>
        </p:sp>
        <p:sp>
          <p:nvSpPr>
            <p:cNvPr id="38" name="object 32">
              <a:extLst>
                <a:ext uri="{FF2B5EF4-FFF2-40B4-BE49-F238E27FC236}">
                  <a16:creationId xmlns:a16="http://schemas.microsoft.com/office/drawing/2014/main" id="{BBE7C839-704B-CD39-1E89-05B7A6C65444}"/>
                </a:ext>
              </a:extLst>
            </p:cNvPr>
            <p:cNvSpPr txBox="1"/>
            <p:nvPr/>
          </p:nvSpPr>
          <p:spPr>
            <a:xfrm>
              <a:off x="7757421" y="7097045"/>
              <a:ext cx="387667" cy="221572"/>
            </a:xfrm>
            <a:prstGeom prst="rect">
              <a:avLst/>
            </a:prstGeom>
          </p:spPr>
          <p:txBody>
            <a:bodyPr vert="horz" wrap="square" lIns="0" tIns="12700" rIns="0" bIns="0" rtlCol="0">
              <a:spAutoFit/>
            </a:bodyPr>
            <a:lstStyle/>
            <a:p>
              <a:pPr marL="12701" defTabSz="609630">
                <a:spcBef>
                  <a:spcPts val="100"/>
                </a:spcBef>
              </a:pPr>
              <a:r>
                <a:rPr sz="800" spc="-20" dirty="0">
                  <a:solidFill>
                    <a:srgbClr val="FFFFFF"/>
                  </a:solidFill>
                  <a:latin typeface="Arial"/>
                  <a:cs typeface="Arial"/>
                </a:rPr>
                <a:t>2.2%</a:t>
              </a:r>
              <a:endParaRPr sz="800">
                <a:solidFill>
                  <a:prstClr val="black"/>
                </a:solidFill>
                <a:latin typeface="Arial"/>
                <a:cs typeface="Arial"/>
              </a:endParaRPr>
            </a:p>
          </p:txBody>
        </p:sp>
        <p:sp>
          <p:nvSpPr>
            <p:cNvPr id="39" name="object 33">
              <a:extLst>
                <a:ext uri="{FF2B5EF4-FFF2-40B4-BE49-F238E27FC236}">
                  <a16:creationId xmlns:a16="http://schemas.microsoft.com/office/drawing/2014/main" id="{6500793A-0B18-D9ED-78DE-55607D192262}"/>
                </a:ext>
              </a:extLst>
            </p:cNvPr>
            <p:cNvSpPr txBox="1"/>
            <p:nvPr/>
          </p:nvSpPr>
          <p:spPr>
            <a:xfrm>
              <a:off x="8326719" y="7669248"/>
              <a:ext cx="437197" cy="221572"/>
            </a:xfrm>
            <a:prstGeom prst="rect">
              <a:avLst/>
            </a:prstGeom>
          </p:spPr>
          <p:txBody>
            <a:bodyPr vert="horz" wrap="square" lIns="0" tIns="12700" rIns="0" bIns="0" rtlCol="0">
              <a:spAutoFit/>
            </a:bodyPr>
            <a:lstStyle/>
            <a:p>
              <a:pPr marL="12701" defTabSz="609630">
                <a:spcBef>
                  <a:spcPts val="100"/>
                </a:spcBef>
              </a:pPr>
              <a:r>
                <a:rPr sz="800" dirty="0">
                  <a:solidFill>
                    <a:srgbClr val="FFFFFF"/>
                  </a:solidFill>
                  <a:latin typeface="Arial"/>
                  <a:cs typeface="Arial"/>
                </a:rPr>
                <a:t>-</a:t>
              </a:r>
              <a:r>
                <a:rPr sz="800" spc="-20" dirty="0">
                  <a:solidFill>
                    <a:srgbClr val="FFFFFF"/>
                  </a:solidFill>
                  <a:latin typeface="Arial"/>
                  <a:cs typeface="Arial"/>
                </a:rPr>
                <a:t>2.5%</a:t>
              </a:r>
              <a:endParaRPr sz="800">
                <a:solidFill>
                  <a:prstClr val="black"/>
                </a:solidFill>
                <a:latin typeface="Arial"/>
                <a:cs typeface="Arial"/>
              </a:endParaRPr>
            </a:p>
          </p:txBody>
        </p:sp>
        <p:sp>
          <p:nvSpPr>
            <p:cNvPr id="40" name="object 34">
              <a:extLst>
                <a:ext uri="{FF2B5EF4-FFF2-40B4-BE49-F238E27FC236}">
                  <a16:creationId xmlns:a16="http://schemas.microsoft.com/office/drawing/2014/main" id="{6FC0BAD0-4495-B72D-420B-5A70D0095282}"/>
                </a:ext>
              </a:extLst>
            </p:cNvPr>
            <p:cNvSpPr txBox="1"/>
            <p:nvPr/>
          </p:nvSpPr>
          <p:spPr>
            <a:xfrm>
              <a:off x="8946317" y="6283176"/>
              <a:ext cx="387667" cy="221572"/>
            </a:xfrm>
            <a:prstGeom prst="rect">
              <a:avLst/>
            </a:prstGeom>
          </p:spPr>
          <p:txBody>
            <a:bodyPr vert="horz" wrap="square" lIns="0" tIns="12700" rIns="0" bIns="0" rtlCol="0">
              <a:spAutoFit/>
            </a:bodyPr>
            <a:lstStyle/>
            <a:p>
              <a:pPr marL="12701" defTabSz="609630">
                <a:spcBef>
                  <a:spcPts val="100"/>
                </a:spcBef>
              </a:pPr>
              <a:r>
                <a:rPr sz="800" spc="-20" dirty="0">
                  <a:solidFill>
                    <a:srgbClr val="FFFFFF"/>
                  </a:solidFill>
                  <a:latin typeface="Arial"/>
                  <a:cs typeface="Arial"/>
                </a:rPr>
                <a:t>8.8%</a:t>
              </a:r>
              <a:endParaRPr sz="800">
                <a:solidFill>
                  <a:prstClr val="black"/>
                </a:solidFill>
                <a:latin typeface="Arial"/>
                <a:cs typeface="Arial"/>
              </a:endParaRPr>
            </a:p>
          </p:txBody>
        </p:sp>
        <p:sp>
          <p:nvSpPr>
            <p:cNvPr id="41" name="object 35">
              <a:extLst>
                <a:ext uri="{FF2B5EF4-FFF2-40B4-BE49-F238E27FC236}">
                  <a16:creationId xmlns:a16="http://schemas.microsoft.com/office/drawing/2014/main" id="{66664823-3921-1D23-A97B-C1058C10A6D7}"/>
                </a:ext>
              </a:extLst>
            </p:cNvPr>
            <p:cNvSpPr txBox="1"/>
            <p:nvPr/>
          </p:nvSpPr>
          <p:spPr>
            <a:xfrm>
              <a:off x="9540767" y="6992957"/>
              <a:ext cx="387667" cy="221572"/>
            </a:xfrm>
            <a:prstGeom prst="rect">
              <a:avLst/>
            </a:prstGeom>
          </p:spPr>
          <p:txBody>
            <a:bodyPr vert="horz" wrap="square" lIns="0" tIns="12700" rIns="0" bIns="0" rtlCol="0">
              <a:spAutoFit/>
            </a:bodyPr>
            <a:lstStyle/>
            <a:p>
              <a:pPr marL="12701" defTabSz="609630">
                <a:spcBef>
                  <a:spcPts val="100"/>
                </a:spcBef>
              </a:pPr>
              <a:r>
                <a:rPr sz="800" spc="-20" dirty="0">
                  <a:solidFill>
                    <a:srgbClr val="FFFFFF"/>
                  </a:solidFill>
                  <a:latin typeface="Arial"/>
                  <a:cs typeface="Arial"/>
                </a:rPr>
                <a:t>3.0%</a:t>
              </a:r>
              <a:endParaRPr sz="800">
                <a:solidFill>
                  <a:prstClr val="black"/>
                </a:solidFill>
                <a:latin typeface="Arial"/>
                <a:cs typeface="Arial"/>
              </a:endParaRPr>
            </a:p>
          </p:txBody>
        </p:sp>
        <p:sp>
          <p:nvSpPr>
            <p:cNvPr id="42" name="object 36">
              <a:extLst>
                <a:ext uri="{FF2B5EF4-FFF2-40B4-BE49-F238E27FC236}">
                  <a16:creationId xmlns:a16="http://schemas.microsoft.com/office/drawing/2014/main" id="{F85F0C8E-7958-AC70-63B8-B3F9C1A71516}"/>
                </a:ext>
              </a:extLst>
            </p:cNvPr>
            <p:cNvSpPr txBox="1"/>
            <p:nvPr/>
          </p:nvSpPr>
          <p:spPr>
            <a:xfrm>
              <a:off x="10135214" y="7045476"/>
              <a:ext cx="387667" cy="221572"/>
            </a:xfrm>
            <a:prstGeom prst="rect">
              <a:avLst/>
            </a:prstGeom>
          </p:spPr>
          <p:txBody>
            <a:bodyPr vert="horz" wrap="square" lIns="0" tIns="12700" rIns="0" bIns="0" rtlCol="0">
              <a:spAutoFit/>
            </a:bodyPr>
            <a:lstStyle/>
            <a:p>
              <a:pPr marL="12701" defTabSz="609630">
                <a:spcBef>
                  <a:spcPts val="100"/>
                </a:spcBef>
              </a:pPr>
              <a:r>
                <a:rPr sz="800" spc="-20" dirty="0">
                  <a:solidFill>
                    <a:srgbClr val="FFFFFF"/>
                  </a:solidFill>
                  <a:latin typeface="Arial"/>
                  <a:cs typeface="Arial"/>
                </a:rPr>
                <a:t>2.6%</a:t>
              </a:r>
              <a:endParaRPr sz="800">
                <a:solidFill>
                  <a:prstClr val="black"/>
                </a:solidFill>
                <a:latin typeface="Arial"/>
                <a:cs typeface="Arial"/>
              </a:endParaRPr>
            </a:p>
          </p:txBody>
        </p:sp>
        <p:sp>
          <p:nvSpPr>
            <p:cNvPr id="43" name="object 37">
              <a:extLst>
                <a:ext uri="{FF2B5EF4-FFF2-40B4-BE49-F238E27FC236}">
                  <a16:creationId xmlns:a16="http://schemas.microsoft.com/office/drawing/2014/main" id="{DA682E83-7F11-145A-7A51-4C7859E855D0}"/>
                </a:ext>
              </a:extLst>
            </p:cNvPr>
            <p:cNvSpPr txBox="1"/>
            <p:nvPr/>
          </p:nvSpPr>
          <p:spPr>
            <a:xfrm>
              <a:off x="10729661" y="6998855"/>
              <a:ext cx="387667" cy="221572"/>
            </a:xfrm>
            <a:prstGeom prst="rect">
              <a:avLst/>
            </a:prstGeom>
          </p:spPr>
          <p:txBody>
            <a:bodyPr vert="horz" wrap="square" lIns="0" tIns="12700" rIns="0" bIns="0" rtlCol="0">
              <a:spAutoFit/>
            </a:bodyPr>
            <a:lstStyle/>
            <a:p>
              <a:pPr marL="12701" defTabSz="609630">
                <a:spcBef>
                  <a:spcPts val="100"/>
                </a:spcBef>
              </a:pPr>
              <a:r>
                <a:rPr sz="800" spc="-20" dirty="0">
                  <a:solidFill>
                    <a:srgbClr val="FFFFFF"/>
                  </a:solidFill>
                  <a:latin typeface="Arial"/>
                  <a:cs typeface="Arial"/>
                </a:rPr>
                <a:t>3.0%</a:t>
              </a:r>
              <a:endParaRPr sz="800">
                <a:solidFill>
                  <a:prstClr val="black"/>
                </a:solidFill>
                <a:latin typeface="Arial"/>
                <a:cs typeface="Arial"/>
              </a:endParaRPr>
            </a:p>
          </p:txBody>
        </p:sp>
        <p:sp>
          <p:nvSpPr>
            <p:cNvPr id="44" name="object 38">
              <a:extLst>
                <a:ext uri="{FF2B5EF4-FFF2-40B4-BE49-F238E27FC236}">
                  <a16:creationId xmlns:a16="http://schemas.microsoft.com/office/drawing/2014/main" id="{53C2FD09-A2FD-CE6E-1C78-6A5A257FA16E}"/>
                </a:ext>
              </a:extLst>
            </p:cNvPr>
            <p:cNvSpPr txBox="1"/>
            <p:nvPr/>
          </p:nvSpPr>
          <p:spPr>
            <a:xfrm>
              <a:off x="11324108" y="7043194"/>
              <a:ext cx="387667" cy="221572"/>
            </a:xfrm>
            <a:prstGeom prst="rect">
              <a:avLst/>
            </a:prstGeom>
          </p:spPr>
          <p:txBody>
            <a:bodyPr vert="horz" wrap="square" lIns="0" tIns="12700" rIns="0" bIns="0" rtlCol="0">
              <a:spAutoFit/>
            </a:bodyPr>
            <a:lstStyle/>
            <a:p>
              <a:pPr marL="12701" defTabSz="609630">
                <a:spcBef>
                  <a:spcPts val="100"/>
                </a:spcBef>
              </a:pPr>
              <a:r>
                <a:rPr sz="800" spc="-20" dirty="0">
                  <a:solidFill>
                    <a:srgbClr val="FFFFFF"/>
                  </a:solidFill>
                  <a:latin typeface="Arial"/>
                  <a:cs typeface="Arial"/>
                </a:rPr>
                <a:t>2.6%</a:t>
              </a:r>
              <a:endParaRPr sz="800">
                <a:solidFill>
                  <a:prstClr val="black"/>
                </a:solidFill>
                <a:latin typeface="Arial"/>
                <a:cs typeface="Arial"/>
              </a:endParaRPr>
            </a:p>
          </p:txBody>
        </p:sp>
        <p:sp>
          <p:nvSpPr>
            <p:cNvPr id="45" name="object 39">
              <a:extLst>
                <a:ext uri="{FF2B5EF4-FFF2-40B4-BE49-F238E27FC236}">
                  <a16:creationId xmlns:a16="http://schemas.microsoft.com/office/drawing/2014/main" id="{689160B4-B47B-2310-F38B-D17833ECA8D7}"/>
                </a:ext>
              </a:extLst>
            </p:cNvPr>
            <p:cNvSpPr txBox="1"/>
            <p:nvPr/>
          </p:nvSpPr>
          <p:spPr>
            <a:xfrm>
              <a:off x="11918558" y="7093430"/>
              <a:ext cx="387667" cy="221572"/>
            </a:xfrm>
            <a:prstGeom prst="rect">
              <a:avLst/>
            </a:prstGeom>
          </p:spPr>
          <p:txBody>
            <a:bodyPr vert="horz" wrap="square" lIns="0" tIns="12700" rIns="0" bIns="0" rtlCol="0">
              <a:spAutoFit/>
            </a:bodyPr>
            <a:lstStyle/>
            <a:p>
              <a:pPr marL="12701" defTabSz="609630">
                <a:spcBef>
                  <a:spcPts val="100"/>
                </a:spcBef>
              </a:pPr>
              <a:r>
                <a:rPr sz="800" spc="-20" dirty="0">
                  <a:solidFill>
                    <a:srgbClr val="FFFFFF"/>
                  </a:solidFill>
                  <a:latin typeface="Arial"/>
                  <a:cs typeface="Arial"/>
                </a:rPr>
                <a:t>2.2%</a:t>
              </a:r>
              <a:endParaRPr sz="800">
                <a:solidFill>
                  <a:prstClr val="black"/>
                </a:solidFill>
                <a:latin typeface="Arial"/>
                <a:cs typeface="Arial"/>
              </a:endParaRPr>
            </a:p>
          </p:txBody>
        </p:sp>
        <p:sp>
          <p:nvSpPr>
            <p:cNvPr id="46" name="object 40">
              <a:extLst>
                <a:ext uri="{FF2B5EF4-FFF2-40B4-BE49-F238E27FC236}">
                  <a16:creationId xmlns:a16="http://schemas.microsoft.com/office/drawing/2014/main" id="{ADC02BE9-4416-A0C8-2DD5-F8EB7D2EAD92}"/>
                </a:ext>
              </a:extLst>
            </p:cNvPr>
            <p:cNvSpPr txBox="1"/>
            <p:nvPr/>
          </p:nvSpPr>
          <p:spPr>
            <a:xfrm>
              <a:off x="865067" y="8099910"/>
              <a:ext cx="11500485" cy="1233905"/>
            </a:xfrm>
            <a:prstGeom prst="rect">
              <a:avLst/>
            </a:prstGeom>
          </p:spPr>
          <p:txBody>
            <a:bodyPr vert="horz" wrap="square" lIns="0" tIns="12700" rIns="0" bIns="0" rtlCol="0">
              <a:spAutoFit/>
            </a:bodyPr>
            <a:lstStyle/>
            <a:p>
              <a:pPr marL="4944993" defTabSz="609630">
                <a:spcBef>
                  <a:spcPts val="100"/>
                </a:spcBef>
              </a:pPr>
              <a:r>
                <a:rPr sz="1100" dirty="0">
                  <a:solidFill>
                    <a:srgbClr val="404040"/>
                  </a:solidFill>
                  <a:latin typeface="Arial"/>
                  <a:cs typeface="Arial"/>
                </a:rPr>
                <a:t>-</a:t>
              </a:r>
              <a:r>
                <a:rPr sz="1100" spc="-20" dirty="0">
                  <a:solidFill>
                    <a:srgbClr val="404040"/>
                  </a:solidFill>
                  <a:latin typeface="Arial"/>
                  <a:cs typeface="Arial"/>
                </a:rPr>
                <a:t>1.4%</a:t>
              </a:r>
              <a:endParaRPr sz="1100" dirty="0">
                <a:solidFill>
                  <a:prstClr val="black"/>
                </a:solidFill>
                <a:latin typeface="Arial"/>
                <a:cs typeface="Arial"/>
              </a:endParaRPr>
            </a:p>
            <a:p>
              <a:pPr marL="210196" defTabSz="609630">
                <a:spcBef>
                  <a:spcPts val="1010"/>
                </a:spcBef>
              </a:pPr>
              <a:r>
                <a:rPr sz="1100" dirty="0">
                  <a:solidFill>
                    <a:srgbClr val="585858"/>
                  </a:solidFill>
                  <a:latin typeface="Arial"/>
                  <a:cs typeface="Arial"/>
                </a:rPr>
                <a:t>2008</a:t>
              </a:r>
              <a:r>
                <a:rPr sz="1100" spc="340" dirty="0">
                  <a:solidFill>
                    <a:srgbClr val="585858"/>
                  </a:solidFill>
                  <a:latin typeface="Arial"/>
                  <a:cs typeface="Arial"/>
                </a:rPr>
                <a:t> </a:t>
              </a:r>
              <a:r>
                <a:rPr sz="1100" dirty="0">
                  <a:solidFill>
                    <a:srgbClr val="585858"/>
                  </a:solidFill>
                  <a:latin typeface="Arial"/>
                  <a:cs typeface="Arial"/>
                </a:rPr>
                <a:t>2009</a:t>
              </a:r>
              <a:r>
                <a:rPr sz="1100" spc="340" dirty="0">
                  <a:solidFill>
                    <a:srgbClr val="585858"/>
                  </a:solidFill>
                  <a:latin typeface="Arial"/>
                  <a:cs typeface="Arial"/>
                </a:rPr>
                <a:t> </a:t>
              </a:r>
              <a:r>
                <a:rPr sz="1100" dirty="0">
                  <a:solidFill>
                    <a:srgbClr val="585858"/>
                  </a:solidFill>
                  <a:latin typeface="Arial"/>
                  <a:cs typeface="Arial"/>
                </a:rPr>
                <a:t>2010</a:t>
              </a:r>
              <a:r>
                <a:rPr sz="1100" spc="340" dirty="0">
                  <a:solidFill>
                    <a:srgbClr val="585858"/>
                  </a:solidFill>
                  <a:latin typeface="Arial"/>
                  <a:cs typeface="Arial"/>
                </a:rPr>
                <a:t> </a:t>
              </a:r>
              <a:r>
                <a:rPr sz="1100" dirty="0">
                  <a:solidFill>
                    <a:srgbClr val="585858"/>
                  </a:solidFill>
                  <a:latin typeface="Arial"/>
                  <a:cs typeface="Arial"/>
                </a:rPr>
                <a:t>2011</a:t>
              </a:r>
              <a:r>
                <a:rPr sz="1100" spc="340" dirty="0">
                  <a:solidFill>
                    <a:srgbClr val="585858"/>
                  </a:solidFill>
                  <a:latin typeface="Arial"/>
                  <a:cs typeface="Arial"/>
                </a:rPr>
                <a:t> </a:t>
              </a:r>
              <a:r>
                <a:rPr sz="1100" dirty="0">
                  <a:solidFill>
                    <a:srgbClr val="585858"/>
                  </a:solidFill>
                  <a:latin typeface="Arial"/>
                  <a:cs typeface="Arial"/>
                </a:rPr>
                <a:t>2012</a:t>
              </a:r>
              <a:r>
                <a:rPr sz="1100" spc="335" dirty="0">
                  <a:solidFill>
                    <a:srgbClr val="585858"/>
                  </a:solidFill>
                  <a:latin typeface="Arial"/>
                  <a:cs typeface="Arial"/>
                </a:rPr>
                <a:t> </a:t>
              </a:r>
              <a:r>
                <a:rPr sz="1100" dirty="0">
                  <a:solidFill>
                    <a:srgbClr val="585858"/>
                  </a:solidFill>
                  <a:latin typeface="Arial"/>
                  <a:cs typeface="Arial"/>
                </a:rPr>
                <a:t>2013</a:t>
              </a:r>
              <a:r>
                <a:rPr sz="1100" spc="345" dirty="0">
                  <a:solidFill>
                    <a:srgbClr val="585858"/>
                  </a:solidFill>
                  <a:latin typeface="Arial"/>
                  <a:cs typeface="Arial"/>
                </a:rPr>
                <a:t> </a:t>
              </a:r>
              <a:r>
                <a:rPr sz="1100" dirty="0">
                  <a:solidFill>
                    <a:srgbClr val="585858"/>
                  </a:solidFill>
                  <a:latin typeface="Arial"/>
                  <a:cs typeface="Arial"/>
                </a:rPr>
                <a:t>2014</a:t>
              </a:r>
              <a:r>
                <a:rPr sz="1100" spc="340" dirty="0">
                  <a:solidFill>
                    <a:srgbClr val="585858"/>
                  </a:solidFill>
                  <a:latin typeface="Arial"/>
                  <a:cs typeface="Arial"/>
                </a:rPr>
                <a:t> </a:t>
              </a:r>
              <a:r>
                <a:rPr sz="1100" dirty="0">
                  <a:solidFill>
                    <a:srgbClr val="585858"/>
                  </a:solidFill>
                  <a:latin typeface="Arial"/>
                  <a:cs typeface="Arial"/>
                </a:rPr>
                <a:t>2015</a:t>
              </a:r>
              <a:r>
                <a:rPr sz="1100" spc="340" dirty="0">
                  <a:solidFill>
                    <a:srgbClr val="585858"/>
                  </a:solidFill>
                  <a:latin typeface="Arial"/>
                  <a:cs typeface="Arial"/>
                </a:rPr>
                <a:t> </a:t>
              </a:r>
              <a:r>
                <a:rPr sz="1100" dirty="0">
                  <a:solidFill>
                    <a:srgbClr val="585858"/>
                  </a:solidFill>
                  <a:latin typeface="Arial"/>
                  <a:cs typeface="Arial"/>
                </a:rPr>
                <a:t>2016</a:t>
              </a:r>
              <a:r>
                <a:rPr sz="1100" spc="340" dirty="0">
                  <a:solidFill>
                    <a:srgbClr val="585858"/>
                  </a:solidFill>
                  <a:latin typeface="Arial"/>
                  <a:cs typeface="Arial"/>
                </a:rPr>
                <a:t> </a:t>
              </a:r>
              <a:r>
                <a:rPr sz="1100" dirty="0">
                  <a:solidFill>
                    <a:srgbClr val="585858"/>
                  </a:solidFill>
                  <a:latin typeface="Arial"/>
                  <a:cs typeface="Arial"/>
                </a:rPr>
                <a:t>2017</a:t>
              </a:r>
              <a:r>
                <a:rPr sz="1100" spc="340" dirty="0">
                  <a:solidFill>
                    <a:srgbClr val="585858"/>
                  </a:solidFill>
                  <a:latin typeface="Arial"/>
                  <a:cs typeface="Arial"/>
                </a:rPr>
                <a:t> </a:t>
              </a:r>
              <a:r>
                <a:rPr sz="1100" dirty="0">
                  <a:solidFill>
                    <a:srgbClr val="585858"/>
                  </a:solidFill>
                  <a:latin typeface="Arial"/>
                  <a:cs typeface="Arial"/>
                </a:rPr>
                <a:t>2018</a:t>
              </a:r>
              <a:r>
                <a:rPr sz="1100" spc="340" dirty="0">
                  <a:solidFill>
                    <a:srgbClr val="585858"/>
                  </a:solidFill>
                  <a:latin typeface="Arial"/>
                  <a:cs typeface="Arial"/>
                </a:rPr>
                <a:t> </a:t>
              </a:r>
              <a:r>
                <a:rPr sz="1100" dirty="0">
                  <a:solidFill>
                    <a:srgbClr val="585858"/>
                  </a:solidFill>
                  <a:latin typeface="Arial"/>
                  <a:cs typeface="Arial"/>
                </a:rPr>
                <a:t>2019</a:t>
              </a:r>
              <a:r>
                <a:rPr sz="1100" spc="345" dirty="0">
                  <a:solidFill>
                    <a:srgbClr val="585858"/>
                  </a:solidFill>
                  <a:latin typeface="Arial"/>
                  <a:cs typeface="Arial"/>
                </a:rPr>
                <a:t> </a:t>
              </a:r>
              <a:r>
                <a:rPr sz="1100" dirty="0">
                  <a:solidFill>
                    <a:srgbClr val="585858"/>
                  </a:solidFill>
                  <a:latin typeface="Arial"/>
                  <a:cs typeface="Arial"/>
                </a:rPr>
                <a:t>2020</a:t>
              </a:r>
              <a:r>
                <a:rPr sz="1100" spc="340" dirty="0">
                  <a:solidFill>
                    <a:srgbClr val="585858"/>
                  </a:solidFill>
                  <a:latin typeface="Arial"/>
                  <a:cs typeface="Arial"/>
                </a:rPr>
                <a:t> </a:t>
              </a:r>
              <a:r>
                <a:rPr sz="1100" dirty="0">
                  <a:solidFill>
                    <a:srgbClr val="585858"/>
                  </a:solidFill>
                  <a:latin typeface="Arial"/>
                  <a:cs typeface="Arial"/>
                </a:rPr>
                <a:t>2021</a:t>
              </a:r>
              <a:r>
                <a:rPr sz="1100" spc="340" dirty="0">
                  <a:solidFill>
                    <a:srgbClr val="585858"/>
                  </a:solidFill>
                  <a:latin typeface="Arial"/>
                  <a:cs typeface="Arial"/>
                </a:rPr>
                <a:t> </a:t>
              </a:r>
              <a:r>
                <a:rPr sz="1100" dirty="0">
                  <a:solidFill>
                    <a:srgbClr val="585858"/>
                  </a:solidFill>
                  <a:latin typeface="Arial"/>
                  <a:cs typeface="Arial"/>
                </a:rPr>
                <a:t>2022</a:t>
              </a:r>
              <a:r>
                <a:rPr sz="1100" spc="340" dirty="0">
                  <a:solidFill>
                    <a:srgbClr val="585858"/>
                  </a:solidFill>
                  <a:latin typeface="Arial"/>
                  <a:cs typeface="Arial"/>
                </a:rPr>
                <a:t> </a:t>
              </a:r>
              <a:r>
                <a:rPr sz="1100" dirty="0">
                  <a:solidFill>
                    <a:srgbClr val="585858"/>
                  </a:solidFill>
                  <a:latin typeface="Arial"/>
                  <a:cs typeface="Arial"/>
                </a:rPr>
                <a:t>2023</a:t>
              </a:r>
              <a:r>
                <a:rPr sz="1100" spc="340" dirty="0">
                  <a:solidFill>
                    <a:srgbClr val="585858"/>
                  </a:solidFill>
                  <a:latin typeface="Arial"/>
                  <a:cs typeface="Arial"/>
                </a:rPr>
                <a:t> </a:t>
              </a:r>
              <a:r>
                <a:rPr sz="1100" dirty="0">
                  <a:solidFill>
                    <a:srgbClr val="585858"/>
                  </a:solidFill>
                  <a:latin typeface="Arial"/>
                  <a:cs typeface="Arial"/>
                </a:rPr>
                <a:t>2024</a:t>
              </a:r>
              <a:r>
                <a:rPr sz="1100" spc="340" dirty="0">
                  <a:solidFill>
                    <a:srgbClr val="585858"/>
                  </a:solidFill>
                  <a:latin typeface="Arial"/>
                  <a:cs typeface="Arial"/>
                </a:rPr>
                <a:t> </a:t>
              </a:r>
              <a:r>
                <a:rPr sz="1100" dirty="0">
                  <a:solidFill>
                    <a:srgbClr val="585858"/>
                  </a:solidFill>
                  <a:latin typeface="Arial"/>
                  <a:cs typeface="Arial"/>
                </a:rPr>
                <a:t>2025</a:t>
              </a:r>
              <a:r>
                <a:rPr sz="1100" spc="345" dirty="0">
                  <a:solidFill>
                    <a:srgbClr val="585858"/>
                  </a:solidFill>
                  <a:latin typeface="Arial"/>
                  <a:cs typeface="Arial"/>
                </a:rPr>
                <a:t> </a:t>
              </a:r>
              <a:r>
                <a:rPr sz="1100" spc="-20" dirty="0">
                  <a:solidFill>
                    <a:srgbClr val="585858"/>
                  </a:solidFill>
                  <a:latin typeface="Arial"/>
                  <a:cs typeface="Arial"/>
                </a:rPr>
                <a:t>2026</a:t>
              </a:r>
              <a:endParaRPr sz="1100" dirty="0">
                <a:solidFill>
                  <a:prstClr val="black"/>
                </a:solidFill>
                <a:latin typeface="Arial"/>
                <a:cs typeface="Arial"/>
              </a:endParaRPr>
            </a:p>
            <a:p>
              <a:pPr marL="12701" marR="3418375" defTabSz="609630">
                <a:lnSpc>
                  <a:spcPct val="106100"/>
                </a:lnSpc>
                <a:spcBef>
                  <a:spcPts val="240"/>
                </a:spcBef>
              </a:pPr>
              <a:r>
                <a:rPr sz="800" dirty="0">
                  <a:solidFill>
                    <a:prstClr val="black"/>
                  </a:solidFill>
                  <a:latin typeface="Arial"/>
                  <a:cs typeface="Arial"/>
                </a:rPr>
                <a:t>Note:</a:t>
              </a:r>
              <a:r>
                <a:rPr sz="800" spc="-10" dirty="0">
                  <a:solidFill>
                    <a:prstClr val="black"/>
                  </a:solidFill>
                  <a:latin typeface="Arial"/>
                  <a:cs typeface="Arial"/>
                </a:rPr>
                <a:t> </a:t>
              </a:r>
              <a:r>
                <a:rPr sz="800" dirty="0">
                  <a:solidFill>
                    <a:prstClr val="black"/>
                  </a:solidFill>
                  <a:latin typeface="Arial"/>
                  <a:cs typeface="Arial"/>
                </a:rPr>
                <a:t>Total</a:t>
              </a:r>
              <a:r>
                <a:rPr sz="800" spc="-5" dirty="0">
                  <a:solidFill>
                    <a:prstClr val="black"/>
                  </a:solidFill>
                  <a:latin typeface="Arial"/>
                  <a:cs typeface="Arial"/>
                </a:rPr>
                <a:t> </a:t>
              </a:r>
              <a:r>
                <a:rPr sz="800" dirty="0">
                  <a:solidFill>
                    <a:prstClr val="black"/>
                  </a:solidFill>
                  <a:latin typeface="Arial"/>
                  <a:cs typeface="Arial"/>
                </a:rPr>
                <a:t>is</a:t>
              </a:r>
              <a:r>
                <a:rPr sz="800" spc="-5" dirty="0">
                  <a:solidFill>
                    <a:prstClr val="black"/>
                  </a:solidFill>
                  <a:latin typeface="Arial"/>
                  <a:cs typeface="Arial"/>
                </a:rPr>
                <a:t> </a:t>
              </a:r>
              <a:r>
                <a:rPr sz="800" dirty="0">
                  <a:solidFill>
                    <a:prstClr val="black"/>
                  </a:solidFill>
                  <a:latin typeface="Arial"/>
                  <a:cs typeface="Arial"/>
                </a:rPr>
                <a:t>nominal</a:t>
              </a:r>
              <a:r>
                <a:rPr sz="800" spc="-5" dirty="0">
                  <a:solidFill>
                    <a:prstClr val="black"/>
                  </a:solidFill>
                  <a:latin typeface="Arial"/>
                  <a:cs typeface="Arial"/>
                </a:rPr>
                <a:t> </a:t>
              </a:r>
              <a:r>
                <a:rPr sz="800" dirty="0">
                  <a:solidFill>
                    <a:prstClr val="black"/>
                  </a:solidFill>
                  <a:latin typeface="Arial"/>
                  <a:cs typeface="Arial"/>
                </a:rPr>
                <a:t>consumer</a:t>
              </a:r>
              <a:r>
                <a:rPr sz="800" spc="-10" dirty="0">
                  <a:solidFill>
                    <a:prstClr val="black"/>
                  </a:solidFill>
                  <a:latin typeface="Arial"/>
                  <a:cs typeface="Arial"/>
                </a:rPr>
                <a:t> spending</a:t>
              </a:r>
              <a:r>
                <a:rPr sz="800" spc="-15" dirty="0">
                  <a:solidFill>
                    <a:prstClr val="black"/>
                  </a:solidFill>
                  <a:latin typeface="Arial"/>
                  <a:cs typeface="Arial"/>
                </a:rPr>
                <a:t> </a:t>
              </a:r>
              <a:r>
                <a:rPr sz="800" dirty="0">
                  <a:solidFill>
                    <a:prstClr val="black"/>
                  </a:solidFill>
                  <a:latin typeface="Arial"/>
                  <a:cs typeface="Arial"/>
                </a:rPr>
                <a:t>growth.</a:t>
              </a:r>
              <a:r>
                <a:rPr sz="800" spc="-5" dirty="0">
                  <a:solidFill>
                    <a:prstClr val="black"/>
                  </a:solidFill>
                  <a:latin typeface="Arial"/>
                  <a:cs typeface="Arial"/>
                </a:rPr>
                <a:t> </a:t>
              </a:r>
              <a:r>
                <a:rPr sz="800" dirty="0">
                  <a:solidFill>
                    <a:prstClr val="black"/>
                  </a:solidFill>
                  <a:latin typeface="Arial"/>
                  <a:cs typeface="Arial"/>
                </a:rPr>
                <a:t>Volume</a:t>
              </a:r>
              <a:r>
                <a:rPr sz="800" spc="-10" dirty="0">
                  <a:solidFill>
                    <a:prstClr val="black"/>
                  </a:solidFill>
                  <a:latin typeface="Arial"/>
                  <a:cs typeface="Arial"/>
                </a:rPr>
                <a:t> </a:t>
              </a:r>
              <a:r>
                <a:rPr sz="800" dirty="0">
                  <a:solidFill>
                    <a:prstClr val="black"/>
                  </a:solidFill>
                  <a:latin typeface="Arial"/>
                  <a:cs typeface="Arial"/>
                </a:rPr>
                <a:t>is</a:t>
              </a:r>
              <a:r>
                <a:rPr sz="800" spc="-5" dirty="0">
                  <a:solidFill>
                    <a:prstClr val="black"/>
                  </a:solidFill>
                  <a:latin typeface="Arial"/>
                  <a:cs typeface="Arial"/>
                </a:rPr>
                <a:t> </a:t>
              </a:r>
              <a:r>
                <a:rPr sz="800" dirty="0">
                  <a:solidFill>
                    <a:prstClr val="black"/>
                  </a:solidFill>
                  <a:latin typeface="Arial"/>
                  <a:cs typeface="Arial"/>
                </a:rPr>
                <a:t>real</a:t>
              </a:r>
              <a:r>
                <a:rPr sz="800" spc="-5" dirty="0">
                  <a:solidFill>
                    <a:prstClr val="black"/>
                  </a:solidFill>
                  <a:latin typeface="Arial"/>
                  <a:cs typeface="Arial"/>
                </a:rPr>
                <a:t> </a:t>
              </a:r>
              <a:r>
                <a:rPr sz="800" dirty="0">
                  <a:solidFill>
                    <a:prstClr val="black"/>
                  </a:solidFill>
                  <a:latin typeface="Arial"/>
                  <a:cs typeface="Arial"/>
                </a:rPr>
                <a:t>consumer</a:t>
              </a:r>
              <a:r>
                <a:rPr sz="800" spc="-10" dirty="0">
                  <a:solidFill>
                    <a:prstClr val="black"/>
                  </a:solidFill>
                  <a:latin typeface="Arial"/>
                  <a:cs typeface="Arial"/>
                </a:rPr>
                <a:t> spending</a:t>
              </a:r>
              <a:r>
                <a:rPr sz="800" spc="-15" dirty="0">
                  <a:solidFill>
                    <a:prstClr val="black"/>
                  </a:solidFill>
                  <a:latin typeface="Arial"/>
                  <a:cs typeface="Arial"/>
                </a:rPr>
                <a:t> </a:t>
              </a:r>
              <a:r>
                <a:rPr sz="800" spc="-10" dirty="0">
                  <a:solidFill>
                    <a:prstClr val="black"/>
                  </a:solidFill>
                  <a:latin typeface="Arial"/>
                  <a:cs typeface="Arial"/>
                </a:rPr>
                <a:t>growth. </a:t>
              </a:r>
              <a:r>
                <a:rPr sz="800" dirty="0">
                  <a:solidFill>
                    <a:prstClr val="black"/>
                  </a:solidFill>
                  <a:latin typeface="Arial"/>
                  <a:cs typeface="Arial"/>
                </a:rPr>
                <a:t>Source:</a:t>
              </a:r>
              <a:r>
                <a:rPr sz="800" spc="-30" dirty="0">
                  <a:solidFill>
                    <a:prstClr val="black"/>
                  </a:solidFill>
                  <a:latin typeface="Arial"/>
                  <a:cs typeface="Arial"/>
                </a:rPr>
                <a:t> </a:t>
              </a:r>
              <a:r>
                <a:rPr sz="800" dirty="0">
                  <a:solidFill>
                    <a:prstClr val="black"/>
                  </a:solidFill>
                  <a:latin typeface="Arial"/>
                  <a:cs typeface="Arial"/>
                </a:rPr>
                <a:t>BEA,</a:t>
              </a:r>
              <a:r>
                <a:rPr sz="800" spc="-25" dirty="0">
                  <a:solidFill>
                    <a:prstClr val="black"/>
                  </a:solidFill>
                  <a:latin typeface="Arial"/>
                  <a:cs typeface="Arial"/>
                </a:rPr>
                <a:t> </a:t>
              </a:r>
              <a:r>
                <a:rPr sz="800" dirty="0">
                  <a:solidFill>
                    <a:prstClr val="black"/>
                  </a:solidFill>
                  <a:latin typeface="Arial"/>
                  <a:cs typeface="Arial"/>
                </a:rPr>
                <a:t>Oxford</a:t>
              </a:r>
              <a:r>
                <a:rPr sz="800" spc="-30" dirty="0">
                  <a:solidFill>
                    <a:prstClr val="black"/>
                  </a:solidFill>
                  <a:latin typeface="Arial"/>
                  <a:cs typeface="Arial"/>
                </a:rPr>
                <a:t> </a:t>
              </a:r>
              <a:r>
                <a:rPr sz="800" spc="-10" dirty="0">
                  <a:solidFill>
                    <a:prstClr val="black"/>
                  </a:solidFill>
                  <a:latin typeface="Arial"/>
                  <a:cs typeface="Arial"/>
                </a:rPr>
                <a:t>Economics</a:t>
              </a:r>
              <a:endParaRPr sz="800" dirty="0">
                <a:solidFill>
                  <a:prstClr val="black"/>
                </a:solidFill>
                <a:latin typeface="Arial"/>
                <a:cs typeface="Arial"/>
              </a:endParaRPr>
            </a:p>
          </p:txBody>
        </p:sp>
        <p:sp>
          <p:nvSpPr>
            <p:cNvPr id="47" name="object 41">
              <a:extLst>
                <a:ext uri="{FF2B5EF4-FFF2-40B4-BE49-F238E27FC236}">
                  <a16:creationId xmlns:a16="http://schemas.microsoft.com/office/drawing/2014/main" id="{E9D2C24E-0BBE-0B6D-6C91-0B52A9626D47}"/>
                </a:ext>
              </a:extLst>
            </p:cNvPr>
            <p:cNvSpPr/>
            <p:nvPr/>
          </p:nvSpPr>
          <p:spPr>
            <a:xfrm>
              <a:off x="4574266" y="4680575"/>
              <a:ext cx="366713" cy="105728"/>
            </a:xfrm>
            <a:custGeom>
              <a:avLst/>
              <a:gdLst/>
              <a:ahLst/>
              <a:cxnLst/>
              <a:rect l="l" t="t" r="r" b="b"/>
              <a:pathLst>
                <a:path w="244475" h="70485">
                  <a:moveTo>
                    <a:pt x="243876" y="0"/>
                  </a:moveTo>
                  <a:lnTo>
                    <a:pt x="0" y="0"/>
                  </a:lnTo>
                  <a:lnTo>
                    <a:pt x="0" y="70026"/>
                  </a:lnTo>
                  <a:lnTo>
                    <a:pt x="243876" y="70026"/>
                  </a:lnTo>
                  <a:lnTo>
                    <a:pt x="243876" y="0"/>
                  </a:lnTo>
                  <a:close/>
                </a:path>
              </a:pathLst>
            </a:custGeom>
            <a:solidFill>
              <a:srgbClr val="003469"/>
            </a:solidFill>
          </p:spPr>
          <p:txBody>
            <a:bodyPr wrap="square" lIns="0" tIns="0" rIns="0" bIns="0" rtlCol="0"/>
            <a:lstStyle/>
            <a:p>
              <a:pPr defTabSz="609630"/>
              <a:endParaRPr>
                <a:solidFill>
                  <a:prstClr val="black"/>
                </a:solidFill>
                <a:latin typeface="Calibri"/>
              </a:endParaRPr>
            </a:p>
          </p:txBody>
        </p:sp>
        <p:sp>
          <p:nvSpPr>
            <p:cNvPr id="48" name="object 42">
              <a:extLst>
                <a:ext uri="{FF2B5EF4-FFF2-40B4-BE49-F238E27FC236}">
                  <a16:creationId xmlns:a16="http://schemas.microsoft.com/office/drawing/2014/main" id="{79330F50-BE02-6636-06B4-D8C3C83830E1}"/>
                </a:ext>
              </a:extLst>
            </p:cNvPr>
            <p:cNvSpPr txBox="1"/>
            <p:nvPr/>
          </p:nvSpPr>
          <p:spPr>
            <a:xfrm>
              <a:off x="4961231" y="4571520"/>
              <a:ext cx="749617" cy="296823"/>
            </a:xfrm>
            <a:prstGeom prst="rect">
              <a:avLst/>
            </a:prstGeom>
          </p:spPr>
          <p:txBody>
            <a:bodyPr vert="horz" wrap="square" lIns="0" tIns="12700" rIns="0" bIns="0" rtlCol="0">
              <a:spAutoFit/>
            </a:bodyPr>
            <a:lstStyle/>
            <a:p>
              <a:pPr marL="12701" defTabSz="609630">
                <a:spcBef>
                  <a:spcPts val="100"/>
                </a:spcBef>
              </a:pPr>
              <a:r>
                <a:rPr sz="1100" spc="-10" dirty="0">
                  <a:solidFill>
                    <a:srgbClr val="585858"/>
                  </a:solidFill>
                  <a:latin typeface="Arial"/>
                  <a:cs typeface="Arial"/>
                </a:rPr>
                <a:t>Volume</a:t>
              </a:r>
              <a:endParaRPr sz="1100" dirty="0">
                <a:solidFill>
                  <a:prstClr val="black"/>
                </a:solidFill>
                <a:latin typeface="Arial"/>
                <a:cs typeface="Arial"/>
              </a:endParaRPr>
            </a:p>
          </p:txBody>
        </p:sp>
        <p:sp>
          <p:nvSpPr>
            <p:cNvPr id="49" name="object 43">
              <a:extLst>
                <a:ext uri="{FF2B5EF4-FFF2-40B4-BE49-F238E27FC236}">
                  <a16:creationId xmlns:a16="http://schemas.microsoft.com/office/drawing/2014/main" id="{D219E7A4-4EDD-8579-DCB0-225C1A7E9858}"/>
                </a:ext>
              </a:extLst>
            </p:cNvPr>
            <p:cNvSpPr/>
            <p:nvPr/>
          </p:nvSpPr>
          <p:spPr>
            <a:xfrm>
              <a:off x="5884337" y="4680575"/>
              <a:ext cx="366713" cy="105728"/>
            </a:xfrm>
            <a:custGeom>
              <a:avLst/>
              <a:gdLst/>
              <a:ahLst/>
              <a:cxnLst/>
              <a:rect l="l" t="t" r="r" b="b"/>
              <a:pathLst>
                <a:path w="244475" h="70485">
                  <a:moveTo>
                    <a:pt x="243876" y="0"/>
                  </a:moveTo>
                  <a:lnTo>
                    <a:pt x="0" y="0"/>
                  </a:lnTo>
                  <a:lnTo>
                    <a:pt x="0" y="70026"/>
                  </a:lnTo>
                  <a:lnTo>
                    <a:pt x="243876" y="70026"/>
                  </a:lnTo>
                  <a:lnTo>
                    <a:pt x="243876" y="0"/>
                  </a:lnTo>
                  <a:close/>
                </a:path>
              </a:pathLst>
            </a:custGeom>
            <a:solidFill>
              <a:srgbClr val="00ACDC"/>
            </a:solidFill>
          </p:spPr>
          <p:txBody>
            <a:bodyPr wrap="square" lIns="0" tIns="0" rIns="0" bIns="0" rtlCol="0"/>
            <a:lstStyle/>
            <a:p>
              <a:pPr defTabSz="609630"/>
              <a:endParaRPr>
                <a:solidFill>
                  <a:prstClr val="black"/>
                </a:solidFill>
                <a:latin typeface="Calibri"/>
              </a:endParaRPr>
            </a:p>
          </p:txBody>
        </p:sp>
        <p:sp>
          <p:nvSpPr>
            <p:cNvPr id="50" name="object 44">
              <a:extLst>
                <a:ext uri="{FF2B5EF4-FFF2-40B4-BE49-F238E27FC236}">
                  <a16:creationId xmlns:a16="http://schemas.microsoft.com/office/drawing/2014/main" id="{B730D370-F78D-8B08-C47E-32E08718CE9B}"/>
                </a:ext>
              </a:extLst>
            </p:cNvPr>
            <p:cNvSpPr txBox="1"/>
            <p:nvPr/>
          </p:nvSpPr>
          <p:spPr>
            <a:xfrm>
              <a:off x="6270921" y="4571520"/>
              <a:ext cx="516255" cy="296823"/>
            </a:xfrm>
            <a:prstGeom prst="rect">
              <a:avLst/>
            </a:prstGeom>
          </p:spPr>
          <p:txBody>
            <a:bodyPr vert="horz" wrap="square" lIns="0" tIns="12700" rIns="0" bIns="0" rtlCol="0">
              <a:spAutoFit/>
            </a:bodyPr>
            <a:lstStyle/>
            <a:p>
              <a:pPr marL="12701" defTabSz="609630">
                <a:spcBef>
                  <a:spcPts val="100"/>
                </a:spcBef>
              </a:pPr>
              <a:r>
                <a:rPr sz="1100" spc="-10" dirty="0">
                  <a:solidFill>
                    <a:srgbClr val="585858"/>
                  </a:solidFill>
                  <a:latin typeface="Arial"/>
                  <a:cs typeface="Arial"/>
                </a:rPr>
                <a:t>Price</a:t>
              </a:r>
              <a:endParaRPr sz="1100">
                <a:solidFill>
                  <a:prstClr val="black"/>
                </a:solidFill>
                <a:latin typeface="Arial"/>
                <a:cs typeface="Arial"/>
              </a:endParaRPr>
            </a:p>
          </p:txBody>
        </p:sp>
        <p:sp>
          <p:nvSpPr>
            <p:cNvPr id="51" name="object 45">
              <a:extLst>
                <a:ext uri="{FF2B5EF4-FFF2-40B4-BE49-F238E27FC236}">
                  <a16:creationId xmlns:a16="http://schemas.microsoft.com/office/drawing/2014/main" id="{AA47C519-95CC-C9AA-6970-DAF13DC6B63B}"/>
                </a:ext>
              </a:extLst>
            </p:cNvPr>
            <p:cNvSpPr/>
            <p:nvPr/>
          </p:nvSpPr>
          <p:spPr>
            <a:xfrm>
              <a:off x="6960059" y="4734237"/>
              <a:ext cx="366713" cy="0"/>
            </a:xfrm>
            <a:custGeom>
              <a:avLst/>
              <a:gdLst/>
              <a:ahLst/>
              <a:cxnLst/>
              <a:rect l="l" t="t" r="r" b="b"/>
              <a:pathLst>
                <a:path w="244475">
                  <a:moveTo>
                    <a:pt x="0" y="0"/>
                  </a:moveTo>
                  <a:lnTo>
                    <a:pt x="243876" y="0"/>
                  </a:lnTo>
                </a:path>
              </a:pathLst>
            </a:custGeom>
            <a:ln w="28543">
              <a:solidFill>
                <a:srgbClr val="DAB077"/>
              </a:solidFill>
            </a:ln>
          </p:spPr>
          <p:txBody>
            <a:bodyPr wrap="square" lIns="0" tIns="0" rIns="0" bIns="0" rtlCol="0"/>
            <a:lstStyle/>
            <a:p>
              <a:pPr defTabSz="609630"/>
              <a:endParaRPr>
                <a:solidFill>
                  <a:prstClr val="black"/>
                </a:solidFill>
                <a:latin typeface="Calibri"/>
              </a:endParaRPr>
            </a:p>
          </p:txBody>
        </p:sp>
        <p:sp>
          <p:nvSpPr>
            <p:cNvPr id="52" name="object 46">
              <a:extLst>
                <a:ext uri="{FF2B5EF4-FFF2-40B4-BE49-F238E27FC236}">
                  <a16:creationId xmlns:a16="http://schemas.microsoft.com/office/drawing/2014/main" id="{E86C848D-0412-103C-5F74-2F3C28BD065B}"/>
                </a:ext>
              </a:extLst>
            </p:cNvPr>
            <p:cNvSpPr txBox="1"/>
            <p:nvPr/>
          </p:nvSpPr>
          <p:spPr>
            <a:xfrm>
              <a:off x="7347215" y="4571520"/>
              <a:ext cx="503872" cy="296823"/>
            </a:xfrm>
            <a:prstGeom prst="rect">
              <a:avLst/>
            </a:prstGeom>
          </p:spPr>
          <p:txBody>
            <a:bodyPr vert="horz" wrap="square" lIns="0" tIns="12700" rIns="0" bIns="0" rtlCol="0">
              <a:spAutoFit/>
            </a:bodyPr>
            <a:lstStyle/>
            <a:p>
              <a:pPr marL="12701" defTabSz="609630">
                <a:spcBef>
                  <a:spcPts val="100"/>
                </a:spcBef>
              </a:pPr>
              <a:r>
                <a:rPr sz="1100" spc="-10" dirty="0">
                  <a:solidFill>
                    <a:srgbClr val="585858"/>
                  </a:solidFill>
                  <a:latin typeface="Arial"/>
                  <a:cs typeface="Arial"/>
                </a:rPr>
                <a:t>Total</a:t>
              </a:r>
              <a:endParaRPr sz="1100">
                <a:solidFill>
                  <a:prstClr val="black"/>
                </a:solidFill>
                <a:latin typeface="Arial"/>
                <a:cs typeface="Arial"/>
              </a:endParaRPr>
            </a:p>
          </p:txBody>
        </p:sp>
        <p:sp>
          <p:nvSpPr>
            <p:cNvPr id="53" name="object 47">
              <a:extLst>
                <a:ext uri="{FF2B5EF4-FFF2-40B4-BE49-F238E27FC236}">
                  <a16:creationId xmlns:a16="http://schemas.microsoft.com/office/drawing/2014/main" id="{04A66B8E-E770-6FAB-7F14-9F181BA6422B}"/>
                </a:ext>
              </a:extLst>
            </p:cNvPr>
            <p:cNvSpPr txBox="1"/>
            <p:nvPr/>
          </p:nvSpPr>
          <p:spPr>
            <a:xfrm>
              <a:off x="13027916" y="3830860"/>
              <a:ext cx="4809172" cy="2032817"/>
            </a:xfrm>
            <a:prstGeom prst="rect">
              <a:avLst/>
            </a:prstGeom>
          </p:spPr>
          <p:txBody>
            <a:bodyPr vert="horz" wrap="square" lIns="0" tIns="15875" rIns="0" bIns="0" rtlCol="0">
              <a:spAutoFit/>
            </a:bodyPr>
            <a:lstStyle/>
            <a:p>
              <a:pPr marL="240041" marR="5080" indent="-227977" defTabSz="609630">
                <a:spcBef>
                  <a:spcPts val="125"/>
                </a:spcBef>
                <a:buFontTx/>
                <a:buChar char="•"/>
                <a:tabLst>
                  <a:tab pos="240041" algn="l"/>
                </a:tabLst>
              </a:pPr>
              <a:r>
                <a:rPr sz="2000" spc="-204" dirty="0">
                  <a:solidFill>
                    <a:prstClr val="black"/>
                  </a:solidFill>
                  <a:latin typeface="Arial"/>
                  <a:cs typeface="Arial"/>
                </a:rPr>
                <a:t>Tax</a:t>
              </a:r>
              <a:r>
                <a:rPr sz="2000" spc="-130" dirty="0">
                  <a:solidFill>
                    <a:prstClr val="black"/>
                  </a:solidFill>
                  <a:latin typeface="Arial"/>
                  <a:cs typeface="Arial"/>
                </a:rPr>
                <a:t> </a:t>
              </a:r>
              <a:r>
                <a:rPr sz="2000" dirty="0">
                  <a:solidFill>
                    <a:prstClr val="black"/>
                  </a:solidFill>
                  <a:latin typeface="Arial"/>
                  <a:cs typeface="Arial"/>
                </a:rPr>
                <a:t>cuts</a:t>
              </a:r>
              <a:r>
                <a:rPr sz="2000" spc="-140" dirty="0">
                  <a:solidFill>
                    <a:prstClr val="black"/>
                  </a:solidFill>
                  <a:latin typeface="Arial"/>
                  <a:cs typeface="Arial"/>
                </a:rPr>
                <a:t> </a:t>
              </a:r>
              <a:r>
                <a:rPr sz="2000" spc="-20" dirty="0">
                  <a:solidFill>
                    <a:prstClr val="black"/>
                  </a:solidFill>
                  <a:latin typeface="Arial"/>
                  <a:cs typeface="Arial"/>
                </a:rPr>
                <a:t>and</a:t>
              </a:r>
              <a:r>
                <a:rPr sz="2000" spc="-60" dirty="0">
                  <a:solidFill>
                    <a:prstClr val="black"/>
                  </a:solidFill>
                  <a:latin typeface="Arial"/>
                  <a:cs typeface="Arial"/>
                </a:rPr>
                <a:t> </a:t>
              </a:r>
              <a:r>
                <a:rPr sz="2000" spc="-25" dirty="0">
                  <a:solidFill>
                    <a:prstClr val="black"/>
                  </a:solidFill>
                  <a:latin typeface="Arial"/>
                  <a:cs typeface="Arial"/>
                </a:rPr>
                <a:t>lower</a:t>
              </a:r>
              <a:r>
                <a:rPr sz="2000" spc="-130" dirty="0">
                  <a:solidFill>
                    <a:prstClr val="black"/>
                  </a:solidFill>
                  <a:latin typeface="Arial"/>
                  <a:cs typeface="Arial"/>
                </a:rPr>
                <a:t> </a:t>
              </a:r>
              <a:r>
                <a:rPr sz="2000" spc="-10" dirty="0">
                  <a:solidFill>
                    <a:prstClr val="black"/>
                  </a:solidFill>
                  <a:latin typeface="Arial"/>
                  <a:cs typeface="Arial"/>
                </a:rPr>
                <a:t>interest </a:t>
              </a:r>
              <a:r>
                <a:rPr sz="2000" spc="-30" dirty="0">
                  <a:solidFill>
                    <a:prstClr val="black"/>
                  </a:solidFill>
                  <a:latin typeface="Arial"/>
                  <a:cs typeface="Arial"/>
                </a:rPr>
                <a:t>rates</a:t>
              </a:r>
              <a:r>
                <a:rPr sz="2000" spc="-114" dirty="0">
                  <a:solidFill>
                    <a:prstClr val="black"/>
                  </a:solidFill>
                  <a:latin typeface="Arial"/>
                  <a:cs typeface="Arial"/>
                </a:rPr>
                <a:t> </a:t>
              </a:r>
              <a:r>
                <a:rPr sz="2000" dirty="0">
                  <a:solidFill>
                    <a:prstClr val="black"/>
                  </a:solidFill>
                  <a:latin typeface="Arial"/>
                  <a:cs typeface="Arial"/>
                </a:rPr>
                <a:t>will</a:t>
              </a:r>
              <a:r>
                <a:rPr sz="2000" spc="-105" dirty="0">
                  <a:solidFill>
                    <a:prstClr val="black"/>
                  </a:solidFill>
                  <a:latin typeface="Arial"/>
                  <a:cs typeface="Arial"/>
                </a:rPr>
                <a:t> </a:t>
              </a:r>
              <a:r>
                <a:rPr sz="2000" dirty="0">
                  <a:solidFill>
                    <a:prstClr val="black"/>
                  </a:solidFill>
                  <a:latin typeface="Arial"/>
                  <a:cs typeface="Arial"/>
                </a:rPr>
                <a:t>help</a:t>
              </a:r>
              <a:r>
                <a:rPr sz="2000" spc="-114" dirty="0">
                  <a:solidFill>
                    <a:prstClr val="black"/>
                  </a:solidFill>
                  <a:latin typeface="Arial"/>
                  <a:cs typeface="Arial"/>
                </a:rPr>
                <a:t> </a:t>
              </a:r>
              <a:r>
                <a:rPr sz="2000" spc="-10" dirty="0">
                  <a:solidFill>
                    <a:prstClr val="black"/>
                  </a:solidFill>
                  <a:latin typeface="Arial"/>
                  <a:cs typeface="Arial"/>
                </a:rPr>
                <a:t>spending </a:t>
              </a:r>
              <a:r>
                <a:rPr sz="2000" spc="-30" dirty="0">
                  <a:solidFill>
                    <a:prstClr val="black"/>
                  </a:solidFill>
                  <a:latin typeface="Arial"/>
                  <a:cs typeface="Arial"/>
                </a:rPr>
                <a:t>growth</a:t>
              </a:r>
              <a:r>
                <a:rPr sz="2000" spc="-135" dirty="0">
                  <a:solidFill>
                    <a:prstClr val="black"/>
                  </a:solidFill>
                  <a:latin typeface="Arial"/>
                  <a:cs typeface="Arial"/>
                </a:rPr>
                <a:t> </a:t>
              </a:r>
              <a:r>
                <a:rPr sz="2000" spc="55" dirty="0">
                  <a:solidFill>
                    <a:prstClr val="black"/>
                  </a:solidFill>
                  <a:latin typeface="Arial"/>
                  <a:cs typeface="Arial"/>
                </a:rPr>
                <a:t>to</a:t>
              </a:r>
              <a:r>
                <a:rPr sz="2000" spc="-145" dirty="0">
                  <a:solidFill>
                    <a:prstClr val="black"/>
                  </a:solidFill>
                  <a:latin typeface="Arial"/>
                  <a:cs typeface="Arial"/>
                </a:rPr>
                <a:t> </a:t>
              </a:r>
              <a:r>
                <a:rPr sz="2000" spc="-40" dirty="0">
                  <a:solidFill>
                    <a:prstClr val="black"/>
                  </a:solidFill>
                  <a:latin typeface="Arial"/>
                  <a:cs typeface="Arial"/>
                </a:rPr>
                <a:t>gradually</a:t>
              </a:r>
              <a:r>
                <a:rPr sz="2000" spc="-85" dirty="0">
                  <a:solidFill>
                    <a:prstClr val="black"/>
                  </a:solidFill>
                  <a:latin typeface="Arial"/>
                  <a:cs typeface="Arial"/>
                </a:rPr>
                <a:t> </a:t>
              </a:r>
              <a:r>
                <a:rPr sz="2000" spc="-20" dirty="0">
                  <a:solidFill>
                    <a:prstClr val="black"/>
                  </a:solidFill>
                  <a:latin typeface="Arial"/>
                  <a:cs typeface="Arial"/>
                </a:rPr>
                <a:t>recover </a:t>
              </a:r>
              <a:r>
                <a:rPr sz="2000" spc="-45" dirty="0">
                  <a:solidFill>
                    <a:prstClr val="black"/>
                  </a:solidFill>
                  <a:latin typeface="Arial"/>
                  <a:cs typeface="Arial"/>
                </a:rPr>
                <a:t>heading</a:t>
              </a:r>
              <a:r>
                <a:rPr sz="2000" spc="-110" dirty="0">
                  <a:solidFill>
                    <a:prstClr val="black"/>
                  </a:solidFill>
                  <a:latin typeface="Arial"/>
                  <a:cs typeface="Arial"/>
                </a:rPr>
                <a:t> </a:t>
              </a:r>
              <a:r>
                <a:rPr sz="2000" dirty="0">
                  <a:solidFill>
                    <a:prstClr val="black"/>
                  </a:solidFill>
                  <a:latin typeface="Arial"/>
                  <a:cs typeface="Arial"/>
                </a:rPr>
                <a:t>into</a:t>
              </a:r>
              <a:r>
                <a:rPr sz="2000" spc="-85" dirty="0">
                  <a:solidFill>
                    <a:prstClr val="black"/>
                  </a:solidFill>
                  <a:latin typeface="Arial"/>
                  <a:cs typeface="Arial"/>
                </a:rPr>
                <a:t> </a:t>
              </a:r>
              <a:r>
                <a:rPr sz="2000" spc="-10" dirty="0">
                  <a:solidFill>
                    <a:prstClr val="black"/>
                  </a:solidFill>
                  <a:latin typeface="Arial"/>
                  <a:cs typeface="Arial"/>
                </a:rPr>
                <a:t>2026.</a:t>
              </a:r>
              <a:endParaRPr sz="2000" dirty="0">
                <a:solidFill>
                  <a:prstClr val="black"/>
                </a:solidFill>
                <a:latin typeface="Arial"/>
                <a:cs typeface="Arial"/>
              </a:endParaRPr>
            </a:p>
          </p:txBody>
        </p:sp>
      </p:grpSp>
    </p:spTree>
    <p:extLst>
      <p:ext uri="{BB962C8B-B14F-4D97-AF65-F5344CB8AC3E}">
        <p14:creationId xmlns:p14="http://schemas.microsoft.com/office/powerpoint/2010/main" val="13796622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F375B-2ECB-DFA5-572E-63C8B8842D02}"/>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CB6C8A22-BA9E-D03D-8EFD-5945CCA005F5}"/>
              </a:ext>
            </a:extLst>
          </p:cNvPr>
          <p:cNvGrpSpPr/>
          <p:nvPr/>
        </p:nvGrpSpPr>
        <p:grpSpPr>
          <a:xfrm>
            <a:off x="0" y="-76654"/>
            <a:ext cx="12192000" cy="1808011"/>
            <a:chOff x="0" y="-38100"/>
            <a:chExt cx="5439065" cy="898667"/>
          </a:xfrm>
          <a:solidFill>
            <a:srgbClr val="002060"/>
          </a:solidFill>
        </p:grpSpPr>
        <p:sp>
          <p:nvSpPr>
            <p:cNvPr id="4" name="Freeform 4">
              <a:extLst>
                <a:ext uri="{FF2B5EF4-FFF2-40B4-BE49-F238E27FC236}">
                  <a16:creationId xmlns:a16="http://schemas.microsoft.com/office/drawing/2014/main" id="{6F94240C-6149-A211-1AD9-52047A971A6B}"/>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FAC6D050-1F1F-C28D-8D66-13BC4CBC5750}"/>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841DAEF6-CBB4-22C6-BC9B-B0AACC79AF00}"/>
              </a:ext>
            </a:extLst>
          </p:cNvPr>
          <p:cNvGrpSpPr/>
          <p:nvPr/>
        </p:nvGrpSpPr>
        <p:grpSpPr>
          <a:xfrm>
            <a:off x="0" y="686069"/>
            <a:ext cx="863601" cy="1045289"/>
            <a:chOff x="0" y="-60443"/>
            <a:chExt cx="1050549" cy="429105"/>
          </a:xfrm>
        </p:grpSpPr>
        <p:sp>
          <p:nvSpPr>
            <p:cNvPr id="7" name="Freeform 7">
              <a:extLst>
                <a:ext uri="{FF2B5EF4-FFF2-40B4-BE49-F238E27FC236}">
                  <a16:creationId xmlns:a16="http://schemas.microsoft.com/office/drawing/2014/main" id="{937A0BFE-3C1F-77C1-F647-3CB31EBE4191}"/>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554D9061-E91D-683E-1FFA-A92432E1D10C}"/>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7AF051EB-24CE-A234-F191-146BF9E6075E}"/>
              </a:ext>
            </a:extLst>
          </p:cNvPr>
          <p:cNvGrpSpPr/>
          <p:nvPr/>
        </p:nvGrpSpPr>
        <p:grpSpPr>
          <a:xfrm>
            <a:off x="11328400" y="-76654"/>
            <a:ext cx="863600" cy="814441"/>
            <a:chOff x="0" y="0"/>
            <a:chExt cx="1050549" cy="370360"/>
          </a:xfrm>
        </p:grpSpPr>
        <p:sp>
          <p:nvSpPr>
            <p:cNvPr id="10" name="Freeform 10">
              <a:extLst>
                <a:ext uri="{FF2B5EF4-FFF2-40B4-BE49-F238E27FC236}">
                  <a16:creationId xmlns:a16="http://schemas.microsoft.com/office/drawing/2014/main" id="{AC3DABE8-39C4-5A07-4A5B-9F70CF9CAD10}"/>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119166A9-0CB7-C3F8-78E8-FFAA70DB26F5}"/>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13" name="Picture 12">
            <a:extLst>
              <a:ext uri="{FF2B5EF4-FFF2-40B4-BE49-F238E27FC236}">
                <a16:creationId xmlns:a16="http://schemas.microsoft.com/office/drawing/2014/main" id="{62413A5F-2E69-9B65-5F9D-F15FDDF53BFB}"/>
              </a:ext>
            </a:extLst>
          </p:cNvPr>
          <p:cNvPicPr>
            <a:picLocks noChangeAspect="1"/>
          </p:cNvPicPr>
          <p:nvPr/>
        </p:nvPicPr>
        <p:blipFill>
          <a:blip r:embed="rId3"/>
          <a:stretch>
            <a:fillRect/>
          </a:stretch>
        </p:blipFill>
        <p:spPr>
          <a:xfrm>
            <a:off x="2052735" y="2960915"/>
            <a:ext cx="5585926" cy="3520751"/>
          </a:xfrm>
          <a:prstGeom prst="rect">
            <a:avLst/>
          </a:prstGeom>
        </p:spPr>
      </p:pic>
      <p:sp>
        <p:nvSpPr>
          <p:cNvPr id="14" name="TextBox 13">
            <a:extLst>
              <a:ext uri="{FF2B5EF4-FFF2-40B4-BE49-F238E27FC236}">
                <a16:creationId xmlns:a16="http://schemas.microsoft.com/office/drawing/2014/main" id="{94B34CAD-D26B-EF56-6DAA-9E2DBDBA1636}"/>
              </a:ext>
            </a:extLst>
          </p:cNvPr>
          <p:cNvSpPr txBox="1"/>
          <p:nvPr/>
        </p:nvSpPr>
        <p:spPr>
          <a:xfrm>
            <a:off x="431800" y="1886569"/>
            <a:ext cx="9942095" cy="704488"/>
          </a:xfrm>
          <a:prstGeom prst="rect">
            <a:avLst/>
          </a:prstGeom>
        </p:spPr>
        <p:txBody>
          <a:bodyPr wrap="square" lIns="0" tIns="0" rIns="0" bIns="0" rtlCol="0" anchor="t">
            <a:spAutoFit/>
          </a:bodyPr>
          <a:lstStyle/>
          <a:p>
            <a:pPr algn="ctr" defTabSz="609630">
              <a:lnSpc>
                <a:spcPts val="6160"/>
              </a:lnSpc>
            </a:pPr>
            <a:r>
              <a:rPr lang="en-US" sz="3600" b="1" dirty="0">
                <a:solidFill>
                  <a:srgbClr val="000000"/>
                </a:solidFill>
                <a:latin typeface="Times New Roman" panose="02020603050405020304" pitchFamily="18" charset="0"/>
                <a:ea typeface="Mardoto Heavy"/>
                <a:cs typeface="Times New Roman" panose="02020603050405020304" pitchFamily="18" charset="0"/>
                <a:sym typeface="Mardoto Heavy"/>
              </a:rPr>
              <a:t>Economy Has Slowed But Should Pick Up in 2026</a:t>
            </a:r>
          </a:p>
        </p:txBody>
      </p:sp>
    </p:spTree>
    <p:extLst>
      <p:ext uri="{BB962C8B-B14F-4D97-AF65-F5344CB8AC3E}">
        <p14:creationId xmlns:p14="http://schemas.microsoft.com/office/powerpoint/2010/main" val="15815724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A536D-ECDF-AC83-9AD3-4C53B0FCD797}"/>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EBEAACEB-770C-7E1E-534C-14F660B5D5A7}"/>
              </a:ext>
            </a:extLst>
          </p:cNvPr>
          <p:cNvGrpSpPr/>
          <p:nvPr/>
        </p:nvGrpSpPr>
        <p:grpSpPr>
          <a:xfrm>
            <a:off x="0" y="-76654"/>
            <a:ext cx="12192000" cy="1808011"/>
            <a:chOff x="0" y="-38100"/>
            <a:chExt cx="5439065" cy="898667"/>
          </a:xfrm>
          <a:solidFill>
            <a:srgbClr val="002060"/>
          </a:solidFill>
        </p:grpSpPr>
        <p:sp>
          <p:nvSpPr>
            <p:cNvPr id="4" name="Freeform 4">
              <a:extLst>
                <a:ext uri="{FF2B5EF4-FFF2-40B4-BE49-F238E27FC236}">
                  <a16:creationId xmlns:a16="http://schemas.microsoft.com/office/drawing/2014/main" id="{8BBA3D97-9AF5-6082-1C20-191DAAE0F968}"/>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54141127-A98A-5ABB-5A75-78436AF4BF22}"/>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D944097D-72AB-00D4-60FF-F8BFB7F99C5E}"/>
              </a:ext>
            </a:extLst>
          </p:cNvPr>
          <p:cNvGrpSpPr/>
          <p:nvPr/>
        </p:nvGrpSpPr>
        <p:grpSpPr>
          <a:xfrm>
            <a:off x="0" y="686069"/>
            <a:ext cx="863601" cy="1045289"/>
            <a:chOff x="0" y="-60443"/>
            <a:chExt cx="1050549" cy="429105"/>
          </a:xfrm>
        </p:grpSpPr>
        <p:sp>
          <p:nvSpPr>
            <p:cNvPr id="7" name="Freeform 7">
              <a:extLst>
                <a:ext uri="{FF2B5EF4-FFF2-40B4-BE49-F238E27FC236}">
                  <a16:creationId xmlns:a16="http://schemas.microsoft.com/office/drawing/2014/main" id="{084A2053-7398-0AA9-4D50-06DCFABC84F4}"/>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4181E25D-55B8-560A-91F0-B137AF4C9A50}"/>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DE8F54D6-8313-EE49-25F2-8DDA2B02E70D}"/>
              </a:ext>
            </a:extLst>
          </p:cNvPr>
          <p:cNvGrpSpPr/>
          <p:nvPr/>
        </p:nvGrpSpPr>
        <p:grpSpPr>
          <a:xfrm>
            <a:off x="11328400" y="-76654"/>
            <a:ext cx="863600" cy="814441"/>
            <a:chOff x="0" y="0"/>
            <a:chExt cx="1050549" cy="370360"/>
          </a:xfrm>
        </p:grpSpPr>
        <p:sp>
          <p:nvSpPr>
            <p:cNvPr id="10" name="Freeform 10">
              <a:extLst>
                <a:ext uri="{FF2B5EF4-FFF2-40B4-BE49-F238E27FC236}">
                  <a16:creationId xmlns:a16="http://schemas.microsoft.com/office/drawing/2014/main" id="{C82F2AAA-C09D-E0B8-AFAD-C9EE757D665B}"/>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E3EA0E05-271A-5C74-F475-5F461D96F3C3}"/>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TextBox 13">
            <a:extLst>
              <a:ext uri="{FF2B5EF4-FFF2-40B4-BE49-F238E27FC236}">
                <a16:creationId xmlns:a16="http://schemas.microsoft.com/office/drawing/2014/main" id="{FA877801-1C38-13CC-2AE5-AA4ECCDCFE64}"/>
              </a:ext>
            </a:extLst>
          </p:cNvPr>
          <p:cNvSpPr txBox="1"/>
          <p:nvPr/>
        </p:nvSpPr>
        <p:spPr>
          <a:xfrm>
            <a:off x="431800" y="1822401"/>
            <a:ext cx="9942095" cy="704488"/>
          </a:xfrm>
          <a:prstGeom prst="rect">
            <a:avLst/>
          </a:prstGeom>
        </p:spPr>
        <p:txBody>
          <a:bodyPr wrap="square" lIns="0" tIns="0" rIns="0" bIns="0" rtlCol="0" anchor="t">
            <a:spAutoFit/>
          </a:bodyPr>
          <a:lstStyle/>
          <a:p>
            <a:pPr algn="ctr" defTabSz="609630">
              <a:lnSpc>
                <a:spcPts val="6160"/>
              </a:lnSpc>
            </a:pPr>
            <a:r>
              <a:rPr lang="en-US" sz="3600" b="1" dirty="0">
                <a:solidFill>
                  <a:srgbClr val="000000"/>
                </a:solidFill>
                <a:latin typeface="Times New Roman" panose="02020603050405020304" pitchFamily="18" charset="0"/>
                <a:ea typeface="Mardoto Heavy"/>
                <a:cs typeface="Times New Roman" panose="02020603050405020304" pitchFamily="18" charset="0"/>
                <a:sym typeface="Mardoto Heavy"/>
              </a:rPr>
              <a:t>Hotel Growth Remains Bifurcated in 2025</a:t>
            </a:r>
          </a:p>
        </p:txBody>
      </p:sp>
      <p:pic>
        <p:nvPicPr>
          <p:cNvPr id="2" name="object 4" descr="Luxury hotels and the K-shaped economy: A tale of two markets">
            <a:extLst>
              <a:ext uri="{FF2B5EF4-FFF2-40B4-BE49-F238E27FC236}">
                <a16:creationId xmlns:a16="http://schemas.microsoft.com/office/drawing/2014/main" id="{E6DA16DE-E28D-C96B-4CD6-47C750EC08CA}"/>
              </a:ext>
            </a:extLst>
          </p:cNvPr>
          <p:cNvPicPr/>
          <p:nvPr/>
        </p:nvPicPr>
        <p:blipFill>
          <a:blip r:embed="rId2" cstate="print"/>
          <a:stretch>
            <a:fillRect/>
          </a:stretch>
        </p:blipFill>
        <p:spPr>
          <a:xfrm>
            <a:off x="983917" y="2584667"/>
            <a:ext cx="8506995" cy="4101884"/>
          </a:xfrm>
          <a:prstGeom prst="rect">
            <a:avLst/>
          </a:prstGeom>
        </p:spPr>
      </p:pic>
    </p:spTree>
    <p:extLst>
      <p:ext uri="{BB962C8B-B14F-4D97-AF65-F5344CB8AC3E}">
        <p14:creationId xmlns:p14="http://schemas.microsoft.com/office/powerpoint/2010/main" val="31080146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E86D6-8108-01B0-74A7-897EB1457E37}"/>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92D06815-A922-9E84-8B3C-484AA32BAA63}"/>
              </a:ext>
            </a:extLst>
          </p:cNvPr>
          <p:cNvGrpSpPr/>
          <p:nvPr/>
        </p:nvGrpSpPr>
        <p:grpSpPr>
          <a:xfrm>
            <a:off x="0" y="-76654"/>
            <a:ext cx="12192000" cy="1808011"/>
            <a:chOff x="0" y="-38100"/>
            <a:chExt cx="5439065" cy="898667"/>
          </a:xfrm>
          <a:solidFill>
            <a:srgbClr val="002060"/>
          </a:solidFill>
        </p:grpSpPr>
        <p:sp>
          <p:nvSpPr>
            <p:cNvPr id="4" name="Freeform 4">
              <a:extLst>
                <a:ext uri="{FF2B5EF4-FFF2-40B4-BE49-F238E27FC236}">
                  <a16:creationId xmlns:a16="http://schemas.microsoft.com/office/drawing/2014/main" id="{08404A66-93C5-895B-9004-F94A0031AB93}"/>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4D8FF4C9-32F2-028B-E16B-20809AC6929E}"/>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E80E4D72-027A-F8E3-2A4A-3C092237F070}"/>
              </a:ext>
            </a:extLst>
          </p:cNvPr>
          <p:cNvGrpSpPr/>
          <p:nvPr/>
        </p:nvGrpSpPr>
        <p:grpSpPr>
          <a:xfrm>
            <a:off x="0" y="686069"/>
            <a:ext cx="863601" cy="1045289"/>
            <a:chOff x="0" y="-60443"/>
            <a:chExt cx="1050549" cy="429105"/>
          </a:xfrm>
        </p:grpSpPr>
        <p:sp>
          <p:nvSpPr>
            <p:cNvPr id="7" name="Freeform 7">
              <a:extLst>
                <a:ext uri="{FF2B5EF4-FFF2-40B4-BE49-F238E27FC236}">
                  <a16:creationId xmlns:a16="http://schemas.microsoft.com/office/drawing/2014/main" id="{BDB534E2-1263-562B-B473-96A3F5BCEF1B}"/>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EDCA3E69-BFD5-0118-C633-F7A998052D0E}"/>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16C4D512-7A65-EA00-5A44-A20057C16A83}"/>
              </a:ext>
            </a:extLst>
          </p:cNvPr>
          <p:cNvGrpSpPr/>
          <p:nvPr/>
        </p:nvGrpSpPr>
        <p:grpSpPr>
          <a:xfrm>
            <a:off x="11328400" y="-76654"/>
            <a:ext cx="863600" cy="814441"/>
            <a:chOff x="0" y="0"/>
            <a:chExt cx="1050549" cy="370360"/>
          </a:xfrm>
        </p:grpSpPr>
        <p:sp>
          <p:nvSpPr>
            <p:cNvPr id="10" name="Freeform 10">
              <a:extLst>
                <a:ext uri="{FF2B5EF4-FFF2-40B4-BE49-F238E27FC236}">
                  <a16:creationId xmlns:a16="http://schemas.microsoft.com/office/drawing/2014/main" id="{0CAE6A26-2720-B06B-3C44-FDAB11F465B3}"/>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586D4552-A6AC-A497-B367-D73FD7918A37}"/>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TextBox 13">
            <a:extLst>
              <a:ext uri="{FF2B5EF4-FFF2-40B4-BE49-F238E27FC236}">
                <a16:creationId xmlns:a16="http://schemas.microsoft.com/office/drawing/2014/main" id="{DFCC2244-A195-B5DD-9E4E-5FEDC0E9857E}"/>
              </a:ext>
            </a:extLst>
          </p:cNvPr>
          <p:cNvSpPr txBox="1"/>
          <p:nvPr/>
        </p:nvSpPr>
        <p:spPr>
          <a:xfrm>
            <a:off x="431800" y="1822401"/>
            <a:ext cx="9942095" cy="704488"/>
          </a:xfrm>
          <a:prstGeom prst="rect">
            <a:avLst/>
          </a:prstGeom>
        </p:spPr>
        <p:txBody>
          <a:bodyPr wrap="square" lIns="0" tIns="0" rIns="0" bIns="0" rtlCol="0" anchor="t">
            <a:spAutoFit/>
          </a:bodyPr>
          <a:lstStyle/>
          <a:p>
            <a:pPr algn="ctr" defTabSz="609630">
              <a:lnSpc>
                <a:spcPts val="6160"/>
              </a:lnSpc>
            </a:pPr>
            <a:r>
              <a:rPr lang="en-US" sz="3600" b="1" dirty="0">
                <a:solidFill>
                  <a:srgbClr val="000000"/>
                </a:solidFill>
                <a:latin typeface="Times New Roman" panose="02020603050405020304" pitchFamily="18" charset="0"/>
                <a:ea typeface="Mardoto Heavy"/>
                <a:cs typeface="Times New Roman" panose="02020603050405020304" pitchFamily="18" charset="0"/>
                <a:sym typeface="Mardoto Heavy"/>
              </a:rPr>
              <a:t>Travel Expected to Grow But Not Recover in 2026</a:t>
            </a:r>
          </a:p>
        </p:txBody>
      </p:sp>
      <p:pic>
        <p:nvPicPr>
          <p:cNvPr id="13" name="object 3">
            <a:extLst>
              <a:ext uri="{FF2B5EF4-FFF2-40B4-BE49-F238E27FC236}">
                <a16:creationId xmlns:a16="http://schemas.microsoft.com/office/drawing/2014/main" id="{BF81C073-4CB3-72C6-5713-E28C20EED7C0}"/>
              </a:ext>
            </a:extLst>
          </p:cNvPr>
          <p:cNvPicPr/>
          <p:nvPr/>
        </p:nvPicPr>
        <p:blipFill>
          <a:blip r:embed="rId2" cstate="print"/>
          <a:stretch>
            <a:fillRect/>
          </a:stretch>
        </p:blipFill>
        <p:spPr>
          <a:xfrm>
            <a:off x="1708242" y="2611543"/>
            <a:ext cx="7421244" cy="3963259"/>
          </a:xfrm>
          <a:prstGeom prst="rect">
            <a:avLst/>
          </a:prstGeom>
        </p:spPr>
      </p:pic>
    </p:spTree>
    <p:extLst>
      <p:ext uri="{BB962C8B-B14F-4D97-AF65-F5344CB8AC3E}">
        <p14:creationId xmlns:p14="http://schemas.microsoft.com/office/powerpoint/2010/main" val="1669389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AB0F7-0924-0874-CE1D-8E340842E1D3}"/>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8B075E7A-1B6A-FFAB-D4DE-4E6F4EB625C5}"/>
              </a:ext>
            </a:extLst>
          </p:cNvPr>
          <p:cNvGrpSpPr/>
          <p:nvPr/>
        </p:nvGrpSpPr>
        <p:grpSpPr>
          <a:xfrm>
            <a:off x="0" y="-76654"/>
            <a:ext cx="12192000" cy="1808011"/>
            <a:chOff x="0" y="-38100"/>
            <a:chExt cx="5439065" cy="898667"/>
          </a:xfrm>
          <a:solidFill>
            <a:srgbClr val="002060"/>
          </a:solidFill>
        </p:grpSpPr>
        <p:sp>
          <p:nvSpPr>
            <p:cNvPr id="4" name="Freeform 4">
              <a:extLst>
                <a:ext uri="{FF2B5EF4-FFF2-40B4-BE49-F238E27FC236}">
                  <a16:creationId xmlns:a16="http://schemas.microsoft.com/office/drawing/2014/main" id="{E0AEDDAC-03AD-06FC-52EA-FE064E56F19D}"/>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9F0C3405-ABF9-E41D-A80F-14F891FC0AF8}"/>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D4E6DEDD-750E-1FD6-6437-E896BCA61EC3}"/>
              </a:ext>
            </a:extLst>
          </p:cNvPr>
          <p:cNvGrpSpPr/>
          <p:nvPr/>
        </p:nvGrpSpPr>
        <p:grpSpPr>
          <a:xfrm>
            <a:off x="0" y="686069"/>
            <a:ext cx="863601" cy="1045289"/>
            <a:chOff x="0" y="-60443"/>
            <a:chExt cx="1050549" cy="429105"/>
          </a:xfrm>
        </p:grpSpPr>
        <p:sp>
          <p:nvSpPr>
            <p:cNvPr id="7" name="Freeform 7">
              <a:extLst>
                <a:ext uri="{FF2B5EF4-FFF2-40B4-BE49-F238E27FC236}">
                  <a16:creationId xmlns:a16="http://schemas.microsoft.com/office/drawing/2014/main" id="{9FFB1C17-3BF7-E194-513D-27E95EB05651}"/>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C1F11BC0-997C-A138-1C97-A103B3C8E468}"/>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3D840EE4-AF14-0B04-519F-19D0F7EF0F83}"/>
              </a:ext>
            </a:extLst>
          </p:cNvPr>
          <p:cNvGrpSpPr/>
          <p:nvPr/>
        </p:nvGrpSpPr>
        <p:grpSpPr>
          <a:xfrm>
            <a:off x="11328400" y="-76654"/>
            <a:ext cx="863600" cy="814441"/>
            <a:chOff x="0" y="0"/>
            <a:chExt cx="1050549" cy="370360"/>
          </a:xfrm>
        </p:grpSpPr>
        <p:sp>
          <p:nvSpPr>
            <p:cNvPr id="10" name="Freeform 10">
              <a:extLst>
                <a:ext uri="{FF2B5EF4-FFF2-40B4-BE49-F238E27FC236}">
                  <a16:creationId xmlns:a16="http://schemas.microsoft.com/office/drawing/2014/main" id="{0F87D83A-CEB3-EF5D-4CD3-634E18C3ED5E}"/>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C32F4137-3C5F-3A0B-7823-CB11EEE38298}"/>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TextBox 13">
            <a:extLst>
              <a:ext uri="{FF2B5EF4-FFF2-40B4-BE49-F238E27FC236}">
                <a16:creationId xmlns:a16="http://schemas.microsoft.com/office/drawing/2014/main" id="{52ABC0D2-CF71-7A4B-7968-AE84BC45AC0C}"/>
              </a:ext>
            </a:extLst>
          </p:cNvPr>
          <p:cNvSpPr txBox="1"/>
          <p:nvPr/>
        </p:nvSpPr>
        <p:spPr>
          <a:xfrm>
            <a:off x="431800" y="1822401"/>
            <a:ext cx="9942095" cy="738664"/>
          </a:xfrm>
          <a:prstGeom prst="rect">
            <a:avLst/>
          </a:prstGeom>
        </p:spPr>
        <p:txBody>
          <a:bodyPr wrap="square" lIns="0" tIns="0" rIns="0" bIns="0" rtlCol="0" anchor="t">
            <a:spAutoFit/>
          </a:bodyPr>
          <a:lstStyle/>
          <a:p>
            <a:pPr algn="ctr" defTabSz="609630"/>
            <a:r>
              <a:rPr lang="en-US" sz="2400" b="1" dirty="0">
                <a:solidFill>
                  <a:srgbClr val="000000"/>
                </a:solidFill>
                <a:latin typeface="Times New Roman" panose="02020603050405020304" pitchFamily="18" charset="0"/>
                <a:ea typeface="Mardoto Heavy"/>
                <a:cs typeface="Times New Roman" panose="02020603050405020304" pitchFamily="18" charset="0"/>
                <a:sym typeface="Mardoto Heavy"/>
              </a:rPr>
              <a:t>Through November, USVI Hotels Lead the Comp Set in Growth, Outpacing the Caribbean as a Whole in Demand Growth in 2025</a:t>
            </a:r>
          </a:p>
        </p:txBody>
      </p:sp>
      <p:grpSp>
        <p:nvGrpSpPr>
          <p:cNvPr id="2" name="Group 1">
            <a:extLst>
              <a:ext uri="{FF2B5EF4-FFF2-40B4-BE49-F238E27FC236}">
                <a16:creationId xmlns:a16="http://schemas.microsoft.com/office/drawing/2014/main" id="{7919EBE1-1E74-3A71-F9B6-85E921DFADC1}"/>
              </a:ext>
            </a:extLst>
          </p:cNvPr>
          <p:cNvGrpSpPr/>
          <p:nvPr/>
        </p:nvGrpSpPr>
        <p:grpSpPr>
          <a:xfrm>
            <a:off x="417349" y="2802021"/>
            <a:ext cx="11536527" cy="3999115"/>
            <a:chOff x="626023" y="2805789"/>
            <a:chExt cx="17304791" cy="7395915"/>
          </a:xfrm>
        </p:grpSpPr>
        <p:grpSp>
          <p:nvGrpSpPr>
            <p:cNvPr id="12" name="Group 11">
              <a:extLst>
                <a:ext uri="{FF2B5EF4-FFF2-40B4-BE49-F238E27FC236}">
                  <a16:creationId xmlns:a16="http://schemas.microsoft.com/office/drawing/2014/main" id="{32C66A1F-63F8-306B-8360-5C95B67C5BF8}"/>
                </a:ext>
              </a:extLst>
            </p:cNvPr>
            <p:cNvGrpSpPr/>
            <p:nvPr/>
          </p:nvGrpSpPr>
          <p:grpSpPr>
            <a:xfrm>
              <a:off x="626023" y="2805789"/>
              <a:ext cx="17304791" cy="7395915"/>
              <a:chOff x="626023" y="2805789"/>
              <a:chExt cx="17304791" cy="7395915"/>
            </a:xfrm>
          </p:grpSpPr>
          <p:pic>
            <p:nvPicPr>
              <p:cNvPr id="15" name="object 3">
                <a:extLst>
                  <a:ext uri="{FF2B5EF4-FFF2-40B4-BE49-F238E27FC236}">
                    <a16:creationId xmlns:a16="http://schemas.microsoft.com/office/drawing/2014/main" id="{BF05CBC8-974F-ED07-9AB8-6FB356BF3CC7}"/>
                  </a:ext>
                </a:extLst>
              </p:cNvPr>
              <p:cNvPicPr/>
              <p:nvPr/>
            </p:nvPicPr>
            <p:blipFill>
              <a:blip r:embed="rId2" cstate="print"/>
              <a:stretch>
                <a:fillRect/>
              </a:stretch>
            </p:blipFill>
            <p:spPr>
              <a:xfrm>
                <a:off x="626023" y="2805789"/>
                <a:ext cx="10602863" cy="7395915"/>
              </a:xfrm>
              <a:prstGeom prst="rect">
                <a:avLst/>
              </a:prstGeom>
            </p:spPr>
          </p:pic>
          <p:pic>
            <p:nvPicPr>
              <p:cNvPr id="16" name="object 4">
                <a:extLst>
                  <a:ext uri="{FF2B5EF4-FFF2-40B4-BE49-F238E27FC236}">
                    <a16:creationId xmlns:a16="http://schemas.microsoft.com/office/drawing/2014/main" id="{DDB4B8F0-678C-D14D-0E16-3B41DB2F90BF}"/>
                  </a:ext>
                </a:extLst>
              </p:cNvPr>
              <p:cNvPicPr/>
              <p:nvPr/>
            </p:nvPicPr>
            <p:blipFill>
              <a:blip r:embed="rId3" cstate="print"/>
              <a:stretch>
                <a:fillRect/>
              </a:stretch>
            </p:blipFill>
            <p:spPr>
              <a:xfrm>
                <a:off x="11830051" y="5014913"/>
                <a:ext cx="6100763" cy="2914650"/>
              </a:xfrm>
              <a:prstGeom prst="rect">
                <a:avLst/>
              </a:prstGeom>
            </p:spPr>
          </p:pic>
        </p:grpSp>
        <p:pic>
          <p:nvPicPr>
            <p:cNvPr id="13" name="object 5">
              <a:extLst>
                <a:ext uri="{FF2B5EF4-FFF2-40B4-BE49-F238E27FC236}">
                  <a16:creationId xmlns:a16="http://schemas.microsoft.com/office/drawing/2014/main" id="{FF932C2B-3DA8-C2F2-197E-B96E44CA5075}"/>
                </a:ext>
              </a:extLst>
            </p:cNvPr>
            <p:cNvPicPr/>
            <p:nvPr/>
          </p:nvPicPr>
          <p:blipFill>
            <a:blip r:embed="rId4" cstate="print"/>
            <a:stretch>
              <a:fillRect/>
            </a:stretch>
          </p:blipFill>
          <p:spPr>
            <a:xfrm>
              <a:off x="11872913" y="4200526"/>
              <a:ext cx="4171950" cy="585788"/>
            </a:xfrm>
            <a:prstGeom prst="rect">
              <a:avLst/>
            </a:prstGeom>
          </p:spPr>
        </p:pic>
      </p:grpSp>
    </p:spTree>
    <p:extLst>
      <p:ext uri="{BB962C8B-B14F-4D97-AF65-F5344CB8AC3E}">
        <p14:creationId xmlns:p14="http://schemas.microsoft.com/office/powerpoint/2010/main" val="37121285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9B8BE-3BBA-ACC7-FA13-A4DFF111758F}"/>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89F7391B-188B-1976-8A78-E4789AB2A08A}"/>
              </a:ext>
            </a:extLst>
          </p:cNvPr>
          <p:cNvGrpSpPr/>
          <p:nvPr/>
        </p:nvGrpSpPr>
        <p:grpSpPr>
          <a:xfrm>
            <a:off x="0" y="-76654"/>
            <a:ext cx="12192000" cy="1808011"/>
            <a:chOff x="0" y="-38100"/>
            <a:chExt cx="5439065" cy="898667"/>
          </a:xfrm>
          <a:solidFill>
            <a:srgbClr val="002060"/>
          </a:solidFill>
        </p:grpSpPr>
        <p:sp>
          <p:nvSpPr>
            <p:cNvPr id="4" name="Freeform 4">
              <a:extLst>
                <a:ext uri="{FF2B5EF4-FFF2-40B4-BE49-F238E27FC236}">
                  <a16:creationId xmlns:a16="http://schemas.microsoft.com/office/drawing/2014/main" id="{77CB271B-CB6B-606F-C6DD-CC50FB123331}"/>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C7D0ADF1-FAF2-C766-F8DE-1D4CEE3753CD}"/>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9837E825-A67C-21BD-F540-F20D00774DD0}"/>
              </a:ext>
            </a:extLst>
          </p:cNvPr>
          <p:cNvGrpSpPr/>
          <p:nvPr/>
        </p:nvGrpSpPr>
        <p:grpSpPr>
          <a:xfrm>
            <a:off x="0" y="686069"/>
            <a:ext cx="863601" cy="1045289"/>
            <a:chOff x="0" y="-60443"/>
            <a:chExt cx="1050549" cy="429105"/>
          </a:xfrm>
        </p:grpSpPr>
        <p:sp>
          <p:nvSpPr>
            <p:cNvPr id="7" name="Freeform 7">
              <a:extLst>
                <a:ext uri="{FF2B5EF4-FFF2-40B4-BE49-F238E27FC236}">
                  <a16:creationId xmlns:a16="http://schemas.microsoft.com/office/drawing/2014/main" id="{A8FB83FB-0FA6-A7C6-F760-E5CFCA2AA770}"/>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B5C861C1-936A-B6EE-5D01-CCF144741703}"/>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9A58B8C5-5CE5-4E96-0774-59E910967BAE}"/>
              </a:ext>
            </a:extLst>
          </p:cNvPr>
          <p:cNvGrpSpPr/>
          <p:nvPr/>
        </p:nvGrpSpPr>
        <p:grpSpPr>
          <a:xfrm>
            <a:off x="11328400" y="-76654"/>
            <a:ext cx="863600" cy="814441"/>
            <a:chOff x="0" y="0"/>
            <a:chExt cx="1050549" cy="370360"/>
          </a:xfrm>
        </p:grpSpPr>
        <p:sp>
          <p:nvSpPr>
            <p:cNvPr id="10" name="Freeform 10">
              <a:extLst>
                <a:ext uri="{FF2B5EF4-FFF2-40B4-BE49-F238E27FC236}">
                  <a16:creationId xmlns:a16="http://schemas.microsoft.com/office/drawing/2014/main" id="{42BBF351-2FDF-9D05-C45D-B4ED92779F81}"/>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F7A199A3-2730-D292-D294-963E11F59923}"/>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TextBox 13">
            <a:extLst>
              <a:ext uri="{FF2B5EF4-FFF2-40B4-BE49-F238E27FC236}">
                <a16:creationId xmlns:a16="http://schemas.microsoft.com/office/drawing/2014/main" id="{9FC14F80-9BC9-1330-BE8E-821BA614FEEF}"/>
              </a:ext>
            </a:extLst>
          </p:cNvPr>
          <p:cNvSpPr txBox="1"/>
          <p:nvPr/>
        </p:nvSpPr>
        <p:spPr>
          <a:xfrm>
            <a:off x="431800" y="1886570"/>
            <a:ext cx="9942095" cy="728597"/>
          </a:xfrm>
          <a:prstGeom prst="rect">
            <a:avLst/>
          </a:prstGeom>
        </p:spPr>
        <p:txBody>
          <a:bodyPr wrap="square" lIns="0" tIns="0" rIns="0" bIns="0" rtlCol="0" anchor="t">
            <a:spAutoFit/>
          </a:bodyPr>
          <a:lstStyle/>
          <a:p>
            <a:pPr algn="ctr" defTabSz="609630">
              <a:lnSpc>
                <a:spcPts val="6160"/>
              </a:lnSpc>
            </a:pPr>
            <a:r>
              <a:rPr lang="en-US" sz="4400" b="1" dirty="0">
                <a:solidFill>
                  <a:srgbClr val="000000"/>
                </a:solidFill>
                <a:latin typeface="Times New Roman" panose="02020603050405020304" pitchFamily="18" charset="0"/>
                <a:ea typeface="Mardoto Heavy"/>
                <a:cs typeface="Times New Roman" panose="02020603050405020304" pitchFamily="18" charset="0"/>
                <a:sym typeface="Mardoto Heavy"/>
              </a:rPr>
              <a:t>Air Capacity &amp; Visitors</a:t>
            </a:r>
          </a:p>
        </p:txBody>
      </p:sp>
      <p:sp>
        <p:nvSpPr>
          <p:cNvPr id="2" name="TextBox 1">
            <a:extLst>
              <a:ext uri="{FF2B5EF4-FFF2-40B4-BE49-F238E27FC236}">
                <a16:creationId xmlns:a16="http://schemas.microsoft.com/office/drawing/2014/main" id="{BE616B60-01BA-66A3-F645-116A5029BABB}"/>
              </a:ext>
            </a:extLst>
          </p:cNvPr>
          <p:cNvSpPr txBox="1"/>
          <p:nvPr/>
        </p:nvSpPr>
        <p:spPr>
          <a:xfrm>
            <a:off x="1676400" y="3429000"/>
            <a:ext cx="8229600" cy="2800767"/>
          </a:xfrm>
          <a:prstGeom prst="rect">
            <a:avLst/>
          </a:prstGeom>
          <a:noFill/>
        </p:spPr>
        <p:txBody>
          <a:bodyPr wrap="square">
            <a:spAutoFit/>
          </a:bodyPr>
          <a:lstStyle/>
          <a:p>
            <a:pPr defTabSz="609630" fontAlgn="base"/>
            <a:r>
              <a:rPr lang="en-US" sz="1600" dirty="0">
                <a:solidFill>
                  <a:srgbClr val="000000"/>
                </a:solidFill>
                <a:latin typeface="Times New Roman" panose="02020603050405020304" pitchFamily="18" charset="0"/>
                <a:cs typeface="Times New Roman" panose="02020603050405020304" pitchFamily="18" charset="0"/>
              </a:rPr>
              <a:t>Post-COVID, the U.S. Virgin Islands has seen a significant increase in airlift to the destination. There is a projected </a:t>
            </a:r>
            <a:r>
              <a:rPr lang="en-US" sz="1600" b="1" dirty="0">
                <a:solidFill>
                  <a:srgbClr val="000000"/>
                </a:solidFill>
                <a:latin typeface="Times New Roman" panose="02020603050405020304" pitchFamily="18" charset="0"/>
                <a:cs typeface="Times New Roman" panose="02020603050405020304" pitchFamily="18" charset="0"/>
              </a:rPr>
              <a:t>16.5 percent rise in non-stop ﬂights</a:t>
            </a:r>
            <a:r>
              <a:rPr lang="en-US" sz="1600" dirty="0">
                <a:solidFill>
                  <a:srgbClr val="000000"/>
                </a:solidFill>
                <a:latin typeface="Times New Roman" panose="02020603050405020304" pitchFamily="18" charset="0"/>
                <a:cs typeface="Times New Roman" panose="02020603050405020304" pitchFamily="18" charset="0"/>
              </a:rPr>
              <a:t> from the U.S. in 2026 compared to 2025, a </a:t>
            </a:r>
            <a:r>
              <a:rPr lang="en-US" sz="1600" b="1" dirty="0">
                <a:solidFill>
                  <a:srgbClr val="000000"/>
                </a:solidFill>
                <a:latin typeface="Times New Roman" panose="02020603050405020304" pitchFamily="18" charset="0"/>
                <a:cs typeface="Times New Roman" panose="02020603050405020304" pitchFamily="18" charset="0"/>
              </a:rPr>
              <a:t>11.8 percent increase </a:t>
            </a:r>
            <a:r>
              <a:rPr lang="en-US" sz="1600" dirty="0">
                <a:solidFill>
                  <a:srgbClr val="000000"/>
                </a:solidFill>
                <a:latin typeface="Times New Roman" panose="02020603050405020304" pitchFamily="18" charset="0"/>
                <a:cs typeface="Times New Roman" panose="02020603050405020304" pitchFamily="18" charset="0"/>
              </a:rPr>
              <a:t>when compared to 2024</a:t>
            </a:r>
          </a:p>
          <a:p>
            <a:pPr defTabSz="609630" fontAlgn="base"/>
            <a:endParaRPr lang="en-US" sz="1600" dirty="0">
              <a:solidFill>
                <a:srgbClr val="000000"/>
              </a:solidFill>
              <a:latin typeface="Times New Roman" panose="02020603050405020304" pitchFamily="18" charset="0"/>
              <a:cs typeface="Times New Roman" panose="02020603050405020304" pitchFamily="18" charset="0"/>
            </a:endParaRPr>
          </a:p>
          <a:p>
            <a:pPr defTabSz="609630" fontAlgn="base"/>
            <a:r>
              <a:rPr lang="en-US" sz="1600" dirty="0">
                <a:solidFill>
                  <a:srgbClr val="000000"/>
                </a:solidFill>
                <a:latin typeface="Times New Roman" panose="02020603050405020304" pitchFamily="18" charset="0"/>
                <a:cs typeface="Times New Roman" panose="02020603050405020304" pitchFamily="18" charset="0"/>
              </a:rPr>
              <a:t>STT seats are projected to </a:t>
            </a:r>
            <a:r>
              <a:rPr lang="en-US" sz="1600" b="1" dirty="0">
                <a:solidFill>
                  <a:srgbClr val="000000"/>
                </a:solidFill>
                <a:latin typeface="Times New Roman" panose="02020603050405020304" pitchFamily="18" charset="0"/>
                <a:cs typeface="Times New Roman" panose="02020603050405020304" pitchFamily="18" charset="0"/>
              </a:rPr>
              <a:t>increase by 21.6% </a:t>
            </a:r>
            <a:r>
              <a:rPr lang="en-US" sz="1600" dirty="0">
                <a:solidFill>
                  <a:srgbClr val="000000"/>
                </a:solidFill>
                <a:latin typeface="Times New Roman" panose="02020603050405020304" pitchFamily="18" charset="0"/>
                <a:cs typeface="Times New Roman" panose="02020603050405020304" pitchFamily="18" charset="0"/>
              </a:rPr>
              <a:t>in 2026. STX projects a -</a:t>
            </a:r>
            <a:r>
              <a:rPr lang="en-US" sz="1600" b="1" dirty="0">
                <a:solidFill>
                  <a:srgbClr val="000000"/>
                </a:solidFill>
                <a:latin typeface="Times New Roman" panose="02020603050405020304" pitchFamily="18" charset="0"/>
                <a:cs typeface="Times New Roman" panose="02020603050405020304" pitchFamily="18" charset="0"/>
              </a:rPr>
              <a:t>1.8% decrease </a:t>
            </a:r>
            <a:r>
              <a:rPr lang="en-US" sz="1600" dirty="0">
                <a:solidFill>
                  <a:srgbClr val="000000"/>
                </a:solidFill>
                <a:latin typeface="Times New Roman" panose="02020603050405020304" pitchFamily="18" charset="0"/>
                <a:cs typeface="Times New Roman" panose="02020603050405020304" pitchFamily="18" charset="0"/>
              </a:rPr>
              <a:t>compared to 2025. Compared to 2024, </a:t>
            </a:r>
            <a:r>
              <a:rPr lang="en-US" sz="1600" b="1" dirty="0">
                <a:solidFill>
                  <a:srgbClr val="000000"/>
                </a:solidFill>
                <a:latin typeface="Times New Roman" panose="02020603050405020304" pitchFamily="18" charset="0"/>
                <a:cs typeface="Times New Roman" panose="02020603050405020304" pitchFamily="18" charset="0"/>
              </a:rPr>
              <a:t>STT is up 13.2%, and STX is up 4.7% </a:t>
            </a:r>
          </a:p>
          <a:p>
            <a:pPr defTabSz="609630" fontAlgn="base">
              <a:buFont typeface="Arial" panose="020B0604020202020204" pitchFamily="34" charset="0"/>
              <a:buChar char="•"/>
            </a:pPr>
            <a:endParaRPr lang="en-US" sz="1600" dirty="0">
              <a:solidFill>
                <a:srgbClr val="000000"/>
              </a:solidFill>
              <a:latin typeface="Times New Roman" panose="02020603050405020304" pitchFamily="18" charset="0"/>
              <a:cs typeface="Times New Roman" panose="02020603050405020304" pitchFamily="18" charset="0"/>
            </a:endParaRPr>
          </a:p>
          <a:p>
            <a:pPr defTabSz="609630" fontAlgn="base">
              <a:buFont typeface="Arial" panose="020B0604020202020204" pitchFamily="34" charset="0"/>
              <a:buChar char="•"/>
            </a:pPr>
            <a:endParaRPr lang="en-US" sz="1600" dirty="0">
              <a:solidFill>
                <a:srgbClr val="000000"/>
              </a:solidFill>
              <a:latin typeface="Times New Roman" panose="02020603050405020304" pitchFamily="18" charset="0"/>
              <a:cs typeface="Times New Roman" panose="02020603050405020304" pitchFamily="18" charset="0"/>
            </a:endParaRPr>
          </a:p>
          <a:p>
            <a:pPr defTabSz="609630" fontAlgn="base"/>
            <a:r>
              <a:rPr lang="en-US" sz="1600" i="1" dirty="0">
                <a:solidFill>
                  <a:srgbClr val="000000"/>
                </a:solidFill>
                <a:latin typeface="Times New Roman" panose="02020603050405020304" pitchFamily="18" charset="0"/>
                <a:cs typeface="Times New Roman" panose="02020603050405020304" pitchFamily="18" charset="0"/>
              </a:rPr>
              <a:t>Data represents Continental US Origin Markets</a:t>
            </a:r>
          </a:p>
          <a:p>
            <a:pPr defTabSz="609630" fontAlgn="base"/>
            <a:r>
              <a:rPr lang="en-US" sz="1600" i="1" dirty="0">
                <a:solidFill>
                  <a:srgbClr val="000000"/>
                </a:solidFill>
                <a:latin typeface="Times New Roman" panose="02020603050405020304" pitchFamily="18" charset="0"/>
                <a:cs typeface="Times New Roman" panose="02020603050405020304" pitchFamily="18" charset="0"/>
              </a:rPr>
              <a:t>2026 = January - October</a:t>
            </a:r>
          </a:p>
          <a:p>
            <a:pPr defTabSz="609630" fontAlgn="base"/>
            <a:endParaRPr lang="en-US" sz="16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60395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D4582-908A-E420-E9B3-B92662C4235F}"/>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D62EFFB6-A15E-38F7-3F8A-56BF17CB253E}"/>
              </a:ext>
            </a:extLst>
          </p:cNvPr>
          <p:cNvGrpSpPr/>
          <p:nvPr/>
        </p:nvGrpSpPr>
        <p:grpSpPr>
          <a:xfrm>
            <a:off x="0" y="-76654"/>
            <a:ext cx="12192000" cy="1808011"/>
            <a:chOff x="0" y="-38100"/>
            <a:chExt cx="5439065" cy="898667"/>
          </a:xfrm>
          <a:solidFill>
            <a:srgbClr val="002060"/>
          </a:solidFill>
        </p:grpSpPr>
        <p:sp>
          <p:nvSpPr>
            <p:cNvPr id="4" name="Freeform 4">
              <a:extLst>
                <a:ext uri="{FF2B5EF4-FFF2-40B4-BE49-F238E27FC236}">
                  <a16:creationId xmlns:a16="http://schemas.microsoft.com/office/drawing/2014/main" id="{40F2214E-4337-4260-07CE-D5E550298D9A}"/>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CB050C80-8D4B-7136-E437-D55E3251BDCE}"/>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E0939613-8FFE-9012-558D-1F10EFD0D36D}"/>
              </a:ext>
            </a:extLst>
          </p:cNvPr>
          <p:cNvGrpSpPr/>
          <p:nvPr/>
        </p:nvGrpSpPr>
        <p:grpSpPr>
          <a:xfrm>
            <a:off x="0" y="686069"/>
            <a:ext cx="863601" cy="1045289"/>
            <a:chOff x="0" y="-60443"/>
            <a:chExt cx="1050549" cy="429105"/>
          </a:xfrm>
        </p:grpSpPr>
        <p:sp>
          <p:nvSpPr>
            <p:cNvPr id="7" name="Freeform 7">
              <a:extLst>
                <a:ext uri="{FF2B5EF4-FFF2-40B4-BE49-F238E27FC236}">
                  <a16:creationId xmlns:a16="http://schemas.microsoft.com/office/drawing/2014/main" id="{949E0DDF-6A28-758F-7048-B0E50333D8B0}"/>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9FF3BBCB-AF1B-C5E7-F549-B8F86BD1C559}"/>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6D9E3289-15A0-CDC4-2C2D-C2792DED8072}"/>
              </a:ext>
            </a:extLst>
          </p:cNvPr>
          <p:cNvGrpSpPr/>
          <p:nvPr/>
        </p:nvGrpSpPr>
        <p:grpSpPr>
          <a:xfrm>
            <a:off x="11328400" y="-76654"/>
            <a:ext cx="863600" cy="814441"/>
            <a:chOff x="0" y="0"/>
            <a:chExt cx="1050549" cy="370360"/>
          </a:xfrm>
        </p:grpSpPr>
        <p:sp>
          <p:nvSpPr>
            <p:cNvPr id="10" name="Freeform 10">
              <a:extLst>
                <a:ext uri="{FF2B5EF4-FFF2-40B4-BE49-F238E27FC236}">
                  <a16:creationId xmlns:a16="http://schemas.microsoft.com/office/drawing/2014/main" id="{B9BD2890-A6BC-CCB2-B315-474E0CD3BC83}"/>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180EFEA6-3FAE-E4C1-C9CE-CE762B547B0A}"/>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TextBox 13">
            <a:extLst>
              <a:ext uri="{FF2B5EF4-FFF2-40B4-BE49-F238E27FC236}">
                <a16:creationId xmlns:a16="http://schemas.microsoft.com/office/drawing/2014/main" id="{1F009C3F-6E82-9098-30F2-50530403D8F8}"/>
              </a:ext>
            </a:extLst>
          </p:cNvPr>
          <p:cNvSpPr txBox="1"/>
          <p:nvPr/>
        </p:nvSpPr>
        <p:spPr>
          <a:xfrm>
            <a:off x="431800" y="1886570"/>
            <a:ext cx="9942095" cy="728597"/>
          </a:xfrm>
          <a:prstGeom prst="rect">
            <a:avLst/>
          </a:prstGeom>
        </p:spPr>
        <p:txBody>
          <a:bodyPr wrap="square" lIns="0" tIns="0" rIns="0" bIns="0" rtlCol="0" anchor="t">
            <a:spAutoFit/>
          </a:bodyPr>
          <a:lstStyle/>
          <a:p>
            <a:pPr algn="ctr" defTabSz="609630">
              <a:lnSpc>
                <a:spcPts val="6160"/>
              </a:lnSpc>
            </a:pPr>
            <a:r>
              <a:rPr lang="en-US" sz="4400" b="1" dirty="0">
                <a:solidFill>
                  <a:srgbClr val="000000"/>
                </a:solidFill>
                <a:latin typeface="Times New Roman" panose="02020603050405020304" pitchFamily="18" charset="0"/>
                <a:ea typeface="Mardoto Heavy"/>
                <a:cs typeface="Times New Roman" panose="02020603050405020304" pitchFamily="18" charset="0"/>
                <a:sym typeface="Mardoto Heavy"/>
              </a:rPr>
              <a:t>Air Arrivals – Continental U.S.</a:t>
            </a:r>
          </a:p>
        </p:txBody>
      </p:sp>
      <p:graphicFrame>
        <p:nvGraphicFramePr>
          <p:cNvPr id="12" name="Table 11">
            <a:extLst>
              <a:ext uri="{FF2B5EF4-FFF2-40B4-BE49-F238E27FC236}">
                <a16:creationId xmlns:a16="http://schemas.microsoft.com/office/drawing/2014/main" id="{2D92249C-0ACD-4B13-8545-D1CC70D239A9}"/>
              </a:ext>
            </a:extLst>
          </p:cNvPr>
          <p:cNvGraphicFramePr>
            <a:graphicFrameLocks noGrp="1"/>
          </p:cNvGraphicFramePr>
          <p:nvPr/>
        </p:nvGraphicFramePr>
        <p:xfrm>
          <a:off x="863600" y="3545675"/>
          <a:ext cx="5029200" cy="1563899"/>
        </p:xfrm>
        <a:graphic>
          <a:graphicData uri="http://schemas.openxmlformats.org/drawingml/2006/table">
            <a:tbl>
              <a:tblPr/>
              <a:tblGrid>
                <a:gridCol w="1425074">
                  <a:extLst>
                    <a:ext uri="{9D8B030D-6E8A-4147-A177-3AD203B41FA5}">
                      <a16:colId xmlns:a16="http://schemas.microsoft.com/office/drawing/2014/main" val="492153147"/>
                    </a:ext>
                  </a:extLst>
                </a:gridCol>
                <a:gridCol w="1089526">
                  <a:extLst>
                    <a:ext uri="{9D8B030D-6E8A-4147-A177-3AD203B41FA5}">
                      <a16:colId xmlns:a16="http://schemas.microsoft.com/office/drawing/2014/main" val="3359988339"/>
                    </a:ext>
                  </a:extLst>
                </a:gridCol>
                <a:gridCol w="1257300">
                  <a:extLst>
                    <a:ext uri="{9D8B030D-6E8A-4147-A177-3AD203B41FA5}">
                      <a16:colId xmlns:a16="http://schemas.microsoft.com/office/drawing/2014/main" val="2663020359"/>
                    </a:ext>
                  </a:extLst>
                </a:gridCol>
                <a:gridCol w="1257300">
                  <a:extLst>
                    <a:ext uri="{9D8B030D-6E8A-4147-A177-3AD203B41FA5}">
                      <a16:colId xmlns:a16="http://schemas.microsoft.com/office/drawing/2014/main" val="1088130274"/>
                    </a:ext>
                  </a:extLst>
                </a:gridCol>
              </a:tblGrid>
              <a:tr h="373183">
                <a:tc>
                  <a:txBody>
                    <a:bodyPr/>
                    <a:lstStyle/>
                    <a:p>
                      <a:pPr marL="85725" rtl="0" fontAlgn="ctr">
                        <a:buNone/>
                      </a:pPr>
                      <a:r>
                        <a:rPr lang="en-US" sz="1200" b="1" i="0" u="none" strike="noStrike" dirty="0">
                          <a:solidFill>
                            <a:srgbClr val="FFFFFF"/>
                          </a:solidFill>
                          <a:effectLst/>
                          <a:latin typeface="Times New Roman" panose="02020603050405020304" pitchFamily="18" charset="0"/>
                          <a:cs typeface="Times New Roman" panose="02020603050405020304" pitchFamily="18" charset="0"/>
                        </a:rPr>
                        <a:t>Destination</a:t>
                      </a:r>
                      <a:endParaRPr lang="en-US" sz="12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272362"/>
                    </a:solidFill>
                  </a:tcPr>
                </a:tc>
                <a:tc>
                  <a:txBody>
                    <a:bodyPr/>
                    <a:lstStyle/>
                    <a:p>
                      <a:pPr marL="635" algn="ctr" rtl="0" fontAlgn="ctr">
                        <a:buNone/>
                      </a:pPr>
                      <a:r>
                        <a:rPr lang="en-US" sz="1200" b="1" i="0" u="none" strike="noStrike" dirty="0">
                          <a:solidFill>
                            <a:srgbClr val="FFFFFF"/>
                          </a:solidFill>
                          <a:effectLst/>
                          <a:latin typeface="Times New Roman" panose="02020603050405020304" pitchFamily="18" charset="0"/>
                          <a:cs typeface="Times New Roman" panose="02020603050405020304" pitchFamily="18" charset="0"/>
                        </a:rPr>
                        <a:t>2024</a:t>
                      </a:r>
                      <a:endParaRPr lang="en-US" sz="12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272362"/>
                    </a:solidFill>
                  </a:tcPr>
                </a:tc>
                <a:tc>
                  <a:txBody>
                    <a:bodyPr/>
                    <a:lstStyle/>
                    <a:p>
                      <a:pPr algn="ctr" rtl="0" fontAlgn="ctr">
                        <a:buNone/>
                      </a:pPr>
                      <a:r>
                        <a:rPr lang="en-US" sz="1200" b="1" i="0" u="none" strike="noStrike" dirty="0">
                          <a:solidFill>
                            <a:srgbClr val="FFFFFF"/>
                          </a:solidFill>
                          <a:effectLst/>
                          <a:latin typeface="Times New Roman" panose="02020603050405020304" pitchFamily="18" charset="0"/>
                          <a:cs typeface="Times New Roman" panose="02020603050405020304" pitchFamily="18" charset="0"/>
                        </a:rPr>
                        <a:t>2025</a:t>
                      </a:r>
                      <a:endParaRPr lang="en-US" sz="12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272362"/>
                    </a:solidFill>
                  </a:tcPr>
                </a:tc>
                <a:tc>
                  <a:txBody>
                    <a:bodyPr/>
                    <a:lstStyle/>
                    <a:p>
                      <a:pPr algn="ctr" rtl="0" fontAlgn="ctr">
                        <a:buNone/>
                      </a:pPr>
                      <a:r>
                        <a:rPr lang="en-US" sz="1200" b="1" i="0" u="none" strike="noStrike" dirty="0">
                          <a:solidFill>
                            <a:srgbClr val="FFFFFF"/>
                          </a:solidFill>
                          <a:effectLst/>
                          <a:latin typeface="Times New Roman" panose="02020603050405020304" pitchFamily="18" charset="0"/>
                          <a:cs typeface="Times New Roman" panose="02020603050405020304" pitchFamily="18" charset="0"/>
                        </a:rPr>
                        <a:t>Change</a:t>
                      </a:r>
                      <a:endParaRPr lang="en-US" sz="12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272362"/>
                    </a:solidFill>
                  </a:tcPr>
                </a:tc>
                <a:extLst>
                  <a:ext uri="{0D108BD9-81ED-4DB2-BD59-A6C34878D82A}">
                    <a16:rowId xmlns:a16="http://schemas.microsoft.com/office/drawing/2014/main" val="2137276868"/>
                  </a:ext>
                </a:extLst>
              </a:tr>
              <a:tr h="444349">
                <a:tc>
                  <a:txBody>
                    <a:bodyPr/>
                    <a:lstStyle/>
                    <a:p>
                      <a:pPr marL="85725" rtl="0" fontAlgn="ctr">
                        <a:buNone/>
                      </a:pPr>
                      <a:r>
                        <a:rPr lang="en-US" sz="1100" b="1" i="0" u="none" strike="noStrike" dirty="0">
                          <a:solidFill>
                            <a:srgbClr val="000000"/>
                          </a:solidFill>
                          <a:effectLst/>
                          <a:latin typeface="Times New Roman" panose="02020603050405020304" pitchFamily="18" charset="0"/>
                          <a:cs typeface="Times New Roman" panose="02020603050405020304" pitchFamily="18" charset="0"/>
                        </a:rPr>
                        <a:t>St. Thomas/St. John</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743,912</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1" i="0" u="none" strike="noStrike" dirty="0">
                          <a:solidFill>
                            <a:srgbClr val="000000"/>
                          </a:solidFill>
                          <a:effectLst/>
                          <a:latin typeface="Times New Roman" panose="02020603050405020304" pitchFamily="18" charset="0"/>
                          <a:cs typeface="Times New Roman" panose="02020603050405020304" pitchFamily="18" charset="0"/>
                        </a:rPr>
                        <a:t>725,263</a:t>
                      </a:r>
                      <a:endParaRPr lang="en-US" sz="1100" b="1"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-2.5%</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extLst>
                  <a:ext uri="{0D108BD9-81ED-4DB2-BD59-A6C34878D82A}">
                    <a16:rowId xmlns:a16="http://schemas.microsoft.com/office/drawing/2014/main" val="2228728700"/>
                  </a:ext>
                </a:extLst>
              </a:tr>
              <a:tr h="373183">
                <a:tc>
                  <a:txBody>
                    <a:bodyPr/>
                    <a:lstStyle/>
                    <a:p>
                      <a:pPr marL="85725" rtl="0" fontAlgn="ctr">
                        <a:buNone/>
                      </a:pPr>
                      <a:r>
                        <a:rPr lang="en-US" sz="1100" b="1" i="0" u="none" strike="noStrike" dirty="0">
                          <a:solidFill>
                            <a:srgbClr val="000000"/>
                          </a:solidFill>
                          <a:effectLst/>
                          <a:latin typeface="Times New Roman" panose="02020603050405020304" pitchFamily="18" charset="0"/>
                          <a:cs typeface="Times New Roman" panose="02020603050405020304" pitchFamily="18" charset="0"/>
                        </a:rPr>
                        <a:t>St. Croix</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185,746</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1" i="0" u="none" strike="noStrike" dirty="0">
                          <a:solidFill>
                            <a:srgbClr val="000000"/>
                          </a:solidFill>
                          <a:effectLst/>
                          <a:latin typeface="Times New Roman" panose="02020603050405020304" pitchFamily="18" charset="0"/>
                          <a:cs typeface="Times New Roman" panose="02020603050405020304" pitchFamily="18" charset="0"/>
                        </a:rPr>
                        <a:t>182,995</a:t>
                      </a:r>
                      <a:endParaRPr lang="en-US" sz="1100" b="1"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-1.5%</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extLst>
                  <a:ext uri="{0D108BD9-81ED-4DB2-BD59-A6C34878D82A}">
                    <a16:rowId xmlns:a16="http://schemas.microsoft.com/office/drawing/2014/main" val="1367053058"/>
                  </a:ext>
                </a:extLst>
              </a:tr>
              <a:tr h="373183">
                <a:tc>
                  <a:txBody>
                    <a:bodyPr/>
                    <a:lstStyle/>
                    <a:p>
                      <a:pPr marL="85725" rtl="0" fontAlgn="ctr">
                        <a:buNone/>
                      </a:pPr>
                      <a:r>
                        <a:rPr lang="en-US" sz="1100" b="1" i="0" u="none" strike="noStrike">
                          <a:solidFill>
                            <a:srgbClr val="000000"/>
                          </a:solidFill>
                          <a:effectLst/>
                          <a:latin typeface="Times New Roman" panose="02020603050405020304" pitchFamily="18" charset="0"/>
                          <a:cs typeface="Times New Roman" panose="02020603050405020304" pitchFamily="18" charset="0"/>
                        </a:rPr>
                        <a:t>USVI</a:t>
                      </a:r>
                      <a:endParaRPr lang="en-US" sz="110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929,658</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1" i="0" u="none" strike="noStrike" dirty="0">
                          <a:solidFill>
                            <a:srgbClr val="000000"/>
                          </a:solidFill>
                          <a:effectLst/>
                          <a:latin typeface="Times New Roman" panose="02020603050405020304" pitchFamily="18" charset="0"/>
                          <a:cs typeface="Times New Roman" panose="02020603050405020304" pitchFamily="18" charset="0"/>
                        </a:rPr>
                        <a:t>908,258</a:t>
                      </a:r>
                      <a:endParaRPr lang="en-US" sz="1100" b="1"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-2.3%</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extLst>
                  <a:ext uri="{0D108BD9-81ED-4DB2-BD59-A6C34878D82A}">
                    <a16:rowId xmlns:a16="http://schemas.microsoft.com/office/drawing/2014/main" val="3513237523"/>
                  </a:ext>
                </a:extLst>
              </a:tr>
            </a:tbl>
          </a:graphicData>
        </a:graphic>
      </p:graphicFrame>
      <p:graphicFrame>
        <p:nvGraphicFramePr>
          <p:cNvPr id="13" name="Table 12">
            <a:extLst>
              <a:ext uri="{FF2B5EF4-FFF2-40B4-BE49-F238E27FC236}">
                <a16:creationId xmlns:a16="http://schemas.microsoft.com/office/drawing/2014/main" id="{922A118D-96F4-A97D-1C01-66ADC65472DF}"/>
              </a:ext>
            </a:extLst>
          </p:cNvPr>
          <p:cNvGraphicFramePr>
            <a:graphicFrameLocks noGrp="1"/>
          </p:cNvGraphicFramePr>
          <p:nvPr/>
        </p:nvGraphicFramePr>
        <p:xfrm>
          <a:off x="6074228" y="3545675"/>
          <a:ext cx="5029200" cy="1563899"/>
        </p:xfrm>
        <a:graphic>
          <a:graphicData uri="http://schemas.openxmlformats.org/drawingml/2006/table">
            <a:tbl>
              <a:tblPr/>
              <a:tblGrid>
                <a:gridCol w="1497646">
                  <a:extLst>
                    <a:ext uri="{9D8B030D-6E8A-4147-A177-3AD203B41FA5}">
                      <a16:colId xmlns:a16="http://schemas.microsoft.com/office/drawing/2014/main" val="3078187747"/>
                    </a:ext>
                  </a:extLst>
                </a:gridCol>
                <a:gridCol w="1187115">
                  <a:extLst>
                    <a:ext uri="{9D8B030D-6E8A-4147-A177-3AD203B41FA5}">
                      <a16:colId xmlns:a16="http://schemas.microsoft.com/office/drawing/2014/main" val="536091936"/>
                    </a:ext>
                  </a:extLst>
                </a:gridCol>
                <a:gridCol w="1087139">
                  <a:extLst>
                    <a:ext uri="{9D8B030D-6E8A-4147-A177-3AD203B41FA5}">
                      <a16:colId xmlns:a16="http://schemas.microsoft.com/office/drawing/2014/main" val="3030477619"/>
                    </a:ext>
                  </a:extLst>
                </a:gridCol>
                <a:gridCol w="1257300">
                  <a:extLst>
                    <a:ext uri="{9D8B030D-6E8A-4147-A177-3AD203B41FA5}">
                      <a16:colId xmlns:a16="http://schemas.microsoft.com/office/drawing/2014/main" val="2835523060"/>
                    </a:ext>
                  </a:extLst>
                </a:gridCol>
              </a:tblGrid>
              <a:tr h="373183">
                <a:tc>
                  <a:txBody>
                    <a:bodyPr/>
                    <a:lstStyle/>
                    <a:p>
                      <a:pPr marL="85725" rtl="0" fontAlgn="ctr">
                        <a:buNone/>
                      </a:pPr>
                      <a:r>
                        <a:rPr lang="en-US" sz="1200" b="1" i="0" u="none" strike="noStrike" dirty="0">
                          <a:solidFill>
                            <a:srgbClr val="FFFFFF"/>
                          </a:solidFill>
                          <a:effectLst/>
                          <a:latin typeface="Times New Roman" panose="02020603050405020304" pitchFamily="18" charset="0"/>
                          <a:cs typeface="Times New Roman" panose="02020603050405020304" pitchFamily="18" charset="0"/>
                        </a:rPr>
                        <a:t>Destination</a:t>
                      </a:r>
                      <a:endParaRPr lang="en-US" sz="12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272362"/>
                    </a:solidFill>
                  </a:tcPr>
                </a:tc>
                <a:tc>
                  <a:txBody>
                    <a:bodyPr/>
                    <a:lstStyle/>
                    <a:p>
                      <a:pPr marL="635" algn="ctr" rtl="0" fontAlgn="ctr">
                        <a:buNone/>
                      </a:pPr>
                      <a:r>
                        <a:rPr lang="en-US" sz="1200" b="1" i="0" u="none" strike="noStrike" dirty="0">
                          <a:solidFill>
                            <a:srgbClr val="FFFFFF"/>
                          </a:solidFill>
                          <a:effectLst/>
                          <a:latin typeface="Times New Roman" panose="02020603050405020304" pitchFamily="18" charset="0"/>
                          <a:cs typeface="Times New Roman" panose="02020603050405020304" pitchFamily="18" charset="0"/>
                        </a:rPr>
                        <a:t>Feb 2025 YTD</a:t>
                      </a:r>
                      <a:endParaRPr lang="en-US" sz="12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272362"/>
                    </a:solidFill>
                  </a:tcPr>
                </a:tc>
                <a:tc>
                  <a:txBody>
                    <a:bodyPr/>
                    <a:lstStyle/>
                    <a:p>
                      <a:pPr marL="635" algn="ctr" rtl="0" fontAlgn="ctr">
                        <a:buNone/>
                      </a:pPr>
                      <a:r>
                        <a:rPr lang="en-US" sz="1200" b="1" i="0" u="none" strike="noStrike" dirty="0">
                          <a:solidFill>
                            <a:srgbClr val="FFFFFF"/>
                          </a:solidFill>
                          <a:effectLst/>
                          <a:latin typeface="Times New Roman" panose="02020603050405020304" pitchFamily="18" charset="0"/>
                          <a:cs typeface="Times New Roman" panose="02020603050405020304" pitchFamily="18" charset="0"/>
                        </a:rPr>
                        <a:t>Feb 2026 YTD</a:t>
                      </a:r>
                      <a:endParaRPr lang="en-US" sz="12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272362"/>
                    </a:solidFill>
                  </a:tcPr>
                </a:tc>
                <a:tc>
                  <a:txBody>
                    <a:bodyPr/>
                    <a:lstStyle/>
                    <a:p>
                      <a:pPr algn="ctr" rtl="0" fontAlgn="ctr">
                        <a:buNone/>
                      </a:pPr>
                      <a:r>
                        <a:rPr lang="en-US" sz="1200" b="1" i="0" u="none" strike="noStrike" dirty="0">
                          <a:solidFill>
                            <a:srgbClr val="FFFFFF"/>
                          </a:solidFill>
                          <a:effectLst/>
                          <a:latin typeface="Times New Roman" panose="02020603050405020304" pitchFamily="18" charset="0"/>
                          <a:cs typeface="Times New Roman" panose="02020603050405020304" pitchFamily="18" charset="0"/>
                        </a:rPr>
                        <a:t>Change</a:t>
                      </a:r>
                      <a:endParaRPr lang="en-US" sz="12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272362"/>
                    </a:solidFill>
                  </a:tcPr>
                </a:tc>
                <a:extLst>
                  <a:ext uri="{0D108BD9-81ED-4DB2-BD59-A6C34878D82A}">
                    <a16:rowId xmlns:a16="http://schemas.microsoft.com/office/drawing/2014/main" val="1805934894"/>
                  </a:ext>
                </a:extLst>
              </a:tr>
              <a:tr h="444349">
                <a:tc>
                  <a:txBody>
                    <a:bodyPr/>
                    <a:lstStyle/>
                    <a:p>
                      <a:pPr marL="85725" rtl="0" fontAlgn="ctr">
                        <a:buNone/>
                      </a:pPr>
                      <a:r>
                        <a:rPr lang="en-US" sz="1100" b="1" i="0" u="none" strike="noStrike" dirty="0">
                          <a:solidFill>
                            <a:srgbClr val="000000"/>
                          </a:solidFill>
                          <a:effectLst/>
                          <a:latin typeface="Times New Roman" panose="02020603050405020304" pitchFamily="18" charset="0"/>
                          <a:cs typeface="Times New Roman" panose="02020603050405020304" pitchFamily="18" charset="0"/>
                        </a:rPr>
                        <a:t>St. Thomas/St. John</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135,882</a:t>
                      </a:r>
                      <a:endParaRPr lang="en-US" sz="1100" b="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1" i="0" u="none" strike="noStrike" dirty="0">
                          <a:solidFill>
                            <a:srgbClr val="000000"/>
                          </a:solidFill>
                          <a:effectLst/>
                          <a:latin typeface="Times New Roman" panose="02020603050405020304" pitchFamily="18" charset="0"/>
                          <a:cs typeface="Times New Roman" panose="02020603050405020304" pitchFamily="18" charset="0"/>
                        </a:rPr>
                        <a:t>150,421</a:t>
                      </a:r>
                      <a:endParaRPr lang="en-US" sz="1100" b="1"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10.7%</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extLst>
                  <a:ext uri="{0D108BD9-81ED-4DB2-BD59-A6C34878D82A}">
                    <a16:rowId xmlns:a16="http://schemas.microsoft.com/office/drawing/2014/main" val="2417092687"/>
                  </a:ext>
                </a:extLst>
              </a:tr>
              <a:tr h="373183">
                <a:tc>
                  <a:txBody>
                    <a:bodyPr/>
                    <a:lstStyle/>
                    <a:p>
                      <a:pPr marL="85725" rtl="0" fontAlgn="ctr">
                        <a:buNone/>
                      </a:pPr>
                      <a:r>
                        <a:rPr lang="en-US" sz="1100" b="1" i="0" u="none" strike="noStrike" dirty="0">
                          <a:solidFill>
                            <a:srgbClr val="000000"/>
                          </a:solidFill>
                          <a:effectLst/>
                          <a:latin typeface="Times New Roman" panose="02020603050405020304" pitchFamily="18" charset="0"/>
                          <a:cs typeface="Times New Roman" panose="02020603050405020304" pitchFamily="18" charset="0"/>
                        </a:rPr>
                        <a:t>St. Croix</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36,115</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1" i="0" u="none" strike="noStrike" dirty="0">
                          <a:solidFill>
                            <a:srgbClr val="000000"/>
                          </a:solidFill>
                          <a:effectLst/>
                          <a:latin typeface="Times New Roman" panose="02020603050405020304" pitchFamily="18" charset="0"/>
                          <a:cs typeface="Times New Roman" panose="02020603050405020304" pitchFamily="18" charset="0"/>
                        </a:rPr>
                        <a:t>37,881</a:t>
                      </a: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4.9%</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extLst>
                  <a:ext uri="{0D108BD9-81ED-4DB2-BD59-A6C34878D82A}">
                    <a16:rowId xmlns:a16="http://schemas.microsoft.com/office/drawing/2014/main" val="4070090796"/>
                  </a:ext>
                </a:extLst>
              </a:tr>
              <a:tr h="373183">
                <a:tc>
                  <a:txBody>
                    <a:bodyPr/>
                    <a:lstStyle/>
                    <a:p>
                      <a:pPr marL="85725" rtl="0" fontAlgn="ctr">
                        <a:buNone/>
                      </a:pPr>
                      <a:r>
                        <a:rPr lang="en-US" sz="1100" b="1" i="0" u="none" strike="noStrike">
                          <a:solidFill>
                            <a:srgbClr val="000000"/>
                          </a:solidFill>
                          <a:effectLst/>
                          <a:latin typeface="Times New Roman" panose="02020603050405020304" pitchFamily="18" charset="0"/>
                          <a:cs typeface="Times New Roman" panose="02020603050405020304" pitchFamily="18" charset="0"/>
                        </a:rPr>
                        <a:t>USVI</a:t>
                      </a:r>
                      <a:endParaRPr lang="en-US" sz="110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171,997</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1" i="0" u="none" strike="noStrike" dirty="0">
                          <a:solidFill>
                            <a:srgbClr val="000000"/>
                          </a:solidFill>
                          <a:effectLst/>
                          <a:latin typeface="Times New Roman" panose="02020603050405020304" pitchFamily="18" charset="0"/>
                          <a:cs typeface="Times New Roman" panose="02020603050405020304" pitchFamily="18" charset="0"/>
                        </a:rPr>
                        <a:t>188,302</a:t>
                      </a:r>
                      <a:endParaRPr lang="en-US" sz="1100" b="1"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9.5%</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extLst>
                  <a:ext uri="{0D108BD9-81ED-4DB2-BD59-A6C34878D82A}">
                    <a16:rowId xmlns:a16="http://schemas.microsoft.com/office/drawing/2014/main" val="1613700544"/>
                  </a:ext>
                </a:extLst>
              </a:tr>
            </a:tbl>
          </a:graphicData>
        </a:graphic>
      </p:graphicFrame>
      <p:sp>
        <p:nvSpPr>
          <p:cNvPr id="15" name="Rectangle 2">
            <a:extLst>
              <a:ext uri="{FF2B5EF4-FFF2-40B4-BE49-F238E27FC236}">
                <a16:creationId xmlns:a16="http://schemas.microsoft.com/office/drawing/2014/main" id="{2AA314F4-D545-C936-659D-B6008C16FC3A}"/>
              </a:ext>
            </a:extLst>
          </p:cNvPr>
          <p:cNvSpPr>
            <a:spLocks noChangeArrowheads="1"/>
          </p:cNvSpPr>
          <p:nvPr/>
        </p:nvSpPr>
        <p:spPr bwMode="auto">
          <a:xfrm>
            <a:off x="856343" y="6073914"/>
            <a:ext cx="3461657"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defTabSz="609630" eaLnBrk="0" fontAlgn="base" hangingPunct="0">
              <a:spcBef>
                <a:spcPct val="0"/>
              </a:spcBef>
              <a:spcAft>
                <a:spcPct val="0"/>
              </a:spcAft>
            </a:pPr>
            <a:r>
              <a:rPr lang="en-US" altLang="en-US" sz="1200" i="1" dirty="0">
                <a:solidFill>
                  <a:srgbClr val="595959"/>
                </a:solidFill>
                <a:latin typeface="Times New Roman" panose="02020603050405020304" pitchFamily="18" charset="0"/>
                <a:cs typeface="Times New Roman" panose="02020603050405020304" pitchFamily="18" charset="0"/>
              </a:rPr>
              <a:t>Source: Internal Dept of Tourism data</a:t>
            </a:r>
            <a:endParaRPr lang="en-US" altLang="en-US" sz="1200" dirty="0">
              <a:solidFill>
                <a:prstClr val="black"/>
              </a:solidFill>
              <a:latin typeface="Times New Roman" panose="02020603050405020304" pitchFamily="18" charset="0"/>
              <a:cs typeface="Times New Roman" panose="02020603050405020304" pitchFamily="18" charset="0"/>
            </a:endParaRPr>
          </a:p>
          <a:p>
            <a:pPr defTabSz="609630" eaLnBrk="0" fontAlgn="base" hangingPunct="0">
              <a:spcBef>
                <a:spcPct val="0"/>
              </a:spcBef>
              <a:spcAft>
                <a:spcPct val="0"/>
              </a:spcAft>
            </a:pPr>
            <a:br>
              <a:rPr lang="en-US" altLang="en-US" sz="1200" dirty="0">
                <a:solidFill>
                  <a:prstClr val="black"/>
                </a:solidFill>
                <a:latin typeface="Times New Roman" panose="02020603050405020304" pitchFamily="18" charset="0"/>
                <a:cs typeface="Times New Roman" panose="02020603050405020304" pitchFamily="18" charset="0"/>
              </a:rPr>
            </a:br>
            <a:endParaRPr lang="en-US"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557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F618E-5D26-24D8-95FA-1F75617D4E6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319CD35-C9B8-A91C-14F6-BDC474AC5261}"/>
              </a:ext>
            </a:extLst>
          </p:cNvPr>
          <p:cNvSpPr/>
          <p:nvPr/>
        </p:nvSpPr>
        <p:spPr>
          <a:xfrm>
            <a:off x="0" y="0"/>
            <a:ext cx="12192000" cy="902137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pPr defTabSz="609630"/>
            <a:endParaRPr lang="en-US" sz="1200">
              <a:solidFill>
                <a:prstClr val="black"/>
              </a:solidFill>
              <a:latin typeface="Calibri"/>
            </a:endParaRPr>
          </a:p>
        </p:txBody>
      </p:sp>
      <p:pic>
        <p:nvPicPr>
          <p:cNvPr id="20" name="Picture 19">
            <a:extLst>
              <a:ext uri="{FF2B5EF4-FFF2-40B4-BE49-F238E27FC236}">
                <a16:creationId xmlns:a16="http://schemas.microsoft.com/office/drawing/2014/main" id="{6A419268-65D5-3FFA-CCF8-724AE49CF16E}"/>
              </a:ext>
            </a:extLst>
          </p:cNvPr>
          <p:cNvPicPr>
            <a:picLocks noChangeAspect="1"/>
          </p:cNvPicPr>
          <p:nvPr/>
        </p:nvPicPr>
        <p:blipFill>
          <a:blip r:embed="rId3"/>
          <a:stretch>
            <a:fillRect/>
          </a:stretch>
        </p:blipFill>
        <p:spPr>
          <a:xfrm>
            <a:off x="10914758" y="5868040"/>
            <a:ext cx="1003895" cy="1020153"/>
          </a:xfrm>
          <a:prstGeom prst="rect">
            <a:avLst/>
          </a:prstGeom>
        </p:spPr>
      </p:pic>
      <p:grpSp>
        <p:nvGrpSpPr>
          <p:cNvPr id="29" name="Group 3">
            <a:extLst>
              <a:ext uri="{FF2B5EF4-FFF2-40B4-BE49-F238E27FC236}">
                <a16:creationId xmlns:a16="http://schemas.microsoft.com/office/drawing/2014/main" id="{ACC2D43D-89E8-A5E1-12D7-0A8FA60FB1EB}"/>
              </a:ext>
            </a:extLst>
          </p:cNvPr>
          <p:cNvGrpSpPr/>
          <p:nvPr/>
        </p:nvGrpSpPr>
        <p:grpSpPr>
          <a:xfrm>
            <a:off x="-109793" y="-1471527"/>
            <a:ext cx="12301793" cy="3294054"/>
            <a:chOff x="0" y="-38100"/>
            <a:chExt cx="5529716" cy="1600709"/>
          </a:xfrm>
          <a:solidFill>
            <a:schemeClr val="tx2"/>
          </a:solidFill>
        </p:grpSpPr>
        <p:sp>
          <p:nvSpPr>
            <p:cNvPr id="30" name="Freeform 4">
              <a:extLst>
                <a:ext uri="{FF2B5EF4-FFF2-40B4-BE49-F238E27FC236}">
                  <a16:creationId xmlns:a16="http://schemas.microsoft.com/office/drawing/2014/main" id="{71536A14-784C-D5D8-9884-0A11F8C92476}"/>
                </a:ext>
              </a:extLst>
            </p:cNvPr>
            <p:cNvSpPr/>
            <p:nvPr/>
          </p:nvSpPr>
          <p:spPr>
            <a:xfrm>
              <a:off x="90651" y="702042"/>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dirty="0">
                <a:solidFill>
                  <a:prstClr val="black"/>
                </a:solidFill>
                <a:latin typeface="Calibri"/>
              </a:endParaRPr>
            </a:p>
          </p:txBody>
        </p:sp>
        <p:sp>
          <p:nvSpPr>
            <p:cNvPr id="31" name="TextBox 5">
              <a:extLst>
                <a:ext uri="{FF2B5EF4-FFF2-40B4-BE49-F238E27FC236}">
                  <a16:creationId xmlns:a16="http://schemas.microsoft.com/office/drawing/2014/main" id="{C8D29EA4-BEFC-35DF-7E3D-D469F4B7A1BB}"/>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F6F8F55A-D970-7C9B-9715-0970DF5A4CE6}"/>
              </a:ext>
            </a:extLst>
          </p:cNvPr>
          <p:cNvGrpSpPr/>
          <p:nvPr/>
        </p:nvGrpSpPr>
        <p:grpSpPr>
          <a:xfrm>
            <a:off x="101600" y="778404"/>
            <a:ext cx="863601" cy="1045289"/>
            <a:chOff x="0" y="-60443"/>
            <a:chExt cx="1050549" cy="429105"/>
          </a:xfrm>
        </p:grpSpPr>
        <p:sp>
          <p:nvSpPr>
            <p:cNvPr id="7" name="Freeform 7">
              <a:extLst>
                <a:ext uri="{FF2B5EF4-FFF2-40B4-BE49-F238E27FC236}">
                  <a16:creationId xmlns:a16="http://schemas.microsoft.com/office/drawing/2014/main" id="{AFD7F609-16B1-E0D9-E212-FCA394AE8AA4}"/>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9459B333-0956-3ACB-F239-D6CF453CC706}"/>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E5D13946-2576-C279-F4C9-FF25F1487A81}"/>
              </a:ext>
            </a:extLst>
          </p:cNvPr>
          <p:cNvGrpSpPr/>
          <p:nvPr/>
        </p:nvGrpSpPr>
        <p:grpSpPr>
          <a:xfrm>
            <a:off x="11358902" y="113974"/>
            <a:ext cx="770193" cy="814441"/>
            <a:chOff x="0" y="0"/>
            <a:chExt cx="1050549" cy="370360"/>
          </a:xfrm>
        </p:grpSpPr>
        <p:sp>
          <p:nvSpPr>
            <p:cNvPr id="10" name="Freeform 10">
              <a:extLst>
                <a:ext uri="{FF2B5EF4-FFF2-40B4-BE49-F238E27FC236}">
                  <a16:creationId xmlns:a16="http://schemas.microsoft.com/office/drawing/2014/main" id="{139A973A-2B7D-A904-F219-FC31B762AE66}"/>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DECD3404-9676-AF6B-84B5-E07D10484A16}"/>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2" name="Picture 31">
            <a:extLst>
              <a:ext uri="{FF2B5EF4-FFF2-40B4-BE49-F238E27FC236}">
                <a16:creationId xmlns:a16="http://schemas.microsoft.com/office/drawing/2014/main" id="{543E4A55-77A7-F72D-80CC-58E64C2E3B9A}"/>
              </a:ext>
            </a:extLst>
          </p:cNvPr>
          <p:cNvPicPr>
            <a:picLocks noChangeAspect="1"/>
          </p:cNvPicPr>
          <p:nvPr/>
        </p:nvPicPr>
        <p:blipFill>
          <a:blip r:embed="rId4"/>
          <a:stretch>
            <a:fillRect/>
          </a:stretch>
        </p:blipFill>
        <p:spPr>
          <a:xfrm>
            <a:off x="2337475" y="267216"/>
            <a:ext cx="7872650" cy="1282185"/>
          </a:xfrm>
          <a:prstGeom prst="rect">
            <a:avLst/>
          </a:prstGeom>
        </p:spPr>
      </p:pic>
      <p:sp>
        <p:nvSpPr>
          <p:cNvPr id="33" name="TextBox 32">
            <a:extLst>
              <a:ext uri="{FF2B5EF4-FFF2-40B4-BE49-F238E27FC236}">
                <a16:creationId xmlns:a16="http://schemas.microsoft.com/office/drawing/2014/main" id="{3C6E7421-8DF2-C888-AE4C-2B0B4EB29DDB}"/>
              </a:ext>
            </a:extLst>
          </p:cNvPr>
          <p:cNvSpPr txBox="1"/>
          <p:nvPr/>
        </p:nvSpPr>
        <p:spPr>
          <a:xfrm>
            <a:off x="2244357" y="521194"/>
            <a:ext cx="7975600" cy="707886"/>
          </a:xfrm>
          <a:prstGeom prst="rect">
            <a:avLst/>
          </a:prstGeom>
          <a:noFill/>
        </p:spPr>
        <p:txBody>
          <a:bodyPr wrap="square" rtlCol="0">
            <a:spAutoFit/>
          </a:bodyPr>
          <a:lstStyle/>
          <a:p>
            <a:pPr algn="ctr" defTabSz="609630"/>
            <a:r>
              <a:rPr lang="en-US" sz="4000" dirty="0">
                <a:solidFill>
                  <a:prstClr val="white"/>
                </a:solidFill>
                <a:latin typeface="Public Sans Bold" panose="020B0604020202020204" charset="0"/>
              </a:rPr>
              <a:t>GENERAL FUND COLLECTIONS</a:t>
            </a:r>
            <a:endParaRPr lang="en-VI" sz="4000" dirty="0">
              <a:solidFill>
                <a:prstClr val="white"/>
              </a:solidFill>
              <a:latin typeface="Public Sans Bold" panose="020B0604020202020204" charset="0"/>
            </a:endParaRPr>
          </a:p>
        </p:txBody>
      </p:sp>
      <p:sp>
        <p:nvSpPr>
          <p:cNvPr id="13" name="Rectangle 3">
            <a:extLst>
              <a:ext uri="{FF2B5EF4-FFF2-40B4-BE49-F238E27FC236}">
                <a16:creationId xmlns:a16="http://schemas.microsoft.com/office/drawing/2014/main" id="{8F715E5E-BE8B-4020-D370-C743CF40833E}"/>
              </a:ext>
            </a:extLst>
          </p:cNvPr>
          <p:cNvSpPr txBox="1">
            <a:spLocks noChangeArrowheads="1"/>
          </p:cNvSpPr>
          <p:nvPr/>
        </p:nvSpPr>
        <p:spPr>
          <a:xfrm>
            <a:off x="2032000" y="2514601"/>
            <a:ext cx="8483600" cy="4291809"/>
          </a:xfrm>
          <a:prstGeom prst="rect">
            <a:avLst/>
          </a:prstGeom>
        </p:spPr>
        <p:txBody>
          <a:bodyPr lIns="56144" tIns="28072" rIns="56144" bIns="28072">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lnSpc>
                <a:spcPct val="90000"/>
              </a:lnSpc>
              <a:buNone/>
              <a:defRPr/>
            </a:pPr>
            <a:r>
              <a:rPr lang="en-US" altLang="en-US" sz="9600" b="1" dirty="0">
                <a:solidFill>
                  <a:prstClr val="black"/>
                </a:solidFill>
                <a:latin typeface="Times New Roman" panose="02020603050405020304" pitchFamily="18" charset="0"/>
                <a:cs typeface="Times New Roman" panose="02020603050405020304" pitchFamily="18" charset="0"/>
              </a:rPr>
              <a:t>	</a:t>
            </a:r>
          </a:p>
          <a:p>
            <a:pPr marL="228611" indent="-228611" defTabSz="609630">
              <a:lnSpc>
                <a:spcPct val="90000"/>
              </a:lnSpc>
              <a:buNone/>
              <a:defRPr/>
            </a:pPr>
            <a:endParaRPr lang="en-US" altLang="en-US" sz="1267" b="1" dirty="0">
              <a:solidFill>
                <a:prstClr val="black"/>
              </a:solidFill>
              <a:latin typeface="Calibri"/>
            </a:endParaRPr>
          </a:p>
        </p:txBody>
      </p:sp>
      <p:sp>
        <p:nvSpPr>
          <p:cNvPr id="5" name="TextBox 4">
            <a:extLst>
              <a:ext uri="{FF2B5EF4-FFF2-40B4-BE49-F238E27FC236}">
                <a16:creationId xmlns:a16="http://schemas.microsoft.com/office/drawing/2014/main" id="{1D133278-C604-689F-45EC-6FAD1734F7BA}"/>
              </a:ext>
            </a:extLst>
          </p:cNvPr>
          <p:cNvSpPr txBox="1"/>
          <p:nvPr/>
        </p:nvSpPr>
        <p:spPr>
          <a:xfrm>
            <a:off x="2969342" y="1139913"/>
            <a:ext cx="6151716" cy="666977"/>
          </a:xfrm>
          <a:prstGeom prst="rect">
            <a:avLst/>
          </a:prstGeom>
          <a:noFill/>
        </p:spPr>
        <p:txBody>
          <a:bodyPr wrap="square">
            <a:spAutoFit/>
          </a:bodyPr>
          <a:lstStyle/>
          <a:p>
            <a:pPr algn="ctr" defTabSz="609630"/>
            <a:r>
              <a:rPr lang="en-US" sz="1867" b="1" dirty="0">
                <a:solidFill>
                  <a:prstClr val="white"/>
                </a:solidFill>
                <a:latin typeface="Calibri"/>
              </a:rPr>
              <a:t>(Fiscal Years 2022 - 2026)</a:t>
            </a:r>
            <a:br>
              <a:rPr lang="en-US" sz="1867" b="1" dirty="0">
                <a:solidFill>
                  <a:prstClr val="white"/>
                </a:solidFill>
                <a:latin typeface="Calibri"/>
              </a:rPr>
            </a:br>
            <a:endParaRPr lang="en-US" sz="1867" b="1" dirty="0">
              <a:solidFill>
                <a:prstClr val="white"/>
              </a:solidFill>
              <a:latin typeface="Calibri"/>
            </a:endParaRPr>
          </a:p>
        </p:txBody>
      </p:sp>
      <p:pic>
        <p:nvPicPr>
          <p:cNvPr id="4" name="Picture 3">
            <a:extLst>
              <a:ext uri="{FF2B5EF4-FFF2-40B4-BE49-F238E27FC236}">
                <a16:creationId xmlns:a16="http://schemas.microsoft.com/office/drawing/2014/main" id="{F0CADC10-AA6B-4112-3752-E7CB464E1390}"/>
              </a:ext>
            </a:extLst>
          </p:cNvPr>
          <p:cNvPicPr>
            <a:picLocks noChangeAspect="1"/>
          </p:cNvPicPr>
          <p:nvPr/>
        </p:nvPicPr>
        <p:blipFill>
          <a:blip r:embed="rId5"/>
          <a:stretch>
            <a:fillRect/>
          </a:stretch>
        </p:blipFill>
        <p:spPr>
          <a:xfrm>
            <a:off x="361396" y="2482850"/>
            <a:ext cx="10611404" cy="2726033"/>
          </a:xfrm>
          <a:prstGeom prst="rect">
            <a:avLst/>
          </a:prstGeom>
        </p:spPr>
      </p:pic>
    </p:spTree>
    <p:extLst>
      <p:ext uri="{BB962C8B-B14F-4D97-AF65-F5344CB8AC3E}">
        <p14:creationId xmlns:p14="http://schemas.microsoft.com/office/powerpoint/2010/main" val="447473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56686-A85F-1F0C-4F4D-2B14E4EA771C}"/>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DDC6DBE6-B201-EB5E-F625-D9A4E69BB068}"/>
              </a:ext>
            </a:extLst>
          </p:cNvPr>
          <p:cNvGrpSpPr/>
          <p:nvPr/>
        </p:nvGrpSpPr>
        <p:grpSpPr>
          <a:xfrm>
            <a:off x="0" y="-76654"/>
            <a:ext cx="12192000" cy="1808011"/>
            <a:chOff x="0" y="-38100"/>
            <a:chExt cx="5439065" cy="898667"/>
          </a:xfrm>
          <a:solidFill>
            <a:srgbClr val="002060"/>
          </a:solidFill>
        </p:grpSpPr>
        <p:sp>
          <p:nvSpPr>
            <p:cNvPr id="4" name="Freeform 4">
              <a:extLst>
                <a:ext uri="{FF2B5EF4-FFF2-40B4-BE49-F238E27FC236}">
                  <a16:creationId xmlns:a16="http://schemas.microsoft.com/office/drawing/2014/main" id="{97120310-33DA-9627-BA40-266B7A427FA2}"/>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ED93E032-27C6-9825-0ED9-24FC67F2BDE0}"/>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FEFF6796-EBD7-FB22-4F22-35514117C86E}"/>
              </a:ext>
            </a:extLst>
          </p:cNvPr>
          <p:cNvGrpSpPr/>
          <p:nvPr/>
        </p:nvGrpSpPr>
        <p:grpSpPr>
          <a:xfrm>
            <a:off x="0" y="686069"/>
            <a:ext cx="863601" cy="1045289"/>
            <a:chOff x="0" y="-60443"/>
            <a:chExt cx="1050549" cy="429105"/>
          </a:xfrm>
        </p:grpSpPr>
        <p:sp>
          <p:nvSpPr>
            <p:cNvPr id="7" name="Freeform 7">
              <a:extLst>
                <a:ext uri="{FF2B5EF4-FFF2-40B4-BE49-F238E27FC236}">
                  <a16:creationId xmlns:a16="http://schemas.microsoft.com/office/drawing/2014/main" id="{FFECA46B-6FD1-DC5F-BC02-3660462FE000}"/>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01A7DE6E-DD5C-A55B-AF6D-4CA406EDF48D}"/>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5B83FF6E-5BCA-8E09-88BB-BF1149EA60F7}"/>
              </a:ext>
            </a:extLst>
          </p:cNvPr>
          <p:cNvGrpSpPr/>
          <p:nvPr/>
        </p:nvGrpSpPr>
        <p:grpSpPr>
          <a:xfrm>
            <a:off x="11328400" y="-76654"/>
            <a:ext cx="863600" cy="814441"/>
            <a:chOff x="0" y="0"/>
            <a:chExt cx="1050549" cy="370360"/>
          </a:xfrm>
        </p:grpSpPr>
        <p:sp>
          <p:nvSpPr>
            <p:cNvPr id="10" name="Freeform 10">
              <a:extLst>
                <a:ext uri="{FF2B5EF4-FFF2-40B4-BE49-F238E27FC236}">
                  <a16:creationId xmlns:a16="http://schemas.microsoft.com/office/drawing/2014/main" id="{05AD925A-23A0-E5AC-BFD8-FCC0308EC015}"/>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ECE1467A-D42B-1701-FBCA-48EA4636B0F4}"/>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TextBox 13">
            <a:extLst>
              <a:ext uri="{FF2B5EF4-FFF2-40B4-BE49-F238E27FC236}">
                <a16:creationId xmlns:a16="http://schemas.microsoft.com/office/drawing/2014/main" id="{380F04DE-D0EB-27A9-5942-AA1C105542D5}"/>
              </a:ext>
            </a:extLst>
          </p:cNvPr>
          <p:cNvSpPr txBox="1"/>
          <p:nvPr/>
        </p:nvSpPr>
        <p:spPr>
          <a:xfrm>
            <a:off x="431800" y="1886570"/>
            <a:ext cx="9942095" cy="728597"/>
          </a:xfrm>
          <a:prstGeom prst="rect">
            <a:avLst/>
          </a:prstGeom>
        </p:spPr>
        <p:txBody>
          <a:bodyPr wrap="square" lIns="0" tIns="0" rIns="0" bIns="0" rtlCol="0" anchor="t">
            <a:spAutoFit/>
          </a:bodyPr>
          <a:lstStyle/>
          <a:p>
            <a:pPr algn="ctr" defTabSz="609630">
              <a:lnSpc>
                <a:spcPts val="6160"/>
              </a:lnSpc>
            </a:pPr>
            <a:r>
              <a:rPr lang="en-US" sz="4400" b="1" dirty="0">
                <a:solidFill>
                  <a:srgbClr val="000000"/>
                </a:solidFill>
                <a:latin typeface="Times New Roman" panose="02020603050405020304" pitchFamily="18" charset="0"/>
                <a:ea typeface="Mardoto Heavy"/>
                <a:cs typeface="Times New Roman" panose="02020603050405020304" pitchFamily="18" charset="0"/>
                <a:sym typeface="Mardoto Heavy"/>
              </a:rPr>
              <a:t>Regional Flights Breakdown</a:t>
            </a:r>
          </a:p>
        </p:txBody>
      </p:sp>
      <p:sp>
        <p:nvSpPr>
          <p:cNvPr id="15" name="Rectangle 2">
            <a:extLst>
              <a:ext uri="{FF2B5EF4-FFF2-40B4-BE49-F238E27FC236}">
                <a16:creationId xmlns:a16="http://schemas.microsoft.com/office/drawing/2014/main" id="{2A04AAF4-8E37-CA07-247C-2257222EB440}"/>
              </a:ext>
            </a:extLst>
          </p:cNvPr>
          <p:cNvSpPr>
            <a:spLocks noChangeArrowheads="1"/>
          </p:cNvSpPr>
          <p:nvPr/>
        </p:nvSpPr>
        <p:spPr bwMode="auto">
          <a:xfrm>
            <a:off x="856342" y="6073914"/>
            <a:ext cx="504510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defTabSz="609630" eaLnBrk="0" fontAlgn="base" hangingPunct="0">
              <a:spcBef>
                <a:spcPct val="0"/>
              </a:spcBef>
              <a:spcAft>
                <a:spcPct val="0"/>
              </a:spcAft>
            </a:pPr>
            <a:r>
              <a:rPr lang="en-US" altLang="en-US" sz="1200" i="1" dirty="0">
                <a:solidFill>
                  <a:srgbClr val="595959"/>
                </a:solidFill>
                <a:latin typeface="Times New Roman" panose="02020603050405020304" pitchFamily="18" charset="0"/>
                <a:cs typeface="Times New Roman" panose="02020603050405020304" pitchFamily="18" charset="0"/>
              </a:rPr>
              <a:t>Source: Internal Dept of Tourism data</a:t>
            </a:r>
          </a:p>
          <a:p>
            <a:pPr defTabSz="609630" eaLnBrk="0" fontAlgn="base" hangingPunct="0">
              <a:spcBef>
                <a:spcPct val="0"/>
              </a:spcBef>
              <a:spcAft>
                <a:spcPct val="0"/>
              </a:spcAft>
            </a:pPr>
            <a:r>
              <a:rPr lang="en-US" altLang="en-US" sz="1200" i="1" dirty="0">
                <a:solidFill>
                  <a:srgbClr val="595959"/>
                </a:solidFill>
                <a:latin typeface="Times New Roman" panose="02020603050405020304" pitchFamily="18" charset="0"/>
                <a:cs typeface="Times New Roman" panose="02020603050405020304" pitchFamily="18" charset="0"/>
              </a:rPr>
              <a:t>Seats decreased primarily due to Silver Airways' departure.</a:t>
            </a:r>
          </a:p>
          <a:p>
            <a:pPr defTabSz="609630" eaLnBrk="0" fontAlgn="base" hangingPunct="0">
              <a:spcBef>
                <a:spcPct val="0"/>
              </a:spcBef>
              <a:spcAft>
                <a:spcPct val="0"/>
              </a:spcAft>
            </a:pPr>
            <a:r>
              <a:rPr lang="en-US" altLang="en-US" sz="1200" i="1" dirty="0">
                <a:solidFill>
                  <a:srgbClr val="595959"/>
                </a:solidFill>
                <a:latin typeface="Times New Roman" panose="02020603050405020304" pitchFamily="18" charset="0"/>
                <a:cs typeface="Times New Roman" panose="02020603050405020304" pitchFamily="18" charset="0"/>
              </a:rPr>
              <a:t>Contour Aviation added 115 flights.</a:t>
            </a:r>
            <a:endParaRPr lang="en-US" altLang="en-US" sz="1200" dirty="0">
              <a:solidFill>
                <a:prstClr val="black"/>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432EFB1-61DF-7E12-287A-29622D5AE51A}"/>
              </a:ext>
            </a:extLst>
          </p:cNvPr>
          <p:cNvGraphicFramePr>
            <a:graphicFrameLocks noGrp="1"/>
          </p:cNvGraphicFramePr>
          <p:nvPr/>
        </p:nvGraphicFramePr>
        <p:xfrm>
          <a:off x="882650" y="3441430"/>
          <a:ext cx="4670320" cy="1926617"/>
        </p:xfrm>
        <a:graphic>
          <a:graphicData uri="http://schemas.openxmlformats.org/drawingml/2006/table">
            <a:tbl>
              <a:tblPr/>
              <a:tblGrid>
                <a:gridCol w="1748255">
                  <a:extLst>
                    <a:ext uri="{9D8B030D-6E8A-4147-A177-3AD203B41FA5}">
                      <a16:colId xmlns:a16="http://schemas.microsoft.com/office/drawing/2014/main" val="4291330766"/>
                    </a:ext>
                  </a:extLst>
                </a:gridCol>
                <a:gridCol w="1507958">
                  <a:extLst>
                    <a:ext uri="{9D8B030D-6E8A-4147-A177-3AD203B41FA5}">
                      <a16:colId xmlns:a16="http://schemas.microsoft.com/office/drawing/2014/main" val="2127359138"/>
                    </a:ext>
                  </a:extLst>
                </a:gridCol>
                <a:gridCol w="1414107">
                  <a:extLst>
                    <a:ext uri="{9D8B030D-6E8A-4147-A177-3AD203B41FA5}">
                      <a16:colId xmlns:a16="http://schemas.microsoft.com/office/drawing/2014/main" val="3185186668"/>
                    </a:ext>
                  </a:extLst>
                </a:gridCol>
              </a:tblGrid>
              <a:tr h="385323">
                <a:tc>
                  <a:txBody>
                    <a:bodyPr/>
                    <a:lstStyle/>
                    <a:p>
                      <a:pPr marL="85725" rtl="0" fontAlgn="ctr">
                        <a:buNone/>
                      </a:pPr>
                      <a:r>
                        <a:rPr lang="en-US" sz="1200" b="1" i="0" u="none" strike="noStrike" dirty="0">
                          <a:solidFill>
                            <a:srgbClr val="FFFFFF"/>
                          </a:solidFill>
                          <a:effectLst/>
                          <a:latin typeface="Times New Roman" panose="02020603050405020304" pitchFamily="18" charset="0"/>
                          <a:cs typeface="Times New Roman" panose="02020603050405020304" pitchFamily="18" charset="0"/>
                        </a:rPr>
                        <a:t>Regional Aircraft - STT</a:t>
                      </a:r>
                      <a:endParaRPr lang="en-US" sz="12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272362"/>
                    </a:solidFill>
                  </a:tcPr>
                </a:tc>
                <a:tc>
                  <a:txBody>
                    <a:bodyPr/>
                    <a:lstStyle/>
                    <a:p>
                      <a:pPr marL="635" algn="ctr" rtl="0" fontAlgn="ctr">
                        <a:buNone/>
                      </a:pPr>
                      <a:r>
                        <a:rPr lang="en-US" sz="1200" b="1" i="0" u="none" strike="noStrike" dirty="0">
                          <a:solidFill>
                            <a:srgbClr val="FFFFFF"/>
                          </a:solidFill>
                          <a:effectLst/>
                          <a:latin typeface="Times New Roman" panose="02020603050405020304" pitchFamily="18" charset="0"/>
                          <a:cs typeface="Times New Roman" panose="02020603050405020304" pitchFamily="18" charset="0"/>
                        </a:rPr>
                        <a:t>Weekly Flights</a:t>
                      </a:r>
                      <a:endParaRPr lang="en-US" sz="12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272362"/>
                    </a:solidFill>
                  </a:tcPr>
                </a:tc>
                <a:tc>
                  <a:txBody>
                    <a:bodyPr/>
                    <a:lstStyle/>
                    <a:p>
                      <a:pPr algn="ctr" rtl="0" fontAlgn="ctr">
                        <a:buNone/>
                      </a:pPr>
                      <a:r>
                        <a:rPr lang="en-US" sz="1200" b="1" i="0" u="none" strike="noStrike" dirty="0">
                          <a:solidFill>
                            <a:srgbClr val="FFFFFF"/>
                          </a:solidFill>
                          <a:effectLst/>
                          <a:latin typeface="Times New Roman" panose="02020603050405020304" pitchFamily="18" charset="0"/>
                          <a:cs typeface="Times New Roman" panose="02020603050405020304" pitchFamily="18" charset="0"/>
                        </a:rPr>
                        <a:t>Seats</a:t>
                      </a:r>
                      <a:endParaRPr lang="en-US" sz="12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272362"/>
                    </a:solidFill>
                  </a:tcPr>
                </a:tc>
                <a:extLst>
                  <a:ext uri="{0D108BD9-81ED-4DB2-BD59-A6C34878D82A}">
                    <a16:rowId xmlns:a16="http://schemas.microsoft.com/office/drawing/2014/main" val="2107624836"/>
                  </a:ext>
                </a:extLst>
              </a:tr>
              <a:tr h="385323">
                <a:tc>
                  <a:txBody>
                    <a:bodyPr/>
                    <a:lstStyle/>
                    <a:p>
                      <a:pPr marL="85725" marR="0" lvl="0" indent="0" algn="l" defTabSz="914400" rtl="0" eaLnBrk="1" fontAlgn="ctr" latinLnBrk="0" hangingPunct="1">
                        <a:lnSpc>
                          <a:spcPct val="100000"/>
                        </a:lnSpc>
                        <a:spcBef>
                          <a:spcPts val="0"/>
                        </a:spcBef>
                        <a:spcAft>
                          <a:spcPts val="0"/>
                        </a:spcAft>
                        <a:buClrTx/>
                        <a:buSzTx/>
                        <a:buFontTx/>
                        <a:buNone/>
                        <a:tabLst/>
                        <a:defRPr/>
                      </a:pPr>
                      <a:r>
                        <a:rPr lang="en-US" sz="1100" b="1" i="0" u="none" strike="noStrike" dirty="0">
                          <a:solidFill>
                            <a:srgbClr val="000000"/>
                          </a:solidFill>
                          <a:effectLst/>
                          <a:latin typeface="Times New Roman" panose="02020603050405020304" pitchFamily="18" charset="0"/>
                          <a:cs typeface="Times New Roman" panose="02020603050405020304" pitchFamily="18" charset="0"/>
                        </a:rPr>
                        <a:t>Winter 2024-25</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dirty="0">
                          <a:effectLst/>
                          <a:latin typeface="Times New Roman" panose="02020603050405020304" pitchFamily="18" charset="0"/>
                          <a:cs typeface="Times New Roman" panose="02020603050405020304" pitchFamily="18" charset="0"/>
                        </a:rPr>
                        <a:t>169</a:t>
                      </a: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dirty="0">
                          <a:effectLst/>
                          <a:latin typeface="Times New Roman" panose="02020603050405020304" pitchFamily="18" charset="0"/>
                          <a:cs typeface="Times New Roman" panose="02020603050405020304" pitchFamily="18" charset="0"/>
                        </a:rPr>
                        <a:t>2,419</a:t>
                      </a: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extLst>
                  <a:ext uri="{0D108BD9-81ED-4DB2-BD59-A6C34878D82A}">
                    <a16:rowId xmlns:a16="http://schemas.microsoft.com/office/drawing/2014/main" val="1528033758"/>
                  </a:ext>
                </a:extLst>
              </a:tr>
              <a:tr h="385323">
                <a:tc>
                  <a:txBody>
                    <a:bodyPr/>
                    <a:lstStyle/>
                    <a:p>
                      <a:pPr marL="85725" marR="0" lvl="0" indent="0" algn="l" defTabSz="914400" rtl="0" eaLnBrk="1" fontAlgn="ctr" latinLnBrk="0" hangingPunct="1">
                        <a:lnSpc>
                          <a:spcPct val="100000"/>
                        </a:lnSpc>
                        <a:spcBef>
                          <a:spcPts val="0"/>
                        </a:spcBef>
                        <a:spcAft>
                          <a:spcPts val="0"/>
                        </a:spcAft>
                        <a:buClrTx/>
                        <a:buSzTx/>
                        <a:buFontTx/>
                        <a:buNone/>
                        <a:tabLst/>
                        <a:defRPr/>
                      </a:pPr>
                      <a:r>
                        <a:rPr lang="en-US" sz="1100" b="1" i="0" u="none" strike="noStrike" dirty="0">
                          <a:solidFill>
                            <a:srgbClr val="000000"/>
                          </a:solidFill>
                          <a:effectLst/>
                          <a:latin typeface="Times New Roman" panose="02020603050405020304" pitchFamily="18" charset="0"/>
                          <a:cs typeface="Times New Roman" panose="02020603050405020304" pitchFamily="18" charset="0"/>
                        </a:rPr>
                        <a:t>Summer 2025</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dirty="0">
                          <a:effectLst/>
                          <a:latin typeface="Times New Roman" panose="02020603050405020304" pitchFamily="18" charset="0"/>
                          <a:cs typeface="Times New Roman" panose="02020603050405020304" pitchFamily="18" charset="0"/>
                        </a:rPr>
                        <a:t>177</a:t>
                      </a: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dirty="0">
                          <a:effectLst/>
                          <a:latin typeface="Times New Roman" panose="02020603050405020304" pitchFamily="18" charset="0"/>
                          <a:cs typeface="Times New Roman" panose="02020603050405020304" pitchFamily="18" charset="0"/>
                        </a:rPr>
                        <a:t>2,304</a:t>
                      </a: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extLst>
                  <a:ext uri="{0D108BD9-81ED-4DB2-BD59-A6C34878D82A}">
                    <a16:rowId xmlns:a16="http://schemas.microsoft.com/office/drawing/2014/main" val="489422741"/>
                  </a:ext>
                </a:extLst>
              </a:tr>
              <a:tr h="385323">
                <a:tc>
                  <a:txBody>
                    <a:bodyPr/>
                    <a:lstStyle/>
                    <a:p>
                      <a:pPr marL="85725" rtl="0" fontAlgn="ctr">
                        <a:buNone/>
                      </a:pPr>
                      <a:r>
                        <a:rPr lang="en-US" sz="1100" b="1" i="0" u="none" strike="noStrike" dirty="0">
                          <a:solidFill>
                            <a:srgbClr val="000000"/>
                          </a:solidFill>
                          <a:effectLst/>
                          <a:latin typeface="Times New Roman" panose="02020603050405020304" pitchFamily="18" charset="0"/>
                          <a:cs typeface="Times New Roman" panose="02020603050405020304" pitchFamily="18" charset="0"/>
                        </a:rPr>
                        <a:t>Winter 2025-26</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110</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1,216</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extLst>
                  <a:ext uri="{0D108BD9-81ED-4DB2-BD59-A6C34878D82A}">
                    <a16:rowId xmlns:a16="http://schemas.microsoft.com/office/drawing/2014/main" val="4093849165"/>
                  </a:ext>
                </a:extLst>
              </a:tr>
              <a:tr h="385323">
                <a:tc>
                  <a:txBody>
                    <a:bodyPr/>
                    <a:lstStyle/>
                    <a:p>
                      <a:pPr marL="85725" rtl="0" fontAlgn="ctr">
                        <a:buNone/>
                      </a:pPr>
                      <a:r>
                        <a:rPr lang="en-US" sz="1100" b="1" i="0" u="none" strike="noStrike" dirty="0">
                          <a:solidFill>
                            <a:srgbClr val="000000"/>
                          </a:solidFill>
                          <a:effectLst/>
                          <a:latin typeface="Times New Roman" panose="02020603050405020304" pitchFamily="18" charset="0"/>
                          <a:cs typeface="Times New Roman" panose="02020603050405020304" pitchFamily="18" charset="0"/>
                        </a:rPr>
                        <a:t>Summer 2026</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111</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1,192</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extLst>
                  <a:ext uri="{0D108BD9-81ED-4DB2-BD59-A6C34878D82A}">
                    <a16:rowId xmlns:a16="http://schemas.microsoft.com/office/drawing/2014/main" val="1776718321"/>
                  </a:ext>
                </a:extLst>
              </a:tr>
            </a:tbl>
          </a:graphicData>
        </a:graphic>
      </p:graphicFrame>
      <p:graphicFrame>
        <p:nvGraphicFramePr>
          <p:cNvPr id="16" name="Table 15">
            <a:extLst>
              <a:ext uri="{FF2B5EF4-FFF2-40B4-BE49-F238E27FC236}">
                <a16:creationId xmlns:a16="http://schemas.microsoft.com/office/drawing/2014/main" id="{FA29BE4B-92B6-4F9F-80BC-4D1C1625FD85}"/>
              </a:ext>
            </a:extLst>
          </p:cNvPr>
          <p:cNvGraphicFramePr>
            <a:graphicFrameLocks noGrp="1"/>
          </p:cNvGraphicFramePr>
          <p:nvPr/>
        </p:nvGraphicFramePr>
        <p:xfrm>
          <a:off x="6165849" y="3412598"/>
          <a:ext cx="5162552" cy="1926617"/>
        </p:xfrm>
        <a:graphic>
          <a:graphicData uri="http://schemas.openxmlformats.org/drawingml/2006/table">
            <a:tbl>
              <a:tblPr/>
              <a:tblGrid>
                <a:gridCol w="1919373">
                  <a:extLst>
                    <a:ext uri="{9D8B030D-6E8A-4147-A177-3AD203B41FA5}">
                      <a16:colId xmlns:a16="http://schemas.microsoft.com/office/drawing/2014/main" val="3315988468"/>
                    </a:ext>
                  </a:extLst>
                </a:gridCol>
                <a:gridCol w="1679073">
                  <a:extLst>
                    <a:ext uri="{9D8B030D-6E8A-4147-A177-3AD203B41FA5}">
                      <a16:colId xmlns:a16="http://schemas.microsoft.com/office/drawing/2014/main" val="878536368"/>
                    </a:ext>
                  </a:extLst>
                </a:gridCol>
                <a:gridCol w="1564106">
                  <a:extLst>
                    <a:ext uri="{9D8B030D-6E8A-4147-A177-3AD203B41FA5}">
                      <a16:colId xmlns:a16="http://schemas.microsoft.com/office/drawing/2014/main" val="388342648"/>
                    </a:ext>
                  </a:extLst>
                </a:gridCol>
              </a:tblGrid>
              <a:tr h="385323">
                <a:tc>
                  <a:txBody>
                    <a:bodyPr/>
                    <a:lstStyle/>
                    <a:p>
                      <a:pPr marL="85725" rtl="0" fontAlgn="ctr">
                        <a:buNone/>
                      </a:pPr>
                      <a:r>
                        <a:rPr lang="en-US" sz="1200" b="1" i="0" u="none" strike="noStrike" dirty="0">
                          <a:solidFill>
                            <a:srgbClr val="FFFFFF"/>
                          </a:solidFill>
                          <a:effectLst/>
                          <a:latin typeface="Times New Roman" panose="02020603050405020304" pitchFamily="18" charset="0"/>
                          <a:cs typeface="Times New Roman" panose="02020603050405020304" pitchFamily="18" charset="0"/>
                        </a:rPr>
                        <a:t>Regional Aircraft - STX</a:t>
                      </a:r>
                      <a:endParaRPr lang="en-US" sz="12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272362"/>
                    </a:solidFill>
                  </a:tcPr>
                </a:tc>
                <a:tc>
                  <a:txBody>
                    <a:bodyPr/>
                    <a:lstStyle/>
                    <a:p>
                      <a:pPr marL="635" algn="ctr" rtl="0" fontAlgn="ctr">
                        <a:buNone/>
                      </a:pPr>
                      <a:r>
                        <a:rPr lang="en-US" sz="1200" b="1" i="0" u="none" strike="noStrike" dirty="0">
                          <a:solidFill>
                            <a:srgbClr val="FFFFFF"/>
                          </a:solidFill>
                          <a:effectLst/>
                          <a:latin typeface="Times New Roman" panose="02020603050405020304" pitchFamily="18" charset="0"/>
                          <a:cs typeface="Times New Roman" panose="02020603050405020304" pitchFamily="18" charset="0"/>
                        </a:rPr>
                        <a:t>Weekly Flights</a:t>
                      </a:r>
                      <a:endParaRPr lang="en-US" sz="12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272362"/>
                    </a:solidFill>
                  </a:tcPr>
                </a:tc>
                <a:tc>
                  <a:txBody>
                    <a:bodyPr/>
                    <a:lstStyle/>
                    <a:p>
                      <a:pPr algn="ctr" rtl="0" fontAlgn="ctr">
                        <a:buNone/>
                      </a:pPr>
                      <a:r>
                        <a:rPr lang="en-US" sz="1200" b="1" i="0" u="none" strike="noStrike" dirty="0">
                          <a:solidFill>
                            <a:srgbClr val="FFFFFF"/>
                          </a:solidFill>
                          <a:effectLst/>
                          <a:latin typeface="Times New Roman" panose="02020603050405020304" pitchFamily="18" charset="0"/>
                          <a:cs typeface="Times New Roman" panose="02020603050405020304" pitchFamily="18" charset="0"/>
                        </a:rPr>
                        <a:t>Seats</a:t>
                      </a:r>
                      <a:endParaRPr lang="en-US" sz="12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272362"/>
                    </a:solidFill>
                  </a:tcPr>
                </a:tc>
                <a:extLst>
                  <a:ext uri="{0D108BD9-81ED-4DB2-BD59-A6C34878D82A}">
                    <a16:rowId xmlns:a16="http://schemas.microsoft.com/office/drawing/2014/main" val="2049574494"/>
                  </a:ext>
                </a:extLst>
              </a:tr>
              <a:tr h="385323">
                <a:tc>
                  <a:txBody>
                    <a:bodyPr/>
                    <a:lstStyle/>
                    <a:p>
                      <a:pPr marL="85725" marR="0" lvl="0" indent="0" algn="l" defTabSz="914400" rtl="0" eaLnBrk="1" fontAlgn="ctr" latinLnBrk="0" hangingPunct="1">
                        <a:lnSpc>
                          <a:spcPct val="100000"/>
                        </a:lnSpc>
                        <a:spcBef>
                          <a:spcPts val="0"/>
                        </a:spcBef>
                        <a:spcAft>
                          <a:spcPts val="0"/>
                        </a:spcAft>
                        <a:buClrTx/>
                        <a:buSzTx/>
                        <a:buFontTx/>
                        <a:buNone/>
                        <a:tabLst/>
                        <a:defRPr/>
                      </a:pPr>
                      <a:r>
                        <a:rPr lang="en-US" sz="1100" b="1" i="0" u="none" strike="noStrike" dirty="0">
                          <a:solidFill>
                            <a:srgbClr val="000000"/>
                          </a:solidFill>
                          <a:effectLst/>
                          <a:latin typeface="Times New Roman" panose="02020603050405020304" pitchFamily="18" charset="0"/>
                          <a:cs typeface="Times New Roman" panose="02020603050405020304" pitchFamily="18" charset="0"/>
                        </a:rPr>
                        <a:t>Winter 2024-25</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dirty="0">
                          <a:effectLst/>
                          <a:latin typeface="Times New Roman" panose="02020603050405020304" pitchFamily="18" charset="0"/>
                          <a:cs typeface="Times New Roman" panose="02020603050405020304" pitchFamily="18" charset="0"/>
                        </a:rPr>
                        <a:t>113</a:t>
                      </a: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dirty="0">
                          <a:effectLst/>
                          <a:latin typeface="Times New Roman" panose="02020603050405020304" pitchFamily="18" charset="0"/>
                          <a:cs typeface="Times New Roman" panose="02020603050405020304" pitchFamily="18" charset="0"/>
                        </a:rPr>
                        <a:t>2,173</a:t>
                      </a: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extLst>
                  <a:ext uri="{0D108BD9-81ED-4DB2-BD59-A6C34878D82A}">
                    <a16:rowId xmlns:a16="http://schemas.microsoft.com/office/drawing/2014/main" val="3340631208"/>
                  </a:ext>
                </a:extLst>
              </a:tr>
              <a:tr h="385323">
                <a:tc>
                  <a:txBody>
                    <a:bodyPr/>
                    <a:lstStyle/>
                    <a:p>
                      <a:pPr marL="85725" marR="0" lvl="0" indent="0" algn="l" defTabSz="914400" rtl="0" eaLnBrk="1" fontAlgn="ctr" latinLnBrk="0" hangingPunct="1">
                        <a:lnSpc>
                          <a:spcPct val="100000"/>
                        </a:lnSpc>
                        <a:spcBef>
                          <a:spcPts val="0"/>
                        </a:spcBef>
                        <a:spcAft>
                          <a:spcPts val="0"/>
                        </a:spcAft>
                        <a:buClrTx/>
                        <a:buSzTx/>
                        <a:buFontTx/>
                        <a:buNone/>
                        <a:tabLst/>
                        <a:defRPr/>
                      </a:pPr>
                      <a:r>
                        <a:rPr lang="en-US" sz="1100" b="1" i="0" u="none" strike="noStrike" dirty="0">
                          <a:solidFill>
                            <a:srgbClr val="000000"/>
                          </a:solidFill>
                          <a:effectLst/>
                          <a:latin typeface="Times New Roman" panose="02020603050405020304" pitchFamily="18" charset="0"/>
                          <a:cs typeface="Times New Roman" panose="02020603050405020304" pitchFamily="18" charset="0"/>
                        </a:rPr>
                        <a:t>Summer 2025</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dirty="0">
                          <a:effectLst/>
                          <a:latin typeface="Times New Roman" panose="02020603050405020304" pitchFamily="18" charset="0"/>
                          <a:cs typeface="Times New Roman" panose="02020603050405020304" pitchFamily="18" charset="0"/>
                        </a:rPr>
                        <a:t>111</a:t>
                      </a: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dirty="0">
                          <a:effectLst/>
                          <a:latin typeface="Times New Roman" panose="02020603050405020304" pitchFamily="18" charset="0"/>
                          <a:cs typeface="Times New Roman" panose="02020603050405020304" pitchFamily="18" charset="0"/>
                        </a:rPr>
                        <a:t>1,580</a:t>
                      </a: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extLst>
                  <a:ext uri="{0D108BD9-81ED-4DB2-BD59-A6C34878D82A}">
                    <a16:rowId xmlns:a16="http://schemas.microsoft.com/office/drawing/2014/main" val="1973674735"/>
                  </a:ext>
                </a:extLst>
              </a:tr>
              <a:tr h="385323">
                <a:tc>
                  <a:txBody>
                    <a:bodyPr/>
                    <a:lstStyle/>
                    <a:p>
                      <a:pPr marL="85725" rtl="0" fontAlgn="ctr">
                        <a:buNone/>
                      </a:pPr>
                      <a:r>
                        <a:rPr lang="en-US" sz="1100" b="1" i="0" u="none" strike="noStrike" dirty="0">
                          <a:solidFill>
                            <a:srgbClr val="000000"/>
                          </a:solidFill>
                          <a:effectLst/>
                          <a:latin typeface="Times New Roman" panose="02020603050405020304" pitchFamily="18" charset="0"/>
                          <a:cs typeface="Times New Roman" panose="02020603050405020304" pitchFamily="18" charset="0"/>
                        </a:rPr>
                        <a:t>Winter 2025-26</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58</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527</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extLst>
                  <a:ext uri="{0D108BD9-81ED-4DB2-BD59-A6C34878D82A}">
                    <a16:rowId xmlns:a16="http://schemas.microsoft.com/office/drawing/2014/main" val="507584976"/>
                  </a:ext>
                </a:extLst>
              </a:tr>
              <a:tr h="385323">
                <a:tc>
                  <a:txBody>
                    <a:bodyPr/>
                    <a:lstStyle/>
                    <a:p>
                      <a:pPr marL="85725" rtl="0" fontAlgn="ctr">
                        <a:buNone/>
                      </a:pPr>
                      <a:r>
                        <a:rPr lang="en-US" sz="1100" b="1" i="0" u="none" strike="noStrike" dirty="0">
                          <a:solidFill>
                            <a:srgbClr val="000000"/>
                          </a:solidFill>
                          <a:effectLst/>
                          <a:latin typeface="Times New Roman" panose="02020603050405020304" pitchFamily="18" charset="0"/>
                          <a:cs typeface="Times New Roman" panose="02020603050405020304" pitchFamily="18" charset="0"/>
                        </a:rPr>
                        <a:t>Summer 2026</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56</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tc>
                  <a:txBody>
                    <a:bodyPr/>
                    <a:lstStyle/>
                    <a:p>
                      <a:pPr algn="ctr" rtl="0" fontAlgn="ctr">
                        <a:buNone/>
                      </a:pPr>
                      <a:r>
                        <a:rPr lang="en-US" sz="1100" b="0" i="0" u="none" strike="noStrike" dirty="0">
                          <a:solidFill>
                            <a:srgbClr val="000000"/>
                          </a:solidFill>
                          <a:effectLst/>
                          <a:latin typeface="Times New Roman" panose="02020603050405020304" pitchFamily="18" charset="0"/>
                          <a:cs typeface="Times New Roman" panose="02020603050405020304" pitchFamily="18" charset="0"/>
                        </a:rPr>
                        <a:t>507</a:t>
                      </a:r>
                      <a:endParaRPr lang="en-US" sz="1100" dirty="0">
                        <a:effectLst/>
                        <a:latin typeface="Times New Roman" panose="02020603050405020304" pitchFamily="18" charset="0"/>
                        <a:cs typeface="Times New Roman" panose="02020603050405020304" pitchFamily="18" charset="0"/>
                      </a:endParaRPr>
                    </a:p>
                  </a:txBody>
                  <a:tcPr marL="60960" marR="60960" marT="30480" marB="30480" anchor="ctr">
                    <a:lnL w="9525" cap="flat" cmpd="sng" algn="ctr">
                      <a:solidFill>
                        <a:srgbClr val="272362"/>
                      </a:solidFill>
                      <a:prstDash val="solid"/>
                      <a:round/>
                      <a:headEnd type="none" w="med" len="med"/>
                      <a:tailEnd type="none" w="med" len="med"/>
                    </a:lnL>
                    <a:lnR w="9525" cap="flat" cmpd="sng" algn="ctr">
                      <a:solidFill>
                        <a:srgbClr val="272362"/>
                      </a:solidFill>
                      <a:prstDash val="solid"/>
                      <a:round/>
                      <a:headEnd type="none" w="med" len="med"/>
                      <a:tailEnd type="none" w="med" len="med"/>
                    </a:lnR>
                    <a:lnT w="9525" cap="flat" cmpd="sng" algn="ctr">
                      <a:solidFill>
                        <a:srgbClr val="272362"/>
                      </a:solidFill>
                      <a:prstDash val="solid"/>
                      <a:round/>
                      <a:headEnd type="none" w="med" len="med"/>
                      <a:tailEnd type="none" w="med" len="med"/>
                    </a:lnT>
                    <a:lnB w="9525" cap="flat" cmpd="sng" algn="ctr">
                      <a:solidFill>
                        <a:srgbClr val="272362"/>
                      </a:solidFill>
                      <a:prstDash val="solid"/>
                      <a:round/>
                      <a:headEnd type="none" w="med" len="med"/>
                      <a:tailEnd type="none" w="med" len="med"/>
                    </a:lnB>
                    <a:solidFill>
                      <a:srgbClr val="FFFFFF"/>
                    </a:solidFill>
                  </a:tcPr>
                </a:tc>
                <a:extLst>
                  <a:ext uri="{0D108BD9-81ED-4DB2-BD59-A6C34878D82A}">
                    <a16:rowId xmlns:a16="http://schemas.microsoft.com/office/drawing/2014/main" val="905150936"/>
                  </a:ext>
                </a:extLst>
              </a:tr>
            </a:tbl>
          </a:graphicData>
        </a:graphic>
      </p:graphicFrame>
    </p:spTree>
    <p:extLst>
      <p:ext uri="{BB962C8B-B14F-4D97-AF65-F5344CB8AC3E}">
        <p14:creationId xmlns:p14="http://schemas.microsoft.com/office/powerpoint/2010/main" val="2930850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94543-8514-3D21-A3A8-A79702C993E0}"/>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E7BDCD5-8092-A69E-8245-DD54FFD7D4D4}"/>
              </a:ext>
            </a:extLst>
          </p:cNvPr>
          <p:cNvGrpSpPr/>
          <p:nvPr/>
        </p:nvGrpSpPr>
        <p:grpSpPr>
          <a:xfrm>
            <a:off x="0" y="-76654"/>
            <a:ext cx="12192000" cy="1808011"/>
            <a:chOff x="0" y="-38100"/>
            <a:chExt cx="5439065" cy="898667"/>
          </a:xfrm>
          <a:solidFill>
            <a:srgbClr val="002060"/>
          </a:solidFill>
        </p:grpSpPr>
        <p:sp>
          <p:nvSpPr>
            <p:cNvPr id="4" name="Freeform 4">
              <a:extLst>
                <a:ext uri="{FF2B5EF4-FFF2-40B4-BE49-F238E27FC236}">
                  <a16:creationId xmlns:a16="http://schemas.microsoft.com/office/drawing/2014/main" id="{017B7EF1-3D51-9FC7-449C-460EE3706DFB}"/>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EA7541EC-1524-BF10-ED0C-3A69A5D45383}"/>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08F56921-729B-5B43-BF34-F3692C3FFE05}"/>
              </a:ext>
            </a:extLst>
          </p:cNvPr>
          <p:cNvGrpSpPr/>
          <p:nvPr/>
        </p:nvGrpSpPr>
        <p:grpSpPr>
          <a:xfrm>
            <a:off x="0" y="686069"/>
            <a:ext cx="863601" cy="1045289"/>
            <a:chOff x="0" y="-60443"/>
            <a:chExt cx="1050549" cy="429105"/>
          </a:xfrm>
        </p:grpSpPr>
        <p:sp>
          <p:nvSpPr>
            <p:cNvPr id="7" name="Freeform 7">
              <a:extLst>
                <a:ext uri="{FF2B5EF4-FFF2-40B4-BE49-F238E27FC236}">
                  <a16:creationId xmlns:a16="http://schemas.microsoft.com/office/drawing/2014/main" id="{8D87A9DF-B9C5-3908-FAE1-2F060FBA0177}"/>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2F5D26F7-11AF-777A-238F-0730236F14AE}"/>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5912CF8A-F243-AABF-FAB5-2FC1B01FB194}"/>
              </a:ext>
            </a:extLst>
          </p:cNvPr>
          <p:cNvGrpSpPr/>
          <p:nvPr/>
        </p:nvGrpSpPr>
        <p:grpSpPr>
          <a:xfrm>
            <a:off x="11328400" y="-76654"/>
            <a:ext cx="863600" cy="814441"/>
            <a:chOff x="0" y="0"/>
            <a:chExt cx="1050549" cy="370360"/>
          </a:xfrm>
        </p:grpSpPr>
        <p:sp>
          <p:nvSpPr>
            <p:cNvPr id="10" name="Freeform 10">
              <a:extLst>
                <a:ext uri="{FF2B5EF4-FFF2-40B4-BE49-F238E27FC236}">
                  <a16:creationId xmlns:a16="http://schemas.microsoft.com/office/drawing/2014/main" id="{6D98E69C-E46E-73D4-6E37-5D35B8F22921}"/>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CEE0C35A-5441-D648-E451-AF211363BF06}"/>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TextBox 13">
            <a:extLst>
              <a:ext uri="{FF2B5EF4-FFF2-40B4-BE49-F238E27FC236}">
                <a16:creationId xmlns:a16="http://schemas.microsoft.com/office/drawing/2014/main" id="{1A69DDC1-4B21-B982-691F-16925477B112}"/>
              </a:ext>
            </a:extLst>
          </p:cNvPr>
          <p:cNvSpPr txBox="1"/>
          <p:nvPr/>
        </p:nvSpPr>
        <p:spPr>
          <a:xfrm>
            <a:off x="431800" y="1886570"/>
            <a:ext cx="9942095" cy="728597"/>
          </a:xfrm>
          <a:prstGeom prst="rect">
            <a:avLst/>
          </a:prstGeom>
        </p:spPr>
        <p:txBody>
          <a:bodyPr wrap="square" lIns="0" tIns="0" rIns="0" bIns="0" rtlCol="0" anchor="t">
            <a:spAutoFit/>
          </a:bodyPr>
          <a:lstStyle/>
          <a:p>
            <a:pPr algn="ctr" defTabSz="609630">
              <a:lnSpc>
                <a:spcPts val="6160"/>
              </a:lnSpc>
            </a:pPr>
            <a:r>
              <a:rPr lang="en-US" sz="4400" b="1" dirty="0">
                <a:solidFill>
                  <a:srgbClr val="000000"/>
                </a:solidFill>
                <a:latin typeface="Times New Roman" panose="02020603050405020304" pitchFamily="18" charset="0"/>
                <a:ea typeface="Mardoto Heavy"/>
                <a:cs typeface="Times New Roman" panose="02020603050405020304" pitchFamily="18" charset="0"/>
                <a:sym typeface="Mardoto Heavy"/>
              </a:rPr>
              <a:t>Weekly Flights/Seat – Continental U.S.  </a:t>
            </a:r>
          </a:p>
        </p:txBody>
      </p:sp>
      <p:sp>
        <p:nvSpPr>
          <p:cNvPr id="15" name="Rectangle 2">
            <a:extLst>
              <a:ext uri="{FF2B5EF4-FFF2-40B4-BE49-F238E27FC236}">
                <a16:creationId xmlns:a16="http://schemas.microsoft.com/office/drawing/2014/main" id="{13BB7460-60EC-890D-6391-379CC3907043}"/>
              </a:ext>
            </a:extLst>
          </p:cNvPr>
          <p:cNvSpPr>
            <a:spLocks noChangeArrowheads="1"/>
          </p:cNvSpPr>
          <p:nvPr/>
        </p:nvSpPr>
        <p:spPr bwMode="auto">
          <a:xfrm>
            <a:off x="856343" y="6073914"/>
            <a:ext cx="3461657"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defTabSz="609630" eaLnBrk="0" fontAlgn="base" hangingPunct="0">
              <a:spcBef>
                <a:spcPct val="0"/>
              </a:spcBef>
              <a:spcAft>
                <a:spcPct val="0"/>
              </a:spcAft>
            </a:pPr>
            <a:r>
              <a:rPr lang="en-US" altLang="en-US" sz="1200" i="1" dirty="0">
                <a:solidFill>
                  <a:srgbClr val="595959"/>
                </a:solidFill>
                <a:latin typeface="Times New Roman" panose="02020603050405020304" pitchFamily="18" charset="0"/>
                <a:cs typeface="Times New Roman" panose="02020603050405020304" pitchFamily="18" charset="0"/>
              </a:rPr>
              <a:t>Source: Internal Dept of Tourism data</a:t>
            </a:r>
            <a:endParaRPr lang="en-US" altLang="en-US" sz="1200" dirty="0">
              <a:solidFill>
                <a:prstClr val="black"/>
              </a:solidFill>
              <a:latin typeface="Times New Roman" panose="02020603050405020304" pitchFamily="18" charset="0"/>
              <a:cs typeface="Times New Roman" panose="02020603050405020304" pitchFamily="18" charset="0"/>
            </a:endParaRPr>
          </a:p>
          <a:p>
            <a:pPr defTabSz="609630" eaLnBrk="0" fontAlgn="base" hangingPunct="0">
              <a:spcBef>
                <a:spcPct val="0"/>
              </a:spcBef>
              <a:spcAft>
                <a:spcPct val="0"/>
              </a:spcAft>
            </a:pPr>
            <a:br>
              <a:rPr lang="en-US" altLang="en-US" sz="1200" dirty="0">
                <a:solidFill>
                  <a:prstClr val="black"/>
                </a:solidFill>
                <a:latin typeface="Times New Roman" panose="02020603050405020304" pitchFamily="18" charset="0"/>
                <a:cs typeface="Times New Roman" panose="02020603050405020304" pitchFamily="18" charset="0"/>
              </a:rPr>
            </a:br>
            <a:endParaRPr lang="en-US" altLang="en-US" sz="1200" dirty="0">
              <a:solidFill>
                <a:prstClr val="black"/>
              </a:solidFill>
              <a:latin typeface="Times New Roman" panose="02020603050405020304" pitchFamily="18" charset="0"/>
              <a:cs typeface="Times New Roman" panose="02020603050405020304" pitchFamily="18" charset="0"/>
            </a:endParaRPr>
          </a:p>
        </p:txBody>
      </p:sp>
      <p:graphicFrame>
        <p:nvGraphicFramePr>
          <p:cNvPr id="12" name="Google Shape;482;p100">
            <a:extLst>
              <a:ext uri="{FF2B5EF4-FFF2-40B4-BE49-F238E27FC236}">
                <a16:creationId xmlns:a16="http://schemas.microsoft.com/office/drawing/2014/main" id="{113337F3-21A0-2694-3D09-59DEB4418F14}"/>
              </a:ext>
            </a:extLst>
          </p:cNvPr>
          <p:cNvGraphicFramePr/>
          <p:nvPr/>
        </p:nvGraphicFramePr>
        <p:xfrm>
          <a:off x="805758" y="3389693"/>
          <a:ext cx="5036242" cy="1665528"/>
        </p:xfrm>
        <a:graphic>
          <a:graphicData uri="http://schemas.openxmlformats.org/drawingml/2006/table">
            <a:tbl>
              <a:tblPr firstRow="1" bandRow="1">
                <a:noFill/>
              </a:tblPr>
              <a:tblGrid>
                <a:gridCol w="1678747">
                  <a:extLst>
                    <a:ext uri="{9D8B030D-6E8A-4147-A177-3AD203B41FA5}">
                      <a16:colId xmlns:a16="http://schemas.microsoft.com/office/drawing/2014/main" val="20000"/>
                    </a:ext>
                  </a:extLst>
                </a:gridCol>
                <a:gridCol w="1678747">
                  <a:extLst>
                    <a:ext uri="{9D8B030D-6E8A-4147-A177-3AD203B41FA5}">
                      <a16:colId xmlns:a16="http://schemas.microsoft.com/office/drawing/2014/main" val="20001"/>
                    </a:ext>
                  </a:extLst>
                </a:gridCol>
                <a:gridCol w="1678747">
                  <a:extLst>
                    <a:ext uri="{9D8B030D-6E8A-4147-A177-3AD203B41FA5}">
                      <a16:colId xmlns:a16="http://schemas.microsoft.com/office/drawing/2014/main" val="20002"/>
                    </a:ext>
                  </a:extLst>
                </a:gridCol>
              </a:tblGrid>
              <a:tr h="406400">
                <a:tc>
                  <a:txBody>
                    <a:bodyPr/>
                    <a:lstStyle/>
                    <a:p>
                      <a:pPr marL="85725" marR="0" lvl="0" indent="0" algn="l" rtl="0">
                        <a:lnSpc>
                          <a:spcPct val="100000"/>
                        </a:lnSpc>
                        <a:spcBef>
                          <a:spcPts val="0"/>
                        </a:spcBef>
                        <a:spcAft>
                          <a:spcPts val="0"/>
                        </a:spcAft>
                        <a:buNone/>
                      </a:pPr>
                      <a:r>
                        <a:rPr lang="en" sz="1300" b="1" dirty="0">
                          <a:solidFill>
                            <a:srgbClr val="FFFFFF"/>
                          </a:solidFill>
                          <a:latin typeface="Times New Roman" panose="02020603050405020304" pitchFamily="18" charset="0"/>
                          <a:ea typeface="Montserrat"/>
                          <a:cs typeface="Times New Roman" panose="02020603050405020304" pitchFamily="18" charset="0"/>
                          <a:sym typeface="Montserrat"/>
                        </a:rPr>
                        <a:t>Time Period</a:t>
                      </a:r>
                      <a:endParaRPr sz="13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solidFill>
                      <a:srgbClr val="272362"/>
                    </a:solidFill>
                  </a:tcPr>
                </a:tc>
                <a:tc>
                  <a:txBody>
                    <a:bodyPr/>
                    <a:lstStyle/>
                    <a:p>
                      <a:pPr marL="635" marR="0" lvl="0" indent="0" algn="ctr" rtl="0">
                        <a:lnSpc>
                          <a:spcPct val="100000"/>
                        </a:lnSpc>
                        <a:spcBef>
                          <a:spcPts val="0"/>
                        </a:spcBef>
                        <a:spcAft>
                          <a:spcPts val="0"/>
                        </a:spcAft>
                        <a:buNone/>
                      </a:pPr>
                      <a:r>
                        <a:rPr lang="en" sz="1300" b="1" u="none" strike="noStrike" cap="none" dirty="0">
                          <a:solidFill>
                            <a:srgbClr val="FFFFFF"/>
                          </a:solidFill>
                          <a:latin typeface="Times New Roman" panose="02020603050405020304" pitchFamily="18" charset="0"/>
                          <a:ea typeface="Montserrat"/>
                          <a:cs typeface="Times New Roman" panose="02020603050405020304" pitchFamily="18" charset="0"/>
                          <a:sym typeface="Montserrat"/>
                        </a:rPr>
                        <a:t>Weekly Flights </a:t>
                      </a:r>
                    </a:p>
                    <a:p>
                      <a:pPr marL="635" marR="0" lvl="0" indent="0" algn="ctr" rtl="0">
                        <a:lnSpc>
                          <a:spcPct val="100000"/>
                        </a:lnSpc>
                        <a:spcBef>
                          <a:spcPts val="0"/>
                        </a:spcBef>
                        <a:spcAft>
                          <a:spcPts val="0"/>
                        </a:spcAft>
                        <a:buNone/>
                      </a:pPr>
                      <a:r>
                        <a:rPr lang="en" sz="1300" b="1" u="none" strike="noStrike" cap="none" dirty="0">
                          <a:solidFill>
                            <a:srgbClr val="FFFFFF"/>
                          </a:solidFill>
                          <a:latin typeface="Times New Roman" panose="02020603050405020304" pitchFamily="18" charset="0"/>
                          <a:ea typeface="Montserrat"/>
                          <a:cs typeface="Times New Roman" panose="02020603050405020304" pitchFamily="18" charset="0"/>
                          <a:sym typeface="Montserrat"/>
                        </a:rPr>
                        <a:t>Territory-Wide</a:t>
                      </a:r>
                      <a:endParaRPr sz="13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solidFill>
                      <a:srgbClr val="272362"/>
                    </a:solidFill>
                  </a:tcPr>
                </a:tc>
                <a:tc>
                  <a:txBody>
                    <a:bodyPr/>
                    <a:lstStyle/>
                    <a:p>
                      <a:pPr marL="0" marR="0" lvl="0" indent="0" algn="ctr" rtl="0">
                        <a:lnSpc>
                          <a:spcPct val="100000"/>
                        </a:lnSpc>
                        <a:spcBef>
                          <a:spcPts val="0"/>
                        </a:spcBef>
                        <a:spcAft>
                          <a:spcPts val="0"/>
                        </a:spcAft>
                        <a:buNone/>
                      </a:pPr>
                      <a:r>
                        <a:rPr lang="en" sz="1300" b="1" u="none" strike="noStrike" cap="none" dirty="0">
                          <a:solidFill>
                            <a:srgbClr val="FFFFFF"/>
                          </a:solidFill>
                          <a:latin typeface="Times New Roman" panose="02020603050405020304" pitchFamily="18" charset="0"/>
                          <a:ea typeface="Montserrat"/>
                          <a:cs typeface="Times New Roman" panose="02020603050405020304" pitchFamily="18" charset="0"/>
                          <a:sym typeface="Montserrat"/>
                        </a:rPr>
                        <a:t>Seats</a:t>
                      </a:r>
                      <a:endParaRPr sz="13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solidFill>
                      <a:srgbClr val="272362"/>
                    </a:solidFill>
                  </a:tcPr>
                </a:tc>
                <a:extLst>
                  <a:ext uri="{0D108BD9-81ED-4DB2-BD59-A6C34878D82A}">
                    <a16:rowId xmlns:a16="http://schemas.microsoft.com/office/drawing/2014/main" val="10000"/>
                  </a:ext>
                </a:extLst>
              </a:tr>
              <a:tr h="314782">
                <a:tc>
                  <a:txBody>
                    <a:bodyPr/>
                    <a:lstStyle/>
                    <a:p>
                      <a:pPr marL="85725" marR="0" lvl="0" indent="0" algn="l" rtl="0">
                        <a:lnSpc>
                          <a:spcPct val="100000"/>
                        </a:lnSpc>
                        <a:spcBef>
                          <a:spcPts val="0"/>
                        </a:spcBef>
                        <a:spcAft>
                          <a:spcPts val="0"/>
                        </a:spcAft>
                        <a:buNone/>
                      </a:pPr>
                      <a:r>
                        <a:rPr lang="en" sz="1100" dirty="0">
                          <a:latin typeface="Times New Roman" panose="02020603050405020304" pitchFamily="18" charset="0"/>
                          <a:ea typeface="Montserrat SemiBold"/>
                          <a:cs typeface="Times New Roman" panose="02020603050405020304" pitchFamily="18" charset="0"/>
                          <a:sym typeface="Montserrat SemiBold"/>
                        </a:rPr>
                        <a:t>Summer 2024</a:t>
                      </a:r>
                      <a:endParaRPr sz="1100" u="none" strike="noStrike" cap="none" dirty="0">
                        <a:latin typeface="Times New Roman" panose="02020603050405020304" pitchFamily="18" charset="0"/>
                        <a:ea typeface="Montserrat SemiBold"/>
                        <a:cs typeface="Times New Roman" panose="02020603050405020304" pitchFamily="18" charset="0"/>
                        <a:sym typeface="Montserrat SemiBold"/>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100" dirty="0">
                          <a:latin typeface="Times New Roman" panose="02020603050405020304" pitchFamily="18" charset="0"/>
                          <a:ea typeface="Montserrat"/>
                          <a:cs typeface="Times New Roman" panose="02020603050405020304" pitchFamily="18" charset="0"/>
                          <a:sym typeface="Montserrat"/>
                        </a:rPr>
                        <a:t>134</a:t>
                      </a:r>
                      <a:endParaRPr sz="1100"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100" dirty="0">
                          <a:latin typeface="Times New Roman" panose="02020603050405020304" pitchFamily="18" charset="0"/>
                          <a:ea typeface="Montserrat"/>
                          <a:cs typeface="Times New Roman" panose="02020603050405020304" pitchFamily="18" charset="0"/>
                          <a:sym typeface="Montserrat"/>
                        </a:rPr>
                        <a:t>22,951</a:t>
                      </a:r>
                      <a:endParaRPr sz="1100"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extLst>
                  <a:ext uri="{0D108BD9-81ED-4DB2-BD59-A6C34878D82A}">
                    <a16:rowId xmlns:a16="http://schemas.microsoft.com/office/drawing/2014/main" val="10001"/>
                  </a:ext>
                </a:extLst>
              </a:tr>
              <a:tr h="314782">
                <a:tc>
                  <a:txBody>
                    <a:bodyPr/>
                    <a:lstStyle/>
                    <a:p>
                      <a:pPr marL="85725" marR="0" lvl="0" indent="0" algn="l" rtl="0">
                        <a:lnSpc>
                          <a:spcPct val="100000"/>
                        </a:lnSpc>
                        <a:spcBef>
                          <a:spcPts val="0"/>
                        </a:spcBef>
                        <a:spcAft>
                          <a:spcPts val="0"/>
                        </a:spcAft>
                        <a:buNone/>
                      </a:pPr>
                      <a:r>
                        <a:rPr lang="en" sz="1100" dirty="0">
                          <a:latin typeface="Times New Roman" panose="02020603050405020304" pitchFamily="18" charset="0"/>
                          <a:ea typeface="Montserrat SemiBold"/>
                          <a:cs typeface="Times New Roman" panose="02020603050405020304" pitchFamily="18" charset="0"/>
                          <a:sym typeface="Montserrat SemiBold"/>
                        </a:rPr>
                        <a:t>Winter 2024-25</a:t>
                      </a:r>
                      <a:endParaRPr sz="1100" u="none" strike="noStrike" cap="none" dirty="0">
                        <a:latin typeface="Times New Roman" panose="02020603050405020304" pitchFamily="18" charset="0"/>
                        <a:ea typeface="Montserrat SemiBold"/>
                        <a:cs typeface="Times New Roman" panose="02020603050405020304" pitchFamily="18" charset="0"/>
                        <a:sym typeface="Montserrat SemiBold"/>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100" dirty="0">
                          <a:latin typeface="Times New Roman" panose="02020603050405020304" pitchFamily="18" charset="0"/>
                          <a:ea typeface="Montserrat"/>
                          <a:cs typeface="Times New Roman" panose="02020603050405020304" pitchFamily="18" charset="0"/>
                          <a:sym typeface="Montserrat"/>
                        </a:rPr>
                        <a:t>153</a:t>
                      </a:r>
                      <a:endParaRPr sz="1100"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100" dirty="0">
                          <a:latin typeface="Times New Roman" panose="02020603050405020304" pitchFamily="18" charset="0"/>
                          <a:ea typeface="Montserrat"/>
                          <a:cs typeface="Times New Roman" panose="02020603050405020304" pitchFamily="18" charset="0"/>
                          <a:sym typeface="Montserrat"/>
                        </a:rPr>
                        <a:t>25,659</a:t>
                      </a:r>
                      <a:endParaRPr sz="1100"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extLst>
                  <a:ext uri="{0D108BD9-81ED-4DB2-BD59-A6C34878D82A}">
                    <a16:rowId xmlns:a16="http://schemas.microsoft.com/office/drawing/2014/main" val="10002"/>
                  </a:ext>
                </a:extLst>
              </a:tr>
              <a:tr h="314782">
                <a:tc>
                  <a:txBody>
                    <a:bodyPr/>
                    <a:lstStyle/>
                    <a:p>
                      <a:pPr marL="85725" marR="0" lvl="0" indent="0" algn="l" rtl="0">
                        <a:lnSpc>
                          <a:spcPct val="100000"/>
                        </a:lnSpc>
                        <a:spcBef>
                          <a:spcPts val="0"/>
                        </a:spcBef>
                        <a:spcAft>
                          <a:spcPts val="0"/>
                        </a:spcAft>
                        <a:buNone/>
                      </a:pPr>
                      <a:r>
                        <a:rPr lang="en" sz="1100" dirty="0">
                          <a:latin typeface="Times New Roman" panose="02020603050405020304" pitchFamily="18" charset="0"/>
                          <a:ea typeface="Montserrat SemiBold"/>
                          <a:cs typeface="Times New Roman" panose="02020603050405020304" pitchFamily="18" charset="0"/>
                          <a:sym typeface="Montserrat SemiBold"/>
                        </a:rPr>
                        <a:t>Summer 2025</a:t>
                      </a:r>
                      <a:endParaRPr sz="1100" u="none" strike="noStrike" cap="none" dirty="0">
                        <a:latin typeface="Times New Roman" panose="02020603050405020304" pitchFamily="18" charset="0"/>
                        <a:ea typeface="Montserrat SemiBold"/>
                        <a:cs typeface="Times New Roman" panose="02020603050405020304" pitchFamily="18" charset="0"/>
                        <a:sym typeface="Montserrat SemiBold"/>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100" dirty="0">
                          <a:latin typeface="Times New Roman" panose="02020603050405020304" pitchFamily="18" charset="0"/>
                          <a:ea typeface="Montserrat"/>
                          <a:cs typeface="Times New Roman" panose="02020603050405020304" pitchFamily="18" charset="0"/>
                          <a:sym typeface="Montserrat"/>
                        </a:rPr>
                        <a:t>118</a:t>
                      </a:r>
                      <a:endParaRPr sz="1100" u="none" strike="noStrike" cap="none" dirty="0">
                        <a:solidFill>
                          <a:srgbClr val="000000"/>
                        </a:solidFill>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100" dirty="0">
                          <a:latin typeface="Times New Roman" panose="02020603050405020304" pitchFamily="18" charset="0"/>
                          <a:ea typeface="Montserrat"/>
                          <a:cs typeface="Times New Roman" panose="02020603050405020304" pitchFamily="18" charset="0"/>
                          <a:sym typeface="Montserrat"/>
                        </a:rPr>
                        <a:t>20,296</a:t>
                      </a:r>
                      <a:endParaRPr sz="1100" u="none" strike="noStrike" cap="none" dirty="0">
                        <a:solidFill>
                          <a:srgbClr val="000000"/>
                        </a:solidFill>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extLst>
                  <a:ext uri="{0D108BD9-81ED-4DB2-BD59-A6C34878D82A}">
                    <a16:rowId xmlns:a16="http://schemas.microsoft.com/office/drawing/2014/main" val="10003"/>
                  </a:ext>
                </a:extLst>
              </a:tr>
              <a:tr h="314782">
                <a:tc>
                  <a:txBody>
                    <a:bodyPr/>
                    <a:lstStyle/>
                    <a:p>
                      <a:pPr marL="85725" marR="0" lvl="0" indent="0" algn="l" rtl="0">
                        <a:lnSpc>
                          <a:spcPct val="100000"/>
                        </a:lnSpc>
                        <a:spcBef>
                          <a:spcPts val="0"/>
                        </a:spcBef>
                        <a:spcAft>
                          <a:spcPts val="0"/>
                        </a:spcAft>
                        <a:buNone/>
                      </a:pPr>
                      <a:r>
                        <a:rPr lang="en" sz="1100" dirty="0">
                          <a:latin typeface="Times New Roman" panose="02020603050405020304" pitchFamily="18" charset="0"/>
                          <a:ea typeface="Montserrat SemiBold"/>
                          <a:cs typeface="Times New Roman" panose="02020603050405020304" pitchFamily="18" charset="0"/>
                          <a:sym typeface="Montserrat SemiBold"/>
                        </a:rPr>
                        <a:t>Winter 2025-26</a:t>
                      </a:r>
                      <a:endParaRPr sz="1100" u="none" strike="noStrike" cap="none" dirty="0">
                        <a:latin typeface="Times New Roman" panose="02020603050405020304" pitchFamily="18" charset="0"/>
                        <a:ea typeface="Montserrat SemiBold"/>
                        <a:cs typeface="Times New Roman" panose="02020603050405020304" pitchFamily="18" charset="0"/>
                        <a:sym typeface="Montserrat SemiBold"/>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100" dirty="0">
                          <a:latin typeface="Times New Roman" panose="02020603050405020304" pitchFamily="18" charset="0"/>
                          <a:ea typeface="Montserrat"/>
                          <a:cs typeface="Times New Roman" panose="02020603050405020304" pitchFamily="18" charset="0"/>
                          <a:sym typeface="Montserrat"/>
                        </a:rPr>
                        <a:t>169</a:t>
                      </a:r>
                      <a:endParaRPr sz="1100" u="none" strike="noStrike" cap="none" dirty="0">
                        <a:solidFill>
                          <a:srgbClr val="000000"/>
                        </a:solidFill>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100" dirty="0">
                          <a:latin typeface="Times New Roman" panose="02020603050405020304" pitchFamily="18" charset="0"/>
                          <a:ea typeface="Montserrat"/>
                          <a:cs typeface="Times New Roman" panose="02020603050405020304" pitchFamily="18" charset="0"/>
                          <a:sym typeface="Montserrat"/>
                        </a:rPr>
                        <a:t>28,328</a:t>
                      </a:r>
                      <a:endParaRPr sz="1100" u="none" strike="noStrike" cap="none" dirty="0">
                        <a:solidFill>
                          <a:srgbClr val="000000"/>
                        </a:solidFill>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13" name="Google Shape;483;p100">
            <a:extLst>
              <a:ext uri="{FF2B5EF4-FFF2-40B4-BE49-F238E27FC236}">
                <a16:creationId xmlns:a16="http://schemas.microsoft.com/office/drawing/2014/main" id="{92B13AB3-70A7-5E13-1CAF-3825C7D381E6}"/>
              </a:ext>
            </a:extLst>
          </p:cNvPr>
          <p:cNvGraphicFramePr/>
          <p:nvPr/>
        </p:nvGraphicFramePr>
        <p:xfrm>
          <a:off x="5943600" y="3403691"/>
          <a:ext cx="5344911" cy="1066740"/>
        </p:xfrm>
        <a:graphic>
          <a:graphicData uri="http://schemas.openxmlformats.org/drawingml/2006/table">
            <a:tbl>
              <a:tblPr firstRow="1" bandRow="1">
                <a:noFill/>
              </a:tblPr>
              <a:tblGrid>
                <a:gridCol w="2007859">
                  <a:extLst>
                    <a:ext uri="{9D8B030D-6E8A-4147-A177-3AD203B41FA5}">
                      <a16:colId xmlns:a16="http://schemas.microsoft.com/office/drawing/2014/main" val="20000"/>
                    </a:ext>
                  </a:extLst>
                </a:gridCol>
                <a:gridCol w="1684621">
                  <a:extLst>
                    <a:ext uri="{9D8B030D-6E8A-4147-A177-3AD203B41FA5}">
                      <a16:colId xmlns:a16="http://schemas.microsoft.com/office/drawing/2014/main" val="20001"/>
                    </a:ext>
                  </a:extLst>
                </a:gridCol>
                <a:gridCol w="1652430">
                  <a:extLst>
                    <a:ext uri="{9D8B030D-6E8A-4147-A177-3AD203B41FA5}">
                      <a16:colId xmlns:a16="http://schemas.microsoft.com/office/drawing/2014/main" val="20002"/>
                    </a:ext>
                  </a:extLst>
                </a:gridCol>
              </a:tblGrid>
              <a:tr h="406400">
                <a:tc>
                  <a:txBody>
                    <a:bodyPr/>
                    <a:lstStyle/>
                    <a:p>
                      <a:pPr marL="85725" marR="0" lvl="0" indent="0" algn="l" rtl="0">
                        <a:lnSpc>
                          <a:spcPct val="100000"/>
                        </a:lnSpc>
                        <a:spcBef>
                          <a:spcPts val="0"/>
                        </a:spcBef>
                        <a:spcAft>
                          <a:spcPts val="0"/>
                        </a:spcAft>
                        <a:buNone/>
                      </a:pPr>
                      <a:r>
                        <a:rPr lang="en" sz="1300" b="1" dirty="0">
                          <a:solidFill>
                            <a:srgbClr val="FFFFFF"/>
                          </a:solidFill>
                          <a:latin typeface="Times New Roman" panose="02020603050405020304" pitchFamily="18" charset="0"/>
                          <a:ea typeface="Montserrat"/>
                          <a:cs typeface="Times New Roman" panose="02020603050405020304" pitchFamily="18" charset="0"/>
                          <a:sym typeface="Montserrat"/>
                        </a:rPr>
                        <a:t>Destination</a:t>
                      </a:r>
                      <a:endParaRPr sz="13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solidFill>
                      <a:srgbClr val="272362"/>
                    </a:solidFill>
                  </a:tcPr>
                </a:tc>
                <a:tc>
                  <a:txBody>
                    <a:bodyPr/>
                    <a:lstStyle/>
                    <a:p>
                      <a:pPr marL="635" marR="0" lvl="0" indent="0" algn="ctr" rtl="0">
                        <a:lnSpc>
                          <a:spcPct val="100000"/>
                        </a:lnSpc>
                        <a:spcBef>
                          <a:spcPts val="0"/>
                        </a:spcBef>
                        <a:spcAft>
                          <a:spcPts val="0"/>
                        </a:spcAft>
                        <a:buNone/>
                      </a:pPr>
                      <a:r>
                        <a:rPr lang="en" sz="1300" b="1" u="none" strike="noStrike" cap="none" dirty="0">
                          <a:solidFill>
                            <a:srgbClr val="FFFFFF"/>
                          </a:solidFill>
                          <a:latin typeface="Times New Roman" panose="02020603050405020304" pitchFamily="18" charset="0"/>
                          <a:ea typeface="Montserrat"/>
                          <a:cs typeface="Times New Roman" panose="02020603050405020304" pitchFamily="18" charset="0"/>
                          <a:sym typeface="Montserrat"/>
                        </a:rPr>
                        <a:t>Forecasted</a:t>
                      </a:r>
                    </a:p>
                    <a:p>
                      <a:pPr marL="635" marR="0" lvl="0" indent="0" algn="ctr" rtl="0">
                        <a:lnSpc>
                          <a:spcPct val="100000"/>
                        </a:lnSpc>
                        <a:spcBef>
                          <a:spcPts val="0"/>
                        </a:spcBef>
                        <a:spcAft>
                          <a:spcPts val="0"/>
                        </a:spcAft>
                        <a:buNone/>
                      </a:pPr>
                      <a:r>
                        <a:rPr lang="en" sz="1300" b="1" u="none" strike="noStrike" cap="none" dirty="0">
                          <a:solidFill>
                            <a:srgbClr val="FFFFFF"/>
                          </a:solidFill>
                          <a:latin typeface="Times New Roman" panose="02020603050405020304" pitchFamily="18" charset="0"/>
                          <a:ea typeface="Montserrat"/>
                          <a:cs typeface="Times New Roman" panose="02020603050405020304" pitchFamily="18" charset="0"/>
                          <a:sym typeface="Montserrat"/>
                        </a:rPr>
                        <a:t>Weekly Flights</a:t>
                      </a:r>
                      <a:endParaRPr sz="13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solidFill>
                      <a:srgbClr val="272362"/>
                    </a:solidFill>
                  </a:tcPr>
                </a:tc>
                <a:tc>
                  <a:txBody>
                    <a:bodyPr/>
                    <a:lstStyle/>
                    <a:p>
                      <a:pPr marL="0" marR="0" lvl="0" indent="0" algn="ctr" rtl="0">
                        <a:lnSpc>
                          <a:spcPct val="100000"/>
                        </a:lnSpc>
                        <a:spcBef>
                          <a:spcPts val="0"/>
                        </a:spcBef>
                        <a:spcAft>
                          <a:spcPts val="0"/>
                        </a:spcAft>
                        <a:buNone/>
                      </a:pPr>
                      <a:r>
                        <a:rPr lang="en" sz="1300" b="1" u="none" strike="noStrike" cap="none" dirty="0">
                          <a:solidFill>
                            <a:srgbClr val="FFFFFF"/>
                          </a:solidFill>
                          <a:latin typeface="Times New Roman" panose="02020603050405020304" pitchFamily="18" charset="0"/>
                          <a:ea typeface="Montserrat"/>
                          <a:cs typeface="Times New Roman" panose="02020603050405020304" pitchFamily="18" charset="0"/>
                          <a:sym typeface="Montserrat"/>
                        </a:rPr>
                        <a:t>Seats</a:t>
                      </a:r>
                      <a:endParaRPr sz="13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solidFill>
                      <a:srgbClr val="272362"/>
                    </a:solidFill>
                  </a:tcPr>
                </a:tc>
                <a:extLst>
                  <a:ext uri="{0D108BD9-81ED-4DB2-BD59-A6C34878D82A}">
                    <a16:rowId xmlns:a16="http://schemas.microsoft.com/office/drawing/2014/main" val="10000"/>
                  </a:ext>
                </a:extLst>
              </a:tr>
              <a:tr h="330170">
                <a:tc>
                  <a:txBody>
                    <a:bodyPr/>
                    <a:lstStyle/>
                    <a:p>
                      <a:pPr marL="85725" marR="0" lvl="0" indent="0" algn="l" rtl="0">
                        <a:lnSpc>
                          <a:spcPct val="100000"/>
                        </a:lnSpc>
                        <a:spcBef>
                          <a:spcPts val="0"/>
                        </a:spcBef>
                        <a:spcAft>
                          <a:spcPts val="0"/>
                        </a:spcAft>
                        <a:buNone/>
                      </a:pPr>
                      <a:r>
                        <a:rPr lang="en" sz="1100" dirty="0">
                          <a:latin typeface="Times New Roman" panose="02020603050405020304" pitchFamily="18" charset="0"/>
                          <a:ea typeface="Montserrat SemiBold"/>
                          <a:cs typeface="Times New Roman" panose="02020603050405020304" pitchFamily="18" charset="0"/>
                          <a:sym typeface="Montserrat SemiBold"/>
                        </a:rPr>
                        <a:t>St. Thomas - Summer 2026</a:t>
                      </a:r>
                      <a:endParaRPr sz="1100" u="none" strike="noStrike" cap="none" dirty="0">
                        <a:latin typeface="Times New Roman" panose="02020603050405020304" pitchFamily="18" charset="0"/>
                        <a:ea typeface="Montserrat SemiBold"/>
                        <a:cs typeface="Times New Roman" panose="02020603050405020304" pitchFamily="18" charset="0"/>
                        <a:sym typeface="Montserrat SemiBold"/>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100" dirty="0">
                          <a:latin typeface="Times New Roman" panose="02020603050405020304" pitchFamily="18" charset="0"/>
                          <a:ea typeface="Montserrat"/>
                          <a:cs typeface="Times New Roman" panose="02020603050405020304" pitchFamily="18" charset="0"/>
                          <a:sym typeface="Montserrat"/>
                        </a:rPr>
                        <a:t>137</a:t>
                      </a:r>
                      <a:endParaRPr sz="1100"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Times New Roman" panose="02020603050405020304" pitchFamily="18" charset="0"/>
                          <a:ea typeface="Montserrat"/>
                          <a:cs typeface="Times New Roman" panose="02020603050405020304" pitchFamily="18" charset="0"/>
                          <a:sym typeface="Montserrat"/>
                        </a:rPr>
                        <a:t>23,416</a:t>
                      </a:r>
                      <a:endParaRPr sz="1100"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extLst>
                  <a:ext uri="{0D108BD9-81ED-4DB2-BD59-A6C34878D82A}">
                    <a16:rowId xmlns:a16="http://schemas.microsoft.com/office/drawing/2014/main" val="10001"/>
                  </a:ext>
                </a:extLst>
              </a:tr>
              <a:tr h="330170">
                <a:tc>
                  <a:txBody>
                    <a:bodyPr/>
                    <a:lstStyle/>
                    <a:p>
                      <a:pPr marL="85725" marR="0" lvl="0" indent="0" algn="l" rtl="0">
                        <a:lnSpc>
                          <a:spcPct val="100000"/>
                        </a:lnSpc>
                        <a:spcBef>
                          <a:spcPts val="0"/>
                        </a:spcBef>
                        <a:spcAft>
                          <a:spcPts val="0"/>
                        </a:spcAft>
                        <a:buNone/>
                      </a:pPr>
                      <a:r>
                        <a:rPr lang="en" sz="1100" dirty="0">
                          <a:latin typeface="Times New Roman" panose="02020603050405020304" pitchFamily="18" charset="0"/>
                          <a:ea typeface="Montserrat SemiBold"/>
                          <a:cs typeface="Times New Roman" panose="02020603050405020304" pitchFamily="18" charset="0"/>
                          <a:sym typeface="Montserrat SemiBold"/>
                        </a:rPr>
                        <a:t>St. Croix - </a:t>
                      </a:r>
                      <a:r>
                        <a:rPr lang="en" sz="1100" u="none" strike="noStrike" cap="none" dirty="0">
                          <a:latin typeface="Times New Roman" panose="02020603050405020304" pitchFamily="18" charset="0"/>
                          <a:ea typeface="Montserrat SemiBold"/>
                          <a:cs typeface="Times New Roman" panose="02020603050405020304" pitchFamily="18" charset="0"/>
                          <a:sym typeface="Montserrat SemiBold"/>
                        </a:rPr>
                        <a:t>Summer 2026</a:t>
                      </a:r>
                      <a:endParaRPr sz="1100" u="none" strike="noStrike" cap="none" dirty="0">
                        <a:latin typeface="Times New Roman" panose="02020603050405020304" pitchFamily="18" charset="0"/>
                        <a:ea typeface="Montserrat SemiBold"/>
                        <a:cs typeface="Times New Roman" panose="02020603050405020304" pitchFamily="18" charset="0"/>
                        <a:sym typeface="Montserrat SemiBold"/>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100" dirty="0">
                          <a:latin typeface="Times New Roman" panose="02020603050405020304" pitchFamily="18" charset="0"/>
                          <a:ea typeface="Montserrat"/>
                          <a:cs typeface="Times New Roman" panose="02020603050405020304" pitchFamily="18" charset="0"/>
                          <a:sym typeface="Montserrat"/>
                        </a:rPr>
                        <a:t>20</a:t>
                      </a:r>
                      <a:endParaRPr sz="1100"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100" dirty="0">
                          <a:latin typeface="Times New Roman" panose="02020603050405020304" pitchFamily="18" charset="0"/>
                          <a:ea typeface="Montserrat"/>
                          <a:cs typeface="Times New Roman" panose="02020603050405020304" pitchFamily="18" charset="0"/>
                          <a:sym typeface="Montserrat"/>
                        </a:rPr>
                        <a:t>3,280</a:t>
                      </a:r>
                      <a:endParaRPr sz="1100"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77872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C5F1C-85BF-D1F2-082E-423E6245C9AE}"/>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78C8AAC8-FCF8-D516-9D06-18488B6DCCA3}"/>
              </a:ext>
            </a:extLst>
          </p:cNvPr>
          <p:cNvGrpSpPr/>
          <p:nvPr/>
        </p:nvGrpSpPr>
        <p:grpSpPr>
          <a:xfrm>
            <a:off x="0" y="-76654"/>
            <a:ext cx="12192000" cy="1808011"/>
            <a:chOff x="0" y="-38100"/>
            <a:chExt cx="5439065" cy="898667"/>
          </a:xfrm>
          <a:solidFill>
            <a:srgbClr val="002060"/>
          </a:solidFill>
        </p:grpSpPr>
        <p:sp>
          <p:nvSpPr>
            <p:cNvPr id="4" name="Freeform 4">
              <a:extLst>
                <a:ext uri="{FF2B5EF4-FFF2-40B4-BE49-F238E27FC236}">
                  <a16:creationId xmlns:a16="http://schemas.microsoft.com/office/drawing/2014/main" id="{5E98E5B3-2337-A635-4D23-A8592026D562}"/>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92196B9F-6354-28CE-D073-AEFCC2699685}"/>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B0078DE4-DC8C-F399-36A7-99A68930C591}"/>
              </a:ext>
            </a:extLst>
          </p:cNvPr>
          <p:cNvGrpSpPr/>
          <p:nvPr/>
        </p:nvGrpSpPr>
        <p:grpSpPr>
          <a:xfrm>
            <a:off x="0" y="686069"/>
            <a:ext cx="863601" cy="1045289"/>
            <a:chOff x="0" y="-60443"/>
            <a:chExt cx="1050549" cy="429105"/>
          </a:xfrm>
        </p:grpSpPr>
        <p:sp>
          <p:nvSpPr>
            <p:cNvPr id="7" name="Freeform 7">
              <a:extLst>
                <a:ext uri="{FF2B5EF4-FFF2-40B4-BE49-F238E27FC236}">
                  <a16:creationId xmlns:a16="http://schemas.microsoft.com/office/drawing/2014/main" id="{C1D7B673-B749-961B-8758-C1A05F4955F1}"/>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701FF72A-80C4-E8E2-8776-7DA6C2BE20AB}"/>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E7F51024-5716-EF73-24B9-984F73607C83}"/>
              </a:ext>
            </a:extLst>
          </p:cNvPr>
          <p:cNvGrpSpPr/>
          <p:nvPr/>
        </p:nvGrpSpPr>
        <p:grpSpPr>
          <a:xfrm>
            <a:off x="11328400" y="-76654"/>
            <a:ext cx="863600" cy="814441"/>
            <a:chOff x="0" y="0"/>
            <a:chExt cx="1050549" cy="370360"/>
          </a:xfrm>
        </p:grpSpPr>
        <p:sp>
          <p:nvSpPr>
            <p:cNvPr id="10" name="Freeform 10">
              <a:extLst>
                <a:ext uri="{FF2B5EF4-FFF2-40B4-BE49-F238E27FC236}">
                  <a16:creationId xmlns:a16="http://schemas.microsoft.com/office/drawing/2014/main" id="{0E885761-8FBC-DDDF-F96F-C83321FD9DF9}"/>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8D834FE5-5021-4EE0-3A08-A42E0E3547A9}"/>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TextBox 13">
            <a:extLst>
              <a:ext uri="{FF2B5EF4-FFF2-40B4-BE49-F238E27FC236}">
                <a16:creationId xmlns:a16="http://schemas.microsoft.com/office/drawing/2014/main" id="{F706DF2E-59FB-0D27-3DE6-7E9907C018F8}"/>
              </a:ext>
            </a:extLst>
          </p:cNvPr>
          <p:cNvSpPr txBox="1"/>
          <p:nvPr/>
        </p:nvSpPr>
        <p:spPr>
          <a:xfrm>
            <a:off x="216933" y="1731355"/>
            <a:ext cx="11396489" cy="728597"/>
          </a:xfrm>
          <a:prstGeom prst="rect">
            <a:avLst/>
          </a:prstGeom>
        </p:spPr>
        <p:txBody>
          <a:bodyPr wrap="square" lIns="0" tIns="0" rIns="0" bIns="0" rtlCol="0" anchor="t">
            <a:spAutoFit/>
          </a:bodyPr>
          <a:lstStyle/>
          <a:p>
            <a:pPr algn="ctr" defTabSz="609630">
              <a:lnSpc>
                <a:spcPts val="6160"/>
              </a:lnSpc>
            </a:pPr>
            <a:r>
              <a:rPr lang="en-US" sz="4400" b="1" dirty="0">
                <a:solidFill>
                  <a:srgbClr val="000000"/>
                </a:solidFill>
                <a:latin typeface="Times New Roman" panose="02020603050405020304" pitchFamily="18" charset="0"/>
                <a:ea typeface="Mardoto Heavy"/>
                <a:cs typeface="Times New Roman" panose="02020603050405020304" pitchFamily="18" charset="0"/>
                <a:sym typeface="Mardoto Heavy"/>
              </a:rPr>
              <a:t>Accommodations and Hotel Development</a:t>
            </a:r>
          </a:p>
        </p:txBody>
      </p:sp>
      <p:sp>
        <p:nvSpPr>
          <p:cNvPr id="2" name="Google Shape;210;p53">
            <a:extLst>
              <a:ext uri="{FF2B5EF4-FFF2-40B4-BE49-F238E27FC236}">
                <a16:creationId xmlns:a16="http://schemas.microsoft.com/office/drawing/2014/main" id="{1521AADD-7305-8D27-D96F-6F3E5E096097}"/>
              </a:ext>
            </a:extLst>
          </p:cNvPr>
          <p:cNvSpPr txBox="1"/>
          <p:nvPr/>
        </p:nvSpPr>
        <p:spPr>
          <a:xfrm>
            <a:off x="724304" y="2608733"/>
            <a:ext cx="4802800" cy="4000615"/>
          </a:xfrm>
          <a:prstGeom prst="rect">
            <a:avLst/>
          </a:prstGeom>
          <a:noFill/>
          <a:ln>
            <a:noFill/>
          </a:ln>
        </p:spPr>
        <p:txBody>
          <a:bodyPr spcFirstLastPara="1" wrap="square" lIns="121900" tIns="121900" rIns="121900" bIns="121900" anchor="t" anchorCtr="0">
            <a:noAutofit/>
          </a:bodyPr>
          <a:lstStyle/>
          <a:p>
            <a:pPr marL="609630" indent="-406420" defTabSz="609630">
              <a:buClr>
                <a:srgbClr val="272362"/>
              </a:buClr>
              <a:buSzPts val="1200"/>
              <a:buFont typeface="Montserrat"/>
              <a:buChar char="●"/>
            </a:pPr>
            <a:r>
              <a:rPr lang="en" sz="1333" b="1" dirty="0">
                <a:solidFill>
                  <a:srgbClr val="272362"/>
                </a:solidFill>
                <a:latin typeface="Times New Roman" panose="02020603050405020304" pitchFamily="18" charset="0"/>
                <a:ea typeface="Montserrat"/>
                <a:cs typeface="Times New Roman" panose="02020603050405020304" pitchFamily="18" charset="0"/>
                <a:sym typeface="Montserrat"/>
              </a:rPr>
              <a:t>Hampton by Hilton - St. Thomas​</a:t>
            </a:r>
            <a:endParaRPr sz="1333" dirty="0">
              <a:solidFill>
                <a:srgbClr val="272362"/>
              </a:solidFill>
              <a:latin typeface="Times New Roman" panose="02020603050405020304" pitchFamily="18" charset="0"/>
              <a:ea typeface="Montserrat"/>
              <a:cs typeface="Times New Roman" panose="02020603050405020304" pitchFamily="18" charset="0"/>
              <a:sym typeface="Montserrat"/>
            </a:endParaRPr>
          </a:p>
          <a:p>
            <a:pPr marL="609630" defTabSz="609630"/>
            <a:r>
              <a:rPr lang="en" sz="1333" dirty="0">
                <a:solidFill>
                  <a:prstClr val="black"/>
                </a:solidFill>
                <a:latin typeface="Times New Roman" panose="02020603050405020304" pitchFamily="18" charset="0"/>
                <a:ea typeface="Montserrat"/>
                <a:cs typeface="Times New Roman" panose="02020603050405020304" pitchFamily="18" charset="0"/>
                <a:sym typeface="Montserrat"/>
              </a:rPr>
              <a:t>126 rooms (Opened August 2025)​</a:t>
            </a:r>
            <a:br>
              <a:rPr lang="en" sz="1333" dirty="0">
                <a:solidFill>
                  <a:prstClr val="black"/>
                </a:solidFill>
                <a:latin typeface="Times New Roman" panose="02020603050405020304" pitchFamily="18" charset="0"/>
                <a:ea typeface="Montserrat"/>
                <a:cs typeface="Times New Roman" panose="02020603050405020304" pitchFamily="18" charset="0"/>
                <a:sym typeface="Montserrat"/>
              </a:rPr>
            </a:br>
            <a:endParaRPr sz="1333" b="1" dirty="0">
              <a:solidFill>
                <a:srgbClr val="272362"/>
              </a:solidFill>
              <a:latin typeface="Times New Roman" panose="02020603050405020304" pitchFamily="18" charset="0"/>
              <a:ea typeface="Montserrat"/>
              <a:cs typeface="Times New Roman" panose="02020603050405020304" pitchFamily="18" charset="0"/>
              <a:sym typeface="Montserrat"/>
            </a:endParaRPr>
          </a:p>
          <a:p>
            <a:pPr marL="609630" indent="-406420" defTabSz="609630">
              <a:buClr>
                <a:srgbClr val="272362"/>
              </a:buClr>
              <a:buSzPts val="1200"/>
              <a:buFont typeface="Montserrat"/>
              <a:buChar char="●"/>
            </a:pPr>
            <a:r>
              <a:rPr lang="en" sz="1333" b="1" dirty="0">
                <a:solidFill>
                  <a:srgbClr val="272362"/>
                </a:solidFill>
                <a:latin typeface="Times New Roman" panose="02020603050405020304" pitchFamily="18" charset="0"/>
                <a:ea typeface="Montserrat"/>
                <a:cs typeface="Times New Roman" panose="02020603050405020304" pitchFamily="18" charset="0"/>
                <a:sym typeface="Montserrat"/>
              </a:rPr>
              <a:t>The Saint - St. John​​</a:t>
            </a:r>
            <a:endParaRPr sz="1333" b="1" dirty="0">
              <a:solidFill>
                <a:srgbClr val="272362"/>
              </a:solidFill>
              <a:latin typeface="Times New Roman" panose="02020603050405020304" pitchFamily="18" charset="0"/>
              <a:ea typeface="Montserrat"/>
              <a:cs typeface="Times New Roman" panose="02020603050405020304" pitchFamily="18" charset="0"/>
              <a:sym typeface="Montserrat"/>
            </a:endParaRPr>
          </a:p>
          <a:p>
            <a:pPr marL="609630" defTabSz="609630"/>
            <a:r>
              <a:rPr lang="en" sz="1333" dirty="0">
                <a:solidFill>
                  <a:prstClr val="black"/>
                </a:solidFill>
                <a:latin typeface="Times New Roman" panose="02020603050405020304" pitchFamily="18" charset="0"/>
                <a:ea typeface="Montserrat"/>
                <a:cs typeface="Times New Roman" panose="02020603050405020304" pitchFamily="18" charset="0"/>
                <a:sym typeface="Montserrat"/>
              </a:rPr>
              <a:t>6 rooms (Opened February 2025)​</a:t>
            </a:r>
            <a:endParaRPr sz="1333" dirty="0">
              <a:solidFill>
                <a:prstClr val="black"/>
              </a:solidFill>
              <a:latin typeface="Times New Roman" panose="02020603050405020304" pitchFamily="18" charset="0"/>
              <a:ea typeface="Montserrat"/>
              <a:cs typeface="Times New Roman" panose="02020603050405020304" pitchFamily="18" charset="0"/>
              <a:sym typeface="Montserrat"/>
            </a:endParaRPr>
          </a:p>
          <a:p>
            <a:pPr marL="609630" defTabSz="609630"/>
            <a:endParaRPr sz="1333" dirty="0">
              <a:solidFill>
                <a:prstClr val="black"/>
              </a:solidFill>
              <a:latin typeface="Times New Roman" panose="02020603050405020304" pitchFamily="18" charset="0"/>
              <a:ea typeface="Montserrat"/>
              <a:cs typeface="Times New Roman" panose="02020603050405020304" pitchFamily="18" charset="0"/>
              <a:sym typeface="Montserrat"/>
            </a:endParaRPr>
          </a:p>
          <a:p>
            <a:pPr marL="609630" indent="-406420" defTabSz="609630">
              <a:buClr>
                <a:srgbClr val="272362"/>
              </a:buClr>
              <a:buSzPts val="1200"/>
              <a:buFont typeface="Montserrat"/>
              <a:buChar char="●"/>
            </a:pPr>
            <a:r>
              <a:rPr lang="en" sz="1333" b="1" dirty="0">
                <a:solidFill>
                  <a:srgbClr val="272362"/>
                </a:solidFill>
                <a:latin typeface="Times New Roman" panose="02020603050405020304" pitchFamily="18" charset="0"/>
                <a:ea typeface="Montserrat"/>
                <a:cs typeface="Times New Roman" panose="02020603050405020304" pitchFamily="18" charset="0"/>
                <a:sym typeface="Montserrat"/>
              </a:rPr>
              <a:t>Hibiscus Hotel - St. Croix​</a:t>
            </a:r>
            <a:endParaRPr sz="1333" b="1" dirty="0">
              <a:solidFill>
                <a:srgbClr val="272362"/>
              </a:solidFill>
              <a:latin typeface="Times New Roman" panose="02020603050405020304" pitchFamily="18" charset="0"/>
              <a:ea typeface="Montserrat"/>
              <a:cs typeface="Times New Roman" panose="02020603050405020304" pitchFamily="18" charset="0"/>
              <a:sym typeface="Montserrat"/>
            </a:endParaRPr>
          </a:p>
          <a:p>
            <a:pPr marL="609630" defTabSz="609630"/>
            <a:r>
              <a:rPr lang="en" sz="1333" dirty="0">
                <a:solidFill>
                  <a:prstClr val="black"/>
                </a:solidFill>
                <a:latin typeface="Times New Roman" panose="02020603050405020304" pitchFamily="18" charset="0"/>
                <a:ea typeface="Montserrat"/>
                <a:cs typeface="Times New Roman" panose="02020603050405020304" pitchFamily="18" charset="0"/>
                <a:sym typeface="Montserrat"/>
              </a:rPr>
              <a:t>100 rooms (2025-2027)​</a:t>
            </a:r>
            <a:endParaRPr sz="1333" dirty="0">
              <a:solidFill>
                <a:prstClr val="black"/>
              </a:solidFill>
              <a:latin typeface="Times New Roman" panose="02020603050405020304" pitchFamily="18" charset="0"/>
              <a:ea typeface="Montserrat"/>
              <a:cs typeface="Times New Roman" panose="02020603050405020304" pitchFamily="18" charset="0"/>
              <a:sym typeface="Montserrat"/>
            </a:endParaRPr>
          </a:p>
          <a:p>
            <a:pPr marL="609630" defTabSz="609630"/>
            <a:endParaRPr sz="1333" dirty="0">
              <a:solidFill>
                <a:prstClr val="black"/>
              </a:solidFill>
              <a:latin typeface="Times New Roman" panose="02020603050405020304" pitchFamily="18" charset="0"/>
              <a:ea typeface="Montserrat"/>
              <a:cs typeface="Times New Roman" panose="02020603050405020304" pitchFamily="18" charset="0"/>
              <a:sym typeface="Montserrat"/>
            </a:endParaRPr>
          </a:p>
          <a:p>
            <a:pPr marL="609630" indent="-406420" defTabSz="609630">
              <a:buClr>
                <a:srgbClr val="272362"/>
              </a:buClr>
              <a:buSzPts val="1200"/>
              <a:buFont typeface="Montserrat"/>
              <a:buChar char="●"/>
            </a:pPr>
            <a:r>
              <a:rPr lang="en" sz="1333" b="1" dirty="0">
                <a:solidFill>
                  <a:srgbClr val="272362"/>
                </a:solidFill>
                <a:latin typeface="Times New Roman" panose="02020603050405020304" pitchFamily="18" charset="0"/>
                <a:ea typeface="Montserrat"/>
                <a:cs typeface="Times New Roman" panose="02020603050405020304" pitchFamily="18" charset="0"/>
                <a:sym typeface="Montserrat"/>
              </a:rPr>
              <a:t>The Botany- St. Thomas</a:t>
            </a:r>
            <a:br>
              <a:rPr lang="en" sz="1333" dirty="0">
                <a:solidFill>
                  <a:prstClr val="black"/>
                </a:solidFill>
                <a:latin typeface="Times New Roman" panose="02020603050405020304" pitchFamily="18" charset="0"/>
                <a:ea typeface="Montserrat"/>
                <a:cs typeface="Times New Roman" panose="02020603050405020304" pitchFamily="18" charset="0"/>
                <a:sym typeface="Montserrat"/>
              </a:rPr>
            </a:br>
            <a:r>
              <a:rPr lang="en" sz="1333" dirty="0">
                <a:solidFill>
                  <a:prstClr val="black"/>
                </a:solidFill>
                <a:latin typeface="Times New Roman" panose="02020603050405020304" pitchFamily="18" charset="0"/>
                <a:ea typeface="Montserrat"/>
                <a:cs typeface="Times New Roman" panose="02020603050405020304" pitchFamily="18" charset="0"/>
                <a:sym typeface="Montserrat"/>
              </a:rPr>
              <a:t>23 villas (2026)​</a:t>
            </a:r>
            <a:endParaRPr sz="1333" dirty="0">
              <a:solidFill>
                <a:prstClr val="black"/>
              </a:solidFill>
              <a:latin typeface="Times New Roman" panose="02020603050405020304" pitchFamily="18" charset="0"/>
              <a:ea typeface="Montserrat"/>
              <a:cs typeface="Times New Roman" panose="02020603050405020304" pitchFamily="18" charset="0"/>
              <a:sym typeface="Montserrat"/>
            </a:endParaRPr>
          </a:p>
          <a:p>
            <a:pPr marL="609630" defTabSz="609630"/>
            <a:endParaRPr sz="1333" dirty="0">
              <a:solidFill>
                <a:prstClr val="black"/>
              </a:solidFill>
              <a:latin typeface="Times New Roman" panose="02020603050405020304" pitchFamily="18" charset="0"/>
              <a:ea typeface="Montserrat"/>
              <a:cs typeface="Times New Roman" panose="02020603050405020304" pitchFamily="18" charset="0"/>
              <a:sym typeface="Montserrat"/>
            </a:endParaRPr>
          </a:p>
          <a:p>
            <a:pPr marL="609630" indent="-406420" defTabSz="609630">
              <a:buClr>
                <a:srgbClr val="272362"/>
              </a:buClr>
              <a:buSzPts val="1200"/>
              <a:buFont typeface="Montserrat"/>
              <a:buChar char="●"/>
            </a:pPr>
            <a:r>
              <a:rPr lang="en" sz="1333" b="1" dirty="0">
                <a:solidFill>
                  <a:srgbClr val="272362"/>
                </a:solidFill>
                <a:latin typeface="Times New Roman" panose="02020603050405020304" pitchFamily="18" charset="0"/>
                <a:ea typeface="Montserrat"/>
                <a:cs typeface="Times New Roman" panose="02020603050405020304" pitchFamily="18" charset="0"/>
                <a:sym typeface="Montserrat"/>
              </a:rPr>
              <a:t>Sugar Bay - St. Thomas​</a:t>
            </a:r>
            <a:endParaRPr sz="1333" b="1" dirty="0">
              <a:solidFill>
                <a:srgbClr val="272362"/>
              </a:solidFill>
              <a:latin typeface="Times New Roman" panose="02020603050405020304" pitchFamily="18" charset="0"/>
              <a:ea typeface="Montserrat"/>
              <a:cs typeface="Times New Roman" panose="02020603050405020304" pitchFamily="18" charset="0"/>
              <a:sym typeface="Montserrat"/>
            </a:endParaRPr>
          </a:p>
          <a:p>
            <a:pPr marL="609630" defTabSz="609630"/>
            <a:r>
              <a:rPr lang="en" sz="1333" dirty="0">
                <a:solidFill>
                  <a:prstClr val="black"/>
                </a:solidFill>
                <a:latin typeface="Times New Roman" panose="02020603050405020304" pitchFamily="18" charset="0"/>
                <a:ea typeface="Montserrat"/>
                <a:cs typeface="Times New Roman" panose="02020603050405020304" pitchFamily="18" charset="0"/>
                <a:sym typeface="Montserrat"/>
              </a:rPr>
              <a:t>300 rooms (TBD) Timing TBD​</a:t>
            </a:r>
            <a:endParaRPr sz="1333" dirty="0">
              <a:solidFill>
                <a:prstClr val="black"/>
              </a:solidFill>
              <a:latin typeface="Times New Roman" panose="02020603050405020304" pitchFamily="18" charset="0"/>
              <a:ea typeface="Montserrat"/>
              <a:cs typeface="Times New Roman" panose="02020603050405020304" pitchFamily="18" charset="0"/>
              <a:sym typeface="Montserrat"/>
            </a:endParaRPr>
          </a:p>
          <a:p>
            <a:pPr marL="609630" defTabSz="609630"/>
            <a:endParaRPr sz="1333" b="1" dirty="0">
              <a:solidFill>
                <a:srgbClr val="272362"/>
              </a:solidFill>
              <a:latin typeface="Times New Roman" panose="02020603050405020304" pitchFamily="18" charset="0"/>
              <a:ea typeface="Montserrat"/>
              <a:cs typeface="Times New Roman" panose="02020603050405020304" pitchFamily="18" charset="0"/>
              <a:sym typeface="Montserrat"/>
            </a:endParaRPr>
          </a:p>
          <a:p>
            <a:pPr marL="609630" indent="-406420" defTabSz="609630">
              <a:buClr>
                <a:srgbClr val="272362"/>
              </a:buClr>
              <a:buSzPts val="1200"/>
              <a:buFont typeface="Montserrat"/>
              <a:buChar char="●"/>
            </a:pPr>
            <a:r>
              <a:rPr lang="en" sz="1333" b="1" dirty="0">
                <a:solidFill>
                  <a:srgbClr val="272362"/>
                </a:solidFill>
                <a:latin typeface="Times New Roman" panose="02020603050405020304" pitchFamily="18" charset="0"/>
                <a:ea typeface="Montserrat"/>
                <a:cs typeface="Times New Roman" panose="02020603050405020304" pitchFamily="18" charset="0"/>
                <a:sym typeface="Montserrat"/>
              </a:rPr>
              <a:t>TOTAL New Rooms in STX: 178</a:t>
            </a:r>
            <a:br>
              <a:rPr lang="en" sz="1333" dirty="0">
                <a:solidFill>
                  <a:prstClr val="black"/>
                </a:solidFill>
                <a:latin typeface="Times New Roman" panose="02020603050405020304" pitchFamily="18" charset="0"/>
                <a:ea typeface="Montserrat"/>
                <a:cs typeface="Times New Roman" panose="02020603050405020304" pitchFamily="18" charset="0"/>
                <a:sym typeface="Montserrat"/>
              </a:rPr>
            </a:br>
            <a:endParaRPr sz="1333" dirty="0">
              <a:solidFill>
                <a:prstClr val="black"/>
              </a:solidFill>
              <a:latin typeface="Times New Roman" panose="02020603050405020304" pitchFamily="18" charset="0"/>
              <a:ea typeface="Montserrat"/>
              <a:cs typeface="Times New Roman" panose="02020603050405020304" pitchFamily="18" charset="0"/>
              <a:sym typeface="Montserrat"/>
            </a:endParaRPr>
          </a:p>
          <a:p>
            <a:pPr marL="609630" indent="-406420" defTabSz="609630">
              <a:buClr>
                <a:srgbClr val="272362"/>
              </a:buClr>
              <a:buSzPts val="1200"/>
              <a:buFont typeface="Montserrat"/>
              <a:buChar char="●"/>
            </a:pPr>
            <a:r>
              <a:rPr lang="en" sz="1333" b="1" dirty="0">
                <a:solidFill>
                  <a:srgbClr val="272362"/>
                </a:solidFill>
                <a:latin typeface="Times New Roman" panose="02020603050405020304" pitchFamily="18" charset="0"/>
                <a:ea typeface="Montserrat"/>
                <a:cs typeface="Times New Roman" panose="02020603050405020304" pitchFamily="18" charset="0"/>
                <a:sym typeface="Montserrat"/>
              </a:rPr>
              <a:t>TOTAL New Rooms in STT/STJ: 455​</a:t>
            </a:r>
            <a:endParaRPr sz="1333" dirty="0">
              <a:solidFill>
                <a:prstClr val="black"/>
              </a:solidFill>
              <a:latin typeface="Times New Roman" panose="02020603050405020304" pitchFamily="18" charset="0"/>
              <a:ea typeface="Montserrat"/>
              <a:cs typeface="Times New Roman" panose="02020603050405020304" pitchFamily="18" charset="0"/>
              <a:sym typeface="Montserrat"/>
            </a:endParaRPr>
          </a:p>
        </p:txBody>
      </p:sp>
      <p:graphicFrame>
        <p:nvGraphicFramePr>
          <p:cNvPr id="12" name="Google Shape;490;p101">
            <a:extLst>
              <a:ext uri="{FF2B5EF4-FFF2-40B4-BE49-F238E27FC236}">
                <a16:creationId xmlns:a16="http://schemas.microsoft.com/office/drawing/2014/main" id="{201C7004-BA9E-5CA0-694D-155BD6020984}"/>
              </a:ext>
            </a:extLst>
          </p:cNvPr>
          <p:cNvGraphicFramePr/>
          <p:nvPr/>
        </p:nvGraphicFramePr>
        <p:xfrm>
          <a:off x="4243936" y="2994191"/>
          <a:ext cx="7223760" cy="2132453"/>
        </p:xfrm>
        <a:graphic>
          <a:graphicData uri="http://schemas.openxmlformats.org/drawingml/2006/table">
            <a:tbl>
              <a:tblPr firstRow="1" bandRow="1">
                <a:noFill/>
              </a:tblPr>
              <a:tblGrid>
                <a:gridCol w="1805940">
                  <a:extLst>
                    <a:ext uri="{9D8B030D-6E8A-4147-A177-3AD203B41FA5}">
                      <a16:colId xmlns:a16="http://schemas.microsoft.com/office/drawing/2014/main" val="20000"/>
                    </a:ext>
                  </a:extLst>
                </a:gridCol>
                <a:gridCol w="1565777">
                  <a:extLst>
                    <a:ext uri="{9D8B030D-6E8A-4147-A177-3AD203B41FA5}">
                      <a16:colId xmlns:a16="http://schemas.microsoft.com/office/drawing/2014/main" val="20001"/>
                    </a:ext>
                  </a:extLst>
                </a:gridCol>
                <a:gridCol w="2116991">
                  <a:extLst>
                    <a:ext uri="{9D8B030D-6E8A-4147-A177-3AD203B41FA5}">
                      <a16:colId xmlns:a16="http://schemas.microsoft.com/office/drawing/2014/main" val="20002"/>
                    </a:ext>
                  </a:extLst>
                </a:gridCol>
                <a:gridCol w="1735052">
                  <a:extLst>
                    <a:ext uri="{9D8B030D-6E8A-4147-A177-3AD203B41FA5}">
                      <a16:colId xmlns:a16="http://schemas.microsoft.com/office/drawing/2014/main" val="20003"/>
                    </a:ext>
                  </a:extLst>
                </a:gridCol>
              </a:tblGrid>
              <a:tr h="638316">
                <a:tc>
                  <a:txBody>
                    <a:bodyPr/>
                    <a:lstStyle/>
                    <a:p>
                      <a:pPr marL="85725" marR="0" lvl="0" indent="0" algn="l" rtl="0">
                        <a:lnSpc>
                          <a:spcPct val="100000"/>
                        </a:lnSpc>
                        <a:spcBef>
                          <a:spcPts val="0"/>
                        </a:spcBef>
                        <a:spcAft>
                          <a:spcPts val="0"/>
                        </a:spcAft>
                        <a:buNone/>
                      </a:pPr>
                      <a:r>
                        <a:rPr lang="en" sz="1300" b="1" dirty="0">
                          <a:solidFill>
                            <a:srgbClr val="FFFFFF"/>
                          </a:solidFill>
                          <a:latin typeface="Times New Roman" panose="02020603050405020304" pitchFamily="18" charset="0"/>
                          <a:ea typeface="Montserrat"/>
                          <a:cs typeface="Times New Roman" panose="02020603050405020304" pitchFamily="18" charset="0"/>
                          <a:sym typeface="Montserrat"/>
                        </a:rPr>
                        <a:t>Type</a:t>
                      </a:r>
                      <a:endParaRPr sz="13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solidFill>
                      <a:srgbClr val="272362"/>
                    </a:solidFill>
                  </a:tcPr>
                </a:tc>
                <a:tc>
                  <a:txBody>
                    <a:bodyPr/>
                    <a:lstStyle/>
                    <a:p>
                      <a:pPr marL="0" marR="0" lvl="0" indent="0" algn="ctr" rtl="0">
                        <a:lnSpc>
                          <a:spcPct val="100000"/>
                        </a:lnSpc>
                        <a:spcBef>
                          <a:spcPts val="0"/>
                        </a:spcBef>
                        <a:spcAft>
                          <a:spcPts val="0"/>
                        </a:spcAft>
                        <a:buNone/>
                      </a:pPr>
                      <a:r>
                        <a:rPr lang="en" sz="1300" b="1" dirty="0">
                          <a:solidFill>
                            <a:srgbClr val="FFFFFF"/>
                          </a:solidFill>
                          <a:latin typeface="Times New Roman" panose="02020603050405020304" pitchFamily="18" charset="0"/>
                          <a:ea typeface="Montserrat"/>
                          <a:cs typeface="Times New Roman" panose="02020603050405020304" pitchFamily="18" charset="0"/>
                          <a:sym typeface="Montserrat"/>
                        </a:rPr>
                        <a:t>St. Croix</a:t>
                      </a:r>
                      <a:endParaRPr sz="13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solidFill>
                      <a:srgbClr val="272362"/>
                    </a:solidFill>
                  </a:tcPr>
                </a:tc>
                <a:tc>
                  <a:txBody>
                    <a:bodyPr/>
                    <a:lstStyle/>
                    <a:p>
                      <a:pPr marL="0" marR="0" lvl="0" indent="0" algn="ctr" rtl="0">
                        <a:lnSpc>
                          <a:spcPct val="100000"/>
                        </a:lnSpc>
                        <a:spcBef>
                          <a:spcPts val="0"/>
                        </a:spcBef>
                        <a:spcAft>
                          <a:spcPts val="0"/>
                        </a:spcAft>
                        <a:buNone/>
                      </a:pPr>
                      <a:r>
                        <a:rPr lang="en" sz="1300" b="1" dirty="0">
                          <a:solidFill>
                            <a:srgbClr val="FFFFFF"/>
                          </a:solidFill>
                          <a:latin typeface="Times New Roman" panose="02020603050405020304" pitchFamily="18" charset="0"/>
                          <a:ea typeface="Montserrat"/>
                          <a:cs typeface="Times New Roman" panose="02020603050405020304" pitchFamily="18" charset="0"/>
                          <a:sym typeface="Montserrat"/>
                        </a:rPr>
                        <a:t>St. Thomas / St. John</a:t>
                      </a:r>
                      <a:endParaRPr sz="13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solidFill>
                      <a:srgbClr val="272362"/>
                    </a:solidFill>
                  </a:tcPr>
                </a:tc>
                <a:tc>
                  <a:txBody>
                    <a:bodyPr/>
                    <a:lstStyle/>
                    <a:p>
                      <a:pPr marL="0" marR="0" lvl="0" indent="0" algn="ctr" rtl="0">
                        <a:lnSpc>
                          <a:spcPct val="100000"/>
                        </a:lnSpc>
                        <a:spcBef>
                          <a:spcPts val="0"/>
                        </a:spcBef>
                        <a:spcAft>
                          <a:spcPts val="0"/>
                        </a:spcAft>
                        <a:buNone/>
                      </a:pPr>
                      <a:r>
                        <a:rPr lang="en" sz="1300" b="1" dirty="0">
                          <a:solidFill>
                            <a:srgbClr val="FFFFFF"/>
                          </a:solidFill>
                          <a:latin typeface="Times New Roman" panose="02020603050405020304" pitchFamily="18" charset="0"/>
                          <a:ea typeface="Montserrat"/>
                          <a:cs typeface="Times New Roman" panose="02020603050405020304" pitchFamily="18" charset="0"/>
                          <a:sym typeface="Montserrat"/>
                        </a:rPr>
                        <a:t>Estimated Total Accommodations</a:t>
                      </a:r>
                      <a:endParaRPr sz="1300" b="1" u="none" strike="noStrike" cap="none" dirty="0">
                        <a:solidFill>
                          <a:srgbClr val="FFFFFF"/>
                        </a:solidFill>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solidFill>
                      <a:srgbClr val="272362"/>
                    </a:solidFill>
                  </a:tcPr>
                </a:tc>
                <a:extLst>
                  <a:ext uri="{0D108BD9-81ED-4DB2-BD59-A6C34878D82A}">
                    <a16:rowId xmlns:a16="http://schemas.microsoft.com/office/drawing/2014/main" val="10000"/>
                  </a:ext>
                </a:extLst>
              </a:tr>
              <a:tr h="298827">
                <a:tc>
                  <a:txBody>
                    <a:bodyPr/>
                    <a:lstStyle/>
                    <a:p>
                      <a:pPr marL="85725" marR="0" lvl="0" indent="0" algn="l" rtl="0">
                        <a:lnSpc>
                          <a:spcPct val="100000"/>
                        </a:lnSpc>
                        <a:spcBef>
                          <a:spcPts val="0"/>
                        </a:spcBef>
                        <a:spcAft>
                          <a:spcPts val="0"/>
                        </a:spcAft>
                        <a:buNone/>
                      </a:pPr>
                      <a:r>
                        <a:rPr lang="en" sz="1200" dirty="0">
                          <a:latin typeface="Times New Roman" panose="02020603050405020304" pitchFamily="18" charset="0"/>
                          <a:ea typeface="Montserrat SemiBold"/>
                          <a:cs typeface="Times New Roman" panose="02020603050405020304" pitchFamily="18" charset="0"/>
                          <a:sym typeface="Montserrat SemiBold"/>
                        </a:rPr>
                        <a:t>Hotel/Resort Rooms</a:t>
                      </a:r>
                      <a:endParaRPr sz="1200" dirty="0">
                        <a:latin typeface="Times New Roman" panose="02020603050405020304" pitchFamily="18" charset="0"/>
                        <a:ea typeface="Montserrat SemiBold"/>
                        <a:cs typeface="Times New Roman" panose="02020603050405020304" pitchFamily="18" charset="0"/>
                        <a:sym typeface="Montserrat SemiBold"/>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200">
                          <a:latin typeface="Times New Roman" panose="02020603050405020304" pitchFamily="18" charset="0"/>
                          <a:ea typeface="Montserrat"/>
                          <a:cs typeface="Times New Roman" panose="02020603050405020304" pitchFamily="18" charset="0"/>
                          <a:sym typeface="Montserrat"/>
                        </a:rPr>
                        <a:t>1,000</a:t>
                      </a:r>
                      <a:endParaRPr sz="120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200">
                          <a:latin typeface="Times New Roman" panose="02020603050405020304" pitchFamily="18" charset="0"/>
                          <a:ea typeface="Montserrat"/>
                          <a:cs typeface="Times New Roman" panose="02020603050405020304" pitchFamily="18" charset="0"/>
                          <a:sym typeface="Montserrat"/>
                        </a:rPr>
                        <a:t>2,286</a:t>
                      </a:r>
                      <a:endParaRPr sz="120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200">
                          <a:latin typeface="Times New Roman" panose="02020603050405020304" pitchFamily="18" charset="0"/>
                          <a:ea typeface="Montserrat"/>
                          <a:cs typeface="Times New Roman" panose="02020603050405020304" pitchFamily="18" charset="0"/>
                          <a:sym typeface="Montserrat"/>
                        </a:rPr>
                        <a:t>3,286</a:t>
                      </a:r>
                      <a:endParaRPr sz="1200" u="none" strike="noStrike" cap="none">
                        <a:solidFill>
                          <a:srgbClr val="000000"/>
                        </a:solidFill>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extLst>
                  <a:ext uri="{0D108BD9-81ED-4DB2-BD59-A6C34878D82A}">
                    <a16:rowId xmlns:a16="http://schemas.microsoft.com/office/drawing/2014/main" val="10001"/>
                  </a:ext>
                </a:extLst>
              </a:tr>
              <a:tr h="298827">
                <a:tc>
                  <a:txBody>
                    <a:bodyPr/>
                    <a:lstStyle/>
                    <a:p>
                      <a:pPr marL="85725" marR="0" lvl="0" indent="0" algn="l" rtl="0">
                        <a:lnSpc>
                          <a:spcPct val="100000"/>
                        </a:lnSpc>
                        <a:spcBef>
                          <a:spcPts val="0"/>
                        </a:spcBef>
                        <a:spcAft>
                          <a:spcPts val="0"/>
                        </a:spcAft>
                        <a:buClr>
                          <a:srgbClr val="000000"/>
                        </a:buClr>
                        <a:buFont typeface="Arial"/>
                        <a:buNone/>
                      </a:pPr>
                      <a:r>
                        <a:rPr lang="en" sz="1200" dirty="0">
                          <a:latin typeface="Times New Roman" panose="02020603050405020304" pitchFamily="18" charset="0"/>
                          <a:ea typeface="Montserrat SemiBold"/>
                          <a:cs typeface="Times New Roman" panose="02020603050405020304" pitchFamily="18" charset="0"/>
                          <a:sym typeface="Montserrat SemiBold"/>
                        </a:rPr>
                        <a:t>Villa</a:t>
                      </a:r>
                      <a:endParaRPr sz="1200" u="none" strike="noStrike" cap="none" dirty="0">
                        <a:latin typeface="Times New Roman" panose="02020603050405020304" pitchFamily="18" charset="0"/>
                        <a:ea typeface="Montserrat SemiBold"/>
                        <a:cs typeface="Times New Roman" panose="02020603050405020304" pitchFamily="18" charset="0"/>
                        <a:sym typeface="Montserrat SemiBold"/>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200" dirty="0">
                          <a:latin typeface="Times New Roman" panose="02020603050405020304" pitchFamily="18" charset="0"/>
                          <a:ea typeface="Montserrat"/>
                          <a:cs typeface="Times New Roman" panose="02020603050405020304" pitchFamily="18" charset="0"/>
                          <a:sym typeface="Montserrat"/>
                        </a:rPr>
                        <a:t>300</a:t>
                      </a:r>
                      <a:endParaRPr sz="1200"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200" dirty="0">
                          <a:latin typeface="Times New Roman" panose="02020603050405020304" pitchFamily="18" charset="0"/>
                          <a:ea typeface="Montserrat"/>
                          <a:cs typeface="Times New Roman" panose="02020603050405020304" pitchFamily="18" charset="0"/>
                          <a:sym typeface="Montserrat"/>
                        </a:rPr>
                        <a:t>600</a:t>
                      </a:r>
                      <a:endParaRPr sz="1200"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200">
                          <a:latin typeface="Times New Roman" panose="02020603050405020304" pitchFamily="18" charset="0"/>
                          <a:ea typeface="Montserrat"/>
                          <a:cs typeface="Times New Roman" panose="02020603050405020304" pitchFamily="18" charset="0"/>
                          <a:sym typeface="Montserrat"/>
                        </a:rPr>
                        <a:t>900</a:t>
                      </a:r>
                      <a:endParaRPr sz="1200" u="none" strike="noStrike" cap="none">
                        <a:solidFill>
                          <a:srgbClr val="000000"/>
                        </a:solidFill>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extLst>
                  <a:ext uri="{0D108BD9-81ED-4DB2-BD59-A6C34878D82A}">
                    <a16:rowId xmlns:a16="http://schemas.microsoft.com/office/drawing/2014/main" val="10002"/>
                  </a:ext>
                </a:extLst>
              </a:tr>
              <a:tr h="298827">
                <a:tc>
                  <a:txBody>
                    <a:bodyPr/>
                    <a:lstStyle/>
                    <a:p>
                      <a:pPr marL="85725" marR="0" lvl="0" indent="0" algn="l" rtl="0">
                        <a:lnSpc>
                          <a:spcPct val="100000"/>
                        </a:lnSpc>
                        <a:spcBef>
                          <a:spcPts val="0"/>
                        </a:spcBef>
                        <a:spcAft>
                          <a:spcPts val="0"/>
                        </a:spcAft>
                        <a:buNone/>
                      </a:pPr>
                      <a:r>
                        <a:rPr lang="en" sz="1200">
                          <a:latin typeface="Times New Roman" panose="02020603050405020304" pitchFamily="18" charset="0"/>
                          <a:ea typeface="Montserrat SemiBold"/>
                          <a:cs typeface="Times New Roman" panose="02020603050405020304" pitchFamily="18" charset="0"/>
                          <a:sym typeface="Montserrat SemiBold"/>
                        </a:rPr>
                        <a:t>Charter Yachts</a:t>
                      </a:r>
                      <a:endParaRPr sz="1200" u="none" strike="noStrike" cap="none">
                        <a:latin typeface="Times New Roman" panose="02020603050405020304" pitchFamily="18" charset="0"/>
                        <a:ea typeface="Montserrat SemiBold"/>
                        <a:cs typeface="Times New Roman" panose="02020603050405020304" pitchFamily="18" charset="0"/>
                        <a:sym typeface="Montserrat SemiBold"/>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lvl="0" indent="0" algn="ctr" rtl="0">
                        <a:spcBef>
                          <a:spcPts val="0"/>
                        </a:spcBef>
                        <a:spcAft>
                          <a:spcPts val="0"/>
                        </a:spcAft>
                        <a:buNone/>
                      </a:pPr>
                      <a:endParaRPr sz="1200"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200">
                          <a:latin typeface="Times New Roman" panose="02020603050405020304" pitchFamily="18" charset="0"/>
                          <a:ea typeface="Montserrat"/>
                          <a:cs typeface="Times New Roman" panose="02020603050405020304" pitchFamily="18" charset="0"/>
                          <a:sym typeface="Montserrat"/>
                        </a:rPr>
                        <a:t>250+</a:t>
                      </a:r>
                      <a:endParaRPr sz="1200" u="none" strike="noStrike" cap="none">
                        <a:solidFill>
                          <a:srgbClr val="000000"/>
                        </a:solidFill>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200">
                          <a:latin typeface="Times New Roman" panose="02020603050405020304" pitchFamily="18" charset="0"/>
                          <a:ea typeface="Montserrat"/>
                          <a:cs typeface="Times New Roman" panose="02020603050405020304" pitchFamily="18" charset="0"/>
                          <a:sym typeface="Montserrat"/>
                        </a:rPr>
                        <a:t>250+</a:t>
                      </a:r>
                      <a:endParaRPr sz="120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extLst>
                  <a:ext uri="{0D108BD9-81ED-4DB2-BD59-A6C34878D82A}">
                    <a16:rowId xmlns:a16="http://schemas.microsoft.com/office/drawing/2014/main" val="10003"/>
                  </a:ext>
                </a:extLst>
              </a:tr>
              <a:tr h="298827">
                <a:tc>
                  <a:txBody>
                    <a:bodyPr/>
                    <a:lstStyle/>
                    <a:p>
                      <a:pPr marL="85725" marR="0" lvl="0" indent="0" algn="l" rtl="0">
                        <a:lnSpc>
                          <a:spcPct val="100000"/>
                        </a:lnSpc>
                        <a:spcBef>
                          <a:spcPts val="0"/>
                        </a:spcBef>
                        <a:spcAft>
                          <a:spcPts val="0"/>
                        </a:spcAft>
                        <a:buNone/>
                      </a:pPr>
                      <a:r>
                        <a:rPr lang="en" sz="1200">
                          <a:latin typeface="Times New Roman" panose="02020603050405020304" pitchFamily="18" charset="0"/>
                          <a:ea typeface="Montserrat SemiBold"/>
                          <a:cs typeface="Times New Roman" panose="02020603050405020304" pitchFamily="18" charset="0"/>
                          <a:sym typeface="Montserrat SemiBold"/>
                        </a:rPr>
                        <a:t>Timeshares</a:t>
                      </a:r>
                      <a:endParaRPr sz="1200" u="none" strike="noStrike" cap="none">
                        <a:latin typeface="Times New Roman" panose="02020603050405020304" pitchFamily="18" charset="0"/>
                        <a:ea typeface="Montserrat SemiBold"/>
                        <a:cs typeface="Times New Roman" panose="02020603050405020304" pitchFamily="18" charset="0"/>
                        <a:sym typeface="Montserrat SemiBold"/>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lvl="0" indent="0" algn="ctr" rtl="0">
                        <a:spcBef>
                          <a:spcPts val="0"/>
                        </a:spcBef>
                        <a:spcAft>
                          <a:spcPts val="0"/>
                        </a:spcAft>
                        <a:buNone/>
                      </a:pPr>
                      <a:endParaRPr sz="1200"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200" dirty="0">
                          <a:latin typeface="Times New Roman" panose="02020603050405020304" pitchFamily="18" charset="0"/>
                          <a:ea typeface="Montserrat"/>
                          <a:cs typeface="Times New Roman" panose="02020603050405020304" pitchFamily="18" charset="0"/>
                          <a:sym typeface="Montserrat"/>
                        </a:rPr>
                        <a:t>1,022</a:t>
                      </a:r>
                      <a:endParaRPr sz="1200" u="none" strike="noStrike" cap="none" dirty="0">
                        <a:solidFill>
                          <a:srgbClr val="000000"/>
                        </a:solidFill>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200" dirty="0">
                          <a:latin typeface="Times New Roman" panose="02020603050405020304" pitchFamily="18" charset="0"/>
                          <a:ea typeface="Montserrat"/>
                          <a:cs typeface="Times New Roman" panose="02020603050405020304" pitchFamily="18" charset="0"/>
                          <a:sym typeface="Montserrat"/>
                        </a:rPr>
                        <a:t>1,022</a:t>
                      </a:r>
                      <a:endParaRPr sz="1200"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extLst>
                  <a:ext uri="{0D108BD9-81ED-4DB2-BD59-A6C34878D82A}">
                    <a16:rowId xmlns:a16="http://schemas.microsoft.com/office/drawing/2014/main" val="10004"/>
                  </a:ext>
                </a:extLst>
              </a:tr>
              <a:tr h="298827">
                <a:tc>
                  <a:txBody>
                    <a:bodyPr/>
                    <a:lstStyle/>
                    <a:p>
                      <a:pPr marL="85725" marR="0" lvl="0" indent="0" algn="l" rtl="0">
                        <a:lnSpc>
                          <a:spcPct val="100000"/>
                        </a:lnSpc>
                        <a:spcBef>
                          <a:spcPts val="0"/>
                        </a:spcBef>
                        <a:spcAft>
                          <a:spcPts val="0"/>
                        </a:spcAft>
                        <a:buNone/>
                      </a:pPr>
                      <a:r>
                        <a:rPr lang="en" sz="1200" dirty="0">
                          <a:latin typeface="Times New Roman" panose="02020603050405020304" pitchFamily="18" charset="0"/>
                          <a:ea typeface="Montserrat SemiBold"/>
                          <a:cs typeface="Times New Roman" panose="02020603050405020304" pitchFamily="18" charset="0"/>
                          <a:sym typeface="Montserrat SemiBold"/>
                        </a:rPr>
                        <a:t>Airbnb/VRBO, etc.</a:t>
                      </a:r>
                      <a:endParaRPr sz="1200" dirty="0">
                        <a:latin typeface="Times New Roman" panose="02020603050405020304" pitchFamily="18" charset="0"/>
                        <a:ea typeface="Montserrat SemiBold"/>
                        <a:cs typeface="Times New Roman" panose="02020603050405020304" pitchFamily="18" charset="0"/>
                        <a:sym typeface="Montserrat SemiBold"/>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200">
                          <a:latin typeface="Times New Roman" panose="02020603050405020304" pitchFamily="18" charset="0"/>
                          <a:ea typeface="Montserrat"/>
                          <a:cs typeface="Times New Roman" panose="02020603050405020304" pitchFamily="18" charset="0"/>
                          <a:sym typeface="Montserrat"/>
                        </a:rPr>
                        <a:t>1,190</a:t>
                      </a:r>
                      <a:endParaRPr sz="120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200" dirty="0">
                          <a:latin typeface="Times New Roman" panose="02020603050405020304" pitchFamily="18" charset="0"/>
                          <a:ea typeface="Montserrat"/>
                          <a:cs typeface="Times New Roman" panose="02020603050405020304" pitchFamily="18" charset="0"/>
                          <a:sym typeface="Montserrat"/>
                        </a:rPr>
                        <a:t>4,579</a:t>
                      </a:r>
                      <a:endParaRPr sz="1200"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200" dirty="0">
                          <a:latin typeface="Times New Roman" panose="02020603050405020304" pitchFamily="18" charset="0"/>
                          <a:ea typeface="Montserrat"/>
                          <a:cs typeface="Times New Roman" panose="02020603050405020304" pitchFamily="18" charset="0"/>
                          <a:sym typeface="Montserrat"/>
                        </a:rPr>
                        <a:t>5,769</a:t>
                      </a:r>
                      <a:endParaRPr sz="1200"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828960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B093F-50F1-7893-1754-E32555A940A7}"/>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9BE920BA-B07B-F27F-DBAB-0121143F0CDF}"/>
              </a:ext>
            </a:extLst>
          </p:cNvPr>
          <p:cNvGrpSpPr/>
          <p:nvPr/>
        </p:nvGrpSpPr>
        <p:grpSpPr>
          <a:xfrm>
            <a:off x="0" y="-76654"/>
            <a:ext cx="12192000" cy="1808011"/>
            <a:chOff x="0" y="-38100"/>
            <a:chExt cx="5439065" cy="898667"/>
          </a:xfrm>
          <a:solidFill>
            <a:srgbClr val="002060"/>
          </a:solidFill>
        </p:grpSpPr>
        <p:sp>
          <p:nvSpPr>
            <p:cNvPr id="4" name="Freeform 4">
              <a:extLst>
                <a:ext uri="{FF2B5EF4-FFF2-40B4-BE49-F238E27FC236}">
                  <a16:creationId xmlns:a16="http://schemas.microsoft.com/office/drawing/2014/main" id="{704B1A65-9281-B5EF-3124-96DBA5800710}"/>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80438EAA-D54A-483B-19FF-276D6E8AB12F}"/>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5708AA9A-F621-F987-A914-99FE20EB0C05}"/>
              </a:ext>
            </a:extLst>
          </p:cNvPr>
          <p:cNvGrpSpPr/>
          <p:nvPr/>
        </p:nvGrpSpPr>
        <p:grpSpPr>
          <a:xfrm>
            <a:off x="0" y="686069"/>
            <a:ext cx="863601" cy="1045289"/>
            <a:chOff x="0" y="-60443"/>
            <a:chExt cx="1050549" cy="429105"/>
          </a:xfrm>
        </p:grpSpPr>
        <p:sp>
          <p:nvSpPr>
            <p:cNvPr id="7" name="Freeform 7">
              <a:extLst>
                <a:ext uri="{FF2B5EF4-FFF2-40B4-BE49-F238E27FC236}">
                  <a16:creationId xmlns:a16="http://schemas.microsoft.com/office/drawing/2014/main" id="{3C42CBEE-7D5C-6DEA-B9B7-8145ABD0C9C7}"/>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33D4CFCC-3CCC-CD48-DC8F-FC4C8658D228}"/>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DE011F24-CBFD-99B6-5DD7-3549176303E2}"/>
              </a:ext>
            </a:extLst>
          </p:cNvPr>
          <p:cNvGrpSpPr/>
          <p:nvPr/>
        </p:nvGrpSpPr>
        <p:grpSpPr>
          <a:xfrm>
            <a:off x="11328400" y="-76654"/>
            <a:ext cx="863600" cy="814441"/>
            <a:chOff x="0" y="0"/>
            <a:chExt cx="1050549" cy="370360"/>
          </a:xfrm>
        </p:grpSpPr>
        <p:sp>
          <p:nvSpPr>
            <p:cNvPr id="10" name="Freeform 10">
              <a:extLst>
                <a:ext uri="{FF2B5EF4-FFF2-40B4-BE49-F238E27FC236}">
                  <a16:creationId xmlns:a16="http://schemas.microsoft.com/office/drawing/2014/main" id="{A70A6F8C-C72C-E381-1F28-64408778D9A7}"/>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7E219EF4-CE27-C07C-2894-369BCB973392}"/>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TextBox 13">
            <a:extLst>
              <a:ext uri="{FF2B5EF4-FFF2-40B4-BE49-F238E27FC236}">
                <a16:creationId xmlns:a16="http://schemas.microsoft.com/office/drawing/2014/main" id="{63C87024-BF90-0836-FC27-3E9E6FEDCA8C}"/>
              </a:ext>
            </a:extLst>
          </p:cNvPr>
          <p:cNvSpPr txBox="1"/>
          <p:nvPr/>
        </p:nvSpPr>
        <p:spPr>
          <a:xfrm>
            <a:off x="216934" y="1731355"/>
            <a:ext cx="9868203" cy="728597"/>
          </a:xfrm>
          <a:prstGeom prst="rect">
            <a:avLst/>
          </a:prstGeom>
        </p:spPr>
        <p:txBody>
          <a:bodyPr wrap="square" lIns="0" tIns="0" rIns="0" bIns="0" rtlCol="0" anchor="t">
            <a:spAutoFit/>
          </a:bodyPr>
          <a:lstStyle/>
          <a:p>
            <a:pPr algn="ctr" defTabSz="609630">
              <a:lnSpc>
                <a:spcPts val="6160"/>
              </a:lnSpc>
            </a:pPr>
            <a:r>
              <a:rPr lang="en-US" sz="4400" b="1" dirty="0">
                <a:solidFill>
                  <a:srgbClr val="000000"/>
                </a:solidFill>
                <a:latin typeface="Times New Roman" panose="02020603050405020304" pitchFamily="18" charset="0"/>
                <a:ea typeface="Mardoto Heavy"/>
                <a:cs typeface="Times New Roman" panose="02020603050405020304" pitchFamily="18" charset="0"/>
                <a:sym typeface="Mardoto Heavy"/>
              </a:rPr>
              <a:t>Sharing Economy</a:t>
            </a:r>
          </a:p>
        </p:txBody>
      </p:sp>
      <p:graphicFrame>
        <p:nvGraphicFramePr>
          <p:cNvPr id="12" name="Google Shape;505;p103">
            <a:extLst>
              <a:ext uri="{FF2B5EF4-FFF2-40B4-BE49-F238E27FC236}">
                <a16:creationId xmlns:a16="http://schemas.microsoft.com/office/drawing/2014/main" id="{4B378AC1-C4C5-AFB8-FCBF-953498B163AE}"/>
              </a:ext>
            </a:extLst>
          </p:cNvPr>
          <p:cNvGraphicFramePr/>
          <p:nvPr/>
        </p:nvGraphicFramePr>
        <p:xfrm>
          <a:off x="871866" y="3428999"/>
          <a:ext cx="4309734" cy="2184280"/>
        </p:xfrm>
        <a:graphic>
          <a:graphicData uri="http://schemas.openxmlformats.org/drawingml/2006/table">
            <a:tbl>
              <a:tblPr firstRow="1" bandRow="1">
                <a:noFill/>
              </a:tblPr>
              <a:tblGrid>
                <a:gridCol w="1436578">
                  <a:extLst>
                    <a:ext uri="{9D8B030D-6E8A-4147-A177-3AD203B41FA5}">
                      <a16:colId xmlns:a16="http://schemas.microsoft.com/office/drawing/2014/main" val="20000"/>
                    </a:ext>
                  </a:extLst>
                </a:gridCol>
                <a:gridCol w="1436578">
                  <a:extLst>
                    <a:ext uri="{9D8B030D-6E8A-4147-A177-3AD203B41FA5}">
                      <a16:colId xmlns:a16="http://schemas.microsoft.com/office/drawing/2014/main" val="20001"/>
                    </a:ext>
                  </a:extLst>
                </a:gridCol>
                <a:gridCol w="1436578">
                  <a:extLst>
                    <a:ext uri="{9D8B030D-6E8A-4147-A177-3AD203B41FA5}">
                      <a16:colId xmlns:a16="http://schemas.microsoft.com/office/drawing/2014/main" val="20002"/>
                    </a:ext>
                  </a:extLst>
                </a:gridCol>
              </a:tblGrid>
              <a:tr h="546070">
                <a:tc>
                  <a:txBody>
                    <a:bodyPr/>
                    <a:lstStyle/>
                    <a:p>
                      <a:pPr marL="85725" marR="0" lvl="0" indent="0" algn="l" rtl="0">
                        <a:lnSpc>
                          <a:spcPct val="100000"/>
                        </a:lnSpc>
                        <a:spcBef>
                          <a:spcPts val="0"/>
                        </a:spcBef>
                        <a:spcAft>
                          <a:spcPts val="0"/>
                        </a:spcAft>
                        <a:buNone/>
                      </a:pPr>
                      <a:r>
                        <a:rPr lang="en" sz="1200" b="1" dirty="0">
                          <a:solidFill>
                            <a:srgbClr val="FFFFFF"/>
                          </a:solidFill>
                          <a:latin typeface="Times New Roman" panose="02020603050405020304" pitchFamily="18" charset="0"/>
                          <a:ea typeface="Montserrat"/>
                          <a:cs typeface="Times New Roman" panose="02020603050405020304" pitchFamily="18" charset="0"/>
                          <a:sym typeface="Montserrat"/>
                        </a:rPr>
                        <a:t>Time Period </a:t>
                      </a:r>
                      <a:endParaRPr sz="12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solidFill>
                      <a:srgbClr val="272362"/>
                    </a:solidFill>
                  </a:tcPr>
                </a:tc>
                <a:tc>
                  <a:txBody>
                    <a:bodyPr/>
                    <a:lstStyle/>
                    <a:p>
                      <a:pPr marL="635" marR="0" lvl="0" indent="0" algn="ctr" rtl="0">
                        <a:lnSpc>
                          <a:spcPct val="100000"/>
                        </a:lnSpc>
                        <a:spcBef>
                          <a:spcPts val="0"/>
                        </a:spcBef>
                        <a:spcAft>
                          <a:spcPts val="0"/>
                        </a:spcAft>
                        <a:buNone/>
                      </a:pPr>
                      <a:r>
                        <a:rPr lang="en" sz="1200" b="1" dirty="0">
                          <a:solidFill>
                            <a:srgbClr val="FFFFFF"/>
                          </a:solidFill>
                          <a:latin typeface="Times New Roman" panose="02020603050405020304" pitchFamily="18" charset="0"/>
                          <a:ea typeface="Montserrat"/>
                          <a:cs typeface="Times New Roman" panose="02020603050405020304" pitchFamily="18" charset="0"/>
                          <a:sym typeface="Montserrat"/>
                        </a:rPr>
                        <a:t>Revenue January </a:t>
                      </a:r>
                      <a:endParaRPr sz="12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000000"/>
                      </a:solidFill>
                      <a:prstDash val="solid"/>
                      <a:round/>
                      <a:headEnd type="none" w="sm" len="sm"/>
                      <a:tailEnd type="none" w="sm" len="sm"/>
                    </a:lnB>
                    <a:solidFill>
                      <a:srgbClr val="272362"/>
                    </a:solidFill>
                  </a:tcPr>
                </a:tc>
                <a:tc>
                  <a:txBody>
                    <a:bodyPr/>
                    <a:lstStyle/>
                    <a:p>
                      <a:pPr marL="0" marR="0" lvl="0" indent="0" algn="ctr" rtl="0">
                        <a:lnSpc>
                          <a:spcPct val="100000"/>
                        </a:lnSpc>
                        <a:spcBef>
                          <a:spcPts val="0"/>
                        </a:spcBef>
                        <a:spcAft>
                          <a:spcPts val="0"/>
                        </a:spcAft>
                        <a:buNone/>
                      </a:pPr>
                      <a:r>
                        <a:rPr lang="en" sz="1200" b="1" dirty="0">
                          <a:solidFill>
                            <a:srgbClr val="FFFFFF"/>
                          </a:solidFill>
                          <a:latin typeface="Times New Roman" panose="02020603050405020304" pitchFamily="18" charset="0"/>
                          <a:ea typeface="Montserrat"/>
                          <a:cs typeface="Times New Roman" panose="02020603050405020304" pitchFamily="18" charset="0"/>
                          <a:sym typeface="Montserrat"/>
                        </a:rPr>
                        <a:t>Revenue Last 12 Months</a:t>
                      </a:r>
                      <a:endParaRPr sz="12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000000"/>
                      </a:solidFill>
                      <a:prstDash val="solid"/>
                      <a:round/>
                      <a:headEnd type="none" w="sm" len="sm"/>
                      <a:tailEnd type="none" w="sm" len="sm"/>
                    </a:lnB>
                    <a:solidFill>
                      <a:srgbClr val="272362"/>
                    </a:solidFill>
                  </a:tcPr>
                </a:tc>
                <a:extLst>
                  <a:ext uri="{0D108BD9-81ED-4DB2-BD59-A6C34878D82A}">
                    <a16:rowId xmlns:a16="http://schemas.microsoft.com/office/drawing/2014/main" val="10000"/>
                  </a:ext>
                </a:extLst>
              </a:tr>
              <a:tr h="546070">
                <a:tc>
                  <a:txBody>
                    <a:bodyPr/>
                    <a:lstStyle/>
                    <a:p>
                      <a:pPr marL="85725" marR="0" lvl="0" indent="0" algn="l" rtl="0">
                        <a:lnSpc>
                          <a:spcPct val="100000"/>
                        </a:lnSpc>
                        <a:spcBef>
                          <a:spcPts val="0"/>
                        </a:spcBef>
                        <a:spcAft>
                          <a:spcPts val="0"/>
                        </a:spcAft>
                        <a:buNone/>
                      </a:pPr>
                      <a:r>
                        <a:rPr lang="en" sz="1100" dirty="0">
                          <a:latin typeface="Times New Roman" panose="02020603050405020304" pitchFamily="18" charset="0"/>
                          <a:ea typeface="Montserrat SemiBold"/>
                          <a:cs typeface="Times New Roman" panose="02020603050405020304" pitchFamily="18" charset="0"/>
                          <a:sym typeface="Montserrat SemiBold"/>
                        </a:rPr>
                        <a:t>2024</a:t>
                      </a:r>
                      <a:endParaRPr sz="1100" u="none" strike="noStrike" cap="none" dirty="0">
                        <a:latin typeface="Times New Roman" panose="02020603050405020304" pitchFamily="18" charset="0"/>
                        <a:ea typeface="Montserrat SemiBold"/>
                        <a:cs typeface="Times New Roman" panose="02020603050405020304" pitchFamily="18" charset="0"/>
                        <a:sym typeface="Montserrat SemiBold"/>
                      </a:endParaRPr>
                    </a:p>
                  </a:txBody>
                  <a:tcPr marL="0" marR="0" marT="0" marB="0" anchor="ctr">
                    <a:lnL w="9525" cap="flat" cmpd="sng">
                      <a:solidFill>
                        <a:srgbClr val="272362"/>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85725" marR="0" lvl="0" indent="0" algn="ctr" rtl="0">
                        <a:lnSpc>
                          <a:spcPct val="100000"/>
                        </a:lnSpc>
                        <a:spcBef>
                          <a:spcPts val="0"/>
                        </a:spcBef>
                        <a:spcAft>
                          <a:spcPts val="0"/>
                        </a:spcAft>
                        <a:buNone/>
                      </a:pPr>
                      <a:r>
                        <a:rPr lang="en" sz="1100" u="none" strike="noStrike" cap="none" dirty="0">
                          <a:latin typeface="Times New Roman" panose="02020603050405020304" pitchFamily="18" charset="0"/>
                          <a:ea typeface="Montserrat"/>
                          <a:cs typeface="Times New Roman" panose="02020603050405020304" pitchFamily="18" charset="0"/>
                          <a:sym typeface="Montserrat"/>
                        </a:rPr>
                        <a:t>$</a:t>
                      </a:r>
                      <a:r>
                        <a:rPr lang="en" sz="1100" dirty="0">
                          <a:latin typeface="Times New Roman" panose="02020603050405020304" pitchFamily="18" charset="0"/>
                          <a:ea typeface="Montserrat"/>
                          <a:cs typeface="Times New Roman" panose="02020603050405020304" pitchFamily="18" charset="0"/>
                          <a:sym typeface="Montserrat"/>
                        </a:rPr>
                        <a:t>26,477,187</a:t>
                      </a:r>
                      <a:endParaRPr sz="1100"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52917"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5725" marR="0" lvl="0" indent="0" algn="ctr" rtl="0">
                        <a:lnSpc>
                          <a:spcPct val="100000"/>
                        </a:lnSpc>
                        <a:spcBef>
                          <a:spcPts val="0"/>
                        </a:spcBef>
                        <a:spcAft>
                          <a:spcPts val="0"/>
                        </a:spcAft>
                        <a:buNone/>
                      </a:pPr>
                      <a:r>
                        <a:rPr lang="en" sz="1100" u="none" strike="noStrike" cap="none" dirty="0">
                          <a:latin typeface="Times New Roman" panose="02020603050405020304" pitchFamily="18" charset="0"/>
                          <a:ea typeface="Montserrat"/>
                          <a:cs typeface="Times New Roman" panose="02020603050405020304" pitchFamily="18" charset="0"/>
                          <a:sym typeface="Montserrat"/>
                        </a:rPr>
                        <a:t>$</a:t>
                      </a:r>
                      <a:r>
                        <a:rPr lang="en" sz="1100" dirty="0">
                          <a:latin typeface="Times New Roman" panose="02020603050405020304" pitchFamily="18" charset="0"/>
                          <a:ea typeface="Montserrat"/>
                          <a:cs typeface="Times New Roman" panose="02020603050405020304" pitchFamily="18" charset="0"/>
                          <a:sym typeface="Montserrat"/>
                        </a:rPr>
                        <a:t>204,379,775</a:t>
                      </a:r>
                      <a:endParaRPr sz="1100"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52917"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46070">
                <a:tc>
                  <a:txBody>
                    <a:bodyPr/>
                    <a:lstStyle/>
                    <a:p>
                      <a:pPr marL="85725" marR="0" lvl="0" indent="0" algn="l" rtl="0">
                        <a:lnSpc>
                          <a:spcPct val="100000"/>
                        </a:lnSpc>
                        <a:spcBef>
                          <a:spcPts val="0"/>
                        </a:spcBef>
                        <a:spcAft>
                          <a:spcPts val="0"/>
                        </a:spcAft>
                        <a:buNone/>
                      </a:pPr>
                      <a:r>
                        <a:rPr lang="en" sz="1100" dirty="0">
                          <a:latin typeface="Times New Roman" panose="02020603050405020304" pitchFamily="18" charset="0"/>
                          <a:ea typeface="Montserrat SemiBold"/>
                          <a:cs typeface="Times New Roman" panose="02020603050405020304" pitchFamily="18" charset="0"/>
                          <a:sym typeface="Montserrat SemiBold"/>
                        </a:rPr>
                        <a:t>2025</a:t>
                      </a:r>
                      <a:endParaRPr sz="1100" u="none" strike="noStrike" cap="none" dirty="0">
                        <a:latin typeface="Times New Roman" panose="02020603050405020304" pitchFamily="18" charset="0"/>
                        <a:ea typeface="Montserrat SemiBold"/>
                        <a:cs typeface="Times New Roman" panose="02020603050405020304" pitchFamily="18" charset="0"/>
                        <a:sym typeface="Montserrat SemiBold"/>
                      </a:endParaRPr>
                    </a:p>
                  </a:txBody>
                  <a:tcPr marL="0" marR="0" marT="0" marB="0" anchor="ctr">
                    <a:lnL w="9525" cap="flat" cmpd="sng">
                      <a:solidFill>
                        <a:srgbClr val="272362"/>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85725" marR="0" lvl="0" indent="0" algn="ctr" rtl="0">
                        <a:lnSpc>
                          <a:spcPct val="100000"/>
                        </a:lnSpc>
                        <a:spcBef>
                          <a:spcPts val="0"/>
                        </a:spcBef>
                        <a:spcAft>
                          <a:spcPts val="0"/>
                        </a:spcAft>
                        <a:buNone/>
                      </a:pPr>
                      <a:r>
                        <a:rPr lang="en" sz="1100" u="none" strike="noStrike" cap="none" dirty="0">
                          <a:solidFill>
                            <a:srgbClr val="000000"/>
                          </a:solidFill>
                          <a:latin typeface="Times New Roman" panose="02020603050405020304" pitchFamily="18" charset="0"/>
                          <a:ea typeface="Montserrat"/>
                          <a:cs typeface="Times New Roman" panose="02020603050405020304" pitchFamily="18" charset="0"/>
                          <a:sym typeface="Montserrat"/>
                        </a:rPr>
                        <a:t>$</a:t>
                      </a:r>
                      <a:r>
                        <a:rPr lang="en" sz="1100" dirty="0">
                          <a:latin typeface="Times New Roman" panose="02020603050405020304" pitchFamily="18" charset="0"/>
                          <a:ea typeface="Montserrat"/>
                          <a:cs typeface="Times New Roman" panose="02020603050405020304" pitchFamily="18" charset="0"/>
                          <a:sym typeface="Montserrat"/>
                        </a:rPr>
                        <a:t>31,267,736</a:t>
                      </a:r>
                      <a:endParaRPr sz="1100" u="none" strike="noStrike" cap="none" dirty="0">
                        <a:solidFill>
                          <a:srgbClr val="000000"/>
                        </a:solidFill>
                        <a:latin typeface="Times New Roman" panose="02020603050405020304" pitchFamily="18" charset="0"/>
                        <a:ea typeface="Montserrat"/>
                        <a:cs typeface="Times New Roman" panose="02020603050405020304" pitchFamily="18" charset="0"/>
                        <a:sym typeface="Montserrat"/>
                      </a:endParaRPr>
                    </a:p>
                  </a:txBody>
                  <a:tcPr marL="0" marR="0" marT="52917"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5725" marR="0" lvl="0" indent="0" algn="ctr" rtl="0">
                        <a:lnSpc>
                          <a:spcPct val="100000"/>
                        </a:lnSpc>
                        <a:spcBef>
                          <a:spcPts val="0"/>
                        </a:spcBef>
                        <a:spcAft>
                          <a:spcPts val="0"/>
                        </a:spcAft>
                        <a:buNone/>
                      </a:pPr>
                      <a:r>
                        <a:rPr lang="en" sz="1100" u="none" strike="noStrike" cap="none" dirty="0">
                          <a:solidFill>
                            <a:srgbClr val="000000"/>
                          </a:solidFill>
                          <a:latin typeface="Times New Roman" panose="02020603050405020304" pitchFamily="18" charset="0"/>
                          <a:ea typeface="Montserrat"/>
                          <a:cs typeface="Times New Roman" panose="02020603050405020304" pitchFamily="18" charset="0"/>
                          <a:sym typeface="Montserrat"/>
                        </a:rPr>
                        <a:t>$</a:t>
                      </a:r>
                      <a:r>
                        <a:rPr lang="en" sz="1100" dirty="0">
                          <a:latin typeface="Times New Roman" panose="02020603050405020304" pitchFamily="18" charset="0"/>
                          <a:ea typeface="Montserrat"/>
                          <a:cs typeface="Times New Roman" panose="02020603050405020304" pitchFamily="18" charset="0"/>
                          <a:sym typeface="Montserrat"/>
                        </a:rPr>
                        <a:t>243,707,206</a:t>
                      </a:r>
                      <a:endParaRPr sz="1100" u="none" strike="noStrike" cap="none" dirty="0">
                        <a:solidFill>
                          <a:srgbClr val="000000"/>
                        </a:solidFill>
                        <a:latin typeface="Times New Roman" panose="02020603050405020304" pitchFamily="18" charset="0"/>
                        <a:ea typeface="Montserrat"/>
                        <a:cs typeface="Times New Roman" panose="02020603050405020304" pitchFamily="18" charset="0"/>
                        <a:sym typeface="Montserrat"/>
                      </a:endParaRPr>
                    </a:p>
                  </a:txBody>
                  <a:tcPr marL="0" marR="0" marT="52917"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46070">
                <a:tc>
                  <a:txBody>
                    <a:bodyPr/>
                    <a:lstStyle/>
                    <a:p>
                      <a:pPr marL="85725" marR="0" lvl="0" indent="0" algn="l" rtl="0">
                        <a:lnSpc>
                          <a:spcPct val="100000"/>
                        </a:lnSpc>
                        <a:spcBef>
                          <a:spcPts val="0"/>
                        </a:spcBef>
                        <a:spcAft>
                          <a:spcPts val="0"/>
                        </a:spcAft>
                        <a:buNone/>
                      </a:pPr>
                      <a:r>
                        <a:rPr lang="en" sz="1100" b="1" dirty="0">
                          <a:latin typeface="Times New Roman" panose="02020603050405020304" pitchFamily="18" charset="0"/>
                          <a:ea typeface="Montserrat SemiBold"/>
                          <a:cs typeface="Times New Roman" panose="02020603050405020304" pitchFamily="18" charset="0"/>
                          <a:sym typeface="Montserrat SemiBold"/>
                        </a:rPr>
                        <a:t>2026</a:t>
                      </a:r>
                      <a:endParaRPr sz="1100" b="1" u="none" strike="noStrike" cap="none" dirty="0">
                        <a:latin typeface="Times New Roman" panose="02020603050405020304" pitchFamily="18" charset="0"/>
                        <a:ea typeface="Montserrat SemiBold"/>
                        <a:cs typeface="Times New Roman" panose="02020603050405020304" pitchFamily="18" charset="0"/>
                        <a:sym typeface="Montserrat SemiBold"/>
                      </a:endParaRPr>
                    </a:p>
                  </a:txBody>
                  <a:tcPr marL="0" marR="0" marT="0" marB="0" anchor="ctr">
                    <a:lnL w="9525" cap="flat" cmpd="sng">
                      <a:solidFill>
                        <a:srgbClr val="272362"/>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85725" marR="0" lvl="0" indent="0" algn="ctr" rtl="0">
                        <a:lnSpc>
                          <a:spcPct val="100000"/>
                        </a:lnSpc>
                        <a:spcBef>
                          <a:spcPts val="0"/>
                        </a:spcBef>
                        <a:spcAft>
                          <a:spcPts val="0"/>
                        </a:spcAft>
                        <a:buNone/>
                      </a:pPr>
                      <a:r>
                        <a:rPr lang="en" sz="1100" b="1" u="none" strike="noStrike" cap="none" dirty="0">
                          <a:solidFill>
                            <a:srgbClr val="000000"/>
                          </a:solidFill>
                          <a:latin typeface="Times New Roman" panose="02020603050405020304" pitchFamily="18" charset="0"/>
                          <a:ea typeface="Montserrat"/>
                          <a:cs typeface="Times New Roman" panose="02020603050405020304" pitchFamily="18" charset="0"/>
                          <a:sym typeface="Montserrat"/>
                        </a:rPr>
                        <a:t>$</a:t>
                      </a:r>
                      <a:r>
                        <a:rPr lang="en" sz="1100" b="1" dirty="0">
                          <a:latin typeface="Times New Roman" panose="02020603050405020304" pitchFamily="18" charset="0"/>
                          <a:ea typeface="Montserrat"/>
                          <a:cs typeface="Times New Roman" panose="02020603050405020304" pitchFamily="18" charset="0"/>
                          <a:sym typeface="Montserrat"/>
                        </a:rPr>
                        <a:t>35,214,371</a:t>
                      </a:r>
                      <a:endParaRPr sz="1100" b="1" u="none" strike="noStrike" cap="none" dirty="0">
                        <a:solidFill>
                          <a:srgbClr val="000000"/>
                        </a:solidFill>
                        <a:latin typeface="Times New Roman" panose="02020603050405020304" pitchFamily="18" charset="0"/>
                        <a:ea typeface="Montserrat"/>
                        <a:cs typeface="Times New Roman" panose="02020603050405020304" pitchFamily="18" charset="0"/>
                        <a:sym typeface="Montserrat"/>
                      </a:endParaRPr>
                    </a:p>
                  </a:txBody>
                  <a:tcPr marL="0" marR="0" marT="52917"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5725" marR="0" lvl="0" indent="0" algn="ctr" rtl="0">
                        <a:lnSpc>
                          <a:spcPct val="100000"/>
                        </a:lnSpc>
                        <a:spcBef>
                          <a:spcPts val="0"/>
                        </a:spcBef>
                        <a:spcAft>
                          <a:spcPts val="0"/>
                        </a:spcAft>
                        <a:buNone/>
                      </a:pPr>
                      <a:r>
                        <a:rPr lang="en" sz="1100" b="1" dirty="0">
                          <a:latin typeface="Times New Roman" panose="02020603050405020304" pitchFamily="18" charset="0"/>
                          <a:ea typeface="Montserrat"/>
                          <a:cs typeface="Times New Roman" panose="02020603050405020304" pitchFamily="18" charset="0"/>
                          <a:sym typeface="Montserrat"/>
                        </a:rPr>
                        <a:t>$256,116,314</a:t>
                      </a:r>
                      <a:endParaRPr sz="1100" b="1" u="none" strike="noStrike" cap="none" dirty="0">
                        <a:solidFill>
                          <a:srgbClr val="000000"/>
                        </a:solidFill>
                        <a:latin typeface="Times New Roman" panose="02020603050405020304" pitchFamily="18" charset="0"/>
                        <a:ea typeface="Montserrat"/>
                        <a:cs typeface="Times New Roman" panose="02020603050405020304" pitchFamily="18" charset="0"/>
                        <a:sym typeface="Montserrat"/>
                      </a:endParaRPr>
                    </a:p>
                  </a:txBody>
                  <a:tcPr marL="0" marR="0" marT="52917"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13" name="Google Shape;506;p103">
            <a:extLst>
              <a:ext uri="{FF2B5EF4-FFF2-40B4-BE49-F238E27FC236}">
                <a16:creationId xmlns:a16="http://schemas.microsoft.com/office/drawing/2014/main" id="{9C3C3695-CDDB-4952-7941-68D0A66C084C}"/>
              </a:ext>
            </a:extLst>
          </p:cNvPr>
          <p:cNvGraphicFramePr/>
          <p:nvPr/>
        </p:nvGraphicFramePr>
        <p:xfrm>
          <a:off x="5842000" y="3429000"/>
          <a:ext cx="5982789" cy="2184279"/>
        </p:xfrm>
        <a:graphic>
          <a:graphicData uri="http://schemas.openxmlformats.org/drawingml/2006/table">
            <a:tbl>
              <a:tblPr firstRow="1" bandRow="1">
                <a:noFill/>
              </a:tblPr>
              <a:tblGrid>
                <a:gridCol w="1085298">
                  <a:extLst>
                    <a:ext uri="{9D8B030D-6E8A-4147-A177-3AD203B41FA5}">
                      <a16:colId xmlns:a16="http://schemas.microsoft.com/office/drawing/2014/main" val="20000"/>
                    </a:ext>
                  </a:extLst>
                </a:gridCol>
                <a:gridCol w="2466092">
                  <a:extLst>
                    <a:ext uri="{9D8B030D-6E8A-4147-A177-3AD203B41FA5}">
                      <a16:colId xmlns:a16="http://schemas.microsoft.com/office/drawing/2014/main" val="20001"/>
                    </a:ext>
                  </a:extLst>
                </a:gridCol>
                <a:gridCol w="2431399">
                  <a:extLst>
                    <a:ext uri="{9D8B030D-6E8A-4147-A177-3AD203B41FA5}">
                      <a16:colId xmlns:a16="http://schemas.microsoft.com/office/drawing/2014/main" val="20002"/>
                    </a:ext>
                  </a:extLst>
                </a:gridCol>
              </a:tblGrid>
              <a:tr h="547693">
                <a:tc>
                  <a:txBody>
                    <a:bodyPr/>
                    <a:lstStyle/>
                    <a:p>
                      <a:pPr marL="85725" marR="0" lvl="0" indent="0" algn="l" rtl="0">
                        <a:lnSpc>
                          <a:spcPct val="100000"/>
                        </a:lnSpc>
                        <a:spcBef>
                          <a:spcPts val="0"/>
                        </a:spcBef>
                        <a:spcAft>
                          <a:spcPts val="0"/>
                        </a:spcAft>
                        <a:buNone/>
                      </a:pPr>
                      <a:r>
                        <a:rPr lang="en" sz="1200" b="1" dirty="0">
                          <a:solidFill>
                            <a:srgbClr val="FFFFFF"/>
                          </a:solidFill>
                          <a:latin typeface="Times New Roman" panose="02020603050405020304" pitchFamily="18" charset="0"/>
                          <a:ea typeface="Montserrat"/>
                          <a:cs typeface="Times New Roman" panose="02020603050405020304" pitchFamily="18" charset="0"/>
                          <a:sym typeface="Montserrat"/>
                        </a:rPr>
                        <a:t>Time Period</a:t>
                      </a:r>
                      <a:endParaRPr sz="12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solidFill>
                      <a:srgbClr val="272362"/>
                    </a:solidFill>
                  </a:tcPr>
                </a:tc>
                <a:tc>
                  <a:txBody>
                    <a:bodyPr/>
                    <a:lstStyle/>
                    <a:p>
                      <a:pPr marL="635" marR="0" lvl="0" indent="0" algn="ctr" rtl="0">
                        <a:lnSpc>
                          <a:spcPct val="100000"/>
                        </a:lnSpc>
                        <a:spcBef>
                          <a:spcPts val="0"/>
                        </a:spcBef>
                        <a:spcAft>
                          <a:spcPts val="0"/>
                        </a:spcAft>
                        <a:buNone/>
                      </a:pPr>
                      <a:r>
                        <a:rPr lang="en" sz="1200" b="1" dirty="0">
                          <a:solidFill>
                            <a:srgbClr val="FFFFFF"/>
                          </a:solidFill>
                          <a:latin typeface="Times New Roman" panose="02020603050405020304" pitchFamily="18" charset="0"/>
                          <a:ea typeface="Montserrat"/>
                          <a:cs typeface="Times New Roman" panose="02020603050405020304" pitchFamily="18" charset="0"/>
                          <a:sym typeface="Montserrat"/>
                        </a:rPr>
                        <a:t>Supply Nights / Demand Nights</a:t>
                      </a:r>
                      <a:br>
                        <a:rPr lang="en" sz="1200" b="1" dirty="0">
                          <a:solidFill>
                            <a:srgbClr val="FFFFFF"/>
                          </a:solidFill>
                          <a:latin typeface="Times New Roman" panose="02020603050405020304" pitchFamily="18" charset="0"/>
                          <a:ea typeface="Montserrat"/>
                          <a:cs typeface="Times New Roman" panose="02020603050405020304" pitchFamily="18" charset="0"/>
                          <a:sym typeface="Montserrat"/>
                        </a:rPr>
                      </a:br>
                      <a:r>
                        <a:rPr lang="en" sz="1200" b="1" dirty="0">
                          <a:solidFill>
                            <a:srgbClr val="FFFFFF"/>
                          </a:solidFill>
                          <a:latin typeface="Times New Roman" panose="02020603050405020304" pitchFamily="18" charset="0"/>
                          <a:ea typeface="Montserrat"/>
                          <a:cs typeface="Times New Roman" panose="02020603050405020304" pitchFamily="18" charset="0"/>
                          <a:sym typeface="Montserrat"/>
                        </a:rPr>
                        <a:t>– January </a:t>
                      </a:r>
                      <a:endParaRPr sz="12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000000"/>
                      </a:solidFill>
                      <a:prstDash val="solid"/>
                      <a:round/>
                      <a:headEnd type="none" w="sm" len="sm"/>
                      <a:tailEnd type="none" w="sm" len="sm"/>
                    </a:lnB>
                    <a:solidFill>
                      <a:srgbClr val="272362"/>
                    </a:solidFill>
                  </a:tcPr>
                </a:tc>
                <a:tc>
                  <a:txBody>
                    <a:bodyPr/>
                    <a:lstStyle/>
                    <a:p>
                      <a:pPr marL="0" marR="0" lvl="0" indent="0" algn="ctr" rtl="0">
                        <a:lnSpc>
                          <a:spcPct val="100000"/>
                        </a:lnSpc>
                        <a:spcBef>
                          <a:spcPts val="0"/>
                        </a:spcBef>
                        <a:spcAft>
                          <a:spcPts val="0"/>
                        </a:spcAft>
                        <a:buNone/>
                      </a:pPr>
                      <a:r>
                        <a:rPr lang="en" sz="1200" b="1" dirty="0">
                          <a:solidFill>
                            <a:schemeClr val="lt1"/>
                          </a:solidFill>
                          <a:latin typeface="Times New Roman" panose="02020603050405020304" pitchFamily="18" charset="0"/>
                          <a:ea typeface="Montserrat"/>
                          <a:cs typeface="Times New Roman" panose="02020603050405020304" pitchFamily="18" charset="0"/>
                          <a:sym typeface="Montserrat"/>
                        </a:rPr>
                        <a:t>Supply Nights / Demand Nights</a:t>
                      </a:r>
                      <a:br>
                        <a:rPr lang="en" sz="1200" b="1" dirty="0">
                          <a:solidFill>
                            <a:schemeClr val="lt1"/>
                          </a:solidFill>
                          <a:latin typeface="Times New Roman" panose="02020603050405020304" pitchFamily="18" charset="0"/>
                          <a:ea typeface="Montserrat"/>
                          <a:cs typeface="Times New Roman" panose="02020603050405020304" pitchFamily="18" charset="0"/>
                          <a:sym typeface="Montserrat"/>
                        </a:rPr>
                      </a:br>
                      <a:r>
                        <a:rPr lang="en" sz="1200" b="1"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 sz="1200" b="1" dirty="0">
                          <a:solidFill>
                            <a:srgbClr val="FFFFFF"/>
                          </a:solidFill>
                          <a:latin typeface="Times New Roman" panose="02020603050405020304" pitchFamily="18" charset="0"/>
                          <a:ea typeface="Montserrat"/>
                          <a:cs typeface="Times New Roman" panose="02020603050405020304" pitchFamily="18" charset="0"/>
                          <a:sym typeface="Montserrat"/>
                        </a:rPr>
                        <a:t>Last 12 Months</a:t>
                      </a:r>
                      <a:endParaRPr sz="12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000000"/>
                      </a:solidFill>
                      <a:prstDash val="solid"/>
                      <a:round/>
                      <a:headEnd type="none" w="sm" len="sm"/>
                      <a:tailEnd type="none" w="sm" len="sm"/>
                    </a:lnB>
                    <a:solidFill>
                      <a:srgbClr val="272362"/>
                    </a:solidFill>
                  </a:tcPr>
                </a:tc>
                <a:extLst>
                  <a:ext uri="{0D108BD9-81ED-4DB2-BD59-A6C34878D82A}">
                    <a16:rowId xmlns:a16="http://schemas.microsoft.com/office/drawing/2014/main" val="10000"/>
                  </a:ext>
                </a:extLst>
              </a:tr>
              <a:tr h="545529">
                <a:tc>
                  <a:txBody>
                    <a:bodyPr/>
                    <a:lstStyle/>
                    <a:p>
                      <a:pPr marL="85725" marR="0" lvl="0" indent="0" algn="l" rtl="0">
                        <a:lnSpc>
                          <a:spcPct val="100000"/>
                        </a:lnSpc>
                        <a:spcBef>
                          <a:spcPts val="0"/>
                        </a:spcBef>
                        <a:spcAft>
                          <a:spcPts val="0"/>
                        </a:spcAft>
                        <a:buNone/>
                      </a:pPr>
                      <a:r>
                        <a:rPr lang="en" sz="1100" dirty="0">
                          <a:latin typeface="Times New Roman" panose="02020603050405020304" pitchFamily="18" charset="0"/>
                          <a:ea typeface="Montserrat SemiBold"/>
                          <a:cs typeface="Times New Roman" panose="02020603050405020304" pitchFamily="18" charset="0"/>
                          <a:sym typeface="Montserrat SemiBold"/>
                        </a:rPr>
                        <a:t>2024</a:t>
                      </a:r>
                      <a:endParaRPr sz="1100" u="none" strike="noStrike" cap="none" dirty="0">
                        <a:latin typeface="Times New Roman" panose="02020603050405020304" pitchFamily="18" charset="0"/>
                        <a:ea typeface="Montserrat SemiBold"/>
                        <a:cs typeface="Times New Roman" panose="02020603050405020304" pitchFamily="18" charset="0"/>
                        <a:sym typeface="Montserrat SemiBold"/>
                      </a:endParaRPr>
                    </a:p>
                  </a:txBody>
                  <a:tcPr marL="0" marR="0" marT="0" marB="0" anchor="ctr">
                    <a:lnL w="9525" cap="flat" cmpd="sng">
                      <a:solidFill>
                        <a:srgbClr val="272362"/>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85725" marR="0" lvl="0" indent="0" algn="ctr" rtl="0">
                        <a:lnSpc>
                          <a:spcPct val="100000"/>
                        </a:lnSpc>
                        <a:spcBef>
                          <a:spcPts val="0"/>
                        </a:spcBef>
                        <a:spcAft>
                          <a:spcPts val="0"/>
                        </a:spcAft>
                        <a:buNone/>
                      </a:pPr>
                      <a:r>
                        <a:rPr lang="en" sz="1100" dirty="0">
                          <a:latin typeface="Times New Roman" panose="02020603050405020304" pitchFamily="18" charset="0"/>
                          <a:ea typeface="Montserrat"/>
                          <a:cs typeface="Times New Roman" panose="02020603050405020304" pitchFamily="18" charset="0"/>
                          <a:sym typeface="Montserrat"/>
                        </a:rPr>
                        <a:t>106,191/70,490</a:t>
                      </a:r>
                      <a:endParaRPr sz="1100"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52917"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5725" marR="0" lvl="0" indent="0" algn="ctr" rtl="0">
                        <a:lnSpc>
                          <a:spcPct val="100000"/>
                        </a:lnSpc>
                        <a:spcBef>
                          <a:spcPts val="0"/>
                        </a:spcBef>
                        <a:spcAft>
                          <a:spcPts val="0"/>
                        </a:spcAft>
                        <a:buNone/>
                      </a:pPr>
                      <a:r>
                        <a:rPr lang="en" sz="1100" dirty="0">
                          <a:latin typeface="Times New Roman" panose="02020603050405020304" pitchFamily="18" charset="0"/>
                          <a:ea typeface="Montserrat"/>
                          <a:cs typeface="Times New Roman" panose="02020603050405020304" pitchFamily="18" charset="0"/>
                          <a:sym typeface="Montserrat"/>
                        </a:rPr>
                        <a:t>922,495</a:t>
                      </a:r>
                      <a:r>
                        <a:rPr lang="en" sz="1100" u="none" strike="noStrike" cap="none" dirty="0">
                          <a:latin typeface="Times New Roman" panose="02020603050405020304" pitchFamily="18" charset="0"/>
                          <a:ea typeface="Montserrat"/>
                          <a:cs typeface="Times New Roman" panose="02020603050405020304" pitchFamily="18" charset="0"/>
                          <a:sym typeface="Montserrat"/>
                        </a:rPr>
                        <a:t>/ </a:t>
                      </a:r>
                      <a:r>
                        <a:rPr lang="en" sz="1100" dirty="0">
                          <a:latin typeface="Times New Roman" panose="02020603050405020304" pitchFamily="18" charset="0"/>
                          <a:ea typeface="Montserrat"/>
                          <a:cs typeface="Times New Roman" panose="02020603050405020304" pitchFamily="18" charset="0"/>
                          <a:sym typeface="Montserrat"/>
                        </a:rPr>
                        <a:t>535,064</a:t>
                      </a:r>
                      <a:endParaRPr sz="1100"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52917"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45529">
                <a:tc>
                  <a:txBody>
                    <a:bodyPr/>
                    <a:lstStyle/>
                    <a:p>
                      <a:pPr marL="85725" marR="0" lvl="0" indent="0" algn="l" rtl="0">
                        <a:lnSpc>
                          <a:spcPct val="100000"/>
                        </a:lnSpc>
                        <a:spcBef>
                          <a:spcPts val="0"/>
                        </a:spcBef>
                        <a:spcAft>
                          <a:spcPts val="0"/>
                        </a:spcAft>
                        <a:buNone/>
                      </a:pPr>
                      <a:r>
                        <a:rPr lang="en" sz="1100" dirty="0">
                          <a:latin typeface="Times New Roman" panose="02020603050405020304" pitchFamily="18" charset="0"/>
                          <a:ea typeface="Montserrat SemiBold"/>
                          <a:cs typeface="Times New Roman" panose="02020603050405020304" pitchFamily="18" charset="0"/>
                          <a:sym typeface="Montserrat SemiBold"/>
                        </a:rPr>
                        <a:t>2025</a:t>
                      </a:r>
                      <a:endParaRPr sz="1100" u="none" strike="noStrike" cap="none" dirty="0">
                        <a:latin typeface="Times New Roman" panose="02020603050405020304" pitchFamily="18" charset="0"/>
                        <a:ea typeface="Montserrat SemiBold"/>
                        <a:cs typeface="Times New Roman" panose="02020603050405020304" pitchFamily="18" charset="0"/>
                        <a:sym typeface="Montserrat SemiBold"/>
                      </a:endParaRPr>
                    </a:p>
                  </a:txBody>
                  <a:tcPr marL="0" marR="0" marT="0" marB="0" anchor="ctr">
                    <a:lnL w="9525" cap="flat" cmpd="sng">
                      <a:solidFill>
                        <a:srgbClr val="272362"/>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85725" marR="0" lvl="0" indent="0" algn="ctr" rtl="0">
                        <a:lnSpc>
                          <a:spcPct val="100000"/>
                        </a:lnSpc>
                        <a:spcBef>
                          <a:spcPts val="0"/>
                        </a:spcBef>
                        <a:spcAft>
                          <a:spcPts val="0"/>
                        </a:spcAft>
                        <a:buNone/>
                      </a:pPr>
                      <a:r>
                        <a:rPr lang="en" sz="1100" dirty="0">
                          <a:latin typeface="Times New Roman" panose="02020603050405020304" pitchFamily="18" charset="0"/>
                          <a:ea typeface="Montserrat"/>
                          <a:cs typeface="Times New Roman" panose="02020603050405020304" pitchFamily="18" charset="0"/>
                          <a:sym typeface="Montserrat"/>
                        </a:rPr>
                        <a:t>110,691/75,063</a:t>
                      </a:r>
                      <a:endParaRPr sz="1100"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52917"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5725" marR="0" lvl="0" indent="0" algn="ctr" rtl="0">
                        <a:lnSpc>
                          <a:spcPct val="100000"/>
                        </a:lnSpc>
                        <a:spcBef>
                          <a:spcPts val="0"/>
                        </a:spcBef>
                        <a:spcAft>
                          <a:spcPts val="0"/>
                        </a:spcAft>
                        <a:buNone/>
                      </a:pPr>
                      <a:r>
                        <a:rPr lang="en" sz="1100" dirty="0">
                          <a:latin typeface="Times New Roman" panose="02020603050405020304" pitchFamily="18" charset="0"/>
                          <a:ea typeface="Montserrat"/>
                          <a:cs typeface="Times New Roman" panose="02020603050405020304" pitchFamily="18" charset="0"/>
                          <a:sym typeface="Montserrat"/>
                        </a:rPr>
                        <a:t>1,042,294/610,507</a:t>
                      </a:r>
                      <a:endParaRPr sz="1100"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52917"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45529">
                <a:tc>
                  <a:txBody>
                    <a:bodyPr/>
                    <a:lstStyle/>
                    <a:p>
                      <a:pPr marL="85725" marR="0" lvl="0" indent="0" algn="l" rtl="0">
                        <a:lnSpc>
                          <a:spcPct val="100000"/>
                        </a:lnSpc>
                        <a:spcBef>
                          <a:spcPts val="0"/>
                        </a:spcBef>
                        <a:spcAft>
                          <a:spcPts val="0"/>
                        </a:spcAft>
                        <a:buNone/>
                      </a:pPr>
                      <a:r>
                        <a:rPr lang="en" sz="1100" b="1" dirty="0">
                          <a:latin typeface="Times New Roman" panose="02020603050405020304" pitchFamily="18" charset="0"/>
                          <a:ea typeface="Montserrat SemiBold"/>
                          <a:cs typeface="Times New Roman" panose="02020603050405020304" pitchFamily="18" charset="0"/>
                          <a:sym typeface="Montserrat SemiBold"/>
                        </a:rPr>
                        <a:t>2026</a:t>
                      </a:r>
                      <a:endParaRPr sz="1100" b="1" u="none" strike="noStrike" cap="none" dirty="0">
                        <a:latin typeface="Times New Roman" panose="02020603050405020304" pitchFamily="18" charset="0"/>
                        <a:ea typeface="Montserrat SemiBold"/>
                        <a:cs typeface="Times New Roman" panose="02020603050405020304" pitchFamily="18" charset="0"/>
                        <a:sym typeface="Montserrat SemiBold"/>
                      </a:endParaRPr>
                    </a:p>
                  </a:txBody>
                  <a:tcPr marL="0" marR="0" marT="0" marB="0" anchor="ctr">
                    <a:lnL w="9525" cap="flat" cmpd="sng">
                      <a:solidFill>
                        <a:srgbClr val="272362"/>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85725" lvl="0" indent="0" algn="ctr" rtl="0">
                        <a:spcBef>
                          <a:spcPts val="0"/>
                        </a:spcBef>
                        <a:spcAft>
                          <a:spcPts val="0"/>
                        </a:spcAft>
                        <a:buNone/>
                      </a:pPr>
                      <a:r>
                        <a:rPr lang="en" sz="1100" b="1" dirty="0">
                          <a:latin typeface="Times New Roman" panose="02020603050405020304" pitchFamily="18" charset="0"/>
                          <a:ea typeface="Montserrat"/>
                          <a:cs typeface="Times New Roman" panose="02020603050405020304" pitchFamily="18" charset="0"/>
                          <a:sym typeface="Montserrat"/>
                        </a:rPr>
                        <a:t>114,152/80,385</a:t>
                      </a:r>
                      <a:endParaRPr sz="11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52917"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5725" marR="0" lvl="0" indent="0" algn="ctr" rtl="0">
                        <a:lnSpc>
                          <a:spcPct val="100000"/>
                        </a:lnSpc>
                        <a:spcBef>
                          <a:spcPts val="0"/>
                        </a:spcBef>
                        <a:spcAft>
                          <a:spcPts val="0"/>
                        </a:spcAft>
                        <a:buNone/>
                      </a:pPr>
                      <a:r>
                        <a:rPr lang="en" sz="1100" b="1" dirty="0">
                          <a:latin typeface="Times New Roman" panose="02020603050405020304" pitchFamily="18" charset="0"/>
                          <a:ea typeface="Montserrat"/>
                          <a:cs typeface="Times New Roman" panose="02020603050405020304" pitchFamily="18" charset="0"/>
                          <a:sym typeface="Montserrat"/>
                        </a:rPr>
                        <a:t>1,040,718/606,428</a:t>
                      </a:r>
                      <a:endParaRPr sz="11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52917"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5" name="Rectangle 2">
            <a:extLst>
              <a:ext uri="{FF2B5EF4-FFF2-40B4-BE49-F238E27FC236}">
                <a16:creationId xmlns:a16="http://schemas.microsoft.com/office/drawing/2014/main" id="{CF390775-02D4-625E-9827-2D4EBE0B8033}"/>
              </a:ext>
            </a:extLst>
          </p:cNvPr>
          <p:cNvSpPr>
            <a:spLocks noChangeArrowheads="1"/>
          </p:cNvSpPr>
          <p:nvPr/>
        </p:nvSpPr>
        <p:spPr bwMode="auto">
          <a:xfrm>
            <a:off x="856343" y="6180978"/>
            <a:ext cx="4325257" cy="299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8467" defTabSz="609630">
              <a:lnSpc>
                <a:spcPct val="146111"/>
              </a:lnSpc>
            </a:pPr>
            <a:r>
              <a:rPr lang="en-US" sz="1200" i="1" dirty="0">
                <a:solidFill>
                  <a:srgbClr val="595959"/>
                </a:solidFill>
                <a:latin typeface="Times New Roman" panose="02020603050405020304" pitchFamily="18" charset="0"/>
                <a:ea typeface="Montserrat"/>
                <a:cs typeface="Times New Roman" panose="02020603050405020304" pitchFamily="18" charset="0"/>
                <a:sym typeface="Montserrat"/>
              </a:rPr>
              <a:t>Source: AirDNA Trend Report Jan 2026</a:t>
            </a:r>
          </a:p>
        </p:txBody>
      </p:sp>
    </p:spTree>
    <p:extLst>
      <p:ext uri="{BB962C8B-B14F-4D97-AF65-F5344CB8AC3E}">
        <p14:creationId xmlns:p14="http://schemas.microsoft.com/office/powerpoint/2010/main" val="35090913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36601-7ECE-94F6-EFB0-BF5A95FB07BD}"/>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8CA0A19E-5E02-6F69-C83D-96CE04C3AF8C}"/>
              </a:ext>
            </a:extLst>
          </p:cNvPr>
          <p:cNvGrpSpPr/>
          <p:nvPr/>
        </p:nvGrpSpPr>
        <p:grpSpPr>
          <a:xfrm>
            <a:off x="0" y="-76654"/>
            <a:ext cx="12192000" cy="1808011"/>
            <a:chOff x="0" y="-38100"/>
            <a:chExt cx="5439065" cy="898667"/>
          </a:xfrm>
          <a:solidFill>
            <a:srgbClr val="002060"/>
          </a:solidFill>
        </p:grpSpPr>
        <p:sp>
          <p:nvSpPr>
            <p:cNvPr id="4" name="Freeform 4">
              <a:extLst>
                <a:ext uri="{FF2B5EF4-FFF2-40B4-BE49-F238E27FC236}">
                  <a16:creationId xmlns:a16="http://schemas.microsoft.com/office/drawing/2014/main" id="{0624B703-D522-B67B-6ACA-708EFBC9D5AF}"/>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70B4C553-5A77-1B86-5BAE-32545DE781FA}"/>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7CAB63C1-243E-4CF6-D69F-9B2D56842687}"/>
              </a:ext>
            </a:extLst>
          </p:cNvPr>
          <p:cNvGrpSpPr/>
          <p:nvPr/>
        </p:nvGrpSpPr>
        <p:grpSpPr>
          <a:xfrm>
            <a:off x="0" y="686069"/>
            <a:ext cx="863601" cy="1045289"/>
            <a:chOff x="0" y="-60443"/>
            <a:chExt cx="1050549" cy="429105"/>
          </a:xfrm>
        </p:grpSpPr>
        <p:sp>
          <p:nvSpPr>
            <p:cNvPr id="7" name="Freeform 7">
              <a:extLst>
                <a:ext uri="{FF2B5EF4-FFF2-40B4-BE49-F238E27FC236}">
                  <a16:creationId xmlns:a16="http://schemas.microsoft.com/office/drawing/2014/main" id="{6493E65A-42B1-305F-42AE-7887C3D8CFC7}"/>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713793D1-BBCE-7566-C6E3-A746FE61B418}"/>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F6DD8656-E7AC-4513-5995-DD21E7A3BD1E}"/>
              </a:ext>
            </a:extLst>
          </p:cNvPr>
          <p:cNvGrpSpPr/>
          <p:nvPr/>
        </p:nvGrpSpPr>
        <p:grpSpPr>
          <a:xfrm>
            <a:off x="11328400" y="-76654"/>
            <a:ext cx="863600" cy="814441"/>
            <a:chOff x="0" y="0"/>
            <a:chExt cx="1050549" cy="370360"/>
          </a:xfrm>
        </p:grpSpPr>
        <p:sp>
          <p:nvSpPr>
            <p:cNvPr id="10" name="Freeform 10">
              <a:extLst>
                <a:ext uri="{FF2B5EF4-FFF2-40B4-BE49-F238E27FC236}">
                  <a16:creationId xmlns:a16="http://schemas.microsoft.com/office/drawing/2014/main" id="{22CCD7A5-B94D-BCB2-808A-DD056403F291}"/>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395F3069-2B55-EFE1-A1D2-4AA5C6ACBAD8}"/>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TextBox 13">
            <a:extLst>
              <a:ext uri="{FF2B5EF4-FFF2-40B4-BE49-F238E27FC236}">
                <a16:creationId xmlns:a16="http://schemas.microsoft.com/office/drawing/2014/main" id="{BCABE505-DD64-9539-A7B5-DACB8F3465E9}"/>
              </a:ext>
            </a:extLst>
          </p:cNvPr>
          <p:cNvSpPr txBox="1"/>
          <p:nvPr/>
        </p:nvSpPr>
        <p:spPr>
          <a:xfrm>
            <a:off x="216934" y="1731355"/>
            <a:ext cx="9868203" cy="728597"/>
          </a:xfrm>
          <a:prstGeom prst="rect">
            <a:avLst/>
          </a:prstGeom>
        </p:spPr>
        <p:txBody>
          <a:bodyPr wrap="square" lIns="0" tIns="0" rIns="0" bIns="0" rtlCol="0" anchor="t">
            <a:spAutoFit/>
          </a:bodyPr>
          <a:lstStyle/>
          <a:p>
            <a:pPr algn="ctr" defTabSz="609630">
              <a:lnSpc>
                <a:spcPts val="6160"/>
              </a:lnSpc>
            </a:pPr>
            <a:r>
              <a:rPr lang="en-US" sz="4400" b="1" dirty="0">
                <a:solidFill>
                  <a:srgbClr val="000000"/>
                </a:solidFill>
                <a:latin typeface="Times New Roman" panose="02020603050405020304" pitchFamily="18" charset="0"/>
                <a:ea typeface="Mardoto Heavy"/>
                <a:cs typeface="Times New Roman" panose="02020603050405020304" pitchFamily="18" charset="0"/>
                <a:sym typeface="Mardoto Heavy"/>
              </a:rPr>
              <a:t>Cruise STT and STX 2026</a:t>
            </a:r>
          </a:p>
        </p:txBody>
      </p:sp>
      <p:sp>
        <p:nvSpPr>
          <p:cNvPr id="2" name="TextBox 1">
            <a:extLst>
              <a:ext uri="{FF2B5EF4-FFF2-40B4-BE49-F238E27FC236}">
                <a16:creationId xmlns:a16="http://schemas.microsoft.com/office/drawing/2014/main" id="{27F90007-F95B-4200-89A8-C2675FC8237D}"/>
              </a:ext>
            </a:extLst>
          </p:cNvPr>
          <p:cNvSpPr txBox="1"/>
          <p:nvPr/>
        </p:nvSpPr>
        <p:spPr>
          <a:xfrm>
            <a:off x="938323" y="2673760"/>
            <a:ext cx="7975600" cy="3706784"/>
          </a:xfrm>
          <a:prstGeom prst="rect">
            <a:avLst/>
          </a:prstGeom>
          <a:noFill/>
        </p:spPr>
        <p:txBody>
          <a:bodyPr wrap="square">
            <a:spAutoFit/>
          </a:bodyPr>
          <a:lstStyle/>
          <a:p>
            <a:pPr marL="304815" marR="3387" indent="-207444" defTabSz="609630">
              <a:lnSpc>
                <a:spcPct val="114999"/>
              </a:lnSpc>
              <a:spcBef>
                <a:spcPts val="67"/>
              </a:spcBef>
              <a:buClr>
                <a:srgbClr val="1F497D"/>
              </a:buClr>
              <a:buSzPts val="1300"/>
              <a:buFontTx/>
              <a:buChar char="●"/>
            </a:pPr>
            <a:r>
              <a:rPr lang="en-US" sz="1867" dirty="0">
                <a:solidFill>
                  <a:prstClr val="black"/>
                </a:solidFill>
                <a:latin typeface="Times New Roman" panose="02020603050405020304" pitchFamily="18" charset="0"/>
                <a:cs typeface="Times New Roman" panose="02020603050405020304" pitchFamily="18" charset="0"/>
              </a:rPr>
              <a:t>Cruise ship passenger volumes for </a:t>
            </a:r>
            <a:r>
              <a:rPr lang="en-US" sz="1867" b="1" dirty="0">
                <a:solidFill>
                  <a:prstClr val="black"/>
                </a:solidFill>
                <a:latin typeface="Times New Roman" panose="02020603050405020304" pitchFamily="18" charset="0"/>
                <a:cs typeface="Times New Roman" panose="02020603050405020304" pitchFamily="18" charset="0"/>
              </a:rPr>
              <a:t>2026 are expected to exceed 2025 levels </a:t>
            </a:r>
            <a:r>
              <a:rPr lang="en-US" sz="1867" dirty="0">
                <a:solidFill>
                  <a:prstClr val="black"/>
                </a:solidFill>
                <a:latin typeface="Times New Roman" panose="02020603050405020304" pitchFamily="18" charset="0"/>
                <a:cs typeface="Times New Roman" panose="02020603050405020304" pitchFamily="18" charset="0"/>
              </a:rPr>
              <a:t>for the USVI.</a:t>
            </a:r>
          </a:p>
          <a:p>
            <a:pPr marL="8044" marR="3387" defTabSz="609630">
              <a:lnSpc>
                <a:spcPct val="114999"/>
              </a:lnSpc>
              <a:spcBef>
                <a:spcPts val="67"/>
              </a:spcBef>
            </a:pPr>
            <a:endParaRPr lang="en-US" sz="1867" dirty="0">
              <a:solidFill>
                <a:srgbClr val="002060"/>
              </a:solidFill>
              <a:latin typeface="Times New Roman" panose="02020603050405020304" pitchFamily="18" charset="0"/>
              <a:cs typeface="Times New Roman" panose="02020603050405020304" pitchFamily="18" charset="0"/>
            </a:endParaRPr>
          </a:p>
          <a:p>
            <a:pPr marL="304815" marR="63080" indent="-207444" defTabSz="609630">
              <a:lnSpc>
                <a:spcPct val="114999"/>
              </a:lnSpc>
              <a:buClr>
                <a:srgbClr val="1F497D"/>
              </a:buClr>
              <a:buSzPts val="1300"/>
              <a:buFontTx/>
              <a:buChar char="●"/>
            </a:pPr>
            <a:r>
              <a:rPr lang="en-US" sz="1867" dirty="0">
                <a:solidFill>
                  <a:prstClr val="black"/>
                </a:solidFill>
                <a:latin typeface="Times New Roman" panose="02020603050405020304" pitchFamily="18" charset="0"/>
                <a:cs typeface="Times New Roman" panose="02020603050405020304" pitchFamily="18" charset="0"/>
              </a:rPr>
              <a:t>Cruise passengers </a:t>
            </a:r>
            <a:r>
              <a:rPr lang="en-US" sz="1867" b="1" dirty="0">
                <a:solidFill>
                  <a:prstClr val="black"/>
                </a:solidFill>
                <a:latin typeface="Times New Roman" panose="02020603050405020304" pitchFamily="18" charset="0"/>
                <a:cs typeface="Times New Roman" panose="02020603050405020304" pitchFamily="18" charset="0"/>
              </a:rPr>
              <a:t>increased by 94,000 </a:t>
            </a:r>
            <a:r>
              <a:rPr lang="en-US" sz="1867" dirty="0">
                <a:solidFill>
                  <a:prstClr val="black"/>
                </a:solidFill>
                <a:latin typeface="Times New Roman" panose="02020603050405020304" pitchFamily="18" charset="0"/>
                <a:cs typeface="Times New Roman" panose="02020603050405020304" pitchFamily="18" charset="0"/>
              </a:rPr>
              <a:t>territory-wide in 2025</a:t>
            </a:r>
            <a:r>
              <a:rPr lang="en-US" sz="1867" dirty="0">
                <a:solidFill>
                  <a:srgbClr val="002060"/>
                </a:solidFill>
                <a:latin typeface="Times New Roman" panose="02020603050405020304" pitchFamily="18" charset="0"/>
                <a:cs typeface="Times New Roman" panose="02020603050405020304" pitchFamily="18" charset="0"/>
              </a:rPr>
              <a:t>.</a:t>
            </a:r>
          </a:p>
          <a:p>
            <a:pPr marL="304815" marR="63080" defTabSz="609630">
              <a:lnSpc>
                <a:spcPct val="114999"/>
              </a:lnSpc>
            </a:pPr>
            <a:endParaRPr lang="en-US" sz="1867" dirty="0">
              <a:solidFill>
                <a:srgbClr val="002060"/>
              </a:solidFill>
              <a:latin typeface="Times New Roman" panose="02020603050405020304" pitchFamily="18" charset="0"/>
              <a:cs typeface="Times New Roman" panose="02020603050405020304" pitchFamily="18" charset="0"/>
            </a:endParaRPr>
          </a:p>
          <a:p>
            <a:pPr marL="304815" indent="-207444" defTabSz="609630">
              <a:buClr>
                <a:prstClr val="black"/>
              </a:buClr>
              <a:buSzPts val="1300"/>
              <a:buFontTx/>
              <a:buChar char="●"/>
            </a:pPr>
            <a:r>
              <a:rPr lang="en-US" sz="1867" b="1" dirty="0">
                <a:solidFill>
                  <a:prstClr val="black"/>
                </a:solidFill>
                <a:latin typeface="Times New Roman" panose="02020603050405020304" pitchFamily="18" charset="0"/>
                <a:cs typeface="Times New Roman" panose="02020603050405020304" pitchFamily="18" charset="0"/>
              </a:rPr>
              <a:t>Projected passengers for 2026 are 1.9 million:</a:t>
            </a:r>
          </a:p>
          <a:p>
            <a:pPr marL="609630" lvl="1" indent="-207444" defTabSz="609630">
              <a:spcBef>
                <a:spcPts val="1000"/>
              </a:spcBef>
              <a:buClr>
                <a:prstClr val="black"/>
              </a:buClr>
              <a:buSzPts val="1300"/>
              <a:buFontTx/>
              <a:buChar char="○"/>
            </a:pPr>
            <a:r>
              <a:rPr lang="en-US" sz="1867" dirty="0">
                <a:solidFill>
                  <a:prstClr val="black"/>
                </a:solidFill>
                <a:latin typeface="Times New Roman" panose="02020603050405020304" pitchFamily="18" charset="0"/>
                <a:cs typeface="Times New Roman" panose="02020603050405020304" pitchFamily="18" charset="0"/>
              </a:rPr>
              <a:t>WICO: 1,100,000 Passengers</a:t>
            </a:r>
          </a:p>
          <a:p>
            <a:pPr marL="609630" lvl="1" indent="-207444" defTabSz="609630">
              <a:spcBef>
                <a:spcPts val="1000"/>
              </a:spcBef>
              <a:buClr>
                <a:prstClr val="black"/>
              </a:buClr>
              <a:buSzPts val="1300"/>
              <a:buFontTx/>
              <a:buChar char="○"/>
            </a:pPr>
            <a:r>
              <a:rPr lang="en-US" sz="1867" dirty="0">
                <a:solidFill>
                  <a:prstClr val="black"/>
                </a:solidFill>
                <a:latin typeface="Times New Roman" panose="02020603050405020304" pitchFamily="18" charset="0"/>
                <a:cs typeface="Times New Roman" panose="02020603050405020304" pitchFamily="18" charset="0"/>
              </a:rPr>
              <a:t>Crown Bay: 585,000 Passengers</a:t>
            </a:r>
          </a:p>
          <a:p>
            <a:pPr marL="609630" lvl="1" indent="-207444" defTabSz="609630">
              <a:spcBef>
                <a:spcPts val="1000"/>
              </a:spcBef>
              <a:buClr>
                <a:prstClr val="black"/>
              </a:buClr>
              <a:buSzPts val="1300"/>
              <a:buFontTx/>
              <a:buChar char="○"/>
            </a:pPr>
            <a:r>
              <a:rPr lang="en-US" sz="1867" dirty="0">
                <a:solidFill>
                  <a:prstClr val="black"/>
                </a:solidFill>
                <a:latin typeface="Times New Roman" panose="02020603050405020304" pitchFamily="18" charset="0"/>
                <a:cs typeface="Times New Roman" panose="02020603050405020304" pitchFamily="18" charset="0"/>
              </a:rPr>
              <a:t>AAMF: 220,000 Passengers</a:t>
            </a:r>
          </a:p>
          <a:p>
            <a:pPr marL="304815" indent="-207444" defTabSz="609630">
              <a:spcBef>
                <a:spcPts val="1000"/>
              </a:spcBef>
              <a:spcAft>
                <a:spcPts val="1000"/>
              </a:spcAft>
              <a:buClr>
                <a:prstClr val="black"/>
              </a:buClr>
              <a:buSzPts val="1300"/>
              <a:buFontTx/>
              <a:buChar char="●"/>
            </a:pPr>
            <a:r>
              <a:rPr lang="en-US" sz="1867" dirty="0">
                <a:solidFill>
                  <a:prstClr val="black"/>
                </a:solidFill>
                <a:latin typeface="Times New Roman" panose="02020603050405020304" pitchFamily="18" charset="0"/>
                <a:cs typeface="Times New Roman" panose="02020603050405020304" pitchFamily="18" charset="0"/>
              </a:rPr>
              <a:t>Preliminary projected passengers for 2027 are 1.9 million</a:t>
            </a:r>
          </a:p>
        </p:txBody>
      </p:sp>
      <p:sp>
        <p:nvSpPr>
          <p:cNvPr id="16" name="Rectangle 2">
            <a:extLst>
              <a:ext uri="{FF2B5EF4-FFF2-40B4-BE49-F238E27FC236}">
                <a16:creationId xmlns:a16="http://schemas.microsoft.com/office/drawing/2014/main" id="{2E65DFD2-97A0-1009-C0AA-51B3351C6D07}"/>
              </a:ext>
            </a:extLst>
          </p:cNvPr>
          <p:cNvSpPr>
            <a:spLocks noChangeArrowheads="1"/>
          </p:cNvSpPr>
          <p:nvPr/>
        </p:nvSpPr>
        <p:spPr bwMode="auto">
          <a:xfrm>
            <a:off x="1066800" y="6535540"/>
            <a:ext cx="4325257" cy="299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8467" defTabSz="609630">
              <a:lnSpc>
                <a:spcPct val="146111"/>
              </a:lnSpc>
            </a:pPr>
            <a:r>
              <a:rPr lang="en-US" sz="1200" i="1" dirty="0">
                <a:solidFill>
                  <a:prstClr val="black"/>
                </a:solidFill>
                <a:latin typeface="Times New Roman" panose="02020603050405020304" pitchFamily="18" charset="0"/>
                <a:ea typeface="Montserrat"/>
                <a:cs typeface="Times New Roman" panose="02020603050405020304" pitchFamily="18" charset="0"/>
                <a:sym typeface="Montserrat"/>
              </a:rPr>
              <a:t>Source: BER, VIPA, WICO</a:t>
            </a:r>
          </a:p>
        </p:txBody>
      </p:sp>
    </p:spTree>
    <p:extLst>
      <p:ext uri="{BB962C8B-B14F-4D97-AF65-F5344CB8AC3E}">
        <p14:creationId xmlns:p14="http://schemas.microsoft.com/office/powerpoint/2010/main" val="19278272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6F9F4-42BC-BD3A-112A-BA9C2917EF14}"/>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8C1BBE51-4922-1D14-8395-39B5D0493B1D}"/>
              </a:ext>
            </a:extLst>
          </p:cNvPr>
          <p:cNvGrpSpPr/>
          <p:nvPr/>
        </p:nvGrpSpPr>
        <p:grpSpPr>
          <a:xfrm>
            <a:off x="0" y="-76654"/>
            <a:ext cx="12192000" cy="1808011"/>
            <a:chOff x="0" y="-38100"/>
            <a:chExt cx="5439065" cy="898667"/>
          </a:xfrm>
          <a:solidFill>
            <a:srgbClr val="002060"/>
          </a:solidFill>
        </p:grpSpPr>
        <p:sp>
          <p:nvSpPr>
            <p:cNvPr id="4" name="Freeform 4">
              <a:extLst>
                <a:ext uri="{FF2B5EF4-FFF2-40B4-BE49-F238E27FC236}">
                  <a16:creationId xmlns:a16="http://schemas.microsoft.com/office/drawing/2014/main" id="{E66C6A40-8F1E-474E-8683-F55290C644AA}"/>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C92FAB08-D0AF-0BF6-2A88-59E026FB3222}"/>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F51C806D-99DC-E687-F38D-AB0DC095B0AD}"/>
              </a:ext>
            </a:extLst>
          </p:cNvPr>
          <p:cNvGrpSpPr/>
          <p:nvPr/>
        </p:nvGrpSpPr>
        <p:grpSpPr>
          <a:xfrm>
            <a:off x="0" y="686069"/>
            <a:ext cx="863601" cy="1045289"/>
            <a:chOff x="0" y="-60443"/>
            <a:chExt cx="1050549" cy="429105"/>
          </a:xfrm>
        </p:grpSpPr>
        <p:sp>
          <p:nvSpPr>
            <p:cNvPr id="7" name="Freeform 7">
              <a:extLst>
                <a:ext uri="{FF2B5EF4-FFF2-40B4-BE49-F238E27FC236}">
                  <a16:creationId xmlns:a16="http://schemas.microsoft.com/office/drawing/2014/main" id="{620E5550-D5BF-1F9E-C31F-7DB17F5AF8D0}"/>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58113E6D-B4C1-3FEB-8D87-79299AA2777C}"/>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014E2E22-293C-93C1-3E3F-47E4A1955424}"/>
              </a:ext>
            </a:extLst>
          </p:cNvPr>
          <p:cNvGrpSpPr/>
          <p:nvPr/>
        </p:nvGrpSpPr>
        <p:grpSpPr>
          <a:xfrm>
            <a:off x="11328400" y="-76654"/>
            <a:ext cx="863600" cy="814441"/>
            <a:chOff x="0" y="0"/>
            <a:chExt cx="1050549" cy="370360"/>
          </a:xfrm>
        </p:grpSpPr>
        <p:sp>
          <p:nvSpPr>
            <p:cNvPr id="10" name="Freeform 10">
              <a:extLst>
                <a:ext uri="{FF2B5EF4-FFF2-40B4-BE49-F238E27FC236}">
                  <a16:creationId xmlns:a16="http://schemas.microsoft.com/office/drawing/2014/main" id="{8B450CBC-B1AE-BDC4-3CDB-E8CBEFFB731D}"/>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1503A36E-4C27-0C77-DBB5-FCFEDBEBB64C}"/>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TextBox 13">
            <a:extLst>
              <a:ext uri="{FF2B5EF4-FFF2-40B4-BE49-F238E27FC236}">
                <a16:creationId xmlns:a16="http://schemas.microsoft.com/office/drawing/2014/main" id="{9EB34F1A-8B20-A6C7-03B3-E9BD3851D0AB}"/>
              </a:ext>
            </a:extLst>
          </p:cNvPr>
          <p:cNvSpPr txBox="1"/>
          <p:nvPr/>
        </p:nvSpPr>
        <p:spPr>
          <a:xfrm>
            <a:off x="216934" y="1731355"/>
            <a:ext cx="9868203" cy="728597"/>
          </a:xfrm>
          <a:prstGeom prst="rect">
            <a:avLst/>
          </a:prstGeom>
        </p:spPr>
        <p:txBody>
          <a:bodyPr wrap="square" lIns="0" tIns="0" rIns="0" bIns="0" rtlCol="0" anchor="t">
            <a:spAutoFit/>
          </a:bodyPr>
          <a:lstStyle/>
          <a:p>
            <a:pPr algn="ctr" defTabSz="609630">
              <a:lnSpc>
                <a:spcPts val="6160"/>
              </a:lnSpc>
            </a:pPr>
            <a:r>
              <a:rPr lang="en-US" sz="4400" b="1" dirty="0">
                <a:solidFill>
                  <a:srgbClr val="000000"/>
                </a:solidFill>
                <a:latin typeface="Times New Roman" panose="02020603050405020304" pitchFamily="18" charset="0"/>
                <a:ea typeface="Mardoto Heavy"/>
                <a:cs typeface="Times New Roman" panose="02020603050405020304" pitchFamily="18" charset="0"/>
                <a:sym typeface="Mardoto Heavy"/>
              </a:rPr>
              <a:t>STR Data YTD 2025 vs. 2024</a:t>
            </a:r>
          </a:p>
        </p:txBody>
      </p:sp>
      <p:sp>
        <p:nvSpPr>
          <p:cNvPr id="12" name="Rectangle 2">
            <a:extLst>
              <a:ext uri="{FF2B5EF4-FFF2-40B4-BE49-F238E27FC236}">
                <a16:creationId xmlns:a16="http://schemas.microsoft.com/office/drawing/2014/main" id="{B36C3CCA-3F7C-0391-09A7-29C63F35BA6D}"/>
              </a:ext>
            </a:extLst>
          </p:cNvPr>
          <p:cNvSpPr>
            <a:spLocks noChangeArrowheads="1"/>
          </p:cNvSpPr>
          <p:nvPr/>
        </p:nvSpPr>
        <p:spPr bwMode="auto">
          <a:xfrm>
            <a:off x="6341695" y="6415959"/>
            <a:ext cx="4325257" cy="299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8467" defTabSz="609630">
              <a:lnSpc>
                <a:spcPct val="146111"/>
              </a:lnSpc>
            </a:pPr>
            <a:r>
              <a:rPr lang="en-US" sz="1200" i="1" dirty="0">
                <a:solidFill>
                  <a:prstClr val="black"/>
                </a:solidFill>
                <a:latin typeface="Times New Roman" panose="02020603050405020304" pitchFamily="18" charset="0"/>
                <a:ea typeface="Montserrat"/>
                <a:cs typeface="Times New Roman" panose="02020603050405020304" pitchFamily="18" charset="0"/>
                <a:sym typeface="Montserrat"/>
              </a:rPr>
              <a:t>Source: STR data March 2025</a:t>
            </a:r>
          </a:p>
        </p:txBody>
      </p:sp>
      <p:pic>
        <p:nvPicPr>
          <p:cNvPr id="16" name="Picture 15">
            <a:extLst>
              <a:ext uri="{FF2B5EF4-FFF2-40B4-BE49-F238E27FC236}">
                <a16:creationId xmlns:a16="http://schemas.microsoft.com/office/drawing/2014/main" id="{C5678B6B-F47E-304C-BF98-E51DE9D0EEFF}"/>
              </a:ext>
            </a:extLst>
          </p:cNvPr>
          <p:cNvPicPr>
            <a:picLocks noChangeAspect="1"/>
          </p:cNvPicPr>
          <p:nvPr/>
        </p:nvPicPr>
        <p:blipFill>
          <a:blip r:embed="rId3"/>
          <a:stretch>
            <a:fillRect/>
          </a:stretch>
        </p:blipFill>
        <p:spPr>
          <a:xfrm>
            <a:off x="1642964" y="2629403"/>
            <a:ext cx="5633373" cy="3785551"/>
          </a:xfrm>
          <a:prstGeom prst="rect">
            <a:avLst/>
          </a:prstGeom>
        </p:spPr>
      </p:pic>
      <p:sp>
        <p:nvSpPr>
          <p:cNvPr id="13" name="TextBox 12">
            <a:extLst>
              <a:ext uri="{FF2B5EF4-FFF2-40B4-BE49-F238E27FC236}">
                <a16:creationId xmlns:a16="http://schemas.microsoft.com/office/drawing/2014/main" id="{2225B431-0456-AF1B-C603-049BFAD207B2}"/>
              </a:ext>
            </a:extLst>
          </p:cNvPr>
          <p:cNvSpPr txBox="1"/>
          <p:nvPr/>
        </p:nvSpPr>
        <p:spPr>
          <a:xfrm>
            <a:off x="6426583" y="4239311"/>
            <a:ext cx="2619448" cy="420564"/>
          </a:xfrm>
          <a:prstGeom prst="rect">
            <a:avLst/>
          </a:prstGeom>
          <a:noFill/>
        </p:spPr>
        <p:txBody>
          <a:bodyPr wrap="square">
            <a:spAutoFit/>
          </a:bodyPr>
          <a:lstStyle/>
          <a:p>
            <a:pPr defTabSz="609630"/>
            <a:r>
              <a:rPr lang="en-US" sz="2133" dirty="0">
                <a:solidFill>
                  <a:prstClr val="black"/>
                </a:solidFill>
                <a:highlight>
                  <a:srgbClr val="FFFF00"/>
                </a:highlight>
                <a:latin typeface="Times New Roman" panose="02020603050405020304" pitchFamily="18" charset="0"/>
                <a:ea typeface="Montserrat SemiBold"/>
                <a:cs typeface="Times New Roman" panose="02020603050405020304" pitchFamily="18" charset="0"/>
                <a:sym typeface="Montserrat SemiBold"/>
              </a:rPr>
              <a:t>ADR is $666 (2025)</a:t>
            </a:r>
            <a:endParaRPr lang="en-US" sz="2133" b="1" dirty="0">
              <a:solidFill>
                <a:prstClr val="black"/>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93984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1E1F7-1574-E9A9-2A4A-D58EA6FAF53B}"/>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8CD99B81-1688-F9D6-F603-FEF0225D2C1A}"/>
              </a:ext>
            </a:extLst>
          </p:cNvPr>
          <p:cNvGrpSpPr/>
          <p:nvPr/>
        </p:nvGrpSpPr>
        <p:grpSpPr>
          <a:xfrm>
            <a:off x="0" y="-76654"/>
            <a:ext cx="12192000" cy="1808011"/>
            <a:chOff x="0" y="-38100"/>
            <a:chExt cx="5439065" cy="898667"/>
          </a:xfrm>
          <a:solidFill>
            <a:srgbClr val="002060"/>
          </a:solidFill>
        </p:grpSpPr>
        <p:sp>
          <p:nvSpPr>
            <p:cNvPr id="4" name="Freeform 4">
              <a:extLst>
                <a:ext uri="{FF2B5EF4-FFF2-40B4-BE49-F238E27FC236}">
                  <a16:creationId xmlns:a16="http://schemas.microsoft.com/office/drawing/2014/main" id="{E574B121-89FD-14E0-E820-86687F8C1F0A}"/>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DFCA45F1-CE38-174D-E31C-49A816E6F9D1}"/>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AA098B20-B216-FEE7-1C47-742E639E6C15}"/>
              </a:ext>
            </a:extLst>
          </p:cNvPr>
          <p:cNvGrpSpPr/>
          <p:nvPr/>
        </p:nvGrpSpPr>
        <p:grpSpPr>
          <a:xfrm>
            <a:off x="0" y="686069"/>
            <a:ext cx="863601" cy="1045289"/>
            <a:chOff x="0" y="-60443"/>
            <a:chExt cx="1050549" cy="429105"/>
          </a:xfrm>
        </p:grpSpPr>
        <p:sp>
          <p:nvSpPr>
            <p:cNvPr id="7" name="Freeform 7">
              <a:extLst>
                <a:ext uri="{FF2B5EF4-FFF2-40B4-BE49-F238E27FC236}">
                  <a16:creationId xmlns:a16="http://schemas.microsoft.com/office/drawing/2014/main" id="{C4567D0A-9983-DC19-CD27-5F2255B5B6E2}"/>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60430284-0508-279A-E851-B15829FEB987}"/>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AC7902CB-A181-7B43-8CD2-16CCD2C5423A}"/>
              </a:ext>
            </a:extLst>
          </p:cNvPr>
          <p:cNvGrpSpPr/>
          <p:nvPr/>
        </p:nvGrpSpPr>
        <p:grpSpPr>
          <a:xfrm>
            <a:off x="11328400" y="-76654"/>
            <a:ext cx="863600" cy="814441"/>
            <a:chOff x="0" y="0"/>
            <a:chExt cx="1050549" cy="370360"/>
          </a:xfrm>
        </p:grpSpPr>
        <p:sp>
          <p:nvSpPr>
            <p:cNvPr id="10" name="Freeform 10">
              <a:extLst>
                <a:ext uri="{FF2B5EF4-FFF2-40B4-BE49-F238E27FC236}">
                  <a16:creationId xmlns:a16="http://schemas.microsoft.com/office/drawing/2014/main" id="{75E20270-520E-F736-5F66-2B36BFEB7414}"/>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A60730B5-2434-E630-70AA-7389F62981FF}"/>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TextBox 13">
            <a:extLst>
              <a:ext uri="{FF2B5EF4-FFF2-40B4-BE49-F238E27FC236}">
                <a16:creationId xmlns:a16="http://schemas.microsoft.com/office/drawing/2014/main" id="{DCCEF675-55F2-E64B-73A7-14FB2E29B440}"/>
              </a:ext>
            </a:extLst>
          </p:cNvPr>
          <p:cNvSpPr txBox="1"/>
          <p:nvPr/>
        </p:nvSpPr>
        <p:spPr>
          <a:xfrm>
            <a:off x="216934" y="1731355"/>
            <a:ext cx="11247825" cy="728597"/>
          </a:xfrm>
          <a:prstGeom prst="rect">
            <a:avLst/>
          </a:prstGeom>
        </p:spPr>
        <p:txBody>
          <a:bodyPr wrap="square" lIns="0" tIns="0" rIns="0" bIns="0" rtlCol="0" anchor="t">
            <a:spAutoFit/>
          </a:bodyPr>
          <a:lstStyle/>
          <a:p>
            <a:pPr algn="ctr" defTabSz="609630">
              <a:lnSpc>
                <a:spcPts val="6160"/>
              </a:lnSpc>
            </a:pPr>
            <a:r>
              <a:rPr lang="en-US" sz="4400" b="1" dirty="0">
                <a:solidFill>
                  <a:srgbClr val="000000"/>
                </a:solidFill>
                <a:latin typeface="Times New Roman" panose="02020603050405020304" pitchFamily="18" charset="0"/>
                <a:ea typeface="Mardoto Heavy"/>
                <a:cs typeface="Times New Roman" panose="02020603050405020304" pitchFamily="18" charset="0"/>
                <a:sym typeface="Mardoto Heavy"/>
              </a:rPr>
              <a:t>Hotel Tax Revenue Collected YTD &amp; FY</a:t>
            </a:r>
          </a:p>
        </p:txBody>
      </p:sp>
      <p:graphicFrame>
        <p:nvGraphicFramePr>
          <p:cNvPr id="2" name="Google Shape;534;p107">
            <a:extLst>
              <a:ext uri="{FF2B5EF4-FFF2-40B4-BE49-F238E27FC236}">
                <a16:creationId xmlns:a16="http://schemas.microsoft.com/office/drawing/2014/main" id="{ABD756E9-9B7A-4E7A-30C3-A94A34D28E6C}"/>
              </a:ext>
            </a:extLst>
          </p:cNvPr>
          <p:cNvGraphicFramePr/>
          <p:nvPr/>
        </p:nvGraphicFramePr>
        <p:xfrm>
          <a:off x="788040" y="3429001"/>
          <a:ext cx="5307960" cy="1727200"/>
        </p:xfrm>
        <a:graphic>
          <a:graphicData uri="http://schemas.openxmlformats.org/drawingml/2006/table">
            <a:tbl>
              <a:tblPr firstRow="1" bandRow="1">
                <a:noFill/>
              </a:tblPr>
              <a:tblGrid>
                <a:gridCol w="1979517">
                  <a:extLst>
                    <a:ext uri="{9D8B030D-6E8A-4147-A177-3AD203B41FA5}">
                      <a16:colId xmlns:a16="http://schemas.microsoft.com/office/drawing/2014/main" val="20000"/>
                    </a:ext>
                  </a:extLst>
                </a:gridCol>
                <a:gridCol w="3328443">
                  <a:extLst>
                    <a:ext uri="{9D8B030D-6E8A-4147-A177-3AD203B41FA5}">
                      <a16:colId xmlns:a16="http://schemas.microsoft.com/office/drawing/2014/main" val="20001"/>
                    </a:ext>
                  </a:extLst>
                </a:gridCol>
              </a:tblGrid>
              <a:tr h="413953">
                <a:tc>
                  <a:txBody>
                    <a:bodyPr/>
                    <a:lstStyle/>
                    <a:p>
                      <a:pPr marL="85725" marR="0" lvl="0" indent="0" algn="l" rtl="0">
                        <a:lnSpc>
                          <a:spcPct val="100000"/>
                        </a:lnSpc>
                        <a:spcBef>
                          <a:spcPts val="0"/>
                        </a:spcBef>
                        <a:spcAft>
                          <a:spcPts val="0"/>
                        </a:spcAft>
                        <a:buNone/>
                      </a:pPr>
                      <a:r>
                        <a:rPr lang="en" sz="1300" b="1" dirty="0">
                          <a:solidFill>
                            <a:srgbClr val="FFFFFF"/>
                          </a:solidFill>
                          <a:latin typeface="Times New Roman" panose="02020603050405020304" pitchFamily="18" charset="0"/>
                          <a:ea typeface="Montserrat"/>
                          <a:cs typeface="Times New Roman" panose="02020603050405020304" pitchFamily="18" charset="0"/>
                          <a:sym typeface="Montserrat"/>
                        </a:rPr>
                        <a:t>Time Period</a:t>
                      </a:r>
                      <a:endParaRPr sz="13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solidFill>
                      <a:srgbClr val="272362"/>
                    </a:solidFill>
                  </a:tcPr>
                </a:tc>
                <a:tc>
                  <a:txBody>
                    <a:bodyPr/>
                    <a:lstStyle/>
                    <a:p>
                      <a:pPr marL="635" marR="0" lvl="0" indent="0" algn="ctr" rtl="0">
                        <a:lnSpc>
                          <a:spcPct val="100000"/>
                        </a:lnSpc>
                        <a:spcBef>
                          <a:spcPts val="0"/>
                        </a:spcBef>
                        <a:spcAft>
                          <a:spcPts val="0"/>
                        </a:spcAft>
                        <a:buNone/>
                      </a:pPr>
                      <a:r>
                        <a:rPr lang="en" sz="1300" b="1" dirty="0">
                          <a:solidFill>
                            <a:srgbClr val="FFFFFF"/>
                          </a:solidFill>
                          <a:latin typeface="Times New Roman" panose="02020603050405020304" pitchFamily="18" charset="0"/>
                          <a:ea typeface="Montserrat"/>
                          <a:cs typeface="Times New Roman" panose="02020603050405020304" pitchFamily="18" charset="0"/>
                          <a:sym typeface="Montserrat"/>
                        </a:rPr>
                        <a:t>Revenue Collected</a:t>
                      </a:r>
                      <a:endParaRPr sz="13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000000"/>
                      </a:solidFill>
                      <a:prstDash val="solid"/>
                      <a:round/>
                      <a:headEnd type="none" w="sm" len="sm"/>
                      <a:tailEnd type="none" w="sm" len="sm"/>
                    </a:lnB>
                    <a:solidFill>
                      <a:srgbClr val="272362"/>
                    </a:solidFill>
                  </a:tcPr>
                </a:tc>
                <a:extLst>
                  <a:ext uri="{0D108BD9-81ED-4DB2-BD59-A6C34878D82A}">
                    <a16:rowId xmlns:a16="http://schemas.microsoft.com/office/drawing/2014/main" val="10000"/>
                  </a:ext>
                </a:extLst>
              </a:tr>
              <a:tr h="413953">
                <a:tc>
                  <a:txBody>
                    <a:bodyPr/>
                    <a:lstStyle/>
                    <a:p>
                      <a:pPr marL="85725" lvl="0" indent="0" algn="l" rtl="0">
                        <a:spcBef>
                          <a:spcPts val="0"/>
                        </a:spcBef>
                        <a:spcAft>
                          <a:spcPts val="0"/>
                        </a:spcAft>
                        <a:buClr>
                          <a:schemeClr val="dk1"/>
                        </a:buClr>
                        <a:buFont typeface="Arial"/>
                        <a:buNone/>
                      </a:pPr>
                      <a:r>
                        <a:rPr lang="en" sz="1100" b="1" dirty="0">
                          <a:solidFill>
                            <a:schemeClr val="dk1"/>
                          </a:solidFill>
                          <a:latin typeface="Times New Roman" panose="02020603050405020304" pitchFamily="18" charset="0"/>
                          <a:ea typeface="Montserrat"/>
                          <a:cs typeface="Times New Roman" panose="02020603050405020304" pitchFamily="18" charset="0"/>
                          <a:sym typeface="Montserrat"/>
                        </a:rPr>
                        <a:t>JANUARY YTD FY 2024</a:t>
                      </a:r>
                      <a:endParaRPr sz="11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85725" marR="0" lvl="0" indent="0" algn="ctr" rtl="0">
                        <a:lnSpc>
                          <a:spcPct val="100000"/>
                        </a:lnSpc>
                        <a:spcBef>
                          <a:spcPts val="0"/>
                        </a:spcBef>
                        <a:spcAft>
                          <a:spcPts val="0"/>
                        </a:spcAft>
                        <a:buNone/>
                      </a:pPr>
                      <a:r>
                        <a:rPr lang="en" sz="1100" u="none" strike="noStrike" cap="none" dirty="0">
                          <a:latin typeface="Times New Roman" panose="02020603050405020304" pitchFamily="18" charset="0"/>
                          <a:ea typeface="Montserrat"/>
                          <a:cs typeface="Times New Roman" panose="02020603050405020304" pitchFamily="18" charset="0"/>
                          <a:sym typeface="Montserrat"/>
                        </a:rPr>
                        <a:t>$</a:t>
                      </a:r>
                      <a:r>
                        <a:rPr lang="en" sz="1100" dirty="0">
                          <a:latin typeface="Times New Roman" panose="02020603050405020304" pitchFamily="18" charset="0"/>
                          <a:ea typeface="Montserrat"/>
                          <a:cs typeface="Times New Roman" panose="02020603050405020304" pitchFamily="18" charset="0"/>
                          <a:sym typeface="Montserrat"/>
                        </a:rPr>
                        <a:t>11,427,603</a:t>
                      </a:r>
                      <a:endParaRPr sz="1100"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525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85340">
                <a:tc>
                  <a:txBody>
                    <a:bodyPr/>
                    <a:lstStyle/>
                    <a:p>
                      <a:pPr marL="85725" lvl="0" indent="0" algn="l" rtl="0">
                        <a:spcBef>
                          <a:spcPts val="0"/>
                        </a:spcBef>
                        <a:spcAft>
                          <a:spcPts val="0"/>
                        </a:spcAft>
                        <a:buClr>
                          <a:schemeClr val="dk1"/>
                        </a:buClr>
                        <a:buFont typeface="Arial"/>
                        <a:buNone/>
                      </a:pPr>
                      <a:r>
                        <a:rPr lang="en" sz="1100" b="1" dirty="0">
                          <a:solidFill>
                            <a:schemeClr val="dk1"/>
                          </a:solidFill>
                          <a:latin typeface="Times New Roman" panose="02020603050405020304" pitchFamily="18" charset="0"/>
                          <a:ea typeface="Montserrat"/>
                          <a:cs typeface="Times New Roman" panose="02020603050405020304" pitchFamily="18" charset="0"/>
                          <a:sym typeface="Montserrat"/>
                        </a:rPr>
                        <a:t>JANUARY YTD FY 2025</a:t>
                      </a:r>
                      <a:endParaRPr sz="11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85725" marR="0" lvl="0" indent="0" algn="ctr" rtl="0">
                        <a:lnSpc>
                          <a:spcPct val="100000"/>
                        </a:lnSpc>
                        <a:spcBef>
                          <a:spcPts val="0"/>
                        </a:spcBef>
                        <a:spcAft>
                          <a:spcPts val="0"/>
                        </a:spcAft>
                        <a:buNone/>
                      </a:pPr>
                      <a:r>
                        <a:rPr lang="en" sz="1100" u="none" strike="noStrike" cap="none" dirty="0">
                          <a:latin typeface="Times New Roman" panose="02020603050405020304" pitchFamily="18" charset="0"/>
                          <a:ea typeface="Montserrat"/>
                          <a:cs typeface="Times New Roman" panose="02020603050405020304" pitchFamily="18" charset="0"/>
                          <a:sym typeface="Montserrat"/>
                        </a:rPr>
                        <a:t>$</a:t>
                      </a:r>
                      <a:r>
                        <a:rPr lang="en" sz="1100" dirty="0">
                          <a:latin typeface="Times New Roman" panose="02020603050405020304" pitchFamily="18" charset="0"/>
                          <a:ea typeface="Montserrat"/>
                          <a:cs typeface="Times New Roman" panose="02020603050405020304" pitchFamily="18" charset="0"/>
                          <a:sym typeface="Montserrat"/>
                        </a:rPr>
                        <a:t>11,106,733</a:t>
                      </a:r>
                      <a:endParaRPr sz="1100" dirty="0">
                        <a:latin typeface="Times New Roman" panose="02020603050405020304" pitchFamily="18" charset="0"/>
                        <a:ea typeface="Montserrat"/>
                        <a:cs typeface="Times New Roman" panose="02020603050405020304" pitchFamily="18" charset="0"/>
                        <a:sym typeface="Montserrat"/>
                      </a:endParaRPr>
                    </a:p>
                    <a:p>
                      <a:pPr marL="0" marR="0" lvl="0" indent="0" algn="ctr" rtl="0">
                        <a:lnSpc>
                          <a:spcPct val="100000"/>
                        </a:lnSpc>
                        <a:spcBef>
                          <a:spcPts val="0"/>
                        </a:spcBef>
                        <a:spcAft>
                          <a:spcPts val="0"/>
                        </a:spcAft>
                        <a:buNone/>
                      </a:pPr>
                      <a:endParaRPr sz="1100" dirty="0">
                        <a:latin typeface="Times New Roman" panose="02020603050405020304" pitchFamily="18" charset="0"/>
                        <a:ea typeface="Montserrat"/>
                        <a:cs typeface="Times New Roman" panose="02020603050405020304" pitchFamily="18" charset="0"/>
                        <a:sym typeface="Montserrat"/>
                      </a:endParaRPr>
                    </a:p>
                  </a:txBody>
                  <a:tcPr marL="0" marR="0" marT="525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13953">
                <a:tc>
                  <a:txBody>
                    <a:bodyPr/>
                    <a:lstStyle/>
                    <a:p>
                      <a:pPr marL="85725" lvl="0" indent="0" algn="l" rtl="0">
                        <a:spcBef>
                          <a:spcPts val="0"/>
                        </a:spcBef>
                        <a:spcAft>
                          <a:spcPts val="0"/>
                        </a:spcAft>
                        <a:buClr>
                          <a:schemeClr val="dk1"/>
                        </a:buClr>
                        <a:buFont typeface="Arial"/>
                        <a:buNone/>
                      </a:pPr>
                      <a:r>
                        <a:rPr lang="en" sz="1100" b="1" dirty="0">
                          <a:solidFill>
                            <a:schemeClr val="dk1"/>
                          </a:solidFill>
                          <a:latin typeface="Times New Roman" panose="02020603050405020304" pitchFamily="18" charset="0"/>
                          <a:ea typeface="Montserrat"/>
                          <a:cs typeface="Times New Roman" panose="02020603050405020304" pitchFamily="18" charset="0"/>
                          <a:sym typeface="Montserrat"/>
                        </a:rPr>
                        <a:t>JANUARY YTD FY 2026</a:t>
                      </a:r>
                      <a:endParaRPr sz="11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85725" marR="0" lvl="0" indent="0" algn="ctr" rtl="0">
                        <a:lnSpc>
                          <a:spcPct val="100000"/>
                        </a:lnSpc>
                        <a:spcBef>
                          <a:spcPts val="0"/>
                        </a:spcBef>
                        <a:spcAft>
                          <a:spcPts val="0"/>
                        </a:spcAft>
                        <a:buNone/>
                      </a:pPr>
                      <a:r>
                        <a:rPr lang="en" sz="1100" u="none" strike="noStrike" cap="none" dirty="0">
                          <a:latin typeface="Times New Roman" panose="02020603050405020304" pitchFamily="18" charset="0"/>
                          <a:ea typeface="Montserrat"/>
                          <a:cs typeface="Times New Roman" panose="02020603050405020304" pitchFamily="18" charset="0"/>
                          <a:sym typeface="Montserrat"/>
                        </a:rPr>
                        <a:t>$12,998,475</a:t>
                      </a:r>
                      <a:endParaRPr sz="1100"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525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12" name="Google Shape;536;p107">
            <a:extLst>
              <a:ext uri="{FF2B5EF4-FFF2-40B4-BE49-F238E27FC236}">
                <a16:creationId xmlns:a16="http://schemas.microsoft.com/office/drawing/2014/main" id="{E5F7F59F-DC1A-A6B8-500E-2BA4B1648FAC}"/>
              </a:ext>
            </a:extLst>
          </p:cNvPr>
          <p:cNvGraphicFramePr/>
          <p:nvPr/>
        </p:nvGraphicFramePr>
        <p:xfrm>
          <a:off x="6233800" y="3429000"/>
          <a:ext cx="5084440" cy="1568190"/>
        </p:xfrm>
        <a:graphic>
          <a:graphicData uri="http://schemas.openxmlformats.org/drawingml/2006/table">
            <a:tbl>
              <a:tblPr firstRow="1" bandRow="1">
                <a:noFill/>
              </a:tblPr>
              <a:tblGrid>
                <a:gridCol w="2161569">
                  <a:extLst>
                    <a:ext uri="{9D8B030D-6E8A-4147-A177-3AD203B41FA5}">
                      <a16:colId xmlns:a16="http://schemas.microsoft.com/office/drawing/2014/main" val="20000"/>
                    </a:ext>
                  </a:extLst>
                </a:gridCol>
                <a:gridCol w="2922871">
                  <a:extLst>
                    <a:ext uri="{9D8B030D-6E8A-4147-A177-3AD203B41FA5}">
                      <a16:colId xmlns:a16="http://schemas.microsoft.com/office/drawing/2014/main" val="20001"/>
                    </a:ext>
                  </a:extLst>
                </a:gridCol>
              </a:tblGrid>
              <a:tr h="406400">
                <a:tc>
                  <a:txBody>
                    <a:bodyPr/>
                    <a:lstStyle/>
                    <a:p>
                      <a:pPr marL="85725" marR="0" lvl="0" indent="0" algn="l" rtl="0">
                        <a:lnSpc>
                          <a:spcPct val="100000"/>
                        </a:lnSpc>
                        <a:spcBef>
                          <a:spcPts val="0"/>
                        </a:spcBef>
                        <a:spcAft>
                          <a:spcPts val="0"/>
                        </a:spcAft>
                        <a:buNone/>
                      </a:pPr>
                      <a:r>
                        <a:rPr lang="en" sz="1300" b="1" dirty="0">
                          <a:solidFill>
                            <a:srgbClr val="FFFFFF"/>
                          </a:solidFill>
                          <a:latin typeface="Times New Roman" panose="02020603050405020304" pitchFamily="18" charset="0"/>
                          <a:ea typeface="Montserrat"/>
                          <a:cs typeface="Times New Roman" panose="02020603050405020304" pitchFamily="18" charset="0"/>
                          <a:sym typeface="Montserrat"/>
                        </a:rPr>
                        <a:t>Time Period</a:t>
                      </a:r>
                      <a:endParaRPr sz="13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solidFill>
                      <a:srgbClr val="272362"/>
                    </a:solidFill>
                  </a:tcPr>
                </a:tc>
                <a:tc>
                  <a:txBody>
                    <a:bodyPr/>
                    <a:lstStyle/>
                    <a:p>
                      <a:pPr marL="635" marR="0" lvl="0" indent="0" algn="ctr" rtl="0">
                        <a:lnSpc>
                          <a:spcPct val="100000"/>
                        </a:lnSpc>
                        <a:spcBef>
                          <a:spcPts val="0"/>
                        </a:spcBef>
                        <a:spcAft>
                          <a:spcPts val="0"/>
                        </a:spcAft>
                        <a:buNone/>
                      </a:pPr>
                      <a:r>
                        <a:rPr lang="en" sz="1300" b="1" dirty="0">
                          <a:solidFill>
                            <a:srgbClr val="FFFFFF"/>
                          </a:solidFill>
                          <a:latin typeface="Times New Roman" panose="02020603050405020304" pitchFamily="18" charset="0"/>
                          <a:ea typeface="Montserrat"/>
                          <a:cs typeface="Times New Roman" panose="02020603050405020304" pitchFamily="18" charset="0"/>
                          <a:sym typeface="Montserrat"/>
                        </a:rPr>
                        <a:t>Revenue Collected</a:t>
                      </a:r>
                      <a:endParaRPr sz="1300" b="1"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0" marB="0" anchor="ctr">
                    <a:lnL w="9525" cap="flat" cmpd="sng">
                      <a:solidFill>
                        <a:srgbClr val="272362"/>
                      </a:solidFill>
                      <a:prstDash val="solid"/>
                      <a:round/>
                      <a:headEnd type="none" w="sm" len="sm"/>
                      <a:tailEnd type="none" w="sm" len="sm"/>
                    </a:lnL>
                    <a:lnR w="9525" cap="flat" cmpd="sng">
                      <a:solidFill>
                        <a:srgbClr val="272362"/>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000000"/>
                      </a:solidFill>
                      <a:prstDash val="solid"/>
                      <a:round/>
                      <a:headEnd type="none" w="sm" len="sm"/>
                      <a:tailEnd type="none" w="sm" len="sm"/>
                    </a:lnB>
                    <a:solidFill>
                      <a:srgbClr val="272362"/>
                    </a:solidFill>
                  </a:tcPr>
                </a:tc>
                <a:extLst>
                  <a:ext uri="{0D108BD9-81ED-4DB2-BD59-A6C34878D82A}">
                    <a16:rowId xmlns:a16="http://schemas.microsoft.com/office/drawing/2014/main" val="10000"/>
                  </a:ext>
                </a:extLst>
              </a:tr>
              <a:tr h="387263">
                <a:tc>
                  <a:txBody>
                    <a:bodyPr/>
                    <a:lstStyle/>
                    <a:p>
                      <a:pPr marL="85725" lvl="0" indent="0" algn="l" rtl="0">
                        <a:spcBef>
                          <a:spcPts val="0"/>
                        </a:spcBef>
                        <a:spcAft>
                          <a:spcPts val="0"/>
                        </a:spcAft>
                        <a:buNone/>
                      </a:pPr>
                      <a:r>
                        <a:rPr lang="en" sz="1100" b="1" dirty="0">
                          <a:solidFill>
                            <a:schemeClr val="dk1"/>
                          </a:solidFill>
                          <a:latin typeface="Times New Roman" panose="02020603050405020304" pitchFamily="18" charset="0"/>
                          <a:ea typeface="Montserrat"/>
                          <a:cs typeface="Times New Roman" panose="02020603050405020304" pitchFamily="18" charset="0"/>
                          <a:sym typeface="Montserrat"/>
                        </a:rPr>
                        <a:t>FISCAL YEAR 2024</a:t>
                      </a:r>
                      <a:endParaRPr sz="1100" dirty="0">
                        <a:latin typeface="Times New Roman" panose="02020603050405020304" pitchFamily="18" charset="0"/>
                        <a:ea typeface="Montserrat SemiBold"/>
                        <a:cs typeface="Times New Roman" panose="02020603050405020304" pitchFamily="18" charset="0"/>
                        <a:sym typeface="Montserrat SemiBold"/>
                      </a:endParaRPr>
                    </a:p>
                  </a:txBody>
                  <a:tcPr marL="0" marR="0" marT="0" marB="0" anchor="ctr">
                    <a:lnL w="9525" cap="flat" cmpd="sng">
                      <a:solidFill>
                        <a:srgbClr val="272362"/>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85725" marR="0" lvl="0" indent="0" algn="ctr" rtl="0">
                        <a:lnSpc>
                          <a:spcPct val="100000"/>
                        </a:lnSpc>
                        <a:spcBef>
                          <a:spcPts val="0"/>
                        </a:spcBef>
                        <a:spcAft>
                          <a:spcPts val="0"/>
                        </a:spcAft>
                        <a:buNone/>
                      </a:pPr>
                      <a:r>
                        <a:rPr lang="en" sz="1100" u="none" strike="noStrike" cap="none" dirty="0">
                          <a:latin typeface="Times New Roman" panose="02020603050405020304" pitchFamily="18" charset="0"/>
                          <a:ea typeface="Montserrat"/>
                          <a:cs typeface="Times New Roman" panose="02020603050405020304" pitchFamily="18" charset="0"/>
                          <a:sym typeface="Montserrat"/>
                        </a:rPr>
                        <a:t>$</a:t>
                      </a:r>
                      <a:r>
                        <a:rPr lang="en" sz="1100" dirty="0">
                          <a:latin typeface="Times New Roman" panose="02020603050405020304" pitchFamily="18" charset="0"/>
                          <a:ea typeface="Montserrat"/>
                          <a:cs typeface="Times New Roman" panose="02020603050405020304" pitchFamily="18" charset="0"/>
                          <a:sym typeface="Montserrat"/>
                        </a:rPr>
                        <a:t>51,201,594</a:t>
                      </a:r>
                      <a:endParaRPr sz="1100"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525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7263">
                <a:tc>
                  <a:txBody>
                    <a:bodyPr/>
                    <a:lstStyle/>
                    <a:p>
                      <a:pPr marL="85725" lvl="0" indent="0" algn="l" rtl="0">
                        <a:spcBef>
                          <a:spcPts val="0"/>
                        </a:spcBef>
                        <a:spcAft>
                          <a:spcPts val="0"/>
                        </a:spcAft>
                        <a:buClr>
                          <a:schemeClr val="dk1"/>
                        </a:buClr>
                        <a:buFont typeface="Arial"/>
                        <a:buNone/>
                      </a:pPr>
                      <a:r>
                        <a:rPr lang="en" sz="1100" b="1" dirty="0">
                          <a:solidFill>
                            <a:schemeClr val="dk1"/>
                          </a:solidFill>
                          <a:latin typeface="Times New Roman" panose="02020603050405020304" pitchFamily="18" charset="0"/>
                          <a:ea typeface="Montserrat"/>
                          <a:cs typeface="Times New Roman" panose="02020603050405020304" pitchFamily="18" charset="0"/>
                          <a:sym typeface="Montserrat"/>
                        </a:rPr>
                        <a:t>FISCAL YEAR 2025</a:t>
                      </a:r>
                      <a:endParaRPr sz="1100" u="none" strike="noStrike" cap="none" dirty="0">
                        <a:latin typeface="Times New Roman" panose="02020603050405020304" pitchFamily="18" charset="0"/>
                        <a:ea typeface="Montserrat SemiBold"/>
                        <a:cs typeface="Times New Roman" panose="02020603050405020304" pitchFamily="18" charset="0"/>
                        <a:sym typeface="Montserrat SemiBold"/>
                      </a:endParaRPr>
                    </a:p>
                  </a:txBody>
                  <a:tcPr marL="0" marR="0" marT="0" marB="0" anchor="ctr">
                    <a:lnL w="9525" cap="flat" cmpd="sng">
                      <a:solidFill>
                        <a:srgbClr val="272362"/>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85725" marR="0" lvl="0" indent="0" algn="ctr" rtl="0">
                        <a:lnSpc>
                          <a:spcPct val="100000"/>
                        </a:lnSpc>
                        <a:spcBef>
                          <a:spcPts val="0"/>
                        </a:spcBef>
                        <a:spcAft>
                          <a:spcPts val="0"/>
                        </a:spcAft>
                        <a:buNone/>
                      </a:pPr>
                      <a:r>
                        <a:rPr lang="en" sz="1100" u="none" strike="noStrike" cap="none" dirty="0">
                          <a:latin typeface="Times New Roman" panose="02020603050405020304" pitchFamily="18" charset="0"/>
                          <a:ea typeface="Montserrat"/>
                          <a:cs typeface="Times New Roman" panose="02020603050405020304" pitchFamily="18" charset="0"/>
                          <a:sym typeface="Montserrat"/>
                        </a:rPr>
                        <a:t>$</a:t>
                      </a:r>
                      <a:r>
                        <a:rPr lang="en" sz="1100" dirty="0">
                          <a:latin typeface="Times New Roman" panose="02020603050405020304" pitchFamily="18" charset="0"/>
                          <a:ea typeface="Montserrat"/>
                          <a:cs typeface="Times New Roman" panose="02020603050405020304" pitchFamily="18" charset="0"/>
                          <a:sym typeface="Montserrat"/>
                        </a:rPr>
                        <a:t>52,924,503</a:t>
                      </a:r>
                      <a:endParaRPr sz="1100"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525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7263">
                <a:tc>
                  <a:txBody>
                    <a:bodyPr/>
                    <a:lstStyle/>
                    <a:p>
                      <a:pPr marL="85725" lvl="0" indent="0" algn="l" rtl="0">
                        <a:spcBef>
                          <a:spcPts val="0"/>
                        </a:spcBef>
                        <a:spcAft>
                          <a:spcPts val="0"/>
                        </a:spcAft>
                        <a:buClr>
                          <a:schemeClr val="dk1"/>
                        </a:buClr>
                        <a:buFont typeface="Arial"/>
                        <a:buNone/>
                      </a:pPr>
                      <a:r>
                        <a:rPr lang="en" sz="1100" b="1" dirty="0">
                          <a:solidFill>
                            <a:schemeClr val="dk1"/>
                          </a:solidFill>
                          <a:latin typeface="Times New Roman" panose="02020603050405020304" pitchFamily="18" charset="0"/>
                          <a:ea typeface="Montserrat"/>
                          <a:cs typeface="Times New Roman" panose="02020603050405020304" pitchFamily="18" charset="0"/>
                          <a:sym typeface="Montserrat"/>
                        </a:rPr>
                        <a:t>FISCAL YEAR 2026 – Projected</a:t>
                      </a:r>
                      <a:endParaRPr sz="1100" u="none" strike="noStrike" cap="none" dirty="0">
                        <a:latin typeface="Times New Roman" panose="02020603050405020304" pitchFamily="18" charset="0"/>
                        <a:ea typeface="Montserrat SemiBold"/>
                        <a:cs typeface="Times New Roman" panose="02020603050405020304" pitchFamily="18" charset="0"/>
                        <a:sym typeface="Montserrat SemiBold"/>
                      </a:endParaRPr>
                    </a:p>
                  </a:txBody>
                  <a:tcPr marL="0" marR="0" marT="0" marB="0" anchor="ctr">
                    <a:lnL w="9525" cap="flat" cmpd="sng">
                      <a:solidFill>
                        <a:srgbClr val="272362"/>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272362"/>
                      </a:solidFill>
                      <a:prstDash val="solid"/>
                      <a:round/>
                      <a:headEnd type="none" w="sm" len="sm"/>
                      <a:tailEnd type="none" w="sm" len="sm"/>
                    </a:lnT>
                    <a:lnB w="9525" cap="flat" cmpd="sng">
                      <a:solidFill>
                        <a:srgbClr val="272362"/>
                      </a:solidFill>
                      <a:prstDash val="solid"/>
                      <a:round/>
                      <a:headEnd type="none" w="sm" len="sm"/>
                      <a:tailEnd type="none" w="sm" len="sm"/>
                    </a:lnB>
                  </a:tcPr>
                </a:tc>
                <a:tc>
                  <a:txBody>
                    <a:bodyPr/>
                    <a:lstStyle/>
                    <a:p>
                      <a:pPr marL="85725" marR="0" lvl="0" indent="0" algn="ctr" rtl="0">
                        <a:lnSpc>
                          <a:spcPct val="100000"/>
                        </a:lnSpc>
                        <a:spcBef>
                          <a:spcPts val="0"/>
                        </a:spcBef>
                        <a:spcAft>
                          <a:spcPts val="0"/>
                        </a:spcAft>
                        <a:buNone/>
                      </a:pPr>
                      <a:r>
                        <a:rPr lang="en" sz="1100" u="none" strike="noStrike" cap="none" dirty="0">
                          <a:latin typeface="Times New Roman" panose="02020603050405020304" pitchFamily="18" charset="0"/>
                          <a:ea typeface="Montserrat"/>
                          <a:cs typeface="Times New Roman" panose="02020603050405020304" pitchFamily="18" charset="0"/>
                          <a:sym typeface="Montserrat"/>
                        </a:rPr>
                        <a:t>$54,</a:t>
                      </a:r>
                      <a:r>
                        <a:rPr lang="en" sz="1100" dirty="0">
                          <a:latin typeface="Times New Roman" panose="02020603050405020304" pitchFamily="18" charset="0"/>
                          <a:ea typeface="Montserrat"/>
                          <a:cs typeface="Times New Roman" panose="02020603050405020304" pitchFamily="18" charset="0"/>
                          <a:sym typeface="Montserrat"/>
                        </a:rPr>
                        <a:t>000</a:t>
                      </a:r>
                      <a:r>
                        <a:rPr lang="en" sz="1100" u="none" strike="noStrike" cap="none" dirty="0">
                          <a:latin typeface="Times New Roman" panose="02020603050405020304" pitchFamily="18" charset="0"/>
                          <a:ea typeface="Montserrat"/>
                          <a:cs typeface="Times New Roman" panose="02020603050405020304" pitchFamily="18" charset="0"/>
                          <a:sym typeface="Montserrat"/>
                        </a:rPr>
                        <a:t>,</a:t>
                      </a:r>
                      <a:r>
                        <a:rPr lang="en" sz="1100" dirty="0">
                          <a:latin typeface="Times New Roman" panose="02020603050405020304" pitchFamily="18" charset="0"/>
                          <a:ea typeface="Montserrat"/>
                          <a:cs typeface="Times New Roman" panose="02020603050405020304" pitchFamily="18" charset="0"/>
                          <a:sym typeface="Montserrat"/>
                        </a:rPr>
                        <a:t>000</a:t>
                      </a:r>
                      <a:endParaRPr sz="1100" u="none" strike="noStrike" cap="none" dirty="0">
                        <a:latin typeface="Times New Roman" panose="02020603050405020304" pitchFamily="18" charset="0"/>
                        <a:ea typeface="Montserrat"/>
                        <a:cs typeface="Times New Roman" panose="02020603050405020304" pitchFamily="18" charset="0"/>
                        <a:sym typeface="Montserrat"/>
                      </a:endParaRPr>
                    </a:p>
                  </a:txBody>
                  <a:tcPr marL="0" marR="0" marT="525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3" name="Rectangle 2">
            <a:extLst>
              <a:ext uri="{FF2B5EF4-FFF2-40B4-BE49-F238E27FC236}">
                <a16:creationId xmlns:a16="http://schemas.microsoft.com/office/drawing/2014/main" id="{27FE4FBE-953F-5C33-A0BE-A9277F0FCD58}"/>
              </a:ext>
            </a:extLst>
          </p:cNvPr>
          <p:cNvSpPr>
            <a:spLocks noChangeArrowheads="1"/>
          </p:cNvSpPr>
          <p:nvPr/>
        </p:nvSpPr>
        <p:spPr bwMode="auto">
          <a:xfrm>
            <a:off x="856343" y="6180978"/>
            <a:ext cx="4325257" cy="299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8467" defTabSz="609630">
              <a:lnSpc>
                <a:spcPct val="146111"/>
              </a:lnSpc>
            </a:pPr>
            <a:r>
              <a:rPr lang="en-US" sz="1200" i="1" dirty="0">
                <a:solidFill>
                  <a:srgbClr val="595959"/>
                </a:solidFill>
                <a:latin typeface="Times New Roman" panose="02020603050405020304" pitchFamily="18" charset="0"/>
                <a:ea typeface="Montserrat"/>
                <a:cs typeface="Times New Roman" panose="02020603050405020304" pitchFamily="18" charset="0"/>
                <a:sym typeface="Montserrat"/>
              </a:rPr>
              <a:t>Source: USVI Bureau of Internal Revenue</a:t>
            </a:r>
          </a:p>
        </p:txBody>
      </p:sp>
    </p:spTree>
    <p:extLst>
      <p:ext uri="{BB962C8B-B14F-4D97-AF65-F5344CB8AC3E}">
        <p14:creationId xmlns:p14="http://schemas.microsoft.com/office/powerpoint/2010/main" val="33594984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D146E-4F62-BE51-1697-70379EFA9A17}"/>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BC466845-5189-2751-9652-D08B2F401217}"/>
              </a:ext>
            </a:extLst>
          </p:cNvPr>
          <p:cNvGrpSpPr/>
          <p:nvPr/>
        </p:nvGrpSpPr>
        <p:grpSpPr>
          <a:xfrm>
            <a:off x="0" y="-76654"/>
            <a:ext cx="12192000" cy="1808011"/>
            <a:chOff x="0" y="-38100"/>
            <a:chExt cx="5439065" cy="898667"/>
          </a:xfrm>
          <a:solidFill>
            <a:srgbClr val="002060"/>
          </a:solidFill>
        </p:grpSpPr>
        <p:sp>
          <p:nvSpPr>
            <p:cNvPr id="4" name="Freeform 4">
              <a:extLst>
                <a:ext uri="{FF2B5EF4-FFF2-40B4-BE49-F238E27FC236}">
                  <a16:creationId xmlns:a16="http://schemas.microsoft.com/office/drawing/2014/main" id="{45AD04A6-58FF-F3B7-B6FA-430EE6D20560}"/>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B89506FD-1BC3-B019-4548-86F5093DCF29}"/>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9D607FCB-E10D-A66A-66F5-E918548F6BDB}"/>
              </a:ext>
            </a:extLst>
          </p:cNvPr>
          <p:cNvGrpSpPr/>
          <p:nvPr/>
        </p:nvGrpSpPr>
        <p:grpSpPr>
          <a:xfrm>
            <a:off x="0" y="686069"/>
            <a:ext cx="863601" cy="1045289"/>
            <a:chOff x="0" y="-60443"/>
            <a:chExt cx="1050549" cy="429105"/>
          </a:xfrm>
        </p:grpSpPr>
        <p:sp>
          <p:nvSpPr>
            <p:cNvPr id="7" name="Freeform 7">
              <a:extLst>
                <a:ext uri="{FF2B5EF4-FFF2-40B4-BE49-F238E27FC236}">
                  <a16:creationId xmlns:a16="http://schemas.microsoft.com/office/drawing/2014/main" id="{50197E44-D361-21F3-03A8-1BAB77431077}"/>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6E114680-262F-4AC7-8E80-56466CCCB9CB}"/>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503DD36C-40F7-E75C-C63F-F664F37C7B0B}"/>
              </a:ext>
            </a:extLst>
          </p:cNvPr>
          <p:cNvGrpSpPr/>
          <p:nvPr/>
        </p:nvGrpSpPr>
        <p:grpSpPr>
          <a:xfrm>
            <a:off x="11328400" y="-76654"/>
            <a:ext cx="863600" cy="814441"/>
            <a:chOff x="0" y="0"/>
            <a:chExt cx="1050549" cy="370360"/>
          </a:xfrm>
        </p:grpSpPr>
        <p:sp>
          <p:nvSpPr>
            <p:cNvPr id="10" name="Freeform 10">
              <a:extLst>
                <a:ext uri="{FF2B5EF4-FFF2-40B4-BE49-F238E27FC236}">
                  <a16:creationId xmlns:a16="http://schemas.microsoft.com/office/drawing/2014/main" id="{ADFC7206-0C7D-52B4-5F86-EC3EEA43BC10}"/>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8255B7B1-5701-927D-B194-1CACF443D177}"/>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TextBox 13">
            <a:extLst>
              <a:ext uri="{FF2B5EF4-FFF2-40B4-BE49-F238E27FC236}">
                <a16:creationId xmlns:a16="http://schemas.microsoft.com/office/drawing/2014/main" id="{E5F9147D-E0D3-AE4B-2051-6405C9A1198F}"/>
              </a:ext>
            </a:extLst>
          </p:cNvPr>
          <p:cNvSpPr txBox="1"/>
          <p:nvPr/>
        </p:nvSpPr>
        <p:spPr>
          <a:xfrm>
            <a:off x="216934" y="1731355"/>
            <a:ext cx="9868203" cy="728597"/>
          </a:xfrm>
          <a:prstGeom prst="rect">
            <a:avLst/>
          </a:prstGeom>
        </p:spPr>
        <p:txBody>
          <a:bodyPr wrap="square" lIns="0" tIns="0" rIns="0" bIns="0" rtlCol="0" anchor="t">
            <a:spAutoFit/>
          </a:bodyPr>
          <a:lstStyle/>
          <a:p>
            <a:pPr algn="ctr" defTabSz="609630">
              <a:lnSpc>
                <a:spcPts val="6160"/>
              </a:lnSpc>
            </a:pPr>
            <a:r>
              <a:rPr lang="en-US" sz="4400" b="1" dirty="0">
                <a:solidFill>
                  <a:srgbClr val="000000"/>
                </a:solidFill>
                <a:latin typeface="Times New Roman" panose="02020603050405020304" pitchFamily="18" charset="0"/>
                <a:ea typeface="Mardoto Heavy"/>
                <a:cs typeface="Times New Roman" panose="02020603050405020304" pitchFamily="18" charset="0"/>
                <a:sym typeface="Mardoto Heavy"/>
              </a:rPr>
              <a:t>Tax Revenue Estimate Snapshot</a:t>
            </a:r>
          </a:p>
        </p:txBody>
      </p:sp>
      <p:sp>
        <p:nvSpPr>
          <p:cNvPr id="2" name="TextBox 1">
            <a:extLst>
              <a:ext uri="{FF2B5EF4-FFF2-40B4-BE49-F238E27FC236}">
                <a16:creationId xmlns:a16="http://schemas.microsoft.com/office/drawing/2014/main" id="{4A26F470-91F2-E554-0A07-01DCA1DB484B}"/>
              </a:ext>
            </a:extLst>
          </p:cNvPr>
          <p:cNvSpPr txBox="1"/>
          <p:nvPr/>
        </p:nvSpPr>
        <p:spPr>
          <a:xfrm>
            <a:off x="1676400" y="3097465"/>
            <a:ext cx="7620000" cy="3225948"/>
          </a:xfrm>
          <a:prstGeom prst="rect">
            <a:avLst/>
          </a:prstGeom>
          <a:noFill/>
        </p:spPr>
        <p:txBody>
          <a:bodyPr wrap="square">
            <a:spAutoFit/>
          </a:bodyPr>
          <a:lstStyle/>
          <a:p>
            <a:pPr defTabSz="609630"/>
            <a:r>
              <a:rPr lang="en-US" sz="2133" dirty="0">
                <a:solidFill>
                  <a:prstClr val="black"/>
                </a:solidFill>
                <a:latin typeface="Times New Roman" panose="02020603050405020304" pitchFamily="18" charset="0"/>
                <a:ea typeface="Montserrat SemiBold"/>
                <a:cs typeface="Times New Roman" panose="02020603050405020304" pitchFamily="18" charset="0"/>
                <a:sym typeface="Montserrat SemiBold"/>
              </a:rPr>
              <a:t>Industry Projected Growth:</a:t>
            </a:r>
          </a:p>
          <a:p>
            <a:pPr defTabSz="609630"/>
            <a:endParaRPr lang="en-US" sz="2133" dirty="0">
              <a:solidFill>
                <a:prstClr val="black"/>
              </a:solidFill>
              <a:latin typeface="Times New Roman" panose="02020603050405020304" pitchFamily="18" charset="0"/>
              <a:cs typeface="Times New Roman" panose="02020603050405020304" pitchFamily="18" charset="0"/>
            </a:endParaRPr>
          </a:p>
          <a:p>
            <a:pPr marL="304815" indent="-207444" defTabSz="609630">
              <a:buSzPts val="1300"/>
              <a:buFontTx/>
              <a:buChar char="●"/>
            </a:pPr>
            <a:r>
              <a:rPr lang="en-US" sz="2133" dirty="0">
                <a:solidFill>
                  <a:prstClr val="black"/>
                </a:solidFill>
                <a:latin typeface="Times New Roman" panose="02020603050405020304" pitchFamily="18" charset="0"/>
                <a:cs typeface="Times New Roman" panose="02020603050405020304" pitchFamily="18" charset="0"/>
              </a:rPr>
              <a:t>Projected growth rate of 0.4% for FY 2026</a:t>
            </a:r>
          </a:p>
          <a:p>
            <a:pPr marL="304815" indent="-207444" defTabSz="609630">
              <a:spcBef>
                <a:spcPts val="667"/>
              </a:spcBef>
              <a:buSzPts val="1300"/>
              <a:buFontTx/>
              <a:buChar char="●"/>
            </a:pPr>
            <a:r>
              <a:rPr lang="en-US" sz="2133" dirty="0">
                <a:solidFill>
                  <a:prstClr val="black"/>
                </a:solidFill>
                <a:latin typeface="Times New Roman" panose="02020603050405020304" pitchFamily="18" charset="0"/>
                <a:cs typeface="Times New Roman" panose="02020603050405020304" pitchFamily="18" charset="0"/>
              </a:rPr>
              <a:t>Projected growth rate of 2% for FY 2027</a:t>
            </a:r>
          </a:p>
          <a:p>
            <a:pPr defTabSz="609630"/>
            <a:endParaRPr lang="en-US" sz="2133" dirty="0">
              <a:solidFill>
                <a:prstClr val="black"/>
              </a:solidFill>
              <a:latin typeface="Times New Roman" panose="02020603050405020304" pitchFamily="18" charset="0"/>
              <a:cs typeface="Times New Roman" panose="02020603050405020304" pitchFamily="18" charset="0"/>
            </a:endParaRPr>
          </a:p>
          <a:p>
            <a:pPr defTabSz="609630"/>
            <a:r>
              <a:rPr lang="en-US" sz="2133" dirty="0">
                <a:solidFill>
                  <a:prstClr val="black"/>
                </a:solidFill>
                <a:latin typeface="Times New Roman" panose="02020603050405020304" pitchFamily="18" charset="0"/>
                <a:ea typeface="Montserrat SemiBold"/>
                <a:cs typeface="Times New Roman" panose="02020603050405020304" pitchFamily="18" charset="0"/>
                <a:sym typeface="Montserrat SemiBold"/>
              </a:rPr>
              <a:t>Projected Collections:</a:t>
            </a:r>
          </a:p>
          <a:p>
            <a:pPr defTabSz="609630"/>
            <a:endParaRPr lang="en-US" sz="2133" dirty="0">
              <a:solidFill>
                <a:prstClr val="black"/>
              </a:solidFill>
              <a:latin typeface="Times New Roman" panose="02020603050405020304" pitchFamily="18" charset="0"/>
              <a:cs typeface="Times New Roman" panose="02020603050405020304" pitchFamily="18" charset="0"/>
            </a:endParaRPr>
          </a:p>
          <a:p>
            <a:pPr marL="304815" indent="-207444" defTabSz="609630">
              <a:buSzPts val="1300"/>
              <a:buFontTx/>
              <a:buChar char="●"/>
            </a:pPr>
            <a:r>
              <a:rPr lang="en-US" sz="2133" dirty="0">
                <a:solidFill>
                  <a:prstClr val="black"/>
                </a:solidFill>
                <a:latin typeface="Times New Roman" panose="02020603050405020304" pitchFamily="18" charset="0"/>
                <a:cs typeface="Times New Roman" panose="02020603050405020304" pitchFamily="18" charset="0"/>
              </a:rPr>
              <a:t>2026 Hotel Room Tax Collection: </a:t>
            </a:r>
            <a:r>
              <a:rPr lang="en-US" sz="2133" b="1" dirty="0">
                <a:solidFill>
                  <a:prstClr val="black"/>
                </a:solidFill>
                <a:latin typeface="Times New Roman" panose="02020603050405020304" pitchFamily="18" charset="0"/>
                <a:cs typeface="Times New Roman" panose="02020603050405020304" pitchFamily="18" charset="0"/>
              </a:rPr>
              <a:t>$53,982,993</a:t>
            </a:r>
          </a:p>
          <a:p>
            <a:pPr marL="304815" indent="-207444" defTabSz="609630">
              <a:spcBef>
                <a:spcPts val="667"/>
              </a:spcBef>
              <a:buSzPts val="1300"/>
              <a:buFontTx/>
              <a:buChar char="●"/>
            </a:pPr>
            <a:r>
              <a:rPr lang="en-US" sz="2133" dirty="0">
                <a:solidFill>
                  <a:prstClr val="black"/>
                </a:solidFill>
                <a:latin typeface="Times New Roman" panose="02020603050405020304" pitchFamily="18" charset="0"/>
                <a:cs typeface="Times New Roman" panose="02020603050405020304" pitchFamily="18" charset="0"/>
              </a:rPr>
              <a:t>2027 Hotel Room Tax Collection: </a:t>
            </a:r>
            <a:r>
              <a:rPr lang="en-US" sz="2133" b="1" dirty="0">
                <a:solidFill>
                  <a:prstClr val="black"/>
                </a:solidFill>
                <a:latin typeface="Times New Roman" panose="02020603050405020304" pitchFamily="18" charset="0"/>
                <a:cs typeface="Times New Roman" panose="02020603050405020304" pitchFamily="18" charset="0"/>
              </a:rPr>
              <a:t>$55,062,653</a:t>
            </a:r>
          </a:p>
        </p:txBody>
      </p:sp>
    </p:spTree>
    <p:extLst>
      <p:ext uri="{BB962C8B-B14F-4D97-AF65-F5344CB8AC3E}">
        <p14:creationId xmlns:p14="http://schemas.microsoft.com/office/powerpoint/2010/main" val="20023839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151632" y="2487105"/>
            <a:ext cx="9888736" cy="2539157"/>
          </a:xfrm>
          <a:prstGeom prst="rect">
            <a:avLst/>
          </a:prstGeom>
        </p:spPr>
        <p:txBody>
          <a:bodyPr lIns="0" tIns="0" rIns="0" bIns="0" rtlCol="0" anchor="t">
            <a:spAutoFit/>
          </a:bodyPr>
          <a:lstStyle/>
          <a:p>
            <a:pPr algn="ctr" defTabSz="609630">
              <a:lnSpc>
                <a:spcPts val="9865"/>
              </a:lnSpc>
            </a:pPr>
            <a:r>
              <a:rPr lang="en-US" sz="10067" b="1" spc="1057">
                <a:solidFill>
                  <a:srgbClr val="000000"/>
                </a:solidFill>
                <a:latin typeface="Times New Roman" panose="02020603050405020304" pitchFamily="18" charset="0"/>
                <a:ea typeface="Mardoto Heavy"/>
                <a:cs typeface="Times New Roman" panose="02020603050405020304" pitchFamily="18" charset="0"/>
                <a:sym typeface="Mardoto Heavy"/>
              </a:rPr>
              <a:t>THANK</a:t>
            </a:r>
          </a:p>
          <a:p>
            <a:pPr algn="ctr" defTabSz="609630">
              <a:lnSpc>
                <a:spcPts val="9865"/>
              </a:lnSpc>
            </a:pPr>
            <a:r>
              <a:rPr lang="en-US" sz="10067" b="1" spc="1057">
                <a:solidFill>
                  <a:srgbClr val="000000"/>
                </a:solidFill>
                <a:latin typeface="Times New Roman" panose="02020603050405020304" pitchFamily="18" charset="0"/>
                <a:ea typeface="Mardoto Heavy"/>
                <a:cs typeface="Times New Roman" panose="02020603050405020304" pitchFamily="18" charset="0"/>
                <a:sym typeface="Mardoto Heavy"/>
              </a:rPr>
              <a:t>YOU</a:t>
            </a:r>
          </a:p>
        </p:txBody>
      </p:sp>
      <p:grpSp>
        <p:nvGrpSpPr>
          <p:cNvPr id="5" name="Group 5"/>
          <p:cNvGrpSpPr/>
          <p:nvPr/>
        </p:nvGrpSpPr>
        <p:grpSpPr>
          <a:xfrm rot="5400000">
            <a:off x="-423955" y="788807"/>
            <a:ext cx="2572117" cy="1286059"/>
            <a:chOff x="0" y="0"/>
            <a:chExt cx="812800" cy="406400"/>
          </a:xfrm>
        </p:grpSpPr>
        <p:sp>
          <p:nvSpPr>
            <p:cNvPr id="6" name="Freeform 6"/>
            <p:cNvSpPr/>
            <p:nvPr/>
          </p:nvSpPr>
          <p:spPr>
            <a:xfrm>
              <a:off x="0" y="0"/>
              <a:ext cx="812800" cy="406400"/>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EFA038"/>
            </a:solidFill>
          </p:spPr>
          <p:txBody>
            <a:bodyPr/>
            <a:lstStyle/>
            <a:p>
              <a:pPr defTabSz="609630"/>
              <a:endParaRPr lang="en-US" sz="1200">
                <a:solidFill>
                  <a:prstClr val="black"/>
                </a:solidFill>
                <a:latin typeface="Calibri"/>
              </a:endParaRPr>
            </a:p>
          </p:txBody>
        </p:sp>
        <p:sp>
          <p:nvSpPr>
            <p:cNvPr id="7" name="TextBox 7"/>
            <p:cNvSpPr txBox="1"/>
            <p:nvPr/>
          </p:nvSpPr>
          <p:spPr>
            <a:xfrm>
              <a:off x="203200" y="120650"/>
              <a:ext cx="406400" cy="285750"/>
            </a:xfrm>
            <a:prstGeom prst="rect">
              <a:avLst/>
            </a:prstGeom>
          </p:spPr>
          <p:txBody>
            <a:bodyPr lIns="33867" tIns="33867" rIns="33867" bIns="33867" rtlCol="0" anchor="ctr"/>
            <a:lstStyle/>
            <a:p>
              <a:pPr algn="ctr" defTabSz="609630">
                <a:lnSpc>
                  <a:spcPts val="1246"/>
                </a:lnSpc>
              </a:pPr>
              <a:endParaRPr sz="1200">
                <a:solidFill>
                  <a:prstClr val="black"/>
                </a:solidFill>
                <a:latin typeface="Calibri"/>
              </a:endParaRPr>
            </a:p>
          </p:txBody>
        </p:sp>
      </p:grpSp>
      <p:sp>
        <p:nvSpPr>
          <p:cNvPr id="9" name="Freeform 9"/>
          <p:cNvSpPr/>
          <p:nvPr/>
        </p:nvSpPr>
        <p:spPr>
          <a:xfrm rot="16200000">
            <a:off x="10061386" y="4828180"/>
            <a:ext cx="2548721" cy="1274361"/>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002060"/>
          </a:solidFill>
        </p:spPr>
        <p:txBody>
          <a:bodyPr/>
          <a:lstStyle/>
          <a:p>
            <a:pPr defTabSz="609630"/>
            <a:endParaRPr lang="en-US" sz="1200">
              <a:solidFill>
                <a:prstClr val="black"/>
              </a:solidFill>
              <a:latin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rgbClr val="002060"/>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2" name="Group 2"/>
          <p:cNvGrpSpPr/>
          <p:nvPr/>
        </p:nvGrpSpPr>
        <p:grpSpPr>
          <a:xfrm>
            <a:off x="3529494" y="4532955"/>
            <a:ext cx="8040504" cy="1630400"/>
            <a:chOff x="0" y="0"/>
            <a:chExt cx="3139862" cy="628945"/>
          </a:xfrm>
          <a:solidFill>
            <a:srgbClr val="FA9706"/>
          </a:solidFill>
        </p:grpSpPr>
        <p:sp>
          <p:nvSpPr>
            <p:cNvPr id="3" name="Freeform 3"/>
            <p:cNvSpPr/>
            <p:nvPr/>
          </p:nvSpPr>
          <p:spPr>
            <a:xfrm>
              <a:off x="0" y="0"/>
              <a:ext cx="3139862" cy="628945"/>
            </a:xfrm>
            <a:custGeom>
              <a:avLst/>
              <a:gdLst/>
              <a:ahLst/>
              <a:cxnLst/>
              <a:rect l="l" t="t" r="r" b="b"/>
              <a:pathLst>
                <a:path w="3139862" h="628945">
                  <a:moveTo>
                    <a:pt x="0" y="0"/>
                  </a:moveTo>
                  <a:lnTo>
                    <a:pt x="3139862" y="0"/>
                  </a:lnTo>
                  <a:lnTo>
                    <a:pt x="3139862" y="628945"/>
                  </a:lnTo>
                  <a:lnTo>
                    <a:pt x="0" y="628945"/>
                  </a:lnTo>
                  <a:close/>
                </a:path>
              </a:pathLst>
            </a:custGeom>
            <a:grpFill/>
          </p:spPr>
          <p:txBody>
            <a:bodyPr/>
            <a:lstStyle/>
            <a:p>
              <a:pPr defTabSz="609630"/>
              <a:endParaRPr lang="en-US" sz="1200">
                <a:solidFill>
                  <a:prstClr val="black"/>
                </a:solidFill>
                <a:latin typeface="Calibri"/>
              </a:endParaRPr>
            </a:p>
          </p:txBody>
        </p:sp>
        <p:sp>
          <p:nvSpPr>
            <p:cNvPr id="4" name="TextBox 4"/>
            <p:cNvSpPr txBox="1"/>
            <p:nvPr/>
          </p:nvSpPr>
          <p:spPr>
            <a:xfrm>
              <a:off x="0" y="-38100"/>
              <a:ext cx="3139862" cy="667045"/>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TextBox 9"/>
          <p:cNvSpPr txBox="1"/>
          <p:nvPr/>
        </p:nvSpPr>
        <p:spPr>
          <a:xfrm>
            <a:off x="948822" y="5685790"/>
            <a:ext cx="2316520" cy="205184"/>
          </a:xfrm>
          <a:prstGeom prst="rect">
            <a:avLst/>
          </a:prstGeom>
        </p:spPr>
        <p:txBody>
          <a:bodyPr lIns="0" tIns="0" rIns="0" bIns="0" rtlCol="0" anchor="t">
            <a:spAutoFit/>
          </a:bodyPr>
          <a:lstStyle/>
          <a:p>
            <a:pPr algn="just" defTabSz="609630">
              <a:lnSpc>
                <a:spcPts val="1613"/>
              </a:lnSpc>
            </a:pPr>
            <a:r>
              <a:rPr lang="en-US" sz="1466" b="1" spc="208" dirty="0">
                <a:solidFill>
                  <a:prstClr val="white"/>
                </a:solidFill>
                <a:latin typeface="Clear Sans Medium"/>
                <a:ea typeface="Clear Sans Medium"/>
                <a:cs typeface="Clear Sans Medium"/>
                <a:sym typeface="Clear Sans Medium"/>
              </a:rPr>
              <a:t>MARCH 20, 2026</a:t>
            </a:r>
          </a:p>
        </p:txBody>
      </p:sp>
      <p:sp>
        <p:nvSpPr>
          <p:cNvPr id="11" name="Freeform 11"/>
          <p:cNvSpPr/>
          <p:nvPr/>
        </p:nvSpPr>
        <p:spPr>
          <a:xfrm rot="5400000">
            <a:off x="-1608897" y="3853391"/>
            <a:ext cx="4587134" cy="1422085"/>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FA9706"/>
          </a:solidFill>
        </p:spPr>
        <p:txBody>
          <a:bodyPr/>
          <a:lstStyle/>
          <a:p>
            <a:pPr defTabSz="609630"/>
            <a:endParaRPr lang="en-US" sz="1200">
              <a:solidFill>
                <a:prstClr val="black"/>
              </a:solidFill>
              <a:latin typeface="Calibri"/>
            </a:endParaRPr>
          </a:p>
        </p:txBody>
      </p:sp>
      <p:sp>
        <p:nvSpPr>
          <p:cNvPr id="17" name="TextBox 17"/>
          <p:cNvSpPr txBox="1"/>
          <p:nvPr/>
        </p:nvSpPr>
        <p:spPr>
          <a:xfrm>
            <a:off x="2781027" y="3276831"/>
            <a:ext cx="8842679" cy="1282402"/>
          </a:xfrm>
          <a:prstGeom prst="rect">
            <a:avLst/>
          </a:prstGeom>
        </p:spPr>
        <p:txBody>
          <a:bodyPr wrap="square" lIns="0" tIns="0" rIns="0" bIns="0" rtlCol="0" anchor="t">
            <a:spAutoFit/>
          </a:bodyPr>
          <a:lstStyle/>
          <a:p>
            <a:pPr algn="r" defTabSz="609630">
              <a:lnSpc>
                <a:spcPts val="10042"/>
              </a:lnSpc>
            </a:pPr>
            <a:r>
              <a:rPr lang="en-US" sz="9129" b="1" spc="292" dirty="0">
                <a:solidFill>
                  <a:prstClr val="white"/>
                </a:solidFill>
                <a:latin typeface="Public Sans Bold"/>
                <a:ea typeface="Public Sans Bold"/>
                <a:cs typeface="Times New Roman" panose="02020603050405020304" pitchFamily="18" charset="0"/>
                <a:sym typeface="Public Sans Bold"/>
              </a:rPr>
              <a:t>2026 SPRING</a:t>
            </a:r>
          </a:p>
        </p:txBody>
      </p:sp>
      <p:sp>
        <p:nvSpPr>
          <p:cNvPr id="18" name="TextBox 18"/>
          <p:cNvSpPr txBox="1"/>
          <p:nvPr/>
        </p:nvSpPr>
        <p:spPr>
          <a:xfrm>
            <a:off x="3556257" y="4711613"/>
            <a:ext cx="6048412" cy="1272080"/>
          </a:xfrm>
          <a:prstGeom prst="rect">
            <a:avLst/>
          </a:prstGeom>
          <a:solidFill>
            <a:srgbClr val="FA9706"/>
          </a:solidFill>
        </p:spPr>
        <p:txBody>
          <a:bodyPr wrap="square" lIns="0" tIns="0" rIns="0" bIns="0" rtlCol="0" anchor="t">
            <a:spAutoFit/>
          </a:bodyPr>
          <a:lstStyle/>
          <a:p>
            <a:pPr algn="ctr" defTabSz="609630">
              <a:lnSpc>
                <a:spcPts val="5207"/>
              </a:lnSpc>
            </a:pPr>
            <a:r>
              <a:rPr lang="en-US" sz="3600" b="1" spc="151" dirty="0">
                <a:solidFill>
                  <a:srgbClr val="FFFFFF"/>
                </a:solidFill>
                <a:latin typeface="Public Sans Bold"/>
                <a:ea typeface="Public Sans Bold"/>
                <a:cs typeface="Public Sans Bold"/>
                <a:sym typeface="Public Sans Bold"/>
              </a:rPr>
              <a:t>REVENUE ESTIMATING CONFERENCE</a:t>
            </a:r>
          </a:p>
        </p:txBody>
      </p:sp>
      <p:sp>
        <p:nvSpPr>
          <p:cNvPr id="5" name="Rectangle 1">
            <a:extLst>
              <a:ext uri="{FF2B5EF4-FFF2-40B4-BE49-F238E27FC236}">
                <a16:creationId xmlns:a16="http://schemas.microsoft.com/office/drawing/2014/main" id="{2B38B87E-F087-4EA4-865D-B4579EB86EB6}"/>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pic>
        <p:nvPicPr>
          <p:cNvPr id="25" name="Picture 24" descr="A blue circle with a gold eagle and arrows&#10;&#10;AI-generated content may be incorrect.">
            <a:extLst>
              <a:ext uri="{FF2B5EF4-FFF2-40B4-BE49-F238E27FC236}">
                <a16:creationId xmlns:a16="http://schemas.microsoft.com/office/drawing/2014/main" id="{60BBC921-216B-5593-D42A-8FE3BF4DA96D}"/>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10482404" y="22405"/>
            <a:ext cx="1709596" cy="1709596"/>
          </a:xfrm>
          <a:prstGeom prst="rect">
            <a:avLst/>
          </a:prstGeom>
        </p:spPr>
      </p:pic>
      <p:sp>
        <p:nvSpPr>
          <p:cNvPr id="26" name="TextBox 25">
            <a:extLst>
              <a:ext uri="{FF2B5EF4-FFF2-40B4-BE49-F238E27FC236}">
                <a16:creationId xmlns:a16="http://schemas.microsoft.com/office/drawing/2014/main" id="{6BA6EF1D-7A97-CC2D-B904-D5938F3501A3}"/>
              </a:ext>
            </a:extLst>
          </p:cNvPr>
          <p:cNvSpPr txBox="1"/>
          <p:nvPr/>
        </p:nvSpPr>
        <p:spPr>
          <a:xfrm>
            <a:off x="10096798" y="4516588"/>
            <a:ext cx="1473200" cy="276999"/>
          </a:xfrm>
          <a:prstGeom prst="rect">
            <a:avLst/>
          </a:prstGeom>
          <a:noFill/>
        </p:spPr>
        <p:txBody>
          <a:bodyPr wrap="square" rtlCol="0">
            <a:spAutoFit/>
          </a:bodyPr>
          <a:lstStyle/>
          <a:p>
            <a:pPr defTabSz="609630"/>
            <a:r>
              <a:rPr lang="en-US" sz="1200" dirty="0">
                <a:solidFill>
                  <a:prstClr val="black"/>
                </a:solidFill>
                <a:latin typeface="Calibri"/>
              </a:rPr>
              <a:t> </a:t>
            </a:r>
          </a:p>
        </p:txBody>
      </p:sp>
      <p:pic>
        <p:nvPicPr>
          <p:cNvPr id="6" name="Picture 5" descr="GOVERNMENT OF THE UNITED IN PRIDE AND HOPE ED STATES VIRGIN ISLANDS&#10;&#10;AI-generated content may be incorrect.">
            <a:extLst>
              <a:ext uri="{FF2B5EF4-FFF2-40B4-BE49-F238E27FC236}">
                <a16:creationId xmlns:a16="http://schemas.microsoft.com/office/drawing/2014/main" id="{6A0BCF6D-6152-6757-A296-9503FECBF08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1587" y="28156"/>
            <a:ext cx="1725181" cy="1732001"/>
          </a:xfrm>
          <a:prstGeom prst="rect">
            <a:avLst/>
          </a:prstGeom>
        </p:spPr>
      </p:pic>
    </p:spTree>
    <p:extLst>
      <p:ext uri="{BB962C8B-B14F-4D97-AF65-F5344CB8AC3E}">
        <p14:creationId xmlns:p14="http://schemas.microsoft.com/office/powerpoint/2010/main" val="2132859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3E82B-0D54-E2AA-28C4-2918903C7B2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2A7F954-9C01-5E8B-C23A-4140F478C336}"/>
              </a:ext>
            </a:extLst>
          </p:cNvPr>
          <p:cNvSpPr/>
          <p:nvPr/>
        </p:nvSpPr>
        <p:spPr>
          <a:xfrm>
            <a:off x="0" y="0"/>
            <a:ext cx="12192000" cy="902137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pPr defTabSz="609630"/>
            <a:endParaRPr lang="en-US" sz="1200">
              <a:solidFill>
                <a:prstClr val="black"/>
              </a:solidFill>
              <a:latin typeface="Calibri"/>
            </a:endParaRPr>
          </a:p>
        </p:txBody>
      </p:sp>
      <p:pic>
        <p:nvPicPr>
          <p:cNvPr id="20" name="Picture 19">
            <a:extLst>
              <a:ext uri="{FF2B5EF4-FFF2-40B4-BE49-F238E27FC236}">
                <a16:creationId xmlns:a16="http://schemas.microsoft.com/office/drawing/2014/main" id="{3654FDE5-30D1-E156-74DC-8780EAE75CBF}"/>
              </a:ext>
            </a:extLst>
          </p:cNvPr>
          <p:cNvPicPr>
            <a:picLocks noChangeAspect="1"/>
          </p:cNvPicPr>
          <p:nvPr/>
        </p:nvPicPr>
        <p:blipFill>
          <a:blip r:embed="rId3"/>
          <a:stretch>
            <a:fillRect/>
          </a:stretch>
        </p:blipFill>
        <p:spPr>
          <a:xfrm>
            <a:off x="11061105" y="5866129"/>
            <a:ext cx="1003895" cy="1020153"/>
          </a:xfrm>
          <a:prstGeom prst="rect">
            <a:avLst/>
          </a:prstGeom>
        </p:spPr>
      </p:pic>
      <p:grpSp>
        <p:nvGrpSpPr>
          <p:cNvPr id="29" name="Group 3">
            <a:extLst>
              <a:ext uri="{FF2B5EF4-FFF2-40B4-BE49-F238E27FC236}">
                <a16:creationId xmlns:a16="http://schemas.microsoft.com/office/drawing/2014/main" id="{F4F17E89-6CC4-48D3-04F0-A66A88C51AC3}"/>
              </a:ext>
            </a:extLst>
          </p:cNvPr>
          <p:cNvGrpSpPr/>
          <p:nvPr/>
        </p:nvGrpSpPr>
        <p:grpSpPr>
          <a:xfrm>
            <a:off x="-109793" y="-1471527"/>
            <a:ext cx="12301793" cy="3294054"/>
            <a:chOff x="0" y="-38100"/>
            <a:chExt cx="5529716" cy="1600709"/>
          </a:xfrm>
          <a:effectLst>
            <a:outerShdw blurRad="50800" dist="50800" dir="5400000" algn="ctr" rotWithShape="0">
              <a:schemeClr val="tx2"/>
            </a:outerShdw>
          </a:effectLst>
        </p:grpSpPr>
        <p:sp>
          <p:nvSpPr>
            <p:cNvPr id="30" name="Freeform 4">
              <a:extLst>
                <a:ext uri="{FF2B5EF4-FFF2-40B4-BE49-F238E27FC236}">
                  <a16:creationId xmlns:a16="http://schemas.microsoft.com/office/drawing/2014/main" id="{3C44B67D-39C2-18F2-57C4-EAC41F2FAECC}"/>
                </a:ext>
              </a:extLst>
            </p:cNvPr>
            <p:cNvSpPr/>
            <p:nvPr/>
          </p:nvSpPr>
          <p:spPr>
            <a:xfrm>
              <a:off x="90651" y="702042"/>
              <a:ext cx="5439065" cy="860567"/>
            </a:xfrm>
            <a:custGeom>
              <a:avLst/>
              <a:gdLst/>
              <a:ahLst/>
              <a:cxnLst/>
              <a:rect l="l" t="t" r="r" b="b"/>
              <a:pathLst>
                <a:path w="5439065" h="860567">
                  <a:moveTo>
                    <a:pt x="0" y="0"/>
                  </a:moveTo>
                  <a:lnTo>
                    <a:pt x="5439065" y="0"/>
                  </a:lnTo>
                  <a:lnTo>
                    <a:pt x="5439065" y="860567"/>
                  </a:lnTo>
                  <a:lnTo>
                    <a:pt x="0" y="860567"/>
                  </a:lnTo>
                  <a:close/>
                </a:path>
              </a:pathLst>
            </a:custGeom>
            <a:solidFill>
              <a:schemeClr val="tx2"/>
            </a:solidFill>
          </p:spPr>
          <p:txBody>
            <a:bodyPr/>
            <a:lstStyle/>
            <a:p>
              <a:pPr defTabSz="609630"/>
              <a:endParaRPr lang="en-US" sz="1200" dirty="0">
                <a:solidFill>
                  <a:prstClr val="black"/>
                </a:solidFill>
                <a:latin typeface="Calibri"/>
              </a:endParaRPr>
            </a:p>
          </p:txBody>
        </p:sp>
        <p:sp>
          <p:nvSpPr>
            <p:cNvPr id="31" name="TextBox 5">
              <a:extLst>
                <a:ext uri="{FF2B5EF4-FFF2-40B4-BE49-F238E27FC236}">
                  <a16:creationId xmlns:a16="http://schemas.microsoft.com/office/drawing/2014/main" id="{107B5F0C-D950-713A-0299-E2FCCD1826BD}"/>
                </a:ext>
              </a:extLst>
            </p:cNvPr>
            <p:cNvSpPr txBox="1"/>
            <p:nvPr/>
          </p:nvSpPr>
          <p:spPr>
            <a:xfrm>
              <a:off x="0" y="-38100"/>
              <a:ext cx="5439065" cy="8986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F8D43359-08D5-3993-6140-F3371BBF60B0}"/>
              </a:ext>
            </a:extLst>
          </p:cNvPr>
          <p:cNvGrpSpPr/>
          <p:nvPr/>
        </p:nvGrpSpPr>
        <p:grpSpPr>
          <a:xfrm>
            <a:off x="101600" y="778404"/>
            <a:ext cx="863601" cy="1045289"/>
            <a:chOff x="0" y="-60443"/>
            <a:chExt cx="1050549" cy="429105"/>
          </a:xfrm>
        </p:grpSpPr>
        <p:sp>
          <p:nvSpPr>
            <p:cNvPr id="7" name="Freeform 7">
              <a:extLst>
                <a:ext uri="{FF2B5EF4-FFF2-40B4-BE49-F238E27FC236}">
                  <a16:creationId xmlns:a16="http://schemas.microsoft.com/office/drawing/2014/main" id="{4F1A5BC9-2CA7-2BF6-11B3-5801D16062A8}"/>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AAAD6FB9-A2FD-88DF-8828-C87408C3F275}"/>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CE44C89C-97FE-7C7D-387E-5F6F601CAC15}"/>
              </a:ext>
            </a:extLst>
          </p:cNvPr>
          <p:cNvGrpSpPr/>
          <p:nvPr/>
        </p:nvGrpSpPr>
        <p:grpSpPr>
          <a:xfrm>
            <a:off x="11358902" y="113974"/>
            <a:ext cx="770193" cy="814441"/>
            <a:chOff x="0" y="0"/>
            <a:chExt cx="1050549" cy="370360"/>
          </a:xfrm>
        </p:grpSpPr>
        <p:sp>
          <p:nvSpPr>
            <p:cNvPr id="10" name="Freeform 10">
              <a:extLst>
                <a:ext uri="{FF2B5EF4-FFF2-40B4-BE49-F238E27FC236}">
                  <a16:creationId xmlns:a16="http://schemas.microsoft.com/office/drawing/2014/main" id="{FCCC3F46-B75B-EB1F-57F1-0606F9C63D02}"/>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27996297-4293-EC54-CBA6-AA896808F14D}"/>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2" name="Picture 31">
            <a:extLst>
              <a:ext uri="{FF2B5EF4-FFF2-40B4-BE49-F238E27FC236}">
                <a16:creationId xmlns:a16="http://schemas.microsoft.com/office/drawing/2014/main" id="{8A6CEE49-309D-E520-84BD-1A76BDBB36E7}"/>
              </a:ext>
            </a:extLst>
          </p:cNvPr>
          <p:cNvPicPr>
            <a:picLocks noChangeAspect="1"/>
          </p:cNvPicPr>
          <p:nvPr/>
        </p:nvPicPr>
        <p:blipFill>
          <a:blip r:embed="rId4"/>
          <a:stretch>
            <a:fillRect/>
          </a:stretch>
        </p:blipFill>
        <p:spPr>
          <a:xfrm>
            <a:off x="2337475" y="267216"/>
            <a:ext cx="7872650" cy="1282185"/>
          </a:xfrm>
          <a:prstGeom prst="rect">
            <a:avLst/>
          </a:prstGeom>
        </p:spPr>
      </p:pic>
      <p:sp>
        <p:nvSpPr>
          <p:cNvPr id="33" name="TextBox 32">
            <a:extLst>
              <a:ext uri="{FF2B5EF4-FFF2-40B4-BE49-F238E27FC236}">
                <a16:creationId xmlns:a16="http://schemas.microsoft.com/office/drawing/2014/main" id="{75A0CFCD-9BA5-8DA4-1B05-82F38D8B17B7}"/>
              </a:ext>
            </a:extLst>
          </p:cNvPr>
          <p:cNvSpPr txBox="1"/>
          <p:nvPr/>
        </p:nvSpPr>
        <p:spPr>
          <a:xfrm>
            <a:off x="2244357" y="521194"/>
            <a:ext cx="7975600" cy="707886"/>
          </a:xfrm>
          <a:prstGeom prst="rect">
            <a:avLst/>
          </a:prstGeom>
          <a:noFill/>
        </p:spPr>
        <p:txBody>
          <a:bodyPr wrap="square" rtlCol="0">
            <a:spAutoFit/>
          </a:bodyPr>
          <a:lstStyle/>
          <a:p>
            <a:pPr algn="ctr" defTabSz="609630"/>
            <a:r>
              <a:rPr lang="en-US" sz="4000" dirty="0">
                <a:solidFill>
                  <a:prstClr val="white"/>
                </a:solidFill>
                <a:latin typeface="Public Sans Bold" panose="020B0604020202020204" charset="0"/>
              </a:rPr>
              <a:t>SPECIAL FUND COLLECTIONS</a:t>
            </a:r>
            <a:endParaRPr lang="en-VI" sz="4000" dirty="0">
              <a:solidFill>
                <a:prstClr val="white"/>
              </a:solidFill>
              <a:latin typeface="Public Sans Bold" panose="020B0604020202020204" charset="0"/>
            </a:endParaRPr>
          </a:p>
        </p:txBody>
      </p:sp>
      <p:sp>
        <p:nvSpPr>
          <p:cNvPr id="13" name="Rectangle 3">
            <a:extLst>
              <a:ext uri="{FF2B5EF4-FFF2-40B4-BE49-F238E27FC236}">
                <a16:creationId xmlns:a16="http://schemas.microsoft.com/office/drawing/2014/main" id="{51F8F810-0482-1AFC-A9FB-CE5C76DB22C4}"/>
              </a:ext>
            </a:extLst>
          </p:cNvPr>
          <p:cNvSpPr txBox="1">
            <a:spLocks noChangeArrowheads="1"/>
          </p:cNvSpPr>
          <p:nvPr/>
        </p:nvSpPr>
        <p:spPr>
          <a:xfrm>
            <a:off x="2032000" y="2514601"/>
            <a:ext cx="8483600" cy="4291809"/>
          </a:xfrm>
          <a:prstGeom prst="rect">
            <a:avLst/>
          </a:prstGeom>
        </p:spPr>
        <p:txBody>
          <a:bodyPr lIns="56144" tIns="28072" rIns="56144" bIns="28072">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lnSpc>
                <a:spcPct val="90000"/>
              </a:lnSpc>
              <a:buNone/>
              <a:defRPr/>
            </a:pPr>
            <a:r>
              <a:rPr lang="en-US" altLang="en-US" sz="9600" b="1" dirty="0">
                <a:solidFill>
                  <a:prstClr val="black"/>
                </a:solidFill>
                <a:latin typeface="Times New Roman" panose="02020603050405020304" pitchFamily="18" charset="0"/>
                <a:cs typeface="Times New Roman" panose="02020603050405020304" pitchFamily="18" charset="0"/>
              </a:rPr>
              <a:t>	</a:t>
            </a:r>
          </a:p>
          <a:p>
            <a:pPr marL="228611" indent="-228611" defTabSz="609630">
              <a:lnSpc>
                <a:spcPct val="90000"/>
              </a:lnSpc>
              <a:buNone/>
              <a:defRPr/>
            </a:pPr>
            <a:endParaRPr lang="en-US" altLang="en-US" sz="1267" b="1" dirty="0">
              <a:solidFill>
                <a:prstClr val="black"/>
              </a:solidFill>
              <a:latin typeface="Calibri"/>
            </a:endParaRPr>
          </a:p>
        </p:txBody>
      </p:sp>
      <p:sp>
        <p:nvSpPr>
          <p:cNvPr id="5" name="TextBox 4">
            <a:extLst>
              <a:ext uri="{FF2B5EF4-FFF2-40B4-BE49-F238E27FC236}">
                <a16:creationId xmlns:a16="http://schemas.microsoft.com/office/drawing/2014/main" id="{3B081CD9-6D58-CD29-9F2B-39B53BCEFC31}"/>
              </a:ext>
            </a:extLst>
          </p:cNvPr>
          <p:cNvSpPr txBox="1"/>
          <p:nvPr/>
        </p:nvSpPr>
        <p:spPr>
          <a:xfrm>
            <a:off x="2969342" y="1139913"/>
            <a:ext cx="6151716" cy="666977"/>
          </a:xfrm>
          <a:prstGeom prst="rect">
            <a:avLst/>
          </a:prstGeom>
          <a:noFill/>
        </p:spPr>
        <p:txBody>
          <a:bodyPr wrap="square">
            <a:spAutoFit/>
          </a:bodyPr>
          <a:lstStyle/>
          <a:p>
            <a:pPr algn="ctr" defTabSz="609630"/>
            <a:r>
              <a:rPr lang="en-US" sz="1867" b="1" dirty="0">
                <a:solidFill>
                  <a:prstClr val="white"/>
                </a:solidFill>
                <a:latin typeface="Calibri"/>
              </a:rPr>
              <a:t>(Fiscal Years 2022 - 2026)</a:t>
            </a:r>
            <a:br>
              <a:rPr lang="en-US" sz="1867" b="1" dirty="0">
                <a:solidFill>
                  <a:prstClr val="white"/>
                </a:solidFill>
                <a:latin typeface="Calibri"/>
              </a:rPr>
            </a:br>
            <a:endParaRPr lang="en-US" sz="1867" b="1" dirty="0">
              <a:solidFill>
                <a:prstClr val="white"/>
              </a:solidFill>
              <a:latin typeface="Calibri"/>
            </a:endParaRPr>
          </a:p>
        </p:txBody>
      </p:sp>
      <p:pic>
        <p:nvPicPr>
          <p:cNvPr id="4" name="Picture 3">
            <a:extLst>
              <a:ext uri="{FF2B5EF4-FFF2-40B4-BE49-F238E27FC236}">
                <a16:creationId xmlns:a16="http://schemas.microsoft.com/office/drawing/2014/main" id="{6A303503-D1DB-0980-A992-8359F76098A9}"/>
              </a:ext>
            </a:extLst>
          </p:cNvPr>
          <p:cNvPicPr>
            <a:picLocks noChangeAspect="1"/>
          </p:cNvPicPr>
          <p:nvPr/>
        </p:nvPicPr>
        <p:blipFill>
          <a:blip r:embed="rId5"/>
          <a:stretch>
            <a:fillRect/>
          </a:stretch>
        </p:blipFill>
        <p:spPr>
          <a:xfrm>
            <a:off x="580572" y="2139949"/>
            <a:ext cx="10646229" cy="3726180"/>
          </a:xfrm>
          <a:prstGeom prst="rect">
            <a:avLst/>
          </a:prstGeom>
        </p:spPr>
      </p:pic>
    </p:spTree>
    <p:extLst>
      <p:ext uri="{BB962C8B-B14F-4D97-AF65-F5344CB8AC3E}">
        <p14:creationId xmlns:p14="http://schemas.microsoft.com/office/powerpoint/2010/main" val="190716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3"/>
            <a:ext cx="12192000" cy="6781377"/>
            <a:chOff x="0" y="-50"/>
            <a:chExt cx="18288000" cy="10172065"/>
          </a:xfrm>
        </p:grpSpPr>
        <p:sp>
          <p:nvSpPr>
            <p:cNvPr id="3" name="object 3"/>
            <p:cNvSpPr/>
            <p:nvPr/>
          </p:nvSpPr>
          <p:spPr>
            <a:xfrm>
              <a:off x="0" y="0"/>
              <a:ext cx="18288000" cy="2597150"/>
            </a:xfrm>
            <a:custGeom>
              <a:avLst/>
              <a:gdLst/>
              <a:ahLst/>
              <a:cxnLst/>
              <a:rect l="l" t="t" r="r" b="b"/>
              <a:pathLst>
                <a:path w="18288000" h="2597150">
                  <a:moveTo>
                    <a:pt x="18288000" y="0"/>
                  </a:moveTo>
                  <a:lnTo>
                    <a:pt x="0" y="0"/>
                  </a:lnTo>
                  <a:lnTo>
                    <a:pt x="0" y="2597023"/>
                  </a:lnTo>
                  <a:lnTo>
                    <a:pt x="18288000" y="2597023"/>
                  </a:lnTo>
                  <a:lnTo>
                    <a:pt x="18288000" y="0"/>
                  </a:lnTo>
                  <a:close/>
                </a:path>
              </a:pathLst>
            </a:custGeom>
            <a:solidFill>
              <a:srgbClr val="001F5F"/>
            </a:solidFill>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0" y="0"/>
              <a:ext cx="18288000" cy="2597150"/>
            </a:xfrm>
            <a:custGeom>
              <a:avLst/>
              <a:gdLst/>
              <a:ahLst/>
              <a:cxnLst/>
              <a:rect l="l" t="t" r="r" b="b"/>
              <a:pathLst>
                <a:path w="18288000" h="2597150">
                  <a:moveTo>
                    <a:pt x="1295400" y="1249946"/>
                  </a:moveTo>
                  <a:lnTo>
                    <a:pt x="0" y="1249946"/>
                  </a:lnTo>
                  <a:lnTo>
                    <a:pt x="0" y="2597023"/>
                  </a:lnTo>
                  <a:lnTo>
                    <a:pt x="1295400" y="2597023"/>
                  </a:lnTo>
                  <a:lnTo>
                    <a:pt x="1295400" y="1249946"/>
                  </a:lnTo>
                  <a:close/>
                </a:path>
                <a:path w="18288000" h="2597150">
                  <a:moveTo>
                    <a:pt x="18288000" y="0"/>
                  </a:moveTo>
                  <a:lnTo>
                    <a:pt x="16992600" y="0"/>
                  </a:lnTo>
                  <a:lnTo>
                    <a:pt x="16992600" y="1106678"/>
                  </a:lnTo>
                  <a:lnTo>
                    <a:pt x="18288000" y="1106678"/>
                  </a:lnTo>
                  <a:lnTo>
                    <a:pt x="18288000" y="0"/>
                  </a:lnTo>
                  <a:close/>
                </a:path>
              </a:pathLst>
            </a:custGeom>
            <a:solidFill>
              <a:srgbClr val="EE9F38"/>
            </a:solidFill>
          </p:spPr>
          <p:txBody>
            <a:bodyPr wrap="square" lIns="0" tIns="0" rIns="0" bIns="0" rtlCol="0"/>
            <a:lstStyle/>
            <a:p>
              <a:pPr defTabSz="609630"/>
              <a:endParaRPr sz="1200" kern="0">
                <a:solidFill>
                  <a:sysClr val="windowText" lastClr="000000"/>
                </a:solidFill>
              </a:endParaRPr>
            </a:p>
          </p:txBody>
        </p:sp>
      </p:grpSp>
      <p:sp>
        <p:nvSpPr>
          <p:cNvPr id="5" name="object 5" descr="$PPTXTitle"/>
          <p:cNvSpPr txBox="1">
            <a:spLocks noGrp="1"/>
          </p:cNvSpPr>
          <p:nvPr>
            <p:ph type="body" idx="1"/>
          </p:nvPr>
        </p:nvSpPr>
        <p:spPr>
          <a:xfrm>
            <a:off x="1022098" y="2274147"/>
            <a:ext cx="9943333" cy="1485877"/>
          </a:xfrm>
          <a:prstGeom prst="rect">
            <a:avLst/>
          </a:prstGeom>
        </p:spPr>
        <p:txBody>
          <a:bodyPr vert="horz" wrap="square" lIns="0" tIns="8467" rIns="0" bIns="0" rtlCol="0">
            <a:spAutoFit/>
          </a:bodyPr>
          <a:lstStyle/>
          <a:p>
            <a:pPr marL="8467" marR="3387" indent="2931307">
              <a:spcBef>
                <a:spcPts val="67"/>
              </a:spcBef>
            </a:pPr>
            <a:r>
              <a:rPr dirty="0"/>
              <a:t>VIRGIN</a:t>
            </a:r>
            <a:r>
              <a:rPr spc="-110" dirty="0"/>
              <a:t> </a:t>
            </a:r>
            <a:r>
              <a:rPr spc="-7" dirty="0"/>
              <a:t>ISLANDS </a:t>
            </a:r>
            <a:r>
              <a:rPr spc="-17" dirty="0"/>
              <a:t>ECONOMIC</a:t>
            </a:r>
            <a:r>
              <a:rPr spc="-243" dirty="0"/>
              <a:t> </a:t>
            </a:r>
            <a:r>
              <a:rPr dirty="0"/>
              <a:t>DEVELOPMENT</a:t>
            </a:r>
            <a:r>
              <a:rPr spc="-240" dirty="0"/>
              <a:t> </a:t>
            </a:r>
            <a:r>
              <a:rPr spc="-7" dirty="0"/>
              <a:t>AUTHORITY</a:t>
            </a:r>
          </a:p>
        </p:txBody>
      </p:sp>
      <p:sp>
        <p:nvSpPr>
          <p:cNvPr id="6" name="object 6"/>
          <p:cNvSpPr txBox="1"/>
          <p:nvPr/>
        </p:nvSpPr>
        <p:spPr>
          <a:xfrm>
            <a:off x="4086860" y="4583853"/>
            <a:ext cx="3813810" cy="1485877"/>
          </a:xfrm>
          <a:prstGeom prst="rect">
            <a:avLst/>
          </a:prstGeom>
        </p:spPr>
        <p:txBody>
          <a:bodyPr vert="horz" wrap="square" lIns="0" tIns="8467" rIns="0" bIns="0" rtlCol="0">
            <a:spAutoFit/>
          </a:bodyPr>
          <a:lstStyle/>
          <a:p>
            <a:pPr marL="381019" marR="375515" indent="2540" algn="ctr" defTabSz="609630">
              <a:spcBef>
                <a:spcPts val="67"/>
              </a:spcBef>
            </a:pPr>
            <a:r>
              <a:rPr sz="3200" b="1" kern="0" dirty="0">
                <a:solidFill>
                  <a:srgbClr val="001F5F"/>
                </a:solidFill>
                <a:latin typeface="Calibri"/>
                <a:cs typeface="Calibri"/>
              </a:rPr>
              <a:t>Presented</a:t>
            </a:r>
            <a:r>
              <a:rPr sz="3200" b="1" kern="0" spc="-153" dirty="0">
                <a:solidFill>
                  <a:srgbClr val="001F5F"/>
                </a:solidFill>
                <a:latin typeface="Calibri"/>
                <a:cs typeface="Calibri"/>
              </a:rPr>
              <a:t> </a:t>
            </a:r>
            <a:r>
              <a:rPr sz="3200" b="1" kern="0" spc="-17" dirty="0">
                <a:solidFill>
                  <a:srgbClr val="001F5F"/>
                </a:solidFill>
                <a:latin typeface="Calibri"/>
                <a:cs typeface="Calibri"/>
              </a:rPr>
              <a:t>by </a:t>
            </a:r>
            <a:r>
              <a:rPr sz="3200" b="1" kern="0" spc="-7" dirty="0">
                <a:solidFill>
                  <a:srgbClr val="001F5F"/>
                </a:solidFill>
                <a:latin typeface="Calibri"/>
                <a:cs typeface="Calibri"/>
              </a:rPr>
              <a:t>Wayne</a:t>
            </a:r>
            <a:r>
              <a:rPr sz="3200" b="1" kern="0" spc="-60" dirty="0">
                <a:solidFill>
                  <a:srgbClr val="001F5F"/>
                </a:solidFill>
                <a:latin typeface="Calibri"/>
                <a:cs typeface="Calibri"/>
              </a:rPr>
              <a:t> </a:t>
            </a:r>
            <a:r>
              <a:rPr sz="3200" b="1" kern="0" dirty="0">
                <a:solidFill>
                  <a:srgbClr val="001F5F"/>
                </a:solidFill>
                <a:latin typeface="Calibri"/>
                <a:cs typeface="Calibri"/>
              </a:rPr>
              <a:t>L.</a:t>
            </a:r>
            <a:r>
              <a:rPr sz="3200" b="1" kern="0" spc="-57" dirty="0">
                <a:solidFill>
                  <a:srgbClr val="001F5F"/>
                </a:solidFill>
                <a:latin typeface="Calibri"/>
                <a:cs typeface="Calibri"/>
              </a:rPr>
              <a:t> </a:t>
            </a:r>
            <a:r>
              <a:rPr sz="3200" b="1" kern="0" dirty="0">
                <a:solidFill>
                  <a:srgbClr val="001F5F"/>
                </a:solidFill>
                <a:latin typeface="Calibri"/>
                <a:cs typeface="Calibri"/>
              </a:rPr>
              <a:t>Biggs,</a:t>
            </a:r>
            <a:r>
              <a:rPr sz="3200" b="1" kern="0" spc="-53" dirty="0">
                <a:solidFill>
                  <a:srgbClr val="001F5F"/>
                </a:solidFill>
                <a:latin typeface="Calibri"/>
                <a:cs typeface="Calibri"/>
              </a:rPr>
              <a:t> </a:t>
            </a:r>
            <a:r>
              <a:rPr sz="3200" b="1" kern="0" spc="-93" dirty="0">
                <a:solidFill>
                  <a:srgbClr val="001F5F"/>
                </a:solidFill>
                <a:latin typeface="Calibri"/>
                <a:cs typeface="Calibri"/>
              </a:rPr>
              <a:t>Jr.</a:t>
            </a:r>
            <a:endParaRPr sz="3200" kern="0" dirty="0">
              <a:solidFill>
                <a:sysClr val="windowText" lastClr="000000"/>
              </a:solidFill>
              <a:latin typeface="Calibri"/>
              <a:cs typeface="Calibri"/>
            </a:endParaRPr>
          </a:p>
          <a:p>
            <a:pPr algn="ctr" defTabSz="609630"/>
            <a:r>
              <a:rPr sz="3200" b="1" kern="0" dirty="0">
                <a:solidFill>
                  <a:srgbClr val="001F5F"/>
                </a:solidFill>
                <a:latin typeface="Calibri"/>
                <a:cs typeface="Calibri"/>
              </a:rPr>
              <a:t>Chief</a:t>
            </a:r>
            <a:r>
              <a:rPr sz="3200" b="1" kern="0" spc="-100" dirty="0">
                <a:solidFill>
                  <a:srgbClr val="001F5F"/>
                </a:solidFill>
                <a:latin typeface="Calibri"/>
                <a:cs typeface="Calibri"/>
              </a:rPr>
              <a:t> </a:t>
            </a:r>
            <a:r>
              <a:rPr sz="3200" b="1" kern="0" spc="-7" dirty="0">
                <a:solidFill>
                  <a:srgbClr val="001F5F"/>
                </a:solidFill>
                <a:latin typeface="Calibri"/>
                <a:cs typeface="Calibri"/>
              </a:rPr>
              <a:t>Executive</a:t>
            </a:r>
            <a:r>
              <a:rPr sz="3200" b="1" kern="0" spc="-100" dirty="0">
                <a:solidFill>
                  <a:srgbClr val="001F5F"/>
                </a:solidFill>
                <a:latin typeface="Calibri"/>
                <a:cs typeface="Calibri"/>
              </a:rPr>
              <a:t> </a:t>
            </a:r>
            <a:r>
              <a:rPr sz="3200" b="1" kern="0" spc="-7" dirty="0">
                <a:solidFill>
                  <a:srgbClr val="001F5F"/>
                </a:solidFill>
                <a:latin typeface="Calibri"/>
                <a:cs typeface="Calibri"/>
              </a:rPr>
              <a:t>Officer</a:t>
            </a:r>
            <a:endParaRPr sz="3200" kern="0" dirty="0">
              <a:solidFill>
                <a:sysClr val="windowText" lastClr="000000"/>
              </a:solidFill>
              <a:latin typeface="Calibri"/>
              <a:cs typeface="Calibri"/>
            </a:endParaRPr>
          </a:p>
        </p:txBody>
      </p:sp>
      <p:pic>
        <p:nvPicPr>
          <p:cNvPr id="8" name="object 5">
            <a:extLst>
              <a:ext uri="{FF2B5EF4-FFF2-40B4-BE49-F238E27FC236}">
                <a16:creationId xmlns:a16="http://schemas.microsoft.com/office/drawing/2014/main" id="{1D68367D-7371-0380-56D7-A23EA617027D}"/>
              </a:ext>
            </a:extLst>
          </p:cNvPr>
          <p:cNvPicPr/>
          <p:nvPr/>
        </p:nvPicPr>
        <p:blipFill>
          <a:blip r:embed="rId2" cstate="print"/>
          <a:stretch>
            <a:fillRect/>
          </a:stretch>
        </p:blipFill>
        <p:spPr>
          <a:xfrm>
            <a:off x="4826000" y="165100"/>
            <a:ext cx="1828800" cy="14859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7997"/>
            <a:chOff x="0" y="0"/>
            <a:chExt cx="18288000" cy="10286996"/>
          </a:xfrm>
        </p:grpSpPr>
        <p:pic>
          <p:nvPicPr>
            <p:cNvPr id="3" name="object 3"/>
            <p:cNvPicPr/>
            <p:nvPr/>
          </p:nvPicPr>
          <p:blipFill>
            <a:blip r:embed="rId2" cstate="print"/>
            <a:stretch>
              <a:fillRect/>
            </a:stretch>
          </p:blipFill>
          <p:spPr>
            <a:xfrm>
              <a:off x="0" y="0"/>
              <a:ext cx="18288000" cy="10286996"/>
            </a:xfrm>
            <a:prstGeom prst="rect">
              <a:avLst/>
            </a:prstGeom>
          </p:spPr>
        </p:pic>
        <p:pic>
          <p:nvPicPr>
            <p:cNvPr id="4" name="object 4"/>
            <p:cNvPicPr/>
            <p:nvPr/>
          </p:nvPicPr>
          <p:blipFill>
            <a:blip r:embed="rId3" cstate="print"/>
            <a:stretch>
              <a:fillRect/>
            </a:stretch>
          </p:blipFill>
          <p:spPr>
            <a:xfrm>
              <a:off x="1562417" y="3944681"/>
              <a:ext cx="15163165" cy="4994783"/>
            </a:xfrm>
            <a:prstGeom prst="rect">
              <a:avLst/>
            </a:prstGeom>
          </p:spPr>
        </p:pic>
        <p:sp>
          <p:nvSpPr>
            <p:cNvPr id="5" name="object 5"/>
            <p:cNvSpPr/>
            <p:nvPr/>
          </p:nvSpPr>
          <p:spPr>
            <a:xfrm>
              <a:off x="0" y="0"/>
              <a:ext cx="18288000" cy="2597150"/>
            </a:xfrm>
            <a:custGeom>
              <a:avLst/>
              <a:gdLst/>
              <a:ahLst/>
              <a:cxnLst/>
              <a:rect l="l" t="t" r="r" b="b"/>
              <a:pathLst>
                <a:path w="18288000" h="2597150">
                  <a:moveTo>
                    <a:pt x="1295400" y="1249946"/>
                  </a:moveTo>
                  <a:lnTo>
                    <a:pt x="0" y="1249946"/>
                  </a:lnTo>
                  <a:lnTo>
                    <a:pt x="0" y="2597023"/>
                  </a:lnTo>
                  <a:lnTo>
                    <a:pt x="1295400" y="2597023"/>
                  </a:lnTo>
                  <a:lnTo>
                    <a:pt x="1295400" y="1249946"/>
                  </a:lnTo>
                  <a:close/>
                </a:path>
                <a:path w="18288000" h="2597150">
                  <a:moveTo>
                    <a:pt x="18288000" y="0"/>
                  </a:moveTo>
                  <a:lnTo>
                    <a:pt x="16992600" y="0"/>
                  </a:lnTo>
                  <a:lnTo>
                    <a:pt x="16992600" y="1106678"/>
                  </a:lnTo>
                  <a:lnTo>
                    <a:pt x="18288000" y="1106678"/>
                  </a:lnTo>
                  <a:lnTo>
                    <a:pt x="18288000" y="0"/>
                  </a:lnTo>
                  <a:close/>
                </a:path>
              </a:pathLst>
            </a:custGeom>
            <a:solidFill>
              <a:srgbClr val="EE9F38"/>
            </a:solidFill>
          </p:spPr>
          <p:txBody>
            <a:bodyPr wrap="square" lIns="0" tIns="0" rIns="0" bIns="0" rtlCol="0"/>
            <a:lstStyle/>
            <a:p>
              <a:pPr defTabSz="609630"/>
              <a:endParaRPr sz="1200" kern="0">
                <a:solidFill>
                  <a:sysClr val="windowText" lastClr="000000"/>
                </a:solidFill>
              </a:endParaRPr>
            </a:p>
          </p:txBody>
        </p:sp>
      </p:grpSp>
      <p:sp>
        <p:nvSpPr>
          <p:cNvPr id="6" name="object 6" descr="$PPTXTitle"/>
          <p:cNvSpPr txBox="1">
            <a:spLocks noGrp="1"/>
          </p:cNvSpPr>
          <p:nvPr>
            <p:ph type="title"/>
          </p:nvPr>
        </p:nvSpPr>
        <p:spPr>
          <a:xfrm>
            <a:off x="1951821" y="657437"/>
            <a:ext cx="8290983" cy="685658"/>
          </a:xfrm>
          <a:prstGeom prst="rect">
            <a:avLst/>
          </a:prstGeom>
        </p:spPr>
        <p:txBody>
          <a:bodyPr vert="horz" wrap="square" lIns="0" tIns="8467" rIns="0" bIns="0" rtlCol="0">
            <a:spAutoFit/>
          </a:bodyPr>
          <a:lstStyle/>
          <a:p>
            <a:pPr marL="8467">
              <a:spcBef>
                <a:spcPts val="67"/>
              </a:spcBef>
            </a:pPr>
            <a:r>
              <a:rPr spc="347" dirty="0"/>
              <a:t>EDC</a:t>
            </a:r>
            <a:r>
              <a:rPr spc="-387" dirty="0"/>
              <a:t> </a:t>
            </a:r>
            <a:r>
              <a:rPr spc="120" dirty="0"/>
              <a:t>Program</a:t>
            </a:r>
            <a:r>
              <a:rPr spc="-387" dirty="0"/>
              <a:t> </a:t>
            </a:r>
            <a:r>
              <a:rPr spc="73" dirty="0"/>
              <a:t>Economic</a:t>
            </a:r>
            <a:r>
              <a:rPr spc="-397" dirty="0"/>
              <a:t> </a:t>
            </a:r>
            <a:r>
              <a:rPr spc="107" dirty="0"/>
              <a:t>Impact</a:t>
            </a:r>
          </a:p>
        </p:txBody>
      </p:sp>
      <p:sp>
        <p:nvSpPr>
          <p:cNvPr id="7" name="object 7"/>
          <p:cNvSpPr txBox="1"/>
          <p:nvPr/>
        </p:nvSpPr>
        <p:spPr>
          <a:xfrm>
            <a:off x="2257807" y="1334093"/>
            <a:ext cx="7770283" cy="964858"/>
          </a:xfrm>
          <a:prstGeom prst="rect">
            <a:avLst/>
          </a:prstGeom>
        </p:spPr>
        <p:txBody>
          <a:bodyPr vert="horz" wrap="square" lIns="0" tIns="8043" rIns="0" bIns="0" rtlCol="0">
            <a:spAutoFit/>
          </a:bodyPr>
          <a:lstStyle/>
          <a:p>
            <a:pPr marR="88058" algn="ctr" defTabSz="609630">
              <a:lnSpc>
                <a:spcPts val="3157"/>
              </a:lnSpc>
              <a:spcBef>
                <a:spcPts val="63"/>
              </a:spcBef>
            </a:pPr>
            <a:r>
              <a:rPr sz="2667" b="1" kern="0" spc="80" dirty="0">
                <a:solidFill>
                  <a:sysClr val="windowText" lastClr="000000"/>
                </a:solidFill>
                <a:latin typeface="Trebuchet MS"/>
                <a:cs typeface="Trebuchet MS"/>
              </a:rPr>
              <a:t>Fiscal</a:t>
            </a:r>
            <a:r>
              <a:rPr sz="2667" b="1" kern="0" spc="-220" dirty="0">
                <a:solidFill>
                  <a:sysClr val="windowText" lastClr="000000"/>
                </a:solidFill>
                <a:latin typeface="Trebuchet MS"/>
                <a:cs typeface="Trebuchet MS"/>
              </a:rPr>
              <a:t> </a:t>
            </a:r>
            <a:r>
              <a:rPr sz="2667" b="1" kern="0" spc="37" dirty="0">
                <a:solidFill>
                  <a:sysClr val="windowText" lastClr="000000"/>
                </a:solidFill>
                <a:latin typeface="Trebuchet MS"/>
                <a:cs typeface="Trebuchet MS"/>
              </a:rPr>
              <a:t>Year</a:t>
            </a:r>
            <a:r>
              <a:rPr sz="2667" b="1" kern="0" spc="-223" dirty="0">
                <a:solidFill>
                  <a:sysClr val="windowText" lastClr="000000"/>
                </a:solidFill>
                <a:latin typeface="Trebuchet MS"/>
                <a:cs typeface="Trebuchet MS"/>
              </a:rPr>
              <a:t> </a:t>
            </a:r>
            <a:r>
              <a:rPr sz="2667" b="1" kern="0" spc="127" dirty="0">
                <a:solidFill>
                  <a:sysClr val="windowText" lastClr="000000"/>
                </a:solidFill>
                <a:latin typeface="Trebuchet MS"/>
                <a:cs typeface="Trebuchet MS"/>
              </a:rPr>
              <a:t>2023</a:t>
            </a:r>
            <a:endParaRPr sz="2667" kern="0">
              <a:solidFill>
                <a:sysClr val="windowText" lastClr="000000"/>
              </a:solidFill>
              <a:latin typeface="Trebuchet MS"/>
              <a:cs typeface="Trebuchet MS"/>
            </a:endParaRPr>
          </a:p>
          <a:p>
            <a:pPr marR="88058" algn="ctr" defTabSz="609630">
              <a:lnSpc>
                <a:spcPts val="1717"/>
              </a:lnSpc>
            </a:pPr>
            <a:r>
              <a:rPr sz="1467" b="1" kern="0" spc="-40" dirty="0">
                <a:solidFill>
                  <a:sysClr val="windowText" lastClr="000000"/>
                </a:solidFill>
                <a:latin typeface="Arial"/>
                <a:cs typeface="Arial"/>
              </a:rPr>
              <a:t>(As</a:t>
            </a:r>
            <a:r>
              <a:rPr sz="1467" b="1" kern="0" spc="-27" dirty="0">
                <a:solidFill>
                  <a:sysClr val="windowText" lastClr="000000"/>
                </a:solidFill>
                <a:latin typeface="Arial"/>
                <a:cs typeface="Arial"/>
              </a:rPr>
              <a:t> </a:t>
            </a:r>
            <a:r>
              <a:rPr sz="1467" b="1" kern="0" spc="-80" dirty="0">
                <a:solidFill>
                  <a:sysClr val="windowText" lastClr="000000"/>
                </a:solidFill>
                <a:latin typeface="Arial"/>
                <a:cs typeface="Arial"/>
              </a:rPr>
              <a:t>of</a:t>
            </a:r>
            <a:r>
              <a:rPr sz="1467" b="1" kern="0" spc="-13" dirty="0">
                <a:solidFill>
                  <a:sysClr val="windowText" lastClr="000000"/>
                </a:solidFill>
                <a:latin typeface="Arial"/>
                <a:cs typeface="Arial"/>
              </a:rPr>
              <a:t> </a:t>
            </a:r>
            <a:r>
              <a:rPr sz="1467" b="1" kern="0" spc="-50" dirty="0">
                <a:solidFill>
                  <a:sysClr val="windowText" lastClr="000000"/>
                </a:solidFill>
                <a:latin typeface="Arial"/>
                <a:cs typeface="Arial"/>
              </a:rPr>
              <a:t>September</a:t>
            </a:r>
            <a:r>
              <a:rPr sz="1467" b="1" kern="0" spc="-33" dirty="0">
                <a:solidFill>
                  <a:sysClr val="windowText" lastClr="000000"/>
                </a:solidFill>
                <a:latin typeface="Arial"/>
                <a:cs typeface="Arial"/>
              </a:rPr>
              <a:t> </a:t>
            </a:r>
            <a:r>
              <a:rPr sz="1467" b="1" kern="0" dirty="0">
                <a:solidFill>
                  <a:sysClr val="windowText" lastClr="000000"/>
                </a:solidFill>
                <a:latin typeface="Arial"/>
                <a:cs typeface="Arial"/>
              </a:rPr>
              <a:t>30,</a:t>
            </a:r>
            <a:r>
              <a:rPr sz="1467" b="1" kern="0" spc="-13" dirty="0">
                <a:solidFill>
                  <a:sysClr val="windowText" lastClr="000000"/>
                </a:solidFill>
                <a:latin typeface="Arial"/>
                <a:cs typeface="Arial"/>
              </a:rPr>
              <a:t> </a:t>
            </a:r>
            <a:r>
              <a:rPr sz="1467" b="1" kern="0" spc="-7" dirty="0">
                <a:solidFill>
                  <a:sysClr val="windowText" lastClr="000000"/>
                </a:solidFill>
                <a:latin typeface="Arial"/>
                <a:cs typeface="Arial"/>
              </a:rPr>
              <a:t>2025)</a:t>
            </a:r>
            <a:endParaRPr sz="1467" kern="0">
              <a:solidFill>
                <a:sysClr val="windowText" lastClr="000000"/>
              </a:solidFill>
              <a:latin typeface="Arial"/>
              <a:cs typeface="Arial"/>
            </a:endParaRPr>
          </a:p>
          <a:p>
            <a:pPr marL="8467" defTabSz="609630">
              <a:spcBef>
                <a:spcPts val="817"/>
              </a:spcBef>
            </a:pPr>
            <a:r>
              <a:rPr sz="1467" b="1" kern="0" dirty="0">
                <a:solidFill>
                  <a:sysClr val="windowText" lastClr="000000"/>
                </a:solidFill>
                <a:latin typeface="Calibri"/>
                <a:cs typeface="Calibri"/>
              </a:rPr>
              <a:t>Fact:</a:t>
            </a:r>
            <a:r>
              <a:rPr sz="1467" b="1" kern="0" spc="280" dirty="0">
                <a:solidFill>
                  <a:sysClr val="windowText" lastClr="000000"/>
                </a:solidFill>
                <a:latin typeface="Calibri"/>
                <a:cs typeface="Calibri"/>
              </a:rPr>
              <a:t> </a:t>
            </a:r>
            <a:r>
              <a:rPr sz="1467" b="1" kern="0" spc="-30" dirty="0">
                <a:solidFill>
                  <a:sysClr val="windowText" lastClr="000000"/>
                </a:solidFill>
                <a:latin typeface="Calibri"/>
                <a:cs typeface="Calibri"/>
              </a:rPr>
              <a:t>Tax</a:t>
            </a:r>
            <a:r>
              <a:rPr sz="1467" b="1" kern="0" spc="-27" dirty="0">
                <a:solidFill>
                  <a:sysClr val="windowText" lastClr="000000"/>
                </a:solidFill>
                <a:latin typeface="Calibri"/>
                <a:cs typeface="Calibri"/>
              </a:rPr>
              <a:t> </a:t>
            </a:r>
            <a:r>
              <a:rPr sz="1467" b="1" kern="0" dirty="0">
                <a:solidFill>
                  <a:sysClr val="windowText" lastClr="000000"/>
                </a:solidFill>
                <a:latin typeface="Calibri"/>
                <a:cs typeface="Calibri"/>
              </a:rPr>
              <a:t>incentives</a:t>
            </a:r>
            <a:r>
              <a:rPr sz="1467" b="1" kern="0" spc="-40" dirty="0">
                <a:solidFill>
                  <a:sysClr val="windowText" lastClr="000000"/>
                </a:solidFill>
                <a:latin typeface="Calibri"/>
                <a:cs typeface="Calibri"/>
              </a:rPr>
              <a:t> </a:t>
            </a:r>
            <a:r>
              <a:rPr sz="1467" b="1" kern="0" dirty="0">
                <a:solidFill>
                  <a:sysClr val="windowText" lastClr="000000"/>
                </a:solidFill>
                <a:latin typeface="Calibri"/>
                <a:cs typeface="Calibri"/>
              </a:rPr>
              <a:t>are</a:t>
            </a:r>
            <a:r>
              <a:rPr sz="1467" b="1" kern="0" spc="-27" dirty="0">
                <a:solidFill>
                  <a:sysClr val="windowText" lastClr="000000"/>
                </a:solidFill>
                <a:latin typeface="Calibri"/>
                <a:cs typeface="Calibri"/>
              </a:rPr>
              <a:t> </a:t>
            </a:r>
            <a:r>
              <a:rPr sz="1467" b="1" kern="0" dirty="0">
                <a:solidFill>
                  <a:sysClr val="windowText" lastClr="000000"/>
                </a:solidFill>
                <a:latin typeface="Calibri"/>
                <a:cs typeface="Calibri"/>
              </a:rPr>
              <a:t>intended</a:t>
            </a:r>
            <a:r>
              <a:rPr sz="1467" b="1" kern="0" spc="-23" dirty="0">
                <a:solidFill>
                  <a:sysClr val="windowText" lastClr="000000"/>
                </a:solidFill>
                <a:latin typeface="Calibri"/>
                <a:cs typeface="Calibri"/>
              </a:rPr>
              <a:t> </a:t>
            </a:r>
            <a:r>
              <a:rPr sz="1467" b="1" kern="0" dirty="0">
                <a:solidFill>
                  <a:sysClr val="windowText" lastClr="000000"/>
                </a:solidFill>
                <a:latin typeface="Calibri"/>
                <a:cs typeface="Calibri"/>
              </a:rPr>
              <a:t>to</a:t>
            </a:r>
            <a:r>
              <a:rPr sz="1467" b="1" kern="0" spc="-33" dirty="0">
                <a:solidFill>
                  <a:sysClr val="windowText" lastClr="000000"/>
                </a:solidFill>
                <a:latin typeface="Calibri"/>
                <a:cs typeface="Calibri"/>
              </a:rPr>
              <a:t> </a:t>
            </a:r>
            <a:r>
              <a:rPr sz="1467" b="1" kern="0" dirty="0">
                <a:solidFill>
                  <a:sysClr val="windowText" lastClr="000000"/>
                </a:solidFill>
                <a:latin typeface="Calibri"/>
                <a:cs typeface="Calibri"/>
              </a:rPr>
              <a:t>spur</a:t>
            </a:r>
            <a:r>
              <a:rPr sz="1467" b="1" kern="0" spc="-33" dirty="0">
                <a:solidFill>
                  <a:sysClr val="windowText" lastClr="000000"/>
                </a:solidFill>
                <a:latin typeface="Calibri"/>
                <a:cs typeface="Calibri"/>
              </a:rPr>
              <a:t> </a:t>
            </a:r>
            <a:r>
              <a:rPr sz="1467" b="1" kern="0" dirty="0">
                <a:solidFill>
                  <a:sysClr val="windowText" lastClr="000000"/>
                </a:solidFill>
                <a:latin typeface="Calibri"/>
                <a:cs typeface="Calibri"/>
              </a:rPr>
              <a:t>economic</a:t>
            </a:r>
            <a:r>
              <a:rPr sz="1467" b="1" kern="0" spc="-33" dirty="0">
                <a:solidFill>
                  <a:sysClr val="windowText" lastClr="000000"/>
                </a:solidFill>
                <a:latin typeface="Calibri"/>
                <a:cs typeface="Calibri"/>
              </a:rPr>
              <a:t> </a:t>
            </a:r>
            <a:r>
              <a:rPr sz="1467" b="1" kern="0" dirty="0">
                <a:solidFill>
                  <a:sysClr val="windowText" lastClr="000000"/>
                </a:solidFill>
                <a:latin typeface="Calibri"/>
                <a:cs typeface="Calibri"/>
              </a:rPr>
              <a:t>growth</a:t>
            </a:r>
            <a:r>
              <a:rPr sz="1467" b="1" kern="0" spc="-33" dirty="0">
                <a:solidFill>
                  <a:sysClr val="windowText" lastClr="000000"/>
                </a:solidFill>
                <a:latin typeface="Calibri"/>
                <a:cs typeface="Calibri"/>
              </a:rPr>
              <a:t> </a:t>
            </a:r>
            <a:r>
              <a:rPr sz="1467" b="1" kern="0" dirty="0">
                <a:solidFill>
                  <a:sysClr val="windowText" lastClr="000000"/>
                </a:solidFill>
                <a:latin typeface="Calibri"/>
                <a:cs typeface="Calibri"/>
              </a:rPr>
              <a:t>that</a:t>
            </a:r>
            <a:r>
              <a:rPr sz="1467" b="1" kern="0" spc="-27" dirty="0">
                <a:solidFill>
                  <a:sysClr val="windowText" lastClr="000000"/>
                </a:solidFill>
                <a:latin typeface="Calibri"/>
                <a:cs typeface="Calibri"/>
              </a:rPr>
              <a:t> </a:t>
            </a:r>
            <a:r>
              <a:rPr sz="1467" b="1" kern="0" dirty="0">
                <a:solidFill>
                  <a:sysClr val="windowText" lastClr="000000"/>
                </a:solidFill>
                <a:latin typeface="Calibri"/>
                <a:cs typeface="Calibri"/>
              </a:rPr>
              <a:t>would</a:t>
            </a:r>
            <a:r>
              <a:rPr sz="1467" b="1" kern="0" spc="-33" dirty="0">
                <a:solidFill>
                  <a:sysClr val="windowText" lastClr="000000"/>
                </a:solidFill>
                <a:latin typeface="Calibri"/>
                <a:cs typeface="Calibri"/>
              </a:rPr>
              <a:t> </a:t>
            </a:r>
            <a:r>
              <a:rPr sz="1467" b="1" kern="0" dirty="0">
                <a:solidFill>
                  <a:sysClr val="windowText" lastClr="000000"/>
                </a:solidFill>
                <a:latin typeface="Calibri"/>
                <a:cs typeface="Calibri"/>
              </a:rPr>
              <a:t>not</a:t>
            </a:r>
            <a:r>
              <a:rPr sz="1467" b="1" kern="0" spc="-30" dirty="0">
                <a:solidFill>
                  <a:sysClr val="windowText" lastClr="000000"/>
                </a:solidFill>
                <a:latin typeface="Calibri"/>
                <a:cs typeface="Calibri"/>
              </a:rPr>
              <a:t> </a:t>
            </a:r>
            <a:r>
              <a:rPr sz="1467" b="1" kern="0" dirty="0">
                <a:solidFill>
                  <a:sysClr val="windowText" lastClr="000000"/>
                </a:solidFill>
                <a:latin typeface="Calibri"/>
                <a:cs typeface="Calibri"/>
              </a:rPr>
              <a:t>have</a:t>
            </a:r>
            <a:r>
              <a:rPr sz="1467" b="1" kern="0" spc="-23" dirty="0">
                <a:solidFill>
                  <a:sysClr val="windowText" lastClr="000000"/>
                </a:solidFill>
                <a:latin typeface="Calibri"/>
                <a:cs typeface="Calibri"/>
              </a:rPr>
              <a:t> </a:t>
            </a:r>
            <a:r>
              <a:rPr sz="1467" b="1" kern="0" dirty="0">
                <a:solidFill>
                  <a:sysClr val="windowText" lastClr="000000"/>
                </a:solidFill>
                <a:latin typeface="Calibri"/>
                <a:cs typeface="Calibri"/>
              </a:rPr>
              <a:t>otherwise</a:t>
            </a:r>
            <a:r>
              <a:rPr sz="1467" b="1" kern="0" spc="-27" dirty="0">
                <a:solidFill>
                  <a:sysClr val="windowText" lastClr="000000"/>
                </a:solidFill>
                <a:latin typeface="Calibri"/>
                <a:cs typeface="Calibri"/>
              </a:rPr>
              <a:t> </a:t>
            </a:r>
            <a:r>
              <a:rPr sz="1467" b="1" kern="0" spc="-7" dirty="0">
                <a:solidFill>
                  <a:sysClr val="windowText" lastClr="000000"/>
                </a:solidFill>
                <a:latin typeface="Calibri"/>
                <a:cs typeface="Calibri"/>
              </a:rPr>
              <a:t>occurred</a:t>
            </a:r>
            <a:r>
              <a:rPr sz="1467" b="1" kern="0" spc="-7" dirty="0">
                <a:solidFill>
                  <a:sysClr val="windowText" lastClr="000000"/>
                </a:solidFill>
                <a:latin typeface="Arial"/>
                <a:cs typeface="Arial"/>
              </a:rPr>
              <a:t>.</a:t>
            </a:r>
            <a:endParaRPr sz="1467" kern="0">
              <a:solidFill>
                <a:sysClr val="windowText" lastClr="000000"/>
              </a:solidFill>
              <a:latin typeface="Arial"/>
              <a:cs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1320552" y="589502"/>
            <a:ext cx="10531576" cy="685658"/>
          </a:xfrm>
          <a:prstGeom prst="rect">
            <a:avLst/>
          </a:prstGeom>
        </p:spPr>
        <p:txBody>
          <a:bodyPr vert="horz" wrap="square" lIns="0" tIns="8467" rIns="0" bIns="0" rtlCol="0">
            <a:spAutoFit/>
          </a:bodyPr>
          <a:lstStyle/>
          <a:p>
            <a:pPr marL="10584">
              <a:spcBef>
                <a:spcPts val="67"/>
              </a:spcBef>
            </a:pPr>
            <a:r>
              <a:rPr spc="100" dirty="0"/>
              <a:t>Historical</a:t>
            </a:r>
            <a:r>
              <a:rPr spc="-383" dirty="0"/>
              <a:t> </a:t>
            </a:r>
            <a:r>
              <a:rPr spc="147" dirty="0"/>
              <a:t>New</a:t>
            </a:r>
            <a:r>
              <a:rPr spc="-383" dirty="0"/>
              <a:t> </a:t>
            </a:r>
            <a:r>
              <a:rPr spc="107" dirty="0"/>
              <a:t>Applicant</a:t>
            </a:r>
            <a:r>
              <a:rPr spc="-383" dirty="0"/>
              <a:t> </a:t>
            </a:r>
            <a:r>
              <a:rPr spc="190" dirty="0"/>
              <a:t>Statistics</a:t>
            </a:r>
          </a:p>
        </p:txBody>
      </p:sp>
      <p:grpSp>
        <p:nvGrpSpPr>
          <p:cNvPr id="3" name="object 3"/>
          <p:cNvGrpSpPr/>
          <p:nvPr/>
        </p:nvGrpSpPr>
        <p:grpSpPr>
          <a:xfrm>
            <a:off x="721089" y="1306152"/>
            <a:ext cx="10445682" cy="5319242"/>
            <a:chOff x="1081633" y="1959228"/>
            <a:chExt cx="15668523" cy="7978864"/>
          </a:xfrm>
        </p:grpSpPr>
        <p:pic>
          <p:nvPicPr>
            <p:cNvPr id="5" name="object 5"/>
            <p:cNvPicPr/>
            <p:nvPr/>
          </p:nvPicPr>
          <p:blipFill>
            <a:blip r:embed="rId2" cstate="print"/>
            <a:stretch>
              <a:fillRect/>
            </a:stretch>
          </p:blipFill>
          <p:spPr>
            <a:xfrm>
              <a:off x="9702926" y="1959228"/>
              <a:ext cx="5108575" cy="3674491"/>
            </a:xfrm>
            <a:prstGeom prst="rect">
              <a:avLst/>
            </a:prstGeom>
          </p:spPr>
        </p:pic>
        <p:pic>
          <p:nvPicPr>
            <p:cNvPr id="6" name="object 6"/>
            <p:cNvPicPr/>
            <p:nvPr/>
          </p:nvPicPr>
          <p:blipFill>
            <a:blip r:embed="rId3" cstate="print"/>
            <a:stretch>
              <a:fillRect/>
            </a:stretch>
          </p:blipFill>
          <p:spPr>
            <a:xfrm>
              <a:off x="1081633" y="5817527"/>
              <a:ext cx="5097526" cy="4081272"/>
            </a:xfrm>
            <a:prstGeom prst="rect">
              <a:avLst/>
            </a:prstGeom>
          </p:spPr>
        </p:pic>
        <p:pic>
          <p:nvPicPr>
            <p:cNvPr id="7" name="object 7"/>
            <p:cNvPicPr/>
            <p:nvPr/>
          </p:nvPicPr>
          <p:blipFill>
            <a:blip r:embed="rId4" cstate="print"/>
            <a:stretch>
              <a:fillRect/>
            </a:stretch>
          </p:blipFill>
          <p:spPr>
            <a:xfrm>
              <a:off x="6430517" y="5947003"/>
              <a:ext cx="5390515" cy="3991089"/>
            </a:xfrm>
            <a:prstGeom prst="rect">
              <a:avLst/>
            </a:prstGeom>
          </p:spPr>
        </p:pic>
        <p:pic>
          <p:nvPicPr>
            <p:cNvPr id="8" name="object 8"/>
            <p:cNvPicPr/>
            <p:nvPr/>
          </p:nvPicPr>
          <p:blipFill>
            <a:blip r:embed="rId5" cstate="print"/>
            <a:stretch>
              <a:fillRect/>
            </a:stretch>
          </p:blipFill>
          <p:spPr>
            <a:xfrm>
              <a:off x="12014835" y="5984976"/>
              <a:ext cx="4735321" cy="3948811"/>
            </a:xfrm>
            <a:prstGeom prst="rect">
              <a:avLst/>
            </a:prstGeom>
          </p:spPr>
        </p:pic>
      </p:grpSp>
      <p:pic>
        <p:nvPicPr>
          <p:cNvPr id="9" name="object 5">
            <a:extLst>
              <a:ext uri="{FF2B5EF4-FFF2-40B4-BE49-F238E27FC236}">
                <a16:creationId xmlns:a16="http://schemas.microsoft.com/office/drawing/2014/main" id="{DCCA0781-1F62-6A68-0377-747CB527E7E5}"/>
              </a:ext>
            </a:extLst>
          </p:cNvPr>
          <p:cNvPicPr/>
          <p:nvPr/>
        </p:nvPicPr>
        <p:blipFill>
          <a:blip r:embed="rId6" cstate="print"/>
          <a:stretch>
            <a:fillRect/>
          </a:stretch>
        </p:blipFill>
        <p:spPr>
          <a:xfrm>
            <a:off x="5455578" y="75380"/>
            <a:ext cx="745912" cy="569368"/>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1731433"/>
          </a:xfrm>
          <a:custGeom>
            <a:avLst/>
            <a:gdLst/>
            <a:ahLst/>
            <a:cxnLst/>
            <a:rect l="l" t="t" r="r" b="b"/>
            <a:pathLst>
              <a:path w="18288000" h="2597150">
                <a:moveTo>
                  <a:pt x="1295400" y="1249946"/>
                </a:moveTo>
                <a:lnTo>
                  <a:pt x="0" y="1249946"/>
                </a:lnTo>
                <a:lnTo>
                  <a:pt x="0" y="2597023"/>
                </a:lnTo>
                <a:lnTo>
                  <a:pt x="1295400" y="2597023"/>
                </a:lnTo>
                <a:lnTo>
                  <a:pt x="1295400" y="1249946"/>
                </a:lnTo>
                <a:close/>
              </a:path>
              <a:path w="18288000" h="2597150">
                <a:moveTo>
                  <a:pt x="18288000" y="0"/>
                </a:moveTo>
                <a:lnTo>
                  <a:pt x="16992600" y="0"/>
                </a:lnTo>
                <a:lnTo>
                  <a:pt x="16992600" y="1106678"/>
                </a:lnTo>
                <a:lnTo>
                  <a:pt x="18288000" y="1106678"/>
                </a:lnTo>
                <a:lnTo>
                  <a:pt x="18288000" y="0"/>
                </a:lnTo>
                <a:close/>
              </a:path>
            </a:pathLst>
          </a:custGeom>
          <a:solidFill>
            <a:srgbClr val="EE9F38"/>
          </a:solidFill>
        </p:spPr>
        <p:txBody>
          <a:bodyPr wrap="square" lIns="0" tIns="0" rIns="0" bIns="0" rtlCol="0"/>
          <a:lstStyle/>
          <a:p>
            <a:pPr defTabSz="609630"/>
            <a:endParaRPr sz="1200" kern="0">
              <a:solidFill>
                <a:sysClr val="windowText" lastClr="000000"/>
              </a:solidFill>
            </a:endParaRPr>
          </a:p>
        </p:txBody>
      </p:sp>
      <p:sp>
        <p:nvSpPr>
          <p:cNvPr id="3" name="object 3" descr="$PPTXTitle"/>
          <p:cNvSpPr txBox="1">
            <a:spLocks noGrp="1"/>
          </p:cNvSpPr>
          <p:nvPr>
            <p:ph type="title"/>
          </p:nvPr>
        </p:nvSpPr>
        <p:spPr>
          <a:xfrm>
            <a:off x="2502493" y="655404"/>
            <a:ext cx="7185237" cy="685658"/>
          </a:xfrm>
          <a:prstGeom prst="rect">
            <a:avLst/>
          </a:prstGeom>
        </p:spPr>
        <p:txBody>
          <a:bodyPr vert="horz" wrap="square" lIns="0" tIns="8467" rIns="0" bIns="0" rtlCol="0">
            <a:spAutoFit/>
          </a:bodyPr>
          <a:lstStyle/>
          <a:p>
            <a:pPr marL="8467">
              <a:spcBef>
                <a:spcPts val="67"/>
              </a:spcBef>
            </a:pPr>
            <a:r>
              <a:rPr spc="83" dirty="0"/>
              <a:t>Active</a:t>
            </a:r>
            <a:r>
              <a:rPr spc="-383" dirty="0"/>
              <a:t> </a:t>
            </a:r>
            <a:r>
              <a:rPr spc="310" dirty="0"/>
              <a:t>VIEDC</a:t>
            </a:r>
            <a:r>
              <a:rPr spc="-393" dirty="0"/>
              <a:t> </a:t>
            </a:r>
            <a:r>
              <a:rPr spc="53" dirty="0"/>
              <a:t>Beneficiaries</a:t>
            </a:r>
          </a:p>
        </p:txBody>
      </p:sp>
      <p:pic>
        <p:nvPicPr>
          <p:cNvPr id="4" name="object 4"/>
          <p:cNvPicPr/>
          <p:nvPr/>
        </p:nvPicPr>
        <p:blipFill>
          <a:blip r:embed="rId2" cstate="print"/>
          <a:stretch>
            <a:fillRect/>
          </a:stretch>
        </p:blipFill>
        <p:spPr>
          <a:xfrm>
            <a:off x="3942842" y="1395679"/>
            <a:ext cx="6788657" cy="4901269"/>
          </a:xfrm>
          <a:prstGeom prst="rect">
            <a:avLst/>
          </a:prstGeom>
        </p:spPr>
      </p:pic>
      <p:sp>
        <p:nvSpPr>
          <p:cNvPr id="5" name="object 5"/>
          <p:cNvSpPr txBox="1"/>
          <p:nvPr/>
        </p:nvSpPr>
        <p:spPr>
          <a:xfrm>
            <a:off x="5002276" y="6178770"/>
            <a:ext cx="2186517" cy="234744"/>
          </a:xfrm>
          <a:prstGeom prst="rect">
            <a:avLst/>
          </a:prstGeom>
        </p:spPr>
        <p:txBody>
          <a:bodyPr vert="horz" wrap="square" lIns="0" tIns="8890" rIns="0" bIns="0" rtlCol="0">
            <a:spAutoFit/>
          </a:bodyPr>
          <a:lstStyle/>
          <a:p>
            <a:pPr marL="8467" defTabSz="609630">
              <a:spcBef>
                <a:spcPts val="70"/>
              </a:spcBef>
            </a:pPr>
            <a:r>
              <a:rPr sz="1467" b="1" kern="0" spc="-73" dirty="0">
                <a:solidFill>
                  <a:sysClr val="windowText" lastClr="000000"/>
                </a:solidFill>
                <a:latin typeface="Arial"/>
                <a:cs typeface="Arial"/>
              </a:rPr>
              <a:t>As</a:t>
            </a:r>
            <a:r>
              <a:rPr sz="1467" b="1" kern="0" spc="-27" dirty="0">
                <a:solidFill>
                  <a:sysClr val="windowText" lastClr="000000"/>
                </a:solidFill>
                <a:latin typeface="Arial"/>
                <a:cs typeface="Arial"/>
              </a:rPr>
              <a:t> </a:t>
            </a:r>
            <a:r>
              <a:rPr sz="1467" b="1" kern="0" spc="-80" dirty="0">
                <a:solidFill>
                  <a:sysClr val="windowText" lastClr="000000"/>
                </a:solidFill>
                <a:latin typeface="Arial"/>
                <a:cs typeface="Arial"/>
              </a:rPr>
              <a:t>of</a:t>
            </a:r>
            <a:r>
              <a:rPr sz="1467" b="1" kern="0" spc="-20" dirty="0">
                <a:solidFill>
                  <a:sysClr val="windowText" lastClr="000000"/>
                </a:solidFill>
                <a:latin typeface="Arial"/>
                <a:cs typeface="Arial"/>
              </a:rPr>
              <a:t> </a:t>
            </a:r>
            <a:r>
              <a:rPr sz="1467" b="1" kern="0" spc="-43" dirty="0">
                <a:solidFill>
                  <a:sysClr val="windowText" lastClr="000000"/>
                </a:solidFill>
                <a:latin typeface="Arial"/>
                <a:cs typeface="Arial"/>
              </a:rPr>
              <a:t>September</a:t>
            </a:r>
            <a:r>
              <a:rPr sz="1467" b="1" kern="0" spc="-30" dirty="0">
                <a:solidFill>
                  <a:sysClr val="windowText" lastClr="000000"/>
                </a:solidFill>
                <a:latin typeface="Arial"/>
                <a:cs typeface="Arial"/>
              </a:rPr>
              <a:t> </a:t>
            </a:r>
            <a:r>
              <a:rPr sz="1467" b="1" kern="0" dirty="0">
                <a:solidFill>
                  <a:sysClr val="windowText" lastClr="000000"/>
                </a:solidFill>
                <a:latin typeface="Arial"/>
                <a:cs typeface="Arial"/>
              </a:rPr>
              <a:t>30,</a:t>
            </a:r>
            <a:r>
              <a:rPr sz="1467" b="1" kern="0" spc="-30" dirty="0">
                <a:solidFill>
                  <a:sysClr val="windowText" lastClr="000000"/>
                </a:solidFill>
                <a:latin typeface="Arial"/>
                <a:cs typeface="Arial"/>
              </a:rPr>
              <a:t> </a:t>
            </a:r>
            <a:r>
              <a:rPr sz="1467" b="1" kern="0" spc="-13" dirty="0">
                <a:solidFill>
                  <a:sysClr val="windowText" lastClr="000000"/>
                </a:solidFill>
                <a:latin typeface="Arial"/>
                <a:cs typeface="Arial"/>
              </a:rPr>
              <a:t>2025</a:t>
            </a:r>
            <a:endParaRPr sz="1467" kern="0">
              <a:solidFill>
                <a:sysClr val="windowText" lastClr="000000"/>
              </a:solidFill>
              <a:latin typeface="Arial"/>
              <a:cs typeface="Arial"/>
            </a:endParaRPr>
          </a:p>
        </p:txBody>
      </p:sp>
      <p:sp>
        <p:nvSpPr>
          <p:cNvPr id="6" name="object 6"/>
          <p:cNvSpPr txBox="1"/>
          <p:nvPr/>
        </p:nvSpPr>
        <p:spPr>
          <a:xfrm>
            <a:off x="4095327" y="1802638"/>
            <a:ext cx="435610" cy="234744"/>
          </a:xfrm>
          <a:prstGeom prst="rect">
            <a:avLst/>
          </a:prstGeom>
        </p:spPr>
        <p:txBody>
          <a:bodyPr vert="horz" wrap="square" lIns="0" tIns="8890" rIns="0" bIns="0" rtlCol="0">
            <a:spAutoFit/>
          </a:bodyPr>
          <a:lstStyle/>
          <a:p>
            <a:pPr marL="8467" defTabSz="609630">
              <a:spcBef>
                <a:spcPts val="70"/>
              </a:spcBef>
            </a:pPr>
            <a:r>
              <a:rPr sz="1467" b="1" kern="0" spc="-13" dirty="0">
                <a:solidFill>
                  <a:srgbClr val="FFFFFF"/>
                </a:solidFill>
                <a:latin typeface="Arial"/>
                <a:cs typeface="Arial"/>
              </a:rPr>
              <a:t>2021</a:t>
            </a:r>
            <a:endParaRPr sz="1467" kern="0">
              <a:solidFill>
                <a:sysClr val="windowText" lastClr="000000"/>
              </a:solidFill>
              <a:latin typeface="Arial"/>
              <a:cs typeface="Arial"/>
            </a:endParaRPr>
          </a:p>
        </p:txBody>
      </p:sp>
      <p:sp>
        <p:nvSpPr>
          <p:cNvPr id="7" name="object 7"/>
          <p:cNvSpPr txBox="1"/>
          <p:nvPr/>
        </p:nvSpPr>
        <p:spPr>
          <a:xfrm>
            <a:off x="4095327" y="2708487"/>
            <a:ext cx="435610" cy="234744"/>
          </a:xfrm>
          <a:prstGeom prst="rect">
            <a:avLst/>
          </a:prstGeom>
        </p:spPr>
        <p:txBody>
          <a:bodyPr vert="horz" wrap="square" lIns="0" tIns="8890" rIns="0" bIns="0" rtlCol="0">
            <a:spAutoFit/>
          </a:bodyPr>
          <a:lstStyle/>
          <a:p>
            <a:pPr marL="8467" defTabSz="609630">
              <a:spcBef>
                <a:spcPts val="70"/>
              </a:spcBef>
            </a:pPr>
            <a:r>
              <a:rPr sz="1467" b="1" kern="0" spc="-13" dirty="0">
                <a:solidFill>
                  <a:srgbClr val="FFFFFF"/>
                </a:solidFill>
                <a:latin typeface="Arial"/>
                <a:cs typeface="Arial"/>
              </a:rPr>
              <a:t>2022</a:t>
            </a:r>
            <a:endParaRPr sz="1467" kern="0">
              <a:solidFill>
                <a:sysClr val="windowText" lastClr="000000"/>
              </a:solidFill>
              <a:latin typeface="Arial"/>
              <a:cs typeface="Arial"/>
            </a:endParaRPr>
          </a:p>
        </p:txBody>
      </p:sp>
      <p:sp>
        <p:nvSpPr>
          <p:cNvPr id="8" name="object 8"/>
          <p:cNvSpPr txBox="1"/>
          <p:nvPr/>
        </p:nvSpPr>
        <p:spPr>
          <a:xfrm>
            <a:off x="4095327" y="3646729"/>
            <a:ext cx="435610" cy="235171"/>
          </a:xfrm>
          <a:prstGeom prst="rect">
            <a:avLst/>
          </a:prstGeom>
        </p:spPr>
        <p:txBody>
          <a:bodyPr vert="horz" wrap="square" lIns="0" tIns="9313" rIns="0" bIns="0" rtlCol="0">
            <a:spAutoFit/>
          </a:bodyPr>
          <a:lstStyle/>
          <a:p>
            <a:pPr marL="8467" defTabSz="609630">
              <a:spcBef>
                <a:spcPts val="73"/>
              </a:spcBef>
            </a:pPr>
            <a:r>
              <a:rPr sz="1467" b="1" kern="0" spc="-13" dirty="0">
                <a:solidFill>
                  <a:srgbClr val="FFFFFF"/>
                </a:solidFill>
                <a:latin typeface="Arial"/>
                <a:cs typeface="Arial"/>
              </a:rPr>
              <a:t>2023</a:t>
            </a:r>
            <a:endParaRPr sz="1467" kern="0">
              <a:solidFill>
                <a:sysClr val="windowText" lastClr="000000"/>
              </a:solidFill>
              <a:latin typeface="Arial"/>
              <a:cs typeface="Arial"/>
            </a:endParaRPr>
          </a:p>
        </p:txBody>
      </p:sp>
      <p:sp>
        <p:nvSpPr>
          <p:cNvPr id="9" name="object 9"/>
          <p:cNvSpPr txBox="1"/>
          <p:nvPr/>
        </p:nvSpPr>
        <p:spPr>
          <a:xfrm>
            <a:off x="4095327" y="4464558"/>
            <a:ext cx="435610" cy="234744"/>
          </a:xfrm>
          <a:prstGeom prst="rect">
            <a:avLst/>
          </a:prstGeom>
        </p:spPr>
        <p:txBody>
          <a:bodyPr vert="horz" wrap="square" lIns="0" tIns="8890" rIns="0" bIns="0" rtlCol="0">
            <a:spAutoFit/>
          </a:bodyPr>
          <a:lstStyle/>
          <a:p>
            <a:pPr marL="8467" defTabSz="609630">
              <a:spcBef>
                <a:spcPts val="70"/>
              </a:spcBef>
            </a:pPr>
            <a:r>
              <a:rPr sz="1467" b="1" kern="0" spc="-13" dirty="0">
                <a:solidFill>
                  <a:srgbClr val="FFFFFF"/>
                </a:solidFill>
                <a:latin typeface="Arial"/>
                <a:cs typeface="Arial"/>
              </a:rPr>
              <a:t>2024</a:t>
            </a:r>
            <a:endParaRPr sz="1467" kern="0">
              <a:solidFill>
                <a:sysClr val="windowText" lastClr="000000"/>
              </a:solidFill>
              <a:latin typeface="Arial"/>
              <a:cs typeface="Arial"/>
            </a:endParaRPr>
          </a:p>
        </p:txBody>
      </p:sp>
      <p:sp>
        <p:nvSpPr>
          <p:cNvPr id="10" name="object 10"/>
          <p:cNvSpPr txBox="1"/>
          <p:nvPr/>
        </p:nvSpPr>
        <p:spPr>
          <a:xfrm>
            <a:off x="4095327" y="5360890"/>
            <a:ext cx="435610" cy="235171"/>
          </a:xfrm>
          <a:prstGeom prst="rect">
            <a:avLst/>
          </a:prstGeom>
        </p:spPr>
        <p:txBody>
          <a:bodyPr vert="horz" wrap="square" lIns="0" tIns="9313" rIns="0" bIns="0" rtlCol="0">
            <a:spAutoFit/>
          </a:bodyPr>
          <a:lstStyle/>
          <a:p>
            <a:pPr marL="8467" defTabSz="609630">
              <a:spcBef>
                <a:spcPts val="73"/>
              </a:spcBef>
            </a:pPr>
            <a:r>
              <a:rPr sz="1467" b="1" kern="0" spc="-13" dirty="0">
                <a:solidFill>
                  <a:srgbClr val="FFFFFF"/>
                </a:solidFill>
                <a:latin typeface="Arial"/>
                <a:cs typeface="Arial"/>
              </a:rPr>
              <a:t>2025</a:t>
            </a:r>
            <a:endParaRPr sz="1467" kern="0">
              <a:solidFill>
                <a:sysClr val="windowText" lastClr="000000"/>
              </a:solidFill>
              <a:latin typeface="Arial"/>
              <a:cs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58" y="0"/>
            <a:ext cx="12192847" cy="6858000"/>
            <a:chOff x="-387" y="0"/>
            <a:chExt cx="18289270" cy="10287000"/>
          </a:xfrm>
        </p:grpSpPr>
        <p:pic>
          <p:nvPicPr>
            <p:cNvPr id="3" name="object 3"/>
            <p:cNvPicPr/>
            <p:nvPr/>
          </p:nvPicPr>
          <p:blipFill>
            <a:blip r:embed="rId2" cstate="print"/>
            <a:stretch>
              <a:fillRect/>
            </a:stretch>
          </p:blipFill>
          <p:spPr>
            <a:xfrm>
              <a:off x="0" y="0"/>
              <a:ext cx="18288000" cy="10286999"/>
            </a:xfrm>
            <a:prstGeom prst="rect">
              <a:avLst/>
            </a:prstGeom>
          </p:spPr>
        </p:pic>
        <p:sp>
          <p:nvSpPr>
            <p:cNvPr id="4" name="object 4"/>
            <p:cNvSpPr/>
            <p:nvPr/>
          </p:nvSpPr>
          <p:spPr>
            <a:xfrm>
              <a:off x="-381" y="63"/>
              <a:ext cx="18289270" cy="10287000"/>
            </a:xfrm>
            <a:custGeom>
              <a:avLst/>
              <a:gdLst/>
              <a:ahLst/>
              <a:cxnLst/>
              <a:rect l="l" t="t" r="r" b="b"/>
              <a:pathLst>
                <a:path w="18289270" h="10287000">
                  <a:moveTo>
                    <a:pt x="18288381" y="10048824"/>
                  </a:moveTo>
                  <a:lnTo>
                    <a:pt x="0" y="10048824"/>
                  </a:lnTo>
                  <a:lnTo>
                    <a:pt x="0" y="10286936"/>
                  </a:lnTo>
                  <a:lnTo>
                    <a:pt x="18288381" y="10286936"/>
                  </a:lnTo>
                  <a:lnTo>
                    <a:pt x="18288381" y="10048824"/>
                  </a:lnTo>
                  <a:close/>
                </a:path>
                <a:path w="18289270" h="10287000">
                  <a:moveTo>
                    <a:pt x="18288762" y="0"/>
                  </a:moveTo>
                  <a:lnTo>
                    <a:pt x="381" y="0"/>
                  </a:lnTo>
                  <a:lnTo>
                    <a:pt x="381" y="237998"/>
                  </a:lnTo>
                  <a:lnTo>
                    <a:pt x="18288762" y="237998"/>
                  </a:lnTo>
                  <a:lnTo>
                    <a:pt x="18288762" y="0"/>
                  </a:lnTo>
                  <a:close/>
                </a:path>
              </a:pathLst>
            </a:custGeom>
            <a:solidFill>
              <a:srgbClr val="EE9F38"/>
            </a:solidFill>
          </p:spPr>
          <p:txBody>
            <a:bodyPr wrap="square" lIns="0" tIns="0" rIns="0" bIns="0" rtlCol="0"/>
            <a:lstStyle/>
            <a:p>
              <a:pPr defTabSz="609630"/>
              <a:endParaRPr sz="1200" kern="0">
                <a:solidFill>
                  <a:sysClr val="windowText" lastClr="000000"/>
                </a:solidFill>
              </a:endParaRPr>
            </a:p>
          </p:txBody>
        </p:sp>
      </p:grpSp>
      <p:graphicFrame>
        <p:nvGraphicFramePr>
          <p:cNvPr id="5" name="object 5"/>
          <p:cNvGraphicFramePr>
            <a:graphicFrameLocks noGrp="1"/>
          </p:cNvGraphicFramePr>
          <p:nvPr/>
        </p:nvGraphicFramePr>
        <p:xfrm>
          <a:off x="656167" y="3424767"/>
          <a:ext cx="10752244" cy="1692911"/>
        </p:xfrm>
        <a:graphic>
          <a:graphicData uri="http://schemas.openxmlformats.org/drawingml/2006/table">
            <a:tbl>
              <a:tblPr firstRow="1" bandRow="1">
                <a:tableStyleId>{2D5ABB26-0587-4C30-8999-92F81FD0307C}</a:tableStyleId>
              </a:tblPr>
              <a:tblGrid>
                <a:gridCol w="2864697">
                  <a:extLst>
                    <a:ext uri="{9D8B030D-6E8A-4147-A177-3AD203B41FA5}">
                      <a16:colId xmlns:a16="http://schemas.microsoft.com/office/drawing/2014/main" val="20000"/>
                    </a:ext>
                  </a:extLst>
                </a:gridCol>
                <a:gridCol w="5005070">
                  <a:extLst>
                    <a:ext uri="{9D8B030D-6E8A-4147-A177-3AD203B41FA5}">
                      <a16:colId xmlns:a16="http://schemas.microsoft.com/office/drawing/2014/main" val="20001"/>
                    </a:ext>
                  </a:extLst>
                </a:gridCol>
                <a:gridCol w="2882477">
                  <a:extLst>
                    <a:ext uri="{9D8B030D-6E8A-4147-A177-3AD203B41FA5}">
                      <a16:colId xmlns:a16="http://schemas.microsoft.com/office/drawing/2014/main" val="20002"/>
                    </a:ext>
                  </a:extLst>
                </a:gridCol>
              </a:tblGrid>
              <a:tr h="600710">
                <a:tc gridSpan="3">
                  <a:txBody>
                    <a:bodyPr/>
                    <a:lstStyle/>
                    <a:p>
                      <a:pPr marL="1270" algn="ctr">
                        <a:lnSpc>
                          <a:spcPct val="100000"/>
                        </a:lnSpc>
                        <a:spcBef>
                          <a:spcPts val="1430"/>
                        </a:spcBef>
                      </a:pPr>
                      <a:r>
                        <a:rPr sz="2100" b="1" dirty="0">
                          <a:solidFill>
                            <a:srgbClr val="FFFFFF"/>
                          </a:solidFill>
                          <a:latin typeface="Calibri"/>
                          <a:cs typeface="Calibri"/>
                        </a:rPr>
                        <a:t>REVENUE</a:t>
                      </a:r>
                      <a:r>
                        <a:rPr sz="2100" b="1" spc="-20" dirty="0">
                          <a:solidFill>
                            <a:srgbClr val="FFFFFF"/>
                          </a:solidFill>
                          <a:latin typeface="Calibri"/>
                          <a:cs typeface="Calibri"/>
                        </a:rPr>
                        <a:t> </a:t>
                      </a:r>
                      <a:r>
                        <a:rPr sz="2100" b="1" spc="-10" dirty="0">
                          <a:solidFill>
                            <a:srgbClr val="FFFFFF"/>
                          </a:solidFill>
                          <a:latin typeface="Calibri"/>
                          <a:cs typeface="Calibri"/>
                        </a:rPr>
                        <a:t>BREAKDOWN</a:t>
                      </a:r>
                      <a:endParaRPr sz="2100">
                        <a:latin typeface="Calibri"/>
                        <a:cs typeface="Calibri"/>
                      </a:endParaRPr>
                    </a:p>
                  </a:txBody>
                  <a:tcPr marL="0" marR="0" marT="121073"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001F5F"/>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64067">
                <a:tc>
                  <a:txBody>
                    <a:bodyPr/>
                    <a:lstStyle/>
                    <a:p>
                      <a:pPr marL="1002665">
                        <a:lnSpc>
                          <a:spcPct val="100000"/>
                        </a:lnSpc>
                        <a:spcBef>
                          <a:spcPts val="560"/>
                        </a:spcBef>
                      </a:pPr>
                      <a:r>
                        <a:rPr sz="1600" b="1" spc="-10" dirty="0">
                          <a:solidFill>
                            <a:srgbClr val="3E3E3E"/>
                          </a:solidFill>
                          <a:latin typeface="Calibri"/>
                          <a:cs typeface="Calibri"/>
                        </a:rPr>
                        <a:t>Revenue</a:t>
                      </a:r>
                      <a:r>
                        <a:rPr sz="1600" b="1" spc="-90" dirty="0">
                          <a:solidFill>
                            <a:srgbClr val="3E3E3E"/>
                          </a:solidFill>
                          <a:latin typeface="Calibri"/>
                          <a:cs typeface="Calibri"/>
                        </a:rPr>
                        <a:t> </a:t>
                      </a:r>
                      <a:r>
                        <a:rPr sz="1600" b="1" spc="-10" dirty="0">
                          <a:solidFill>
                            <a:srgbClr val="3E3E3E"/>
                          </a:solidFill>
                          <a:latin typeface="Calibri"/>
                          <a:cs typeface="Calibri"/>
                        </a:rPr>
                        <a:t>Category</a:t>
                      </a:r>
                      <a:endParaRPr sz="1600">
                        <a:latin typeface="Calibri"/>
                        <a:cs typeface="Calibri"/>
                      </a:endParaRPr>
                    </a:p>
                  </a:txBody>
                  <a:tcPr marL="0" marR="0" marT="47413" marB="0">
                    <a:lnL w="12700">
                      <a:solidFill>
                        <a:srgbClr val="000000"/>
                      </a:solidFill>
                      <a:prstDash val="solid"/>
                    </a:lnL>
                    <a:lnR w="12700">
                      <a:solidFill>
                        <a:srgbClr val="000000"/>
                      </a:solidFill>
                      <a:prstDash val="solid"/>
                    </a:lnR>
                    <a:lnT w="28575" cap="flat" cmpd="sng" algn="ctr">
                      <a:solidFill>
                        <a:srgbClr val="000000"/>
                      </a:solidFill>
                      <a:prstDash val="solid"/>
                      <a:round/>
                      <a:headEnd type="none" w="med" len="med"/>
                      <a:tailEnd type="none" w="med" len="med"/>
                    </a:lnT>
                    <a:lnB w="12700">
                      <a:solidFill>
                        <a:srgbClr val="000000"/>
                      </a:solidFill>
                      <a:prstDash val="solid"/>
                    </a:lnB>
                    <a:solidFill>
                      <a:srgbClr val="E7E7E7"/>
                    </a:solidFill>
                  </a:tcPr>
                </a:tc>
                <a:tc>
                  <a:txBody>
                    <a:bodyPr/>
                    <a:lstStyle/>
                    <a:p>
                      <a:pPr marL="1270" algn="ctr">
                        <a:lnSpc>
                          <a:spcPct val="100000"/>
                        </a:lnSpc>
                        <a:spcBef>
                          <a:spcPts val="560"/>
                        </a:spcBef>
                      </a:pPr>
                      <a:r>
                        <a:rPr sz="1600" b="1" dirty="0">
                          <a:solidFill>
                            <a:srgbClr val="3E3E3E"/>
                          </a:solidFill>
                          <a:latin typeface="Calibri"/>
                          <a:cs typeface="Calibri"/>
                        </a:rPr>
                        <a:t>Revenue</a:t>
                      </a:r>
                      <a:r>
                        <a:rPr sz="1600" b="1" spc="-120" dirty="0">
                          <a:solidFill>
                            <a:srgbClr val="3E3E3E"/>
                          </a:solidFill>
                          <a:latin typeface="Calibri"/>
                          <a:cs typeface="Calibri"/>
                        </a:rPr>
                        <a:t> </a:t>
                      </a:r>
                      <a:r>
                        <a:rPr sz="1600" b="1" spc="-10" dirty="0">
                          <a:solidFill>
                            <a:srgbClr val="3E3E3E"/>
                          </a:solidFill>
                          <a:latin typeface="Calibri"/>
                          <a:cs typeface="Calibri"/>
                        </a:rPr>
                        <a:t>Estimate</a:t>
                      </a:r>
                      <a:endParaRPr sz="1600">
                        <a:latin typeface="Calibri"/>
                        <a:cs typeface="Calibri"/>
                      </a:endParaRPr>
                    </a:p>
                  </a:txBody>
                  <a:tcPr marL="0" marR="0" marT="47413"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560"/>
                        </a:spcBef>
                      </a:pPr>
                      <a:r>
                        <a:rPr sz="1600" b="1" dirty="0">
                          <a:solidFill>
                            <a:srgbClr val="3E3E3E"/>
                          </a:solidFill>
                          <a:latin typeface="Calibri"/>
                          <a:cs typeface="Calibri"/>
                        </a:rPr>
                        <a:t>Fiscal</a:t>
                      </a:r>
                      <a:r>
                        <a:rPr sz="1600" b="1" spc="-60" dirty="0">
                          <a:solidFill>
                            <a:srgbClr val="3E3E3E"/>
                          </a:solidFill>
                          <a:latin typeface="Calibri"/>
                          <a:cs typeface="Calibri"/>
                        </a:rPr>
                        <a:t> </a:t>
                      </a:r>
                      <a:r>
                        <a:rPr sz="1600" b="1" spc="-20" dirty="0">
                          <a:solidFill>
                            <a:srgbClr val="3E3E3E"/>
                          </a:solidFill>
                          <a:latin typeface="Calibri"/>
                          <a:cs typeface="Calibri"/>
                        </a:rPr>
                        <a:t>Year</a:t>
                      </a:r>
                      <a:endParaRPr sz="1600">
                        <a:latin typeface="Calibri"/>
                        <a:cs typeface="Calibri"/>
                      </a:endParaRPr>
                    </a:p>
                  </a:txBody>
                  <a:tcPr marL="0" marR="0" marT="474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1"/>
                  </a:ext>
                </a:extLst>
              </a:tr>
              <a:tr h="364067">
                <a:tc>
                  <a:txBody>
                    <a:bodyPr/>
                    <a:lstStyle/>
                    <a:p>
                      <a:pPr marL="89535" algn="ctr">
                        <a:lnSpc>
                          <a:spcPct val="100000"/>
                        </a:lnSpc>
                        <a:spcBef>
                          <a:spcPts val="825"/>
                        </a:spcBef>
                      </a:pPr>
                      <a:r>
                        <a:rPr sz="1300" b="1" dirty="0">
                          <a:latin typeface="Calibri"/>
                          <a:cs typeface="Calibri"/>
                        </a:rPr>
                        <a:t>Direct</a:t>
                      </a:r>
                      <a:r>
                        <a:rPr sz="1300" b="1" spc="-65" dirty="0">
                          <a:latin typeface="Calibri"/>
                          <a:cs typeface="Calibri"/>
                        </a:rPr>
                        <a:t> </a:t>
                      </a:r>
                      <a:r>
                        <a:rPr sz="1300" b="1" spc="-10" dirty="0">
                          <a:latin typeface="Calibri"/>
                          <a:cs typeface="Calibri"/>
                        </a:rPr>
                        <a:t>Taxes</a:t>
                      </a:r>
                      <a:endParaRPr sz="1300">
                        <a:latin typeface="Calibri"/>
                        <a:cs typeface="Calibri"/>
                      </a:endParaRPr>
                    </a:p>
                  </a:txBody>
                  <a:tcPr marL="0" marR="0" marT="698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FF"/>
                    </a:solidFill>
                  </a:tcPr>
                </a:tc>
                <a:tc>
                  <a:txBody>
                    <a:bodyPr/>
                    <a:lstStyle/>
                    <a:p>
                      <a:pPr algn="ctr">
                        <a:lnSpc>
                          <a:spcPct val="100000"/>
                        </a:lnSpc>
                        <a:spcBef>
                          <a:spcPts val="825"/>
                        </a:spcBef>
                      </a:pPr>
                      <a:r>
                        <a:rPr sz="1300" b="1" spc="-25" dirty="0">
                          <a:latin typeface="Calibri"/>
                          <a:cs typeface="Calibri"/>
                        </a:rPr>
                        <a:t>Year</a:t>
                      </a:r>
                      <a:r>
                        <a:rPr sz="1300" b="1" spc="-20" dirty="0">
                          <a:latin typeface="Calibri"/>
                          <a:cs typeface="Calibri"/>
                        </a:rPr>
                        <a:t> </a:t>
                      </a:r>
                      <a:r>
                        <a:rPr sz="1300" b="1" dirty="0">
                          <a:latin typeface="Calibri"/>
                          <a:cs typeface="Calibri"/>
                        </a:rPr>
                        <a:t>1:</a:t>
                      </a:r>
                      <a:r>
                        <a:rPr sz="1300" b="1" spc="400" dirty="0">
                          <a:latin typeface="Calibri"/>
                          <a:cs typeface="Calibri"/>
                        </a:rPr>
                        <a:t> </a:t>
                      </a:r>
                      <a:r>
                        <a:rPr sz="1300" b="1" dirty="0">
                          <a:latin typeface="Calibri"/>
                          <a:cs typeface="Calibri"/>
                        </a:rPr>
                        <a:t>$5M</a:t>
                      </a:r>
                      <a:r>
                        <a:rPr sz="1300" b="1" spc="-40" dirty="0">
                          <a:latin typeface="Calibri"/>
                          <a:cs typeface="Calibri"/>
                        </a:rPr>
                        <a:t> </a:t>
                      </a:r>
                      <a:r>
                        <a:rPr sz="1300" b="1" dirty="0">
                          <a:latin typeface="Calibri"/>
                          <a:cs typeface="Calibri"/>
                        </a:rPr>
                        <a:t>(Based</a:t>
                      </a:r>
                      <a:r>
                        <a:rPr sz="1300" b="1" spc="-15" dirty="0">
                          <a:latin typeface="Calibri"/>
                          <a:cs typeface="Calibri"/>
                        </a:rPr>
                        <a:t> </a:t>
                      </a:r>
                      <a:r>
                        <a:rPr sz="1300" b="1" dirty="0">
                          <a:latin typeface="Calibri"/>
                          <a:cs typeface="Calibri"/>
                        </a:rPr>
                        <a:t>on</a:t>
                      </a:r>
                      <a:r>
                        <a:rPr sz="1300" b="1" spc="-25" dirty="0">
                          <a:latin typeface="Calibri"/>
                          <a:cs typeface="Calibri"/>
                        </a:rPr>
                        <a:t> </a:t>
                      </a:r>
                      <a:r>
                        <a:rPr sz="1300" b="1" dirty="0">
                          <a:latin typeface="Calibri"/>
                          <a:cs typeface="Calibri"/>
                        </a:rPr>
                        <a:t>4</a:t>
                      </a:r>
                      <a:r>
                        <a:rPr sz="1300" b="1" spc="-20" dirty="0">
                          <a:latin typeface="Calibri"/>
                          <a:cs typeface="Calibri"/>
                        </a:rPr>
                        <a:t> </a:t>
                      </a:r>
                      <a:r>
                        <a:rPr sz="1300" b="1" spc="-10" dirty="0">
                          <a:latin typeface="Calibri"/>
                          <a:cs typeface="Calibri"/>
                        </a:rPr>
                        <a:t>applicants)</a:t>
                      </a:r>
                      <a:endParaRPr sz="1300">
                        <a:latin typeface="Calibri"/>
                        <a:cs typeface="Calibri"/>
                      </a:endParaRPr>
                    </a:p>
                  </a:txBody>
                  <a:tcPr marL="0" marR="0" marT="698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FF"/>
                    </a:solidFill>
                  </a:tcPr>
                </a:tc>
                <a:tc>
                  <a:txBody>
                    <a:bodyPr/>
                    <a:lstStyle/>
                    <a:p>
                      <a:pPr marL="1270" algn="ctr">
                        <a:lnSpc>
                          <a:spcPct val="100000"/>
                        </a:lnSpc>
                        <a:spcBef>
                          <a:spcPts val="825"/>
                        </a:spcBef>
                      </a:pPr>
                      <a:r>
                        <a:rPr sz="1300" b="1" spc="-20" dirty="0">
                          <a:latin typeface="Calibri"/>
                          <a:cs typeface="Calibri"/>
                        </a:rPr>
                        <a:t>2026</a:t>
                      </a:r>
                      <a:endParaRPr sz="1300">
                        <a:latin typeface="Calibri"/>
                        <a:cs typeface="Calibri"/>
                      </a:endParaRPr>
                    </a:p>
                  </a:txBody>
                  <a:tcPr marL="0" marR="0" marT="698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FF"/>
                    </a:solidFill>
                  </a:tcPr>
                </a:tc>
                <a:extLst>
                  <a:ext uri="{0D108BD9-81ED-4DB2-BD59-A6C34878D82A}">
                    <a16:rowId xmlns:a16="http://schemas.microsoft.com/office/drawing/2014/main" val="10002"/>
                  </a:ext>
                </a:extLst>
              </a:tr>
              <a:tr h="364067">
                <a:tc>
                  <a:txBody>
                    <a:bodyPr/>
                    <a:lstStyle/>
                    <a:p>
                      <a:pPr marL="89535" algn="ctr">
                        <a:lnSpc>
                          <a:spcPct val="100000"/>
                        </a:lnSpc>
                        <a:spcBef>
                          <a:spcPts val="830"/>
                        </a:spcBef>
                      </a:pPr>
                      <a:r>
                        <a:rPr sz="1300" b="1" dirty="0">
                          <a:latin typeface="Calibri"/>
                          <a:cs typeface="Calibri"/>
                        </a:rPr>
                        <a:t>Direct</a:t>
                      </a:r>
                      <a:r>
                        <a:rPr sz="1300" b="1" spc="-45" dirty="0">
                          <a:latin typeface="Calibri"/>
                          <a:cs typeface="Calibri"/>
                        </a:rPr>
                        <a:t> </a:t>
                      </a:r>
                      <a:r>
                        <a:rPr sz="1300" b="1" spc="-10" dirty="0">
                          <a:latin typeface="Calibri"/>
                          <a:cs typeface="Calibri"/>
                        </a:rPr>
                        <a:t>Taxes</a:t>
                      </a:r>
                      <a:endParaRPr sz="1300">
                        <a:latin typeface="Calibri"/>
                        <a:cs typeface="Calibri"/>
                      </a:endParaRPr>
                    </a:p>
                  </a:txBody>
                  <a:tcPr marL="0" marR="0" marT="702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830"/>
                        </a:spcBef>
                      </a:pPr>
                      <a:r>
                        <a:rPr sz="1300" b="1" spc="-25" dirty="0">
                          <a:latin typeface="Calibri"/>
                          <a:cs typeface="Calibri"/>
                        </a:rPr>
                        <a:t>Year </a:t>
                      </a:r>
                      <a:r>
                        <a:rPr sz="1300" b="1" dirty="0">
                          <a:latin typeface="Calibri"/>
                          <a:cs typeface="Calibri"/>
                        </a:rPr>
                        <a:t>2:</a:t>
                      </a:r>
                      <a:r>
                        <a:rPr sz="1300" b="1" spc="395" dirty="0">
                          <a:latin typeface="Calibri"/>
                          <a:cs typeface="Calibri"/>
                        </a:rPr>
                        <a:t> </a:t>
                      </a:r>
                      <a:r>
                        <a:rPr sz="1300" b="1" dirty="0">
                          <a:latin typeface="Calibri"/>
                          <a:cs typeface="Calibri"/>
                        </a:rPr>
                        <a:t>$10M</a:t>
                      </a:r>
                      <a:r>
                        <a:rPr sz="1300" b="1" spc="-50" dirty="0">
                          <a:latin typeface="Calibri"/>
                          <a:cs typeface="Calibri"/>
                        </a:rPr>
                        <a:t> </a:t>
                      </a:r>
                      <a:r>
                        <a:rPr sz="1300" b="1" dirty="0">
                          <a:latin typeface="Calibri"/>
                          <a:cs typeface="Calibri"/>
                        </a:rPr>
                        <a:t>(Based</a:t>
                      </a:r>
                      <a:r>
                        <a:rPr sz="1300" b="1" spc="-10" dirty="0">
                          <a:latin typeface="Calibri"/>
                          <a:cs typeface="Calibri"/>
                        </a:rPr>
                        <a:t> </a:t>
                      </a:r>
                      <a:r>
                        <a:rPr sz="1300" b="1" dirty="0">
                          <a:latin typeface="Calibri"/>
                          <a:cs typeface="Calibri"/>
                        </a:rPr>
                        <a:t>on</a:t>
                      </a:r>
                      <a:r>
                        <a:rPr sz="1300" b="1" spc="-35" dirty="0">
                          <a:latin typeface="Calibri"/>
                          <a:cs typeface="Calibri"/>
                        </a:rPr>
                        <a:t> </a:t>
                      </a:r>
                      <a:r>
                        <a:rPr sz="1300" b="1" dirty="0">
                          <a:latin typeface="Calibri"/>
                          <a:cs typeface="Calibri"/>
                        </a:rPr>
                        <a:t>8</a:t>
                      </a:r>
                      <a:r>
                        <a:rPr sz="1300" b="1" spc="-25" dirty="0">
                          <a:latin typeface="Calibri"/>
                          <a:cs typeface="Calibri"/>
                        </a:rPr>
                        <a:t> </a:t>
                      </a:r>
                      <a:r>
                        <a:rPr sz="1300" b="1" spc="-10" dirty="0">
                          <a:latin typeface="Calibri"/>
                          <a:cs typeface="Calibri"/>
                        </a:rPr>
                        <a:t>applicants)</a:t>
                      </a:r>
                      <a:endParaRPr sz="1300">
                        <a:latin typeface="Calibri"/>
                        <a:cs typeface="Calibri"/>
                      </a:endParaRPr>
                    </a:p>
                  </a:txBody>
                  <a:tcPr marL="0" marR="0" marT="702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830"/>
                        </a:spcBef>
                      </a:pPr>
                      <a:r>
                        <a:rPr sz="1300" b="1" spc="-20" dirty="0">
                          <a:latin typeface="Calibri"/>
                          <a:cs typeface="Calibri"/>
                        </a:rPr>
                        <a:t>2027</a:t>
                      </a:r>
                      <a:endParaRPr sz="1300">
                        <a:latin typeface="Calibri"/>
                        <a:cs typeface="Calibri"/>
                      </a:endParaRPr>
                    </a:p>
                  </a:txBody>
                  <a:tcPr marL="0" marR="0" marT="702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3"/>
                  </a:ext>
                </a:extLst>
              </a:tr>
            </a:tbl>
          </a:graphicData>
        </a:graphic>
      </p:graphicFrame>
      <p:grpSp>
        <p:nvGrpSpPr>
          <p:cNvPr id="6" name="object 6"/>
          <p:cNvGrpSpPr/>
          <p:nvPr/>
        </p:nvGrpSpPr>
        <p:grpSpPr>
          <a:xfrm>
            <a:off x="641181" y="1233672"/>
            <a:ext cx="1380913" cy="1692911"/>
            <a:chOff x="969822" y="2420732"/>
            <a:chExt cx="2071370" cy="2539367"/>
          </a:xfrm>
        </p:grpSpPr>
        <p:sp>
          <p:nvSpPr>
            <p:cNvPr id="7" name="object 7"/>
            <p:cNvSpPr/>
            <p:nvPr/>
          </p:nvSpPr>
          <p:spPr>
            <a:xfrm>
              <a:off x="969822" y="2420732"/>
              <a:ext cx="2071370" cy="2539367"/>
            </a:xfrm>
            <a:custGeom>
              <a:avLst/>
              <a:gdLst/>
              <a:ahLst/>
              <a:cxnLst/>
              <a:rect l="l" t="t" r="r" b="b"/>
              <a:pathLst>
                <a:path w="2071370" h="2297429">
                  <a:moveTo>
                    <a:pt x="2070989" y="1165923"/>
                  </a:moveTo>
                  <a:lnTo>
                    <a:pt x="0" y="1165923"/>
                  </a:lnTo>
                  <a:lnTo>
                    <a:pt x="0" y="2296807"/>
                  </a:lnTo>
                  <a:lnTo>
                    <a:pt x="2070989" y="2296807"/>
                  </a:lnTo>
                  <a:lnTo>
                    <a:pt x="2070989" y="1165923"/>
                  </a:lnTo>
                  <a:close/>
                </a:path>
                <a:path w="2071370" h="2297429">
                  <a:moveTo>
                    <a:pt x="2070989" y="0"/>
                  </a:moveTo>
                  <a:lnTo>
                    <a:pt x="0" y="0"/>
                  </a:lnTo>
                  <a:lnTo>
                    <a:pt x="0" y="1165872"/>
                  </a:lnTo>
                  <a:lnTo>
                    <a:pt x="2070989" y="1165872"/>
                  </a:lnTo>
                  <a:lnTo>
                    <a:pt x="2070989" y="0"/>
                  </a:lnTo>
                  <a:close/>
                </a:path>
              </a:pathLst>
            </a:custGeom>
            <a:solidFill>
              <a:srgbClr val="E9ECF4"/>
            </a:solidFill>
          </p:spPr>
          <p:txBody>
            <a:bodyPr wrap="square" lIns="0" tIns="0" rIns="0" bIns="0" rtlCol="0"/>
            <a:lstStyle/>
            <a:p>
              <a:pPr defTabSz="609630"/>
              <a:endParaRPr sz="1200" kern="0">
                <a:solidFill>
                  <a:sysClr val="windowText" lastClr="000000"/>
                </a:solidFill>
              </a:endParaRPr>
            </a:p>
          </p:txBody>
        </p:sp>
        <p:pic>
          <p:nvPicPr>
            <p:cNvPr id="8" name="object 8"/>
            <p:cNvPicPr/>
            <p:nvPr/>
          </p:nvPicPr>
          <p:blipFill>
            <a:blip r:embed="rId3" cstate="print"/>
            <a:stretch>
              <a:fillRect/>
            </a:stretch>
          </p:blipFill>
          <p:spPr>
            <a:xfrm>
              <a:off x="1522475" y="2772156"/>
              <a:ext cx="963930" cy="576833"/>
            </a:xfrm>
            <a:prstGeom prst="rect">
              <a:avLst/>
            </a:prstGeom>
          </p:spPr>
        </p:pic>
        <p:pic>
          <p:nvPicPr>
            <p:cNvPr id="9" name="object 9"/>
            <p:cNvPicPr/>
            <p:nvPr/>
          </p:nvPicPr>
          <p:blipFill>
            <a:blip r:embed="rId4" cstate="print"/>
            <a:stretch>
              <a:fillRect/>
            </a:stretch>
          </p:blipFill>
          <p:spPr>
            <a:xfrm>
              <a:off x="1522475" y="4129895"/>
              <a:ext cx="963930" cy="576834"/>
            </a:xfrm>
            <a:prstGeom prst="rect">
              <a:avLst/>
            </a:prstGeom>
          </p:spPr>
        </p:pic>
      </p:grpSp>
      <p:graphicFrame>
        <p:nvGraphicFramePr>
          <p:cNvPr id="10" name="object 10"/>
          <p:cNvGraphicFramePr>
            <a:graphicFrameLocks noGrp="1"/>
          </p:cNvGraphicFramePr>
          <p:nvPr>
            <p:extLst>
              <p:ext uri="{D42A27DB-BD31-4B8C-83A1-F6EECF244321}">
                <p14:modId xmlns:p14="http://schemas.microsoft.com/office/powerpoint/2010/main" val="3126772568"/>
              </p:ext>
            </p:extLst>
          </p:nvPr>
        </p:nvGraphicFramePr>
        <p:xfrm>
          <a:off x="641774" y="510372"/>
          <a:ext cx="10766637" cy="2419308"/>
        </p:xfrm>
        <a:graphic>
          <a:graphicData uri="http://schemas.openxmlformats.org/drawingml/2006/table">
            <a:tbl>
              <a:tblPr firstRow="1" bandRow="1">
                <a:tableStyleId>{2D5ABB26-0587-4C30-8999-92F81FD0307C}</a:tableStyleId>
              </a:tblPr>
              <a:tblGrid>
                <a:gridCol w="1380913">
                  <a:extLst>
                    <a:ext uri="{9D8B030D-6E8A-4147-A177-3AD203B41FA5}">
                      <a16:colId xmlns:a16="http://schemas.microsoft.com/office/drawing/2014/main" val="20000"/>
                    </a:ext>
                  </a:extLst>
                </a:gridCol>
                <a:gridCol w="2871047">
                  <a:extLst>
                    <a:ext uri="{9D8B030D-6E8A-4147-A177-3AD203B41FA5}">
                      <a16:colId xmlns:a16="http://schemas.microsoft.com/office/drawing/2014/main" val="20001"/>
                    </a:ext>
                  </a:extLst>
                </a:gridCol>
                <a:gridCol w="278977">
                  <a:extLst>
                    <a:ext uri="{9D8B030D-6E8A-4147-A177-3AD203B41FA5}">
                      <a16:colId xmlns:a16="http://schemas.microsoft.com/office/drawing/2014/main" val="20002"/>
                    </a:ext>
                  </a:extLst>
                </a:gridCol>
                <a:gridCol w="6235700">
                  <a:extLst>
                    <a:ext uri="{9D8B030D-6E8A-4147-A177-3AD203B41FA5}">
                      <a16:colId xmlns:a16="http://schemas.microsoft.com/office/drawing/2014/main" val="20003"/>
                    </a:ext>
                  </a:extLst>
                </a:gridCol>
              </a:tblGrid>
              <a:tr h="724747">
                <a:tc gridSpan="2">
                  <a:txBody>
                    <a:bodyPr/>
                    <a:lstStyle/>
                    <a:p>
                      <a:pPr marL="635" algn="ctr">
                        <a:lnSpc>
                          <a:spcPct val="100000"/>
                        </a:lnSpc>
                        <a:spcBef>
                          <a:spcPts val="2710"/>
                        </a:spcBef>
                      </a:pPr>
                      <a:r>
                        <a:rPr sz="1600" b="1" dirty="0">
                          <a:solidFill>
                            <a:srgbClr val="FFFFFF"/>
                          </a:solidFill>
                          <a:latin typeface="Calibri"/>
                          <a:cs typeface="Calibri"/>
                        </a:rPr>
                        <a:t>Fiscal</a:t>
                      </a:r>
                      <a:r>
                        <a:rPr sz="1600" b="1" spc="-55" dirty="0">
                          <a:solidFill>
                            <a:srgbClr val="FFFFFF"/>
                          </a:solidFill>
                          <a:latin typeface="Calibri"/>
                          <a:cs typeface="Calibri"/>
                        </a:rPr>
                        <a:t> </a:t>
                      </a:r>
                      <a:r>
                        <a:rPr sz="1600" b="1" dirty="0">
                          <a:solidFill>
                            <a:srgbClr val="FFFFFF"/>
                          </a:solidFill>
                          <a:latin typeface="Calibri"/>
                          <a:cs typeface="Calibri"/>
                        </a:rPr>
                        <a:t>2026</a:t>
                      </a:r>
                      <a:r>
                        <a:rPr sz="1600" b="1" spc="-45" dirty="0">
                          <a:solidFill>
                            <a:srgbClr val="FFFFFF"/>
                          </a:solidFill>
                          <a:latin typeface="Calibri"/>
                          <a:cs typeface="Calibri"/>
                        </a:rPr>
                        <a:t> Total</a:t>
                      </a:r>
                      <a:r>
                        <a:rPr sz="1600" b="1" spc="-50" dirty="0">
                          <a:solidFill>
                            <a:srgbClr val="FFFFFF"/>
                          </a:solidFill>
                          <a:latin typeface="Calibri"/>
                          <a:cs typeface="Calibri"/>
                        </a:rPr>
                        <a:t> </a:t>
                      </a:r>
                      <a:r>
                        <a:rPr sz="1600" b="1" spc="-10" dirty="0">
                          <a:solidFill>
                            <a:srgbClr val="FFFFFF"/>
                          </a:solidFill>
                          <a:latin typeface="Calibri"/>
                          <a:cs typeface="Calibri"/>
                        </a:rPr>
                        <a:t>Estimated</a:t>
                      </a:r>
                      <a:r>
                        <a:rPr sz="1600" b="1" spc="-30" dirty="0">
                          <a:solidFill>
                            <a:srgbClr val="FFFFFF"/>
                          </a:solidFill>
                          <a:latin typeface="Calibri"/>
                          <a:cs typeface="Calibri"/>
                        </a:rPr>
                        <a:t> </a:t>
                      </a:r>
                      <a:r>
                        <a:rPr sz="1600" b="1" spc="-10" dirty="0">
                          <a:solidFill>
                            <a:srgbClr val="FFFFFF"/>
                          </a:solidFill>
                          <a:latin typeface="Calibri"/>
                          <a:cs typeface="Calibri"/>
                        </a:rPr>
                        <a:t>Revenue</a:t>
                      </a:r>
                      <a:endParaRPr sz="1600">
                        <a:latin typeface="Calibri"/>
                        <a:cs typeface="Calibri"/>
                      </a:endParaRPr>
                    </a:p>
                  </a:txBody>
                  <a:tcPr marL="0" marR="0" marT="229447" marB="0">
                    <a:lnL w="12700">
                      <a:solidFill>
                        <a:srgbClr val="FFFFFF"/>
                      </a:solidFill>
                      <a:prstDash val="solid"/>
                    </a:lnL>
                    <a:lnT w="12700">
                      <a:solidFill>
                        <a:srgbClr val="FFFFFF"/>
                      </a:solidFill>
                      <a:prstDash val="solid"/>
                    </a:lnT>
                    <a:lnB w="12700">
                      <a:solidFill>
                        <a:srgbClr val="FFFFFF"/>
                      </a:solidFill>
                      <a:prstDash val="solid"/>
                    </a:lnB>
                    <a:solidFill>
                      <a:srgbClr val="001F5F"/>
                    </a:solidFill>
                  </a:tcPr>
                </a:tc>
                <a:tc hMerge="1">
                  <a:txBody>
                    <a:bodyPr/>
                    <a:lstStyle/>
                    <a:p>
                      <a:endParaRPr/>
                    </a:p>
                  </a:txBody>
                  <a:tcPr marL="0" marR="0" marT="0" marB="0"/>
                </a:tc>
                <a:tc rowSpan="5">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solidFill>
                      <a:srgbClr val="FFFFFF"/>
                    </a:solidFill>
                  </a:tcPr>
                </a:tc>
                <a:tc>
                  <a:txBody>
                    <a:bodyPr/>
                    <a:lstStyle/>
                    <a:p>
                      <a:pPr marL="1270" algn="ctr">
                        <a:lnSpc>
                          <a:spcPct val="100000"/>
                        </a:lnSpc>
                        <a:spcBef>
                          <a:spcPts val="2710"/>
                        </a:spcBef>
                      </a:pPr>
                      <a:r>
                        <a:rPr sz="1600" b="1" dirty="0">
                          <a:solidFill>
                            <a:srgbClr val="FFFFFF"/>
                          </a:solidFill>
                          <a:latin typeface="Calibri"/>
                          <a:cs typeface="Calibri"/>
                        </a:rPr>
                        <a:t>Key</a:t>
                      </a:r>
                      <a:r>
                        <a:rPr sz="1600" b="1" spc="-75" dirty="0">
                          <a:solidFill>
                            <a:srgbClr val="FFFFFF"/>
                          </a:solidFill>
                          <a:latin typeface="Calibri"/>
                          <a:cs typeface="Calibri"/>
                        </a:rPr>
                        <a:t> </a:t>
                      </a:r>
                      <a:r>
                        <a:rPr sz="1600" b="1" spc="-10" dirty="0">
                          <a:solidFill>
                            <a:srgbClr val="FFFFFF"/>
                          </a:solidFill>
                          <a:latin typeface="Calibri"/>
                          <a:cs typeface="Calibri"/>
                        </a:rPr>
                        <a:t>Revenue</a:t>
                      </a:r>
                      <a:r>
                        <a:rPr sz="1600" b="1" spc="-70" dirty="0">
                          <a:solidFill>
                            <a:srgbClr val="FFFFFF"/>
                          </a:solidFill>
                          <a:latin typeface="Calibri"/>
                          <a:cs typeface="Calibri"/>
                        </a:rPr>
                        <a:t> </a:t>
                      </a:r>
                      <a:r>
                        <a:rPr sz="1600" b="1" dirty="0">
                          <a:solidFill>
                            <a:srgbClr val="FFFFFF"/>
                          </a:solidFill>
                          <a:latin typeface="Calibri"/>
                          <a:cs typeface="Calibri"/>
                        </a:rPr>
                        <a:t>Drivers</a:t>
                      </a:r>
                      <a:r>
                        <a:rPr sz="1600" b="1" spc="-80" dirty="0">
                          <a:solidFill>
                            <a:srgbClr val="FFFFFF"/>
                          </a:solidFill>
                          <a:latin typeface="Calibri"/>
                          <a:cs typeface="Calibri"/>
                        </a:rPr>
                        <a:t> </a:t>
                      </a:r>
                      <a:r>
                        <a:rPr sz="1600" b="1" dirty="0">
                          <a:solidFill>
                            <a:srgbClr val="FFFFFF"/>
                          </a:solidFill>
                          <a:latin typeface="Calibri"/>
                          <a:cs typeface="Calibri"/>
                        </a:rPr>
                        <a:t>and</a:t>
                      </a:r>
                      <a:r>
                        <a:rPr sz="1600" b="1" spc="-75" dirty="0">
                          <a:solidFill>
                            <a:srgbClr val="FFFFFF"/>
                          </a:solidFill>
                          <a:latin typeface="Calibri"/>
                          <a:cs typeface="Calibri"/>
                        </a:rPr>
                        <a:t> </a:t>
                      </a:r>
                      <a:r>
                        <a:rPr sz="1600" b="1" spc="-10" dirty="0">
                          <a:solidFill>
                            <a:srgbClr val="FFFFFF"/>
                          </a:solidFill>
                          <a:latin typeface="Calibri"/>
                          <a:cs typeface="Calibri"/>
                        </a:rPr>
                        <a:t>Assumptions</a:t>
                      </a:r>
                      <a:endParaRPr sz="1600">
                        <a:latin typeface="Calibri"/>
                        <a:cs typeface="Calibri"/>
                      </a:endParaRPr>
                    </a:p>
                  </a:txBody>
                  <a:tcPr marL="0" marR="0" marT="229447" marB="0">
                    <a:lnR w="12700">
                      <a:solidFill>
                        <a:srgbClr val="FFFFFF"/>
                      </a:solidFill>
                      <a:prstDash val="solid"/>
                    </a:lnR>
                    <a:lnT w="12700">
                      <a:solidFill>
                        <a:srgbClr val="FFFFFF"/>
                      </a:solidFill>
                      <a:prstDash val="solid"/>
                    </a:lnT>
                    <a:lnB w="12700">
                      <a:solidFill>
                        <a:srgbClr val="FFFFFF"/>
                      </a:solidFill>
                      <a:prstDash val="solid"/>
                    </a:lnB>
                    <a:solidFill>
                      <a:srgbClr val="001F5F"/>
                    </a:solidFill>
                  </a:tcPr>
                </a:tc>
                <a:extLst>
                  <a:ext uri="{0D108BD9-81ED-4DB2-BD59-A6C34878D82A}">
                    <a16:rowId xmlns:a16="http://schemas.microsoft.com/office/drawing/2014/main" val="10000"/>
                  </a:ext>
                </a:extLst>
              </a:tr>
              <a:tr h="412750">
                <a:tc rowSpan="2">
                  <a:txBody>
                    <a:bodyPr/>
                    <a:lstStyle/>
                    <a:p>
                      <a:pPr>
                        <a:lnSpc>
                          <a:spcPct val="100000"/>
                        </a:lnSpc>
                        <a:spcBef>
                          <a:spcPts val="1015"/>
                        </a:spcBef>
                      </a:pPr>
                      <a:endParaRPr sz="1300" dirty="0">
                        <a:latin typeface="Times New Roman"/>
                        <a:cs typeface="Times New Roman"/>
                      </a:endParaRPr>
                    </a:p>
                    <a:p>
                      <a:pPr algn="ctr">
                        <a:lnSpc>
                          <a:spcPct val="100000"/>
                        </a:lnSpc>
                      </a:pPr>
                      <a:r>
                        <a:rPr sz="1300" b="1" spc="-35" dirty="0">
                          <a:latin typeface="Calibri"/>
                          <a:cs typeface="Calibri"/>
                        </a:rPr>
                        <a:t>FY:</a:t>
                      </a:r>
                      <a:r>
                        <a:rPr sz="1300" b="1" spc="-60" dirty="0">
                          <a:latin typeface="Calibri"/>
                          <a:cs typeface="Calibri"/>
                        </a:rPr>
                        <a:t> </a:t>
                      </a:r>
                      <a:r>
                        <a:rPr sz="1300" b="1" spc="-25" dirty="0">
                          <a:latin typeface="Calibri"/>
                          <a:cs typeface="Calibri"/>
                        </a:rPr>
                        <a:t>26</a:t>
                      </a:r>
                      <a:endParaRPr sz="1300" dirty="0">
                        <a:latin typeface="Calibri"/>
                        <a:cs typeface="Calibri"/>
                      </a:endParaRPr>
                    </a:p>
                  </a:txBody>
                  <a:tcPr marL="0" marR="0" marT="8593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rowSpan="2">
                  <a:txBody>
                    <a:bodyPr/>
                    <a:lstStyle/>
                    <a:p>
                      <a:pPr>
                        <a:lnSpc>
                          <a:spcPct val="100000"/>
                        </a:lnSpc>
                        <a:spcBef>
                          <a:spcPts val="1015"/>
                        </a:spcBef>
                      </a:pPr>
                      <a:endParaRPr sz="1300" dirty="0">
                        <a:latin typeface="Times New Roman"/>
                        <a:cs typeface="Times New Roman"/>
                      </a:endParaRPr>
                    </a:p>
                    <a:p>
                      <a:pPr marL="9525">
                        <a:lnSpc>
                          <a:spcPct val="100000"/>
                        </a:lnSpc>
                      </a:pPr>
                      <a:r>
                        <a:rPr sz="1300" b="1" spc="-25" dirty="0">
                          <a:latin typeface="Calibri"/>
                          <a:cs typeface="Calibri"/>
                        </a:rPr>
                        <a:t>$5M</a:t>
                      </a:r>
                      <a:endParaRPr sz="1300" dirty="0">
                        <a:latin typeface="Calibri"/>
                        <a:cs typeface="Calibri"/>
                      </a:endParaRPr>
                    </a:p>
                  </a:txBody>
                  <a:tcPr marL="0" marR="0" marT="85937" marB="0">
                    <a:lnL w="12700">
                      <a:solidFill>
                        <a:srgbClr val="FFFFFF"/>
                      </a:solidFill>
                      <a:prstDash val="solid"/>
                    </a:lnL>
                    <a:lnT w="12700">
                      <a:solidFill>
                        <a:srgbClr val="FFFFFF"/>
                      </a:solidFill>
                      <a:prstDash val="solid"/>
                    </a:lnT>
                    <a:lnB w="12700">
                      <a:solidFill>
                        <a:srgbClr val="FFFFFF"/>
                      </a:solidFill>
                      <a:prstDash val="solid"/>
                    </a:lnB>
                    <a:solidFill>
                      <a:srgbClr val="E9ECF4"/>
                    </a:solidFill>
                  </a:tcPr>
                </a:tc>
                <a:tc vMerge="1">
                  <a:txBody>
                    <a:bodyPr/>
                    <a:lstStyle/>
                    <a:p>
                      <a:endParaRPr/>
                    </a:p>
                  </a:txBody>
                  <a:tcPr marL="0" marR="0" marT="0" marB="0">
                    <a:lnT w="12700">
                      <a:solidFill>
                        <a:srgbClr val="FFFFFF"/>
                      </a:solidFill>
                      <a:prstDash val="solid"/>
                    </a:lnT>
                    <a:lnB w="12700">
                      <a:solidFill>
                        <a:srgbClr val="FFFFFF"/>
                      </a:solidFill>
                      <a:prstDash val="solid"/>
                    </a:lnB>
                    <a:solidFill>
                      <a:srgbClr val="FFFFFF"/>
                    </a:solidFill>
                  </a:tcPr>
                </a:tc>
                <a:tc>
                  <a:txBody>
                    <a:bodyPr/>
                    <a:lstStyle/>
                    <a:p>
                      <a:pPr marL="3175" marR="1334135">
                        <a:lnSpc>
                          <a:spcPts val="2400"/>
                        </a:lnSpc>
                      </a:pPr>
                      <a:r>
                        <a:rPr sz="1300" b="1" dirty="0">
                          <a:latin typeface="Calibri"/>
                          <a:cs typeface="Calibri"/>
                        </a:rPr>
                        <a:t>Highlight</a:t>
                      </a:r>
                      <a:r>
                        <a:rPr sz="1300" b="1" spc="-40" dirty="0">
                          <a:latin typeface="Calibri"/>
                          <a:cs typeface="Calibri"/>
                        </a:rPr>
                        <a:t> </a:t>
                      </a:r>
                      <a:r>
                        <a:rPr sz="1300" b="1" dirty="0">
                          <a:latin typeface="Calibri"/>
                          <a:cs typeface="Calibri"/>
                        </a:rPr>
                        <a:t>1:</a:t>
                      </a:r>
                      <a:r>
                        <a:rPr sz="1300" b="1" spc="405" dirty="0">
                          <a:latin typeface="Calibri"/>
                          <a:cs typeface="Calibri"/>
                        </a:rPr>
                        <a:t> </a:t>
                      </a:r>
                      <a:r>
                        <a:rPr sz="1300" b="1" dirty="0">
                          <a:latin typeface="Calibri"/>
                          <a:cs typeface="Calibri"/>
                        </a:rPr>
                        <a:t>New</a:t>
                      </a:r>
                      <a:r>
                        <a:rPr sz="1300" b="1" spc="-50" dirty="0">
                          <a:latin typeface="Calibri"/>
                          <a:cs typeface="Calibri"/>
                        </a:rPr>
                        <a:t> </a:t>
                      </a:r>
                      <a:r>
                        <a:rPr sz="1300" b="1" dirty="0">
                          <a:latin typeface="Calibri"/>
                          <a:cs typeface="Calibri"/>
                        </a:rPr>
                        <a:t>Virgin</a:t>
                      </a:r>
                      <a:r>
                        <a:rPr sz="1300" b="1" spc="-30" dirty="0">
                          <a:latin typeface="Calibri"/>
                          <a:cs typeface="Calibri"/>
                        </a:rPr>
                        <a:t> </a:t>
                      </a:r>
                      <a:r>
                        <a:rPr sz="1300" b="1" dirty="0">
                          <a:latin typeface="Calibri"/>
                          <a:cs typeface="Calibri"/>
                        </a:rPr>
                        <a:t>Islands</a:t>
                      </a:r>
                      <a:r>
                        <a:rPr sz="1300" b="1" spc="-40" dirty="0">
                          <a:latin typeface="Calibri"/>
                          <a:cs typeface="Calibri"/>
                        </a:rPr>
                        <a:t> </a:t>
                      </a:r>
                      <a:r>
                        <a:rPr sz="1300" b="1" dirty="0">
                          <a:latin typeface="Calibri"/>
                          <a:cs typeface="Calibri"/>
                        </a:rPr>
                        <a:t>Economic</a:t>
                      </a:r>
                      <a:r>
                        <a:rPr sz="1300" b="1" spc="-50" dirty="0">
                          <a:latin typeface="Calibri"/>
                          <a:cs typeface="Calibri"/>
                        </a:rPr>
                        <a:t> </a:t>
                      </a:r>
                      <a:r>
                        <a:rPr sz="1300" b="1" spc="-10" dirty="0">
                          <a:latin typeface="Calibri"/>
                          <a:cs typeface="Calibri"/>
                        </a:rPr>
                        <a:t>Development</a:t>
                      </a:r>
                      <a:r>
                        <a:rPr sz="1300" b="1" spc="-30" dirty="0">
                          <a:latin typeface="Calibri"/>
                          <a:cs typeface="Calibri"/>
                        </a:rPr>
                        <a:t> </a:t>
                      </a:r>
                      <a:r>
                        <a:rPr sz="1300" b="1" dirty="0">
                          <a:latin typeface="Calibri"/>
                          <a:cs typeface="Calibri"/>
                        </a:rPr>
                        <a:t>Commission</a:t>
                      </a:r>
                      <a:r>
                        <a:rPr sz="1300" b="1" spc="-45" dirty="0">
                          <a:latin typeface="Calibri"/>
                          <a:cs typeface="Calibri"/>
                        </a:rPr>
                        <a:t> </a:t>
                      </a:r>
                      <a:r>
                        <a:rPr sz="1300" b="1" spc="-10" dirty="0">
                          <a:latin typeface="Calibri"/>
                          <a:cs typeface="Calibri"/>
                        </a:rPr>
                        <a:t>(VIEDC) </a:t>
                      </a:r>
                      <a:r>
                        <a:rPr sz="1300" b="1" dirty="0">
                          <a:latin typeface="Calibri"/>
                          <a:cs typeface="Calibri"/>
                        </a:rPr>
                        <a:t>Beneficiaries</a:t>
                      </a:r>
                      <a:r>
                        <a:rPr sz="1300" b="1" spc="-35" dirty="0">
                          <a:latin typeface="Calibri"/>
                          <a:cs typeface="Calibri"/>
                        </a:rPr>
                        <a:t> </a:t>
                      </a:r>
                      <a:r>
                        <a:rPr sz="1300" b="1" dirty="0">
                          <a:latin typeface="Calibri"/>
                          <a:cs typeface="Calibri"/>
                        </a:rPr>
                        <a:t>–</a:t>
                      </a:r>
                      <a:r>
                        <a:rPr sz="1300" b="1" spc="-35" dirty="0">
                          <a:latin typeface="Calibri"/>
                          <a:cs typeface="Calibri"/>
                        </a:rPr>
                        <a:t> </a:t>
                      </a:r>
                      <a:r>
                        <a:rPr sz="1300" b="1" dirty="0">
                          <a:latin typeface="Calibri"/>
                          <a:cs typeface="Calibri"/>
                        </a:rPr>
                        <a:t>4</a:t>
                      </a:r>
                      <a:r>
                        <a:rPr sz="1300" b="1" spc="-35" dirty="0">
                          <a:latin typeface="Calibri"/>
                          <a:cs typeface="Calibri"/>
                        </a:rPr>
                        <a:t> </a:t>
                      </a:r>
                      <a:r>
                        <a:rPr sz="1300" b="1" dirty="0">
                          <a:latin typeface="Calibri"/>
                          <a:cs typeface="Calibri"/>
                        </a:rPr>
                        <a:t>per</a:t>
                      </a:r>
                      <a:r>
                        <a:rPr sz="1300" b="1" spc="-50" dirty="0">
                          <a:latin typeface="Calibri"/>
                          <a:cs typeface="Calibri"/>
                        </a:rPr>
                        <a:t> </a:t>
                      </a:r>
                      <a:r>
                        <a:rPr sz="1300" b="1" spc="-20" dirty="0">
                          <a:latin typeface="Calibri"/>
                          <a:cs typeface="Calibri"/>
                        </a:rPr>
                        <a:t>year</a:t>
                      </a:r>
                      <a:endParaRPr sz="1300">
                        <a:latin typeface="Calibri"/>
                        <a:cs typeface="Calibri"/>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1"/>
                  </a:ext>
                </a:extLst>
              </a:tr>
              <a:tr h="364067">
                <a:tc vMerge="1">
                  <a:txBody>
                    <a:bodyPr/>
                    <a:lstStyle/>
                    <a:p>
                      <a:endParaRPr/>
                    </a:p>
                  </a:txBody>
                  <a:tcPr marL="0" marR="0" marT="128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vMerge="1">
                  <a:txBody>
                    <a:bodyPr/>
                    <a:lstStyle/>
                    <a:p>
                      <a:endParaRPr/>
                    </a:p>
                  </a:txBody>
                  <a:tcPr marL="0" marR="0" marT="128905" marB="0">
                    <a:lnL w="12700">
                      <a:solidFill>
                        <a:srgbClr val="FFFFFF"/>
                      </a:solidFill>
                      <a:prstDash val="solid"/>
                    </a:lnL>
                    <a:lnT w="12700">
                      <a:solidFill>
                        <a:srgbClr val="FFFFFF"/>
                      </a:solidFill>
                      <a:prstDash val="solid"/>
                    </a:lnT>
                    <a:lnB w="12700">
                      <a:solidFill>
                        <a:srgbClr val="FFFFFF"/>
                      </a:solidFill>
                      <a:prstDash val="solid"/>
                    </a:lnB>
                    <a:solidFill>
                      <a:srgbClr val="E9ECF4"/>
                    </a:solidFill>
                  </a:tcPr>
                </a:tc>
                <a:tc vMerge="1">
                  <a:txBody>
                    <a:bodyPr/>
                    <a:lstStyle/>
                    <a:p>
                      <a:endParaRPr/>
                    </a:p>
                  </a:txBody>
                  <a:tcPr marL="0" marR="0" marT="0" marB="0">
                    <a:lnT w="12700">
                      <a:solidFill>
                        <a:srgbClr val="FFFFFF"/>
                      </a:solidFill>
                      <a:prstDash val="solid"/>
                    </a:lnT>
                    <a:lnB w="12700">
                      <a:solidFill>
                        <a:srgbClr val="FFFFFF"/>
                      </a:solidFill>
                      <a:prstDash val="solid"/>
                    </a:lnB>
                    <a:solidFill>
                      <a:srgbClr val="FFFFFF"/>
                    </a:solidFill>
                  </a:tcPr>
                </a:tc>
                <a:tc>
                  <a:txBody>
                    <a:bodyPr/>
                    <a:lstStyle/>
                    <a:p>
                      <a:pPr marL="3175">
                        <a:lnSpc>
                          <a:spcPct val="100000"/>
                        </a:lnSpc>
                        <a:spcBef>
                          <a:spcPts val="1780"/>
                        </a:spcBef>
                      </a:pPr>
                      <a:r>
                        <a:rPr sz="1300" b="1" dirty="0">
                          <a:latin typeface="Calibri"/>
                          <a:cs typeface="Calibri"/>
                        </a:rPr>
                        <a:t>Highlight</a:t>
                      </a:r>
                      <a:r>
                        <a:rPr sz="1300" b="1" spc="-55" dirty="0">
                          <a:latin typeface="Calibri"/>
                          <a:cs typeface="Calibri"/>
                        </a:rPr>
                        <a:t> </a:t>
                      </a:r>
                      <a:r>
                        <a:rPr sz="1300" b="1" dirty="0">
                          <a:latin typeface="Calibri"/>
                          <a:cs typeface="Calibri"/>
                        </a:rPr>
                        <a:t>2:</a:t>
                      </a:r>
                      <a:r>
                        <a:rPr sz="1300" b="1" spc="370" dirty="0">
                          <a:latin typeface="Calibri"/>
                          <a:cs typeface="Calibri"/>
                        </a:rPr>
                        <a:t> </a:t>
                      </a:r>
                      <a:r>
                        <a:rPr sz="1300" b="1" spc="-35" dirty="0">
                          <a:latin typeface="Calibri"/>
                          <a:cs typeface="Calibri"/>
                        </a:rPr>
                        <a:t>Taxes </a:t>
                      </a:r>
                      <a:r>
                        <a:rPr sz="1300" b="1" dirty="0">
                          <a:latin typeface="Calibri"/>
                          <a:cs typeface="Calibri"/>
                        </a:rPr>
                        <a:t>from</a:t>
                      </a:r>
                      <a:r>
                        <a:rPr sz="1300" b="1" spc="-40" dirty="0">
                          <a:latin typeface="Calibri"/>
                          <a:cs typeface="Calibri"/>
                        </a:rPr>
                        <a:t> </a:t>
                      </a:r>
                      <a:r>
                        <a:rPr sz="1300" b="1" dirty="0">
                          <a:latin typeface="Calibri"/>
                          <a:cs typeface="Calibri"/>
                        </a:rPr>
                        <a:t>VIEDC</a:t>
                      </a:r>
                      <a:r>
                        <a:rPr sz="1300" b="1" spc="-50" dirty="0">
                          <a:latin typeface="Calibri"/>
                          <a:cs typeface="Calibri"/>
                        </a:rPr>
                        <a:t> </a:t>
                      </a:r>
                      <a:r>
                        <a:rPr sz="1300" b="1" dirty="0">
                          <a:latin typeface="Calibri"/>
                          <a:cs typeface="Calibri"/>
                        </a:rPr>
                        <a:t>Beneficiary</a:t>
                      </a:r>
                      <a:r>
                        <a:rPr sz="1300" b="1" spc="-35" dirty="0">
                          <a:latin typeface="Calibri"/>
                          <a:cs typeface="Calibri"/>
                        </a:rPr>
                        <a:t> </a:t>
                      </a:r>
                      <a:r>
                        <a:rPr sz="1300" b="1" spc="-10" dirty="0">
                          <a:latin typeface="Calibri"/>
                          <a:cs typeface="Calibri"/>
                        </a:rPr>
                        <a:t>Operations’</a:t>
                      </a:r>
                      <a:r>
                        <a:rPr sz="1300" b="1" spc="-60" dirty="0">
                          <a:latin typeface="Calibri"/>
                          <a:cs typeface="Calibri"/>
                        </a:rPr>
                        <a:t> </a:t>
                      </a:r>
                      <a:r>
                        <a:rPr sz="1300" b="1" spc="-10" dirty="0">
                          <a:latin typeface="Calibri"/>
                          <a:cs typeface="Calibri"/>
                        </a:rPr>
                        <a:t>Income</a:t>
                      </a:r>
                      <a:endParaRPr sz="1300">
                        <a:latin typeface="Calibri"/>
                        <a:cs typeface="Calibri"/>
                      </a:endParaRPr>
                    </a:p>
                  </a:txBody>
                  <a:tcPr marL="0" marR="0" marT="150707" marB="0">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2"/>
                  </a:ext>
                </a:extLst>
              </a:tr>
              <a:tr h="411903">
                <a:tc rowSpan="2">
                  <a:txBody>
                    <a:bodyPr/>
                    <a:lstStyle/>
                    <a:p>
                      <a:pPr>
                        <a:lnSpc>
                          <a:spcPct val="100000"/>
                        </a:lnSpc>
                        <a:spcBef>
                          <a:spcPts val="865"/>
                        </a:spcBef>
                      </a:pPr>
                      <a:endParaRPr sz="1300" dirty="0">
                        <a:latin typeface="Times New Roman"/>
                        <a:cs typeface="Times New Roman"/>
                      </a:endParaRPr>
                    </a:p>
                    <a:p>
                      <a:pPr algn="ctr">
                        <a:lnSpc>
                          <a:spcPct val="100000"/>
                        </a:lnSpc>
                      </a:pPr>
                      <a:r>
                        <a:rPr sz="1300" b="1" spc="-35" dirty="0">
                          <a:latin typeface="Calibri"/>
                          <a:cs typeface="Calibri"/>
                        </a:rPr>
                        <a:t>FY:</a:t>
                      </a:r>
                      <a:r>
                        <a:rPr sz="1300" b="1" spc="-60" dirty="0">
                          <a:latin typeface="Calibri"/>
                          <a:cs typeface="Calibri"/>
                        </a:rPr>
                        <a:t> </a:t>
                      </a:r>
                      <a:r>
                        <a:rPr sz="1300" b="1" spc="-25" dirty="0">
                          <a:latin typeface="Calibri"/>
                          <a:cs typeface="Calibri"/>
                        </a:rPr>
                        <a:t>27</a:t>
                      </a:r>
                      <a:endParaRPr sz="1300" dirty="0">
                        <a:latin typeface="Calibri"/>
                        <a:cs typeface="Calibri"/>
                      </a:endParaRPr>
                    </a:p>
                  </a:txBody>
                  <a:tcPr marL="0" marR="0" marT="7323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rowSpan="2">
                  <a:txBody>
                    <a:bodyPr/>
                    <a:lstStyle/>
                    <a:p>
                      <a:pPr>
                        <a:lnSpc>
                          <a:spcPct val="100000"/>
                        </a:lnSpc>
                        <a:spcBef>
                          <a:spcPts val="865"/>
                        </a:spcBef>
                      </a:pPr>
                      <a:endParaRPr sz="1300" dirty="0">
                        <a:latin typeface="Times New Roman"/>
                        <a:cs typeface="Times New Roman"/>
                      </a:endParaRPr>
                    </a:p>
                    <a:p>
                      <a:pPr marL="9525">
                        <a:lnSpc>
                          <a:spcPct val="100000"/>
                        </a:lnSpc>
                      </a:pPr>
                      <a:r>
                        <a:rPr sz="1300" b="1" spc="-20" dirty="0">
                          <a:latin typeface="Calibri"/>
                          <a:cs typeface="Calibri"/>
                        </a:rPr>
                        <a:t>$10M</a:t>
                      </a:r>
                      <a:endParaRPr sz="1300" dirty="0">
                        <a:latin typeface="Calibri"/>
                        <a:cs typeface="Calibri"/>
                      </a:endParaRPr>
                    </a:p>
                  </a:txBody>
                  <a:tcPr marL="0" marR="0" marT="73237" marB="0">
                    <a:lnL w="12700">
                      <a:solidFill>
                        <a:srgbClr val="FFFFFF"/>
                      </a:solidFill>
                      <a:prstDash val="solid"/>
                    </a:lnL>
                    <a:lnT w="12700">
                      <a:solidFill>
                        <a:srgbClr val="FFFFFF"/>
                      </a:solidFill>
                      <a:prstDash val="solid"/>
                    </a:lnT>
                    <a:lnB w="12700">
                      <a:solidFill>
                        <a:srgbClr val="FFFFFF"/>
                      </a:solidFill>
                      <a:prstDash val="solid"/>
                    </a:lnB>
                    <a:solidFill>
                      <a:srgbClr val="E9ECF4"/>
                    </a:solidFill>
                  </a:tcPr>
                </a:tc>
                <a:tc vMerge="1">
                  <a:txBody>
                    <a:bodyPr/>
                    <a:lstStyle/>
                    <a:p>
                      <a:endParaRPr/>
                    </a:p>
                  </a:txBody>
                  <a:tcPr marL="0" marR="0" marT="0" marB="0">
                    <a:lnT w="12700">
                      <a:solidFill>
                        <a:srgbClr val="FFFFFF"/>
                      </a:solidFill>
                      <a:prstDash val="solid"/>
                    </a:lnT>
                    <a:lnB w="12700">
                      <a:solidFill>
                        <a:srgbClr val="FFFFFF"/>
                      </a:solidFill>
                      <a:prstDash val="solid"/>
                    </a:lnB>
                    <a:solidFill>
                      <a:srgbClr val="FFFFFF"/>
                    </a:solidFill>
                  </a:tcPr>
                </a:tc>
                <a:tc>
                  <a:txBody>
                    <a:bodyPr/>
                    <a:lstStyle/>
                    <a:p>
                      <a:pPr>
                        <a:lnSpc>
                          <a:spcPct val="100000"/>
                        </a:lnSpc>
                        <a:spcBef>
                          <a:spcPts val="40"/>
                        </a:spcBef>
                      </a:pPr>
                      <a:endParaRPr sz="1300">
                        <a:latin typeface="Times New Roman"/>
                        <a:cs typeface="Times New Roman"/>
                      </a:endParaRPr>
                    </a:p>
                    <a:p>
                      <a:pPr marL="3175">
                        <a:lnSpc>
                          <a:spcPct val="100000"/>
                        </a:lnSpc>
                        <a:spcBef>
                          <a:spcPts val="5"/>
                        </a:spcBef>
                      </a:pPr>
                      <a:r>
                        <a:rPr sz="1300" b="1" dirty="0">
                          <a:latin typeface="Calibri"/>
                          <a:cs typeface="Calibri"/>
                        </a:rPr>
                        <a:t>Highlight</a:t>
                      </a:r>
                      <a:r>
                        <a:rPr sz="1300" b="1" spc="-45" dirty="0">
                          <a:latin typeface="Calibri"/>
                          <a:cs typeface="Calibri"/>
                        </a:rPr>
                        <a:t> </a:t>
                      </a:r>
                      <a:r>
                        <a:rPr sz="1300" b="1" dirty="0">
                          <a:latin typeface="Calibri"/>
                          <a:cs typeface="Calibri"/>
                        </a:rPr>
                        <a:t>3:</a:t>
                      </a:r>
                      <a:r>
                        <a:rPr sz="1300" b="1" spc="390" dirty="0">
                          <a:latin typeface="Calibri"/>
                          <a:cs typeface="Calibri"/>
                        </a:rPr>
                        <a:t> </a:t>
                      </a:r>
                      <a:r>
                        <a:rPr sz="1300" b="1" spc="-35" dirty="0">
                          <a:latin typeface="Calibri"/>
                          <a:cs typeface="Calibri"/>
                        </a:rPr>
                        <a:t>Taxes</a:t>
                      </a:r>
                      <a:r>
                        <a:rPr sz="1300" b="1" spc="-25" dirty="0">
                          <a:latin typeface="Calibri"/>
                          <a:cs typeface="Calibri"/>
                        </a:rPr>
                        <a:t> </a:t>
                      </a:r>
                      <a:r>
                        <a:rPr sz="1300" b="1" dirty="0">
                          <a:latin typeface="Calibri"/>
                          <a:cs typeface="Calibri"/>
                        </a:rPr>
                        <a:t>on</a:t>
                      </a:r>
                      <a:r>
                        <a:rPr sz="1300" b="1" spc="-35" dirty="0">
                          <a:latin typeface="Calibri"/>
                          <a:cs typeface="Calibri"/>
                        </a:rPr>
                        <a:t> </a:t>
                      </a:r>
                      <a:r>
                        <a:rPr sz="1300" b="1" dirty="0">
                          <a:latin typeface="Calibri"/>
                          <a:cs typeface="Calibri"/>
                        </a:rPr>
                        <a:t>VIEDC</a:t>
                      </a:r>
                      <a:r>
                        <a:rPr sz="1300" b="1" spc="-25" dirty="0">
                          <a:latin typeface="Calibri"/>
                          <a:cs typeface="Calibri"/>
                        </a:rPr>
                        <a:t> </a:t>
                      </a:r>
                      <a:r>
                        <a:rPr sz="1300" b="1" dirty="0">
                          <a:latin typeface="Calibri"/>
                          <a:cs typeface="Calibri"/>
                        </a:rPr>
                        <a:t>Beneficiary</a:t>
                      </a:r>
                      <a:r>
                        <a:rPr sz="1300" b="1" spc="-25" dirty="0">
                          <a:latin typeface="Calibri"/>
                          <a:cs typeface="Calibri"/>
                        </a:rPr>
                        <a:t> </a:t>
                      </a:r>
                      <a:r>
                        <a:rPr sz="1300" b="1" dirty="0">
                          <a:latin typeface="Calibri"/>
                          <a:cs typeface="Calibri"/>
                        </a:rPr>
                        <a:t>Principals’</a:t>
                      </a:r>
                      <a:r>
                        <a:rPr sz="1300" b="1" spc="-55" dirty="0">
                          <a:latin typeface="Calibri"/>
                          <a:cs typeface="Calibri"/>
                        </a:rPr>
                        <a:t> </a:t>
                      </a:r>
                      <a:r>
                        <a:rPr sz="1300" b="1" dirty="0">
                          <a:latin typeface="Calibri"/>
                          <a:cs typeface="Calibri"/>
                        </a:rPr>
                        <a:t>Global</a:t>
                      </a:r>
                      <a:r>
                        <a:rPr sz="1300" b="1" spc="-40" dirty="0">
                          <a:latin typeface="Calibri"/>
                          <a:cs typeface="Calibri"/>
                        </a:rPr>
                        <a:t> </a:t>
                      </a:r>
                      <a:r>
                        <a:rPr sz="1300" b="1" spc="-10" dirty="0">
                          <a:latin typeface="Calibri"/>
                          <a:cs typeface="Calibri"/>
                        </a:rPr>
                        <a:t>Income</a:t>
                      </a:r>
                      <a:endParaRPr sz="1300">
                        <a:latin typeface="Calibri"/>
                        <a:cs typeface="Calibri"/>
                      </a:endParaRPr>
                    </a:p>
                  </a:txBody>
                  <a:tcPr marL="0" marR="0" marT="3387" marB="0">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3"/>
                  </a:ext>
                </a:extLst>
              </a:tr>
              <a:tr h="341630">
                <a:tc vMerge="1">
                  <a:txBody>
                    <a:bodyPr/>
                    <a:lstStyle/>
                    <a:p>
                      <a:endParaRPr/>
                    </a:p>
                  </a:txBody>
                  <a:tcPr marL="0" marR="0" marT="1098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vMerge="1">
                  <a:txBody>
                    <a:bodyPr/>
                    <a:lstStyle/>
                    <a:p>
                      <a:endParaRPr/>
                    </a:p>
                  </a:txBody>
                  <a:tcPr marL="0" marR="0" marT="109855" marB="0">
                    <a:lnL w="12700">
                      <a:solidFill>
                        <a:srgbClr val="FFFFFF"/>
                      </a:solidFill>
                      <a:prstDash val="solid"/>
                    </a:lnL>
                    <a:lnT w="12700">
                      <a:solidFill>
                        <a:srgbClr val="FFFFFF"/>
                      </a:solidFill>
                      <a:prstDash val="solid"/>
                    </a:lnT>
                    <a:lnB w="12700">
                      <a:solidFill>
                        <a:srgbClr val="FFFFFF"/>
                      </a:solidFill>
                      <a:prstDash val="solid"/>
                    </a:lnB>
                    <a:solidFill>
                      <a:srgbClr val="E9ECF4"/>
                    </a:solidFill>
                  </a:tcPr>
                </a:tc>
                <a:tc vMerge="1">
                  <a:txBody>
                    <a:bodyPr/>
                    <a:lstStyle/>
                    <a:p>
                      <a:endParaRPr/>
                    </a:p>
                  </a:txBody>
                  <a:tcPr marL="0" marR="0" marT="0" marB="0">
                    <a:lnT w="12700">
                      <a:solidFill>
                        <a:srgbClr val="FFFFFF"/>
                      </a:solidFill>
                      <a:prstDash val="solid"/>
                    </a:lnT>
                    <a:lnB w="12700">
                      <a:solidFill>
                        <a:srgbClr val="FFFFFF"/>
                      </a:solidFill>
                      <a:prstDash val="solid"/>
                    </a:lnB>
                    <a:solidFill>
                      <a:srgbClr val="FFFFFF"/>
                    </a:solidFill>
                  </a:tcPr>
                </a:tc>
                <a:tc>
                  <a:txBody>
                    <a:bodyPr/>
                    <a:lstStyle/>
                    <a:p>
                      <a:pPr>
                        <a:lnSpc>
                          <a:spcPct val="100000"/>
                        </a:lnSpc>
                      </a:pPr>
                      <a:endParaRPr sz="1400" dirty="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4"/>
                  </a:ext>
                </a:extLst>
              </a:tr>
            </a:tbl>
          </a:graphicData>
        </a:graphic>
      </p:graphicFrame>
      <p:pic>
        <p:nvPicPr>
          <p:cNvPr id="12" name="object 5">
            <a:extLst>
              <a:ext uri="{FF2B5EF4-FFF2-40B4-BE49-F238E27FC236}">
                <a16:creationId xmlns:a16="http://schemas.microsoft.com/office/drawing/2014/main" id="{51E9F15E-3B58-ED08-2BC5-F067DA85C889}"/>
              </a:ext>
            </a:extLst>
          </p:cNvPr>
          <p:cNvPicPr/>
          <p:nvPr/>
        </p:nvPicPr>
        <p:blipFill>
          <a:blip r:embed="rId5" cstate="print"/>
          <a:stretch>
            <a:fillRect/>
          </a:stretch>
        </p:blipFill>
        <p:spPr>
          <a:xfrm>
            <a:off x="5280915" y="5501742"/>
            <a:ext cx="1182887" cy="929881"/>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1731433"/>
          </a:xfrm>
          <a:custGeom>
            <a:avLst/>
            <a:gdLst/>
            <a:ahLst/>
            <a:cxnLst/>
            <a:rect l="l" t="t" r="r" b="b"/>
            <a:pathLst>
              <a:path w="18288000" h="2597150">
                <a:moveTo>
                  <a:pt x="1295400" y="1249946"/>
                </a:moveTo>
                <a:lnTo>
                  <a:pt x="0" y="1249946"/>
                </a:lnTo>
                <a:lnTo>
                  <a:pt x="0" y="2597023"/>
                </a:lnTo>
                <a:lnTo>
                  <a:pt x="1295400" y="2597023"/>
                </a:lnTo>
                <a:lnTo>
                  <a:pt x="1295400" y="1249946"/>
                </a:lnTo>
                <a:close/>
              </a:path>
              <a:path w="18288000" h="2597150">
                <a:moveTo>
                  <a:pt x="18288000" y="0"/>
                </a:moveTo>
                <a:lnTo>
                  <a:pt x="16992600" y="0"/>
                </a:lnTo>
                <a:lnTo>
                  <a:pt x="16992600" y="1106678"/>
                </a:lnTo>
                <a:lnTo>
                  <a:pt x="18288000" y="1106678"/>
                </a:lnTo>
                <a:lnTo>
                  <a:pt x="18288000" y="0"/>
                </a:lnTo>
                <a:close/>
              </a:path>
            </a:pathLst>
          </a:custGeom>
          <a:solidFill>
            <a:srgbClr val="EE9F38"/>
          </a:solidFill>
        </p:spPr>
        <p:txBody>
          <a:bodyPr wrap="square" lIns="0" tIns="0" rIns="0" bIns="0" rtlCol="0"/>
          <a:lstStyle/>
          <a:p>
            <a:pPr defTabSz="609630"/>
            <a:endParaRPr sz="1200" kern="0">
              <a:solidFill>
                <a:sysClr val="windowText" lastClr="000000"/>
              </a:solidFill>
            </a:endParaRPr>
          </a:p>
        </p:txBody>
      </p:sp>
      <p:sp>
        <p:nvSpPr>
          <p:cNvPr id="3" name="object 3" descr="$PPTXTitle"/>
          <p:cNvSpPr txBox="1">
            <a:spLocks noGrp="1"/>
          </p:cNvSpPr>
          <p:nvPr>
            <p:ph type="title"/>
          </p:nvPr>
        </p:nvSpPr>
        <p:spPr>
          <a:xfrm>
            <a:off x="924109" y="388316"/>
            <a:ext cx="10089788" cy="1401144"/>
          </a:xfrm>
          <a:prstGeom prst="rect">
            <a:avLst/>
          </a:prstGeom>
        </p:spPr>
        <p:txBody>
          <a:bodyPr vert="horz" wrap="square" lIns="0" tIns="81398" rIns="0" bIns="0" rtlCol="0">
            <a:spAutoFit/>
          </a:bodyPr>
          <a:lstStyle/>
          <a:p>
            <a:pPr marL="2963" algn="ctr">
              <a:lnSpc>
                <a:spcPts val="5273"/>
              </a:lnSpc>
              <a:spcBef>
                <a:spcPts val="67"/>
              </a:spcBef>
            </a:pPr>
            <a:r>
              <a:rPr spc="183" dirty="0"/>
              <a:t>FY</a:t>
            </a:r>
            <a:r>
              <a:rPr spc="-390" dirty="0"/>
              <a:t> </a:t>
            </a:r>
            <a:r>
              <a:rPr spc="220" dirty="0"/>
              <a:t>2026-</a:t>
            </a:r>
            <a:r>
              <a:rPr spc="190" dirty="0"/>
              <a:t>2027</a:t>
            </a:r>
          </a:p>
          <a:p>
            <a:pPr marL="423" algn="ctr">
              <a:lnSpc>
                <a:spcPts val="5273"/>
              </a:lnSpc>
            </a:pPr>
            <a:r>
              <a:rPr spc="323" dirty="0"/>
              <a:t>EDA</a:t>
            </a:r>
            <a:r>
              <a:rPr spc="-380" dirty="0"/>
              <a:t> </a:t>
            </a:r>
            <a:r>
              <a:rPr spc="43" dirty="0"/>
              <a:t>Generated</a:t>
            </a:r>
            <a:r>
              <a:rPr spc="-377" dirty="0"/>
              <a:t> </a:t>
            </a:r>
            <a:r>
              <a:rPr spc="67" dirty="0"/>
              <a:t>Revenues</a:t>
            </a:r>
          </a:p>
        </p:txBody>
      </p:sp>
      <p:pic>
        <p:nvPicPr>
          <p:cNvPr id="4" name="object 4"/>
          <p:cNvPicPr/>
          <p:nvPr/>
        </p:nvPicPr>
        <p:blipFill>
          <a:blip r:embed="rId2" cstate="print"/>
          <a:stretch>
            <a:fillRect/>
          </a:stretch>
        </p:blipFill>
        <p:spPr>
          <a:xfrm>
            <a:off x="1709505" y="2108030"/>
            <a:ext cx="4394962" cy="4191728"/>
          </a:xfrm>
          <a:prstGeom prst="rect">
            <a:avLst/>
          </a:prstGeom>
        </p:spPr>
      </p:pic>
      <p:sp>
        <p:nvSpPr>
          <p:cNvPr id="5" name="object 5"/>
          <p:cNvSpPr txBox="1"/>
          <p:nvPr/>
        </p:nvSpPr>
        <p:spPr>
          <a:xfrm>
            <a:off x="2941828" y="2957406"/>
            <a:ext cx="1931670" cy="816463"/>
          </a:xfrm>
          <a:prstGeom prst="rect">
            <a:avLst/>
          </a:prstGeom>
        </p:spPr>
        <p:txBody>
          <a:bodyPr vert="horz" wrap="square" lIns="0" tIns="8467" rIns="0" bIns="0" rtlCol="0">
            <a:spAutoFit/>
          </a:bodyPr>
          <a:lstStyle/>
          <a:p>
            <a:pPr algn="ctr" defTabSz="609630">
              <a:spcBef>
                <a:spcPts val="67"/>
              </a:spcBef>
            </a:pPr>
            <a:r>
              <a:rPr sz="2400" b="1" kern="0" spc="-13" dirty="0">
                <a:solidFill>
                  <a:srgbClr val="FFFFFF"/>
                </a:solidFill>
                <a:latin typeface="Calibri"/>
                <a:cs typeface="Calibri"/>
              </a:rPr>
              <a:t>$10M</a:t>
            </a:r>
            <a:endParaRPr sz="2400" kern="0" dirty="0">
              <a:solidFill>
                <a:sysClr val="windowText" lastClr="000000"/>
              </a:solidFill>
              <a:latin typeface="Calibri"/>
              <a:cs typeface="Calibri"/>
            </a:endParaRPr>
          </a:p>
          <a:p>
            <a:pPr algn="ctr" defTabSz="609630">
              <a:spcBef>
                <a:spcPts val="1487"/>
              </a:spcBef>
            </a:pPr>
            <a:r>
              <a:rPr sz="1600" b="1" kern="0" spc="-7" dirty="0">
                <a:solidFill>
                  <a:srgbClr val="FFFFFF"/>
                </a:solidFill>
                <a:latin typeface="Calibri"/>
                <a:cs typeface="Calibri"/>
              </a:rPr>
              <a:t>($5M-</a:t>
            </a:r>
            <a:r>
              <a:rPr sz="1600" b="1" kern="0" spc="-73" dirty="0">
                <a:solidFill>
                  <a:srgbClr val="FFFFFF"/>
                </a:solidFill>
                <a:latin typeface="Calibri"/>
                <a:cs typeface="Calibri"/>
              </a:rPr>
              <a:t>Yr.</a:t>
            </a:r>
            <a:r>
              <a:rPr sz="1600" b="1" kern="0" spc="3" dirty="0">
                <a:solidFill>
                  <a:srgbClr val="FFFFFF"/>
                </a:solidFill>
                <a:latin typeface="Calibri"/>
                <a:cs typeface="Calibri"/>
              </a:rPr>
              <a:t> </a:t>
            </a:r>
            <a:r>
              <a:rPr sz="1600" b="1" kern="0" dirty="0">
                <a:solidFill>
                  <a:srgbClr val="FFFFFF"/>
                </a:solidFill>
                <a:latin typeface="Calibri"/>
                <a:cs typeface="Calibri"/>
              </a:rPr>
              <a:t>1</a:t>
            </a:r>
            <a:r>
              <a:rPr sz="1600" b="1" kern="0" spc="-13" dirty="0">
                <a:solidFill>
                  <a:srgbClr val="FFFFFF"/>
                </a:solidFill>
                <a:latin typeface="Calibri"/>
                <a:cs typeface="Calibri"/>
              </a:rPr>
              <a:t> </a:t>
            </a:r>
            <a:r>
              <a:rPr sz="1600" b="1" kern="0" dirty="0">
                <a:solidFill>
                  <a:srgbClr val="FFFFFF"/>
                </a:solidFill>
                <a:latin typeface="Calibri"/>
                <a:cs typeface="Calibri"/>
              </a:rPr>
              <a:t>+</a:t>
            </a:r>
            <a:r>
              <a:rPr sz="1600" b="1" kern="0" spc="-7" dirty="0">
                <a:solidFill>
                  <a:srgbClr val="FFFFFF"/>
                </a:solidFill>
                <a:latin typeface="Calibri"/>
                <a:cs typeface="Calibri"/>
              </a:rPr>
              <a:t> $5M-</a:t>
            </a:r>
            <a:r>
              <a:rPr sz="1600" b="1" kern="0" spc="-76" dirty="0">
                <a:solidFill>
                  <a:srgbClr val="FFFFFF"/>
                </a:solidFill>
                <a:latin typeface="Calibri"/>
                <a:cs typeface="Calibri"/>
              </a:rPr>
              <a:t>Yr.</a:t>
            </a:r>
            <a:r>
              <a:rPr sz="1600" b="1" kern="0" spc="-3" dirty="0">
                <a:solidFill>
                  <a:srgbClr val="FFFFFF"/>
                </a:solidFill>
                <a:latin typeface="Calibri"/>
                <a:cs typeface="Calibri"/>
              </a:rPr>
              <a:t> </a:t>
            </a:r>
            <a:r>
              <a:rPr sz="1600" b="1" kern="0" spc="-17" dirty="0">
                <a:solidFill>
                  <a:srgbClr val="FFFFFF"/>
                </a:solidFill>
                <a:latin typeface="Calibri"/>
                <a:cs typeface="Calibri"/>
              </a:rPr>
              <a:t>2)</a:t>
            </a:r>
            <a:endParaRPr sz="1600" kern="0" dirty="0">
              <a:solidFill>
                <a:sysClr val="windowText" lastClr="000000"/>
              </a:solidFill>
              <a:latin typeface="Calibri"/>
              <a:cs typeface="Calibri"/>
            </a:endParaRPr>
          </a:p>
        </p:txBody>
      </p:sp>
      <p:sp>
        <p:nvSpPr>
          <p:cNvPr id="6" name="object 6"/>
          <p:cNvSpPr txBox="1"/>
          <p:nvPr/>
        </p:nvSpPr>
        <p:spPr>
          <a:xfrm>
            <a:off x="3405886" y="4464388"/>
            <a:ext cx="1002877" cy="1116545"/>
          </a:xfrm>
          <a:prstGeom prst="rect">
            <a:avLst/>
          </a:prstGeom>
        </p:spPr>
        <p:txBody>
          <a:bodyPr vert="horz" wrap="square" lIns="0" tIns="8467" rIns="0" bIns="0" rtlCol="0">
            <a:spAutoFit/>
          </a:bodyPr>
          <a:lstStyle/>
          <a:p>
            <a:pPr algn="ctr" defTabSz="609630">
              <a:spcBef>
                <a:spcPts val="67"/>
              </a:spcBef>
            </a:pPr>
            <a:r>
              <a:rPr sz="2400" b="1" kern="0" spc="-33" dirty="0">
                <a:solidFill>
                  <a:srgbClr val="FFFFFF"/>
                </a:solidFill>
                <a:latin typeface="Calibri"/>
                <a:cs typeface="Calibri"/>
              </a:rPr>
              <a:t>Year</a:t>
            </a:r>
            <a:r>
              <a:rPr sz="2400" b="1" kern="0" spc="-97" dirty="0">
                <a:solidFill>
                  <a:srgbClr val="FFFFFF"/>
                </a:solidFill>
                <a:latin typeface="Calibri"/>
                <a:cs typeface="Calibri"/>
              </a:rPr>
              <a:t> </a:t>
            </a:r>
            <a:r>
              <a:rPr sz="2400" b="1" kern="0" spc="-17" dirty="0">
                <a:solidFill>
                  <a:srgbClr val="FFFFFF"/>
                </a:solidFill>
                <a:latin typeface="Calibri"/>
                <a:cs typeface="Calibri"/>
              </a:rPr>
              <a:t>1:</a:t>
            </a:r>
            <a:endParaRPr sz="2400" kern="0" dirty="0">
              <a:solidFill>
                <a:sysClr val="windowText" lastClr="000000"/>
              </a:solidFill>
              <a:latin typeface="Calibri"/>
              <a:cs typeface="Calibri"/>
            </a:endParaRPr>
          </a:p>
          <a:p>
            <a:pPr algn="ctr" defTabSz="609630"/>
            <a:r>
              <a:rPr sz="2400" b="1" kern="0" dirty="0">
                <a:solidFill>
                  <a:srgbClr val="FFFFFF"/>
                </a:solidFill>
                <a:latin typeface="Calibri"/>
                <a:cs typeface="Calibri"/>
              </a:rPr>
              <a:t>FY</a:t>
            </a:r>
            <a:r>
              <a:rPr sz="2400" b="1" kern="0" spc="-27" dirty="0">
                <a:solidFill>
                  <a:srgbClr val="FFFFFF"/>
                </a:solidFill>
                <a:latin typeface="Calibri"/>
                <a:cs typeface="Calibri"/>
              </a:rPr>
              <a:t> </a:t>
            </a:r>
            <a:r>
              <a:rPr sz="2400" b="1" kern="0" spc="-13" dirty="0">
                <a:solidFill>
                  <a:srgbClr val="FFFFFF"/>
                </a:solidFill>
                <a:latin typeface="Calibri"/>
                <a:cs typeface="Calibri"/>
              </a:rPr>
              <a:t>2026</a:t>
            </a:r>
            <a:endParaRPr sz="2400" kern="0" dirty="0">
              <a:solidFill>
                <a:sysClr val="windowText" lastClr="000000"/>
              </a:solidFill>
              <a:latin typeface="Calibri"/>
              <a:cs typeface="Calibri"/>
            </a:endParaRPr>
          </a:p>
          <a:p>
            <a:pPr algn="ctr" defTabSz="609630"/>
            <a:r>
              <a:rPr sz="2400" b="1" kern="0" spc="-17" dirty="0">
                <a:solidFill>
                  <a:srgbClr val="FFFFFF"/>
                </a:solidFill>
                <a:latin typeface="Calibri"/>
                <a:cs typeface="Calibri"/>
              </a:rPr>
              <a:t>$5M</a:t>
            </a:r>
            <a:endParaRPr sz="2400" kern="0" dirty="0">
              <a:solidFill>
                <a:sysClr val="windowText" lastClr="000000"/>
              </a:solidFill>
              <a:latin typeface="Calibri"/>
              <a:cs typeface="Calibri"/>
            </a:endParaRPr>
          </a:p>
        </p:txBody>
      </p:sp>
      <p:sp>
        <p:nvSpPr>
          <p:cNvPr id="7" name="object 7"/>
          <p:cNvSpPr txBox="1"/>
          <p:nvPr/>
        </p:nvSpPr>
        <p:spPr>
          <a:xfrm>
            <a:off x="3406140" y="2225718"/>
            <a:ext cx="7522633" cy="954963"/>
          </a:xfrm>
          <a:prstGeom prst="rect">
            <a:avLst/>
          </a:prstGeom>
        </p:spPr>
        <p:txBody>
          <a:bodyPr vert="horz" wrap="square" lIns="0" tIns="8467" rIns="0" bIns="0" rtlCol="0">
            <a:spAutoFit/>
          </a:bodyPr>
          <a:lstStyle/>
          <a:p>
            <a:pPr marL="74510" defTabSz="609630">
              <a:spcBef>
                <a:spcPts val="67"/>
              </a:spcBef>
            </a:pPr>
            <a:r>
              <a:rPr sz="2400" b="1" kern="0" spc="-33" dirty="0">
                <a:solidFill>
                  <a:srgbClr val="FFFFFF"/>
                </a:solidFill>
                <a:latin typeface="Calibri"/>
                <a:cs typeface="Calibri"/>
              </a:rPr>
              <a:t>Year</a:t>
            </a:r>
            <a:r>
              <a:rPr sz="2400" b="1" kern="0" spc="-97" dirty="0">
                <a:solidFill>
                  <a:srgbClr val="FFFFFF"/>
                </a:solidFill>
                <a:latin typeface="Calibri"/>
                <a:cs typeface="Calibri"/>
              </a:rPr>
              <a:t> </a:t>
            </a:r>
            <a:r>
              <a:rPr sz="2400" b="1" kern="0" spc="-17" dirty="0">
                <a:solidFill>
                  <a:srgbClr val="FFFFFF"/>
                </a:solidFill>
                <a:latin typeface="Calibri"/>
                <a:cs typeface="Calibri"/>
              </a:rPr>
              <a:t>2:</a:t>
            </a:r>
            <a:endParaRPr sz="2400" kern="0" dirty="0">
              <a:solidFill>
                <a:sysClr val="windowText" lastClr="000000"/>
              </a:solidFill>
              <a:latin typeface="Calibri"/>
              <a:cs typeface="Calibri"/>
            </a:endParaRPr>
          </a:p>
          <a:p>
            <a:pPr marL="8467" defTabSz="609630">
              <a:lnSpc>
                <a:spcPts val="2797"/>
              </a:lnSpc>
            </a:pPr>
            <a:r>
              <a:rPr sz="2400" b="1" kern="0" dirty="0">
                <a:solidFill>
                  <a:srgbClr val="FFFFFF"/>
                </a:solidFill>
                <a:latin typeface="Calibri"/>
                <a:cs typeface="Calibri"/>
              </a:rPr>
              <a:t>FY </a:t>
            </a:r>
            <a:r>
              <a:rPr sz="2400" b="1" kern="0" spc="-13" dirty="0">
                <a:solidFill>
                  <a:srgbClr val="FFFFFF"/>
                </a:solidFill>
                <a:latin typeface="Calibri"/>
                <a:cs typeface="Calibri"/>
              </a:rPr>
              <a:t>2027</a:t>
            </a:r>
            <a:endParaRPr sz="2400" kern="0" dirty="0">
              <a:solidFill>
                <a:sysClr val="windowText" lastClr="000000"/>
              </a:solidFill>
              <a:latin typeface="Calibri"/>
              <a:cs typeface="Calibri"/>
            </a:endParaRPr>
          </a:p>
          <a:p>
            <a:pPr marL="3209450" defTabSz="609630">
              <a:lnSpc>
                <a:spcPts val="1677"/>
              </a:lnSpc>
              <a:tabLst>
                <a:tab pos="3618411" algn="l"/>
                <a:tab pos="3834745" algn="l"/>
                <a:tab pos="4390609" algn="l"/>
                <a:tab pos="4686957" algn="l"/>
                <a:tab pos="5042575" algn="l"/>
                <a:tab pos="6039575" algn="l"/>
                <a:tab pos="6455309" algn="l"/>
                <a:tab pos="6875700" algn="l"/>
                <a:tab pos="7183903" algn="l"/>
              </a:tabLst>
            </a:pPr>
            <a:r>
              <a:rPr sz="1467" b="1" kern="0" spc="-13" dirty="0">
                <a:solidFill>
                  <a:sysClr val="windowText" lastClr="000000"/>
                </a:solidFill>
                <a:latin typeface="Calibri"/>
                <a:cs typeface="Calibri"/>
              </a:rPr>
              <a:t>This</a:t>
            </a:r>
            <a:r>
              <a:rPr sz="1467" b="1" kern="0" dirty="0">
                <a:solidFill>
                  <a:sysClr val="windowText" lastClr="000000"/>
                </a:solidFill>
                <a:latin typeface="Calibri"/>
                <a:cs typeface="Calibri"/>
              </a:rPr>
              <a:t>	</a:t>
            </a:r>
            <a:r>
              <a:rPr sz="1467" b="1" kern="0" spc="-17" dirty="0">
                <a:solidFill>
                  <a:sysClr val="windowText" lastClr="000000"/>
                </a:solidFill>
                <a:latin typeface="Calibri"/>
                <a:cs typeface="Calibri"/>
              </a:rPr>
              <a:t>is</a:t>
            </a:r>
            <a:r>
              <a:rPr sz="1467" b="1" kern="0" dirty="0">
                <a:solidFill>
                  <a:sysClr val="windowText" lastClr="000000"/>
                </a:solidFill>
                <a:latin typeface="Calibri"/>
                <a:cs typeface="Calibri"/>
              </a:rPr>
              <a:t>	</a:t>
            </a:r>
            <a:r>
              <a:rPr sz="1467" b="1" kern="0" spc="-13" dirty="0">
                <a:solidFill>
                  <a:sysClr val="windowText" lastClr="000000"/>
                </a:solidFill>
                <a:latin typeface="Calibri"/>
                <a:cs typeface="Calibri"/>
              </a:rPr>
              <a:t>based</a:t>
            </a:r>
            <a:r>
              <a:rPr sz="1467" b="1" kern="0" dirty="0">
                <a:solidFill>
                  <a:sysClr val="windowText" lastClr="000000"/>
                </a:solidFill>
                <a:latin typeface="Calibri"/>
                <a:cs typeface="Calibri"/>
              </a:rPr>
              <a:t>	</a:t>
            </a:r>
            <a:r>
              <a:rPr sz="1467" b="1" kern="0" spc="-17" dirty="0">
                <a:solidFill>
                  <a:sysClr val="windowText" lastClr="000000"/>
                </a:solidFill>
                <a:latin typeface="Calibri"/>
                <a:cs typeface="Calibri"/>
              </a:rPr>
              <a:t>on</a:t>
            </a:r>
            <a:r>
              <a:rPr sz="1467" b="1" kern="0" dirty="0">
                <a:solidFill>
                  <a:sysClr val="windowText" lastClr="000000"/>
                </a:solidFill>
                <a:latin typeface="Calibri"/>
                <a:cs typeface="Calibri"/>
              </a:rPr>
              <a:t>	</a:t>
            </a:r>
            <a:r>
              <a:rPr sz="1467" b="1" kern="0" spc="-17" dirty="0">
                <a:solidFill>
                  <a:sysClr val="windowText" lastClr="000000"/>
                </a:solidFill>
                <a:latin typeface="Calibri"/>
                <a:cs typeface="Calibri"/>
              </a:rPr>
              <a:t>the</a:t>
            </a:r>
            <a:r>
              <a:rPr sz="1467" b="1" kern="0" dirty="0">
                <a:solidFill>
                  <a:sysClr val="windowText" lastClr="000000"/>
                </a:solidFill>
                <a:latin typeface="Calibri"/>
                <a:cs typeface="Calibri"/>
              </a:rPr>
              <a:t>	</a:t>
            </a:r>
            <a:r>
              <a:rPr sz="1467" b="1" kern="0" spc="-7" dirty="0">
                <a:solidFill>
                  <a:sysClr val="windowText" lastClr="000000"/>
                </a:solidFill>
                <a:latin typeface="Calibri"/>
                <a:cs typeface="Calibri"/>
              </a:rPr>
              <a:t>assumption</a:t>
            </a:r>
            <a:r>
              <a:rPr sz="1467" b="1" kern="0" dirty="0">
                <a:solidFill>
                  <a:sysClr val="windowText" lastClr="000000"/>
                </a:solidFill>
                <a:latin typeface="Calibri"/>
                <a:cs typeface="Calibri"/>
              </a:rPr>
              <a:t>	</a:t>
            </a:r>
            <a:r>
              <a:rPr sz="1467" b="1" kern="0" spc="-13" dirty="0">
                <a:solidFill>
                  <a:sysClr val="windowText" lastClr="000000"/>
                </a:solidFill>
                <a:latin typeface="Calibri"/>
                <a:cs typeface="Calibri"/>
              </a:rPr>
              <a:t>that</a:t>
            </a:r>
            <a:r>
              <a:rPr sz="1467" b="1" kern="0" dirty="0">
                <a:solidFill>
                  <a:sysClr val="windowText" lastClr="000000"/>
                </a:solidFill>
                <a:latin typeface="Calibri"/>
                <a:cs typeface="Calibri"/>
              </a:rPr>
              <a:t>	</a:t>
            </a:r>
            <a:r>
              <a:rPr sz="1467" b="1" kern="0" spc="-13" dirty="0">
                <a:solidFill>
                  <a:sysClr val="windowText" lastClr="000000"/>
                </a:solidFill>
                <a:latin typeface="Calibri"/>
                <a:cs typeface="Calibri"/>
              </a:rPr>
              <a:t>four</a:t>
            </a:r>
            <a:r>
              <a:rPr sz="1467" b="1" kern="0" dirty="0">
                <a:solidFill>
                  <a:sysClr val="windowText" lastClr="000000"/>
                </a:solidFill>
                <a:latin typeface="Calibri"/>
                <a:cs typeface="Calibri"/>
              </a:rPr>
              <a:t>	</a:t>
            </a:r>
            <a:r>
              <a:rPr sz="1467" b="1" kern="0" spc="-17" dirty="0">
                <a:solidFill>
                  <a:sysClr val="windowText" lastClr="000000"/>
                </a:solidFill>
                <a:latin typeface="Calibri"/>
                <a:cs typeface="Calibri"/>
              </a:rPr>
              <a:t>(4)</a:t>
            </a:r>
            <a:r>
              <a:rPr sz="1467" b="1" kern="0" dirty="0">
                <a:solidFill>
                  <a:sysClr val="windowText" lastClr="000000"/>
                </a:solidFill>
                <a:latin typeface="Calibri"/>
                <a:cs typeface="Calibri"/>
              </a:rPr>
              <a:t>	</a:t>
            </a:r>
            <a:r>
              <a:rPr sz="1467" b="1" kern="0" spc="-17" dirty="0">
                <a:solidFill>
                  <a:sysClr val="windowText" lastClr="000000"/>
                </a:solidFill>
                <a:latin typeface="Calibri"/>
                <a:cs typeface="Calibri"/>
              </a:rPr>
              <a:t>new</a:t>
            </a:r>
            <a:endParaRPr sz="1467" kern="0" dirty="0">
              <a:solidFill>
                <a:sysClr val="windowText" lastClr="000000"/>
              </a:solidFill>
              <a:latin typeface="Calibri"/>
              <a:cs typeface="Calibri"/>
            </a:endParaRPr>
          </a:p>
        </p:txBody>
      </p:sp>
      <p:sp>
        <p:nvSpPr>
          <p:cNvPr id="8" name="object 8"/>
          <p:cNvSpPr txBox="1"/>
          <p:nvPr/>
        </p:nvSpPr>
        <p:spPr>
          <a:xfrm>
            <a:off x="6607302" y="3160437"/>
            <a:ext cx="4322657" cy="685423"/>
          </a:xfrm>
          <a:prstGeom prst="rect">
            <a:avLst/>
          </a:prstGeom>
        </p:spPr>
        <p:txBody>
          <a:bodyPr vert="horz" wrap="square" lIns="0" tIns="8043" rIns="0" bIns="0" rtlCol="0">
            <a:spAutoFit/>
          </a:bodyPr>
          <a:lstStyle/>
          <a:p>
            <a:pPr marL="8467" marR="3387" algn="just" defTabSz="609630">
              <a:spcBef>
                <a:spcPts val="63"/>
              </a:spcBef>
            </a:pPr>
            <a:r>
              <a:rPr sz="1467" b="1" kern="0" dirty="0">
                <a:solidFill>
                  <a:sysClr val="windowText" lastClr="000000"/>
                </a:solidFill>
                <a:latin typeface="Calibri"/>
                <a:cs typeface="Calibri"/>
              </a:rPr>
              <a:t>applicants</a:t>
            </a:r>
            <a:r>
              <a:rPr sz="1467" b="1" kern="0" spc="283" dirty="0">
                <a:solidFill>
                  <a:sysClr val="windowText" lastClr="000000"/>
                </a:solidFill>
                <a:latin typeface="Calibri"/>
                <a:cs typeface="Calibri"/>
              </a:rPr>
              <a:t> </a:t>
            </a:r>
            <a:r>
              <a:rPr sz="1467" b="1" kern="0" dirty="0">
                <a:solidFill>
                  <a:sysClr val="windowText" lastClr="000000"/>
                </a:solidFill>
                <a:latin typeface="Calibri"/>
                <a:cs typeface="Calibri"/>
              </a:rPr>
              <a:t>will</a:t>
            </a:r>
            <a:r>
              <a:rPr sz="1467" b="1" kern="0" spc="277" dirty="0">
                <a:solidFill>
                  <a:sysClr val="windowText" lastClr="000000"/>
                </a:solidFill>
                <a:latin typeface="Calibri"/>
                <a:cs typeface="Calibri"/>
              </a:rPr>
              <a:t> </a:t>
            </a:r>
            <a:r>
              <a:rPr sz="1467" b="1" kern="0" dirty="0">
                <a:solidFill>
                  <a:sysClr val="windowText" lastClr="000000"/>
                </a:solidFill>
                <a:latin typeface="Calibri"/>
                <a:cs typeface="Calibri"/>
              </a:rPr>
              <a:t>generate</a:t>
            </a:r>
            <a:r>
              <a:rPr sz="1467" b="1" kern="0" spc="280" dirty="0">
                <a:solidFill>
                  <a:sysClr val="windowText" lastClr="000000"/>
                </a:solidFill>
                <a:latin typeface="Calibri"/>
                <a:cs typeface="Calibri"/>
              </a:rPr>
              <a:t> </a:t>
            </a:r>
            <a:r>
              <a:rPr sz="1467" b="1" kern="0" dirty="0">
                <a:solidFill>
                  <a:sysClr val="windowText" lastClr="000000"/>
                </a:solidFill>
                <a:latin typeface="Calibri"/>
                <a:cs typeface="Calibri"/>
              </a:rPr>
              <a:t>an</a:t>
            </a:r>
            <a:r>
              <a:rPr sz="1467" b="1" kern="0" spc="280" dirty="0">
                <a:solidFill>
                  <a:sysClr val="windowText" lastClr="000000"/>
                </a:solidFill>
                <a:latin typeface="Calibri"/>
                <a:cs typeface="Calibri"/>
              </a:rPr>
              <a:t> </a:t>
            </a:r>
            <a:r>
              <a:rPr sz="1467" b="1" kern="0" dirty="0">
                <a:solidFill>
                  <a:sysClr val="windowText" lastClr="000000"/>
                </a:solidFill>
                <a:latin typeface="Calibri"/>
                <a:cs typeface="Calibri"/>
              </a:rPr>
              <a:t>estimated</a:t>
            </a:r>
            <a:r>
              <a:rPr sz="1467" b="1" kern="0" spc="273" dirty="0">
                <a:solidFill>
                  <a:sysClr val="windowText" lastClr="000000"/>
                </a:solidFill>
                <a:latin typeface="Calibri"/>
                <a:cs typeface="Calibri"/>
              </a:rPr>
              <a:t> </a:t>
            </a:r>
            <a:r>
              <a:rPr sz="1467" b="1" kern="0" dirty="0">
                <a:solidFill>
                  <a:sysClr val="windowText" lastClr="000000"/>
                </a:solidFill>
                <a:latin typeface="Calibri"/>
                <a:cs typeface="Calibri"/>
              </a:rPr>
              <a:t>$2.5M</a:t>
            </a:r>
            <a:r>
              <a:rPr sz="1467" b="1" kern="0" spc="283" dirty="0">
                <a:solidFill>
                  <a:sysClr val="windowText" lastClr="000000"/>
                </a:solidFill>
                <a:latin typeface="Calibri"/>
                <a:cs typeface="Calibri"/>
              </a:rPr>
              <a:t> </a:t>
            </a:r>
            <a:r>
              <a:rPr sz="1467" b="1" kern="0" dirty="0">
                <a:solidFill>
                  <a:sysClr val="windowText" lastClr="000000"/>
                </a:solidFill>
                <a:latin typeface="Calibri"/>
                <a:cs typeface="Calibri"/>
              </a:rPr>
              <a:t>each</a:t>
            </a:r>
            <a:r>
              <a:rPr sz="1467" b="1" kern="0" spc="273" dirty="0">
                <a:solidFill>
                  <a:sysClr val="windowText" lastClr="000000"/>
                </a:solidFill>
                <a:latin typeface="Calibri"/>
                <a:cs typeface="Calibri"/>
              </a:rPr>
              <a:t> </a:t>
            </a:r>
            <a:r>
              <a:rPr sz="1467" b="1" kern="0" spc="-17" dirty="0">
                <a:solidFill>
                  <a:sysClr val="windowText" lastClr="000000"/>
                </a:solidFill>
                <a:latin typeface="Calibri"/>
                <a:cs typeface="Calibri"/>
              </a:rPr>
              <a:t>in </a:t>
            </a:r>
            <a:r>
              <a:rPr sz="1467" b="1" kern="0" dirty="0">
                <a:solidFill>
                  <a:sysClr val="windowText" lastClr="000000"/>
                </a:solidFill>
                <a:latin typeface="Calibri"/>
                <a:cs typeface="Calibri"/>
              </a:rPr>
              <a:t>direct</a:t>
            </a:r>
            <a:r>
              <a:rPr sz="1467" b="1" kern="0" spc="63" dirty="0">
                <a:solidFill>
                  <a:sysClr val="windowText" lastClr="000000"/>
                </a:solidFill>
                <a:latin typeface="Calibri"/>
                <a:cs typeface="Calibri"/>
              </a:rPr>
              <a:t> </a:t>
            </a:r>
            <a:r>
              <a:rPr sz="1467" b="1" kern="0" dirty="0">
                <a:solidFill>
                  <a:sysClr val="windowText" lastClr="000000"/>
                </a:solidFill>
                <a:latin typeface="Calibri"/>
                <a:cs typeface="Calibri"/>
              </a:rPr>
              <a:t>taxes</a:t>
            </a:r>
            <a:r>
              <a:rPr sz="1467" b="1" kern="0" spc="70" dirty="0">
                <a:solidFill>
                  <a:sysClr val="windowText" lastClr="000000"/>
                </a:solidFill>
                <a:latin typeface="Calibri"/>
                <a:cs typeface="Calibri"/>
              </a:rPr>
              <a:t> </a:t>
            </a:r>
            <a:r>
              <a:rPr sz="1467" b="1" kern="0" dirty="0">
                <a:solidFill>
                  <a:sysClr val="windowText" lastClr="000000"/>
                </a:solidFill>
                <a:latin typeface="Calibri"/>
                <a:cs typeface="Calibri"/>
              </a:rPr>
              <a:t>and</a:t>
            </a:r>
            <a:r>
              <a:rPr sz="1467" b="1" kern="0" spc="63" dirty="0">
                <a:solidFill>
                  <a:sysClr val="windowText" lastClr="000000"/>
                </a:solidFill>
                <a:latin typeface="Calibri"/>
                <a:cs typeface="Calibri"/>
              </a:rPr>
              <a:t> </a:t>
            </a:r>
            <a:r>
              <a:rPr sz="1467" b="1" kern="0" dirty="0">
                <a:solidFill>
                  <a:sysClr val="windowText" lastClr="000000"/>
                </a:solidFill>
                <a:latin typeface="Calibri"/>
                <a:cs typeface="Calibri"/>
              </a:rPr>
              <a:t>taxes</a:t>
            </a:r>
            <a:r>
              <a:rPr sz="1467" b="1" kern="0" spc="70" dirty="0">
                <a:solidFill>
                  <a:sysClr val="windowText" lastClr="000000"/>
                </a:solidFill>
                <a:latin typeface="Calibri"/>
                <a:cs typeface="Calibri"/>
              </a:rPr>
              <a:t> </a:t>
            </a:r>
            <a:r>
              <a:rPr sz="1467" b="1" kern="0" dirty="0">
                <a:solidFill>
                  <a:sysClr val="windowText" lastClr="000000"/>
                </a:solidFill>
                <a:latin typeface="Calibri"/>
                <a:cs typeface="Calibri"/>
              </a:rPr>
              <a:t>on</a:t>
            </a:r>
            <a:r>
              <a:rPr sz="1467" b="1" kern="0" spc="63" dirty="0">
                <a:solidFill>
                  <a:sysClr val="windowText" lastClr="000000"/>
                </a:solidFill>
                <a:latin typeface="Calibri"/>
                <a:cs typeface="Calibri"/>
              </a:rPr>
              <a:t> </a:t>
            </a:r>
            <a:r>
              <a:rPr sz="1467" b="1" kern="0" dirty="0">
                <a:solidFill>
                  <a:sysClr val="windowText" lastClr="000000"/>
                </a:solidFill>
                <a:latin typeface="Calibri"/>
                <a:cs typeface="Calibri"/>
              </a:rPr>
              <a:t>other</a:t>
            </a:r>
            <a:r>
              <a:rPr sz="1467" b="1" kern="0" spc="60" dirty="0">
                <a:solidFill>
                  <a:sysClr val="windowText" lastClr="000000"/>
                </a:solidFill>
                <a:latin typeface="Calibri"/>
                <a:cs typeface="Calibri"/>
              </a:rPr>
              <a:t> </a:t>
            </a:r>
            <a:r>
              <a:rPr sz="1467" b="1" kern="0" dirty="0">
                <a:solidFill>
                  <a:sysClr val="windowText" lastClr="000000"/>
                </a:solidFill>
                <a:latin typeface="Calibri"/>
                <a:cs typeface="Calibri"/>
              </a:rPr>
              <a:t>global</a:t>
            </a:r>
            <a:r>
              <a:rPr sz="1467" b="1" kern="0" spc="60" dirty="0">
                <a:solidFill>
                  <a:sysClr val="windowText" lastClr="000000"/>
                </a:solidFill>
                <a:latin typeface="Calibri"/>
                <a:cs typeface="Calibri"/>
              </a:rPr>
              <a:t> </a:t>
            </a:r>
            <a:r>
              <a:rPr sz="1467" b="1" kern="0" dirty="0">
                <a:solidFill>
                  <a:sysClr val="windowText" lastClr="000000"/>
                </a:solidFill>
                <a:latin typeface="Calibri"/>
                <a:cs typeface="Calibri"/>
              </a:rPr>
              <a:t>income</a:t>
            </a:r>
            <a:r>
              <a:rPr sz="1467" b="1" kern="0" spc="63" dirty="0">
                <a:solidFill>
                  <a:sysClr val="windowText" lastClr="000000"/>
                </a:solidFill>
                <a:latin typeface="Calibri"/>
                <a:cs typeface="Calibri"/>
              </a:rPr>
              <a:t> </a:t>
            </a:r>
            <a:r>
              <a:rPr sz="1467" b="1" kern="0" dirty="0">
                <a:solidFill>
                  <a:sysClr val="windowText" lastClr="000000"/>
                </a:solidFill>
                <a:latin typeface="Calibri"/>
                <a:cs typeface="Calibri"/>
              </a:rPr>
              <a:t>per</a:t>
            </a:r>
            <a:r>
              <a:rPr sz="1467" b="1" kern="0" spc="67" dirty="0">
                <a:solidFill>
                  <a:sysClr val="windowText" lastClr="000000"/>
                </a:solidFill>
                <a:latin typeface="Calibri"/>
                <a:cs typeface="Calibri"/>
              </a:rPr>
              <a:t> </a:t>
            </a:r>
            <a:r>
              <a:rPr sz="1467" b="1" kern="0" spc="-13" dirty="0">
                <a:solidFill>
                  <a:sysClr val="windowText" lastClr="000000"/>
                </a:solidFill>
                <a:latin typeface="Calibri"/>
                <a:cs typeface="Calibri"/>
              </a:rPr>
              <a:t>year </a:t>
            </a:r>
            <a:r>
              <a:rPr sz="1467" b="1" kern="0" dirty="0">
                <a:solidFill>
                  <a:sysClr val="windowText" lastClr="000000"/>
                </a:solidFill>
                <a:latin typeface="Calibri"/>
                <a:cs typeface="Calibri"/>
              </a:rPr>
              <a:t>for</a:t>
            </a:r>
            <a:r>
              <a:rPr sz="1467" b="1" kern="0" spc="-20" dirty="0">
                <a:solidFill>
                  <a:sysClr val="windowText" lastClr="000000"/>
                </a:solidFill>
                <a:latin typeface="Calibri"/>
                <a:cs typeface="Calibri"/>
              </a:rPr>
              <a:t> </a:t>
            </a:r>
            <a:r>
              <a:rPr sz="1467" b="1" kern="0" dirty="0">
                <a:solidFill>
                  <a:sysClr val="windowText" lastClr="000000"/>
                </a:solidFill>
                <a:latin typeface="Calibri"/>
                <a:cs typeface="Calibri"/>
              </a:rPr>
              <a:t>a</a:t>
            </a:r>
            <a:r>
              <a:rPr sz="1467" b="1" kern="0" spc="-37" dirty="0">
                <a:solidFill>
                  <a:sysClr val="windowText" lastClr="000000"/>
                </a:solidFill>
                <a:latin typeface="Calibri"/>
                <a:cs typeface="Calibri"/>
              </a:rPr>
              <a:t> </a:t>
            </a:r>
            <a:r>
              <a:rPr sz="1467" b="1" kern="0" dirty="0">
                <a:solidFill>
                  <a:sysClr val="windowText" lastClr="000000"/>
                </a:solidFill>
                <a:latin typeface="Calibri"/>
                <a:cs typeface="Calibri"/>
              </a:rPr>
              <a:t>total</a:t>
            </a:r>
            <a:r>
              <a:rPr sz="1467" b="1" kern="0" spc="-13" dirty="0">
                <a:solidFill>
                  <a:sysClr val="windowText" lastClr="000000"/>
                </a:solidFill>
                <a:latin typeface="Calibri"/>
                <a:cs typeface="Calibri"/>
              </a:rPr>
              <a:t> </a:t>
            </a:r>
            <a:r>
              <a:rPr sz="1467" b="1" kern="0" dirty="0">
                <a:solidFill>
                  <a:sysClr val="windowText" lastClr="000000"/>
                </a:solidFill>
                <a:latin typeface="Calibri"/>
                <a:cs typeface="Calibri"/>
              </a:rPr>
              <a:t>of</a:t>
            </a:r>
            <a:r>
              <a:rPr sz="1467" b="1" kern="0" spc="-20" dirty="0">
                <a:solidFill>
                  <a:sysClr val="windowText" lastClr="000000"/>
                </a:solidFill>
                <a:latin typeface="Calibri"/>
                <a:cs typeface="Calibri"/>
              </a:rPr>
              <a:t> </a:t>
            </a:r>
            <a:r>
              <a:rPr sz="1467" b="1" kern="0" spc="-13" dirty="0">
                <a:solidFill>
                  <a:sysClr val="windowText" lastClr="000000"/>
                </a:solidFill>
                <a:latin typeface="Calibri"/>
                <a:cs typeface="Calibri"/>
              </a:rPr>
              <a:t>$5M.</a:t>
            </a:r>
            <a:endParaRPr sz="1467" kern="0" dirty="0">
              <a:solidFill>
                <a:sysClr val="windowText" lastClr="000000"/>
              </a:solidFill>
              <a:latin typeface="Calibri"/>
              <a:cs typeface="Calibri"/>
            </a:endParaRPr>
          </a:p>
        </p:txBody>
      </p:sp>
      <p:sp>
        <p:nvSpPr>
          <p:cNvPr id="9" name="object 9"/>
          <p:cNvSpPr txBox="1"/>
          <p:nvPr/>
        </p:nvSpPr>
        <p:spPr>
          <a:xfrm>
            <a:off x="6607302" y="4054517"/>
            <a:ext cx="4322657" cy="911189"/>
          </a:xfrm>
          <a:prstGeom prst="rect">
            <a:avLst/>
          </a:prstGeom>
        </p:spPr>
        <p:txBody>
          <a:bodyPr vert="horz" wrap="square" lIns="0" tIns="8043" rIns="0" bIns="0" rtlCol="0">
            <a:spAutoFit/>
          </a:bodyPr>
          <a:lstStyle/>
          <a:p>
            <a:pPr marL="8467" marR="3387" algn="just" defTabSz="609630">
              <a:spcBef>
                <a:spcPts val="63"/>
              </a:spcBef>
            </a:pPr>
            <a:r>
              <a:rPr sz="1467" b="1" kern="0" dirty="0">
                <a:solidFill>
                  <a:sysClr val="windowText" lastClr="000000"/>
                </a:solidFill>
                <a:latin typeface="Calibri"/>
                <a:cs typeface="Calibri"/>
              </a:rPr>
              <a:t>Given</a:t>
            </a:r>
            <a:r>
              <a:rPr sz="1467" b="1" kern="0" spc="-17" dirty="0">
                <a:solidFill>
                  <a:sysClr val="windowText" lastClr="000000"/>
                </a:solidFill>
                <a:latin typeface="Calibri"/>
                <a:cs typeface="Calibri"/>
              </a:rPr>
              <a:t> </a:t>
            </a:r>
            <a:r>
              <a:rPr sz="1467" b="1" kern="0" dirty="0">
                <a:solidFill>
                  <a:sysClr val="windowText" lastClr="000000"/>
                </a:solidFill>
                <a:latin typeface="Calibri"/>
                <a:cs typeface="Calibri"/>
              </a:rPr>
              <a:t>this</a:t>
            </a:r>
            <a:r>
              <a:rPr sz="1467" b="1" kern="0" spc="-17" dirty="0">
                <a:solidFill>
                  <a:sysClr val="windowText" lastClr="000000"/>
                </a:solidFill>
                <a:latin typeface="Calibri"/>
                <a:cs typeface="Calibri"/>
              </a:rPr>
              <a:t> </a:t>
            </a:r>
            <a:r>
              <a:rPr sz="1467" b="1" kern="0" dirty="0">
                <a:solidFill>
                  <a:sysClr val="windowText" lastClr="000000"/>
                </a:solidFill>
                <a:latin typeface="Calibri"/>
                <a:cs typeface="Calibri"/>
              </a:rPr>
              <a:t>pattern,</a:t>
            </a:r>
            <a:r>
              <a:rPr sz="1467" b="1" kern="0" spc="-17" dirty="0">
                <a:solidFill>
                  <a:sysClr val="windowText" lastClr="000000"/>
                </a:solidFill>
                <a:latin typeface="Calibri"/>
                <a:cs typeface="Calibri"/>
              </a:rPr>
              <a:t> </a:t>
            </a:r>
            <a:r>
              <a:rPr sz="1467" b="1" kern="0" dirty="0">
                <a:solidFill>
                  <a:sysClr val="windowText" lastClr="000000"/>
                </a:solidFill>
                <a:latin typeface="Calibri"/>
                <a:cs typeface="Calibri"/>
              </a:rPr>
              <a:t>we</a:t>
            </a:r>
            <a:r>
              <a:rPr sz="1467" b="1" kern="0" spc="-10" dirty="0">
                <a:solidFill>
                  <a:sysClr val="windowText" lastClr="000000"/>
                </a:solidFill>
                <a:latin typeface="Calibri"/>
                <a:cs typeface="Calibri"/>
              </a:rPr>
              <a:t> </a:t>
            </a:r>
            <a:r>
              <a:rPr sz="1467" b="1" kern="0" spc="-7" dirty="0">
                <a:solidFill>
                  <a:sysClr val="windowText" lastClr="000000"/>
                </a:solidFill>
                <a:latin typeface="Calibri"/>
                <a:cs typeface="Calibri"/>
              </a:rPr>
              <a:t>estimate</a:t>
            </a:r>
            <a:r>
              <a:rPr sz="1467" b="1" kern="0" spc="-13" dirty="0">
                <a:solidFill>
                  <a:sysClr val="windowText" lastClr="000000"/>
                </a:solidFill>
                <a:latin typeface="Calibri"/>
                <a:cs typeface="Calibri"/>
              </a:rPr>
              <a:t> </a:t>
            </a:r>
            <a:r>
              <a:rPr sz="1467" b="1" kern="0" dirty="0">
                <a:solidFill>
                  <a:sysClr val="windowText" lastClr="000000"/>
                </a:solidFill>
                <a:latin typeface="Calibri"/>
                <a:cs typeface="Calibri"/>
              </a:rPr>
              <a:t>$10M</a:t>
            </a:r>
            <a:r>
              <a:rPr sz="1467" b="1" kern="0" spc="-10" dirty="0">
                <a:solidFill>
                  <a:sysClr val="windowText" lastClr="000000"/>
                </a:solidFill>
                <a:latin typeface="Calibri"/>
                <a:cs typeface="Calibri"/>
              </a:rPr>
              <a:t> </a:t>
            </a:r>
            <a:r>
              <a:rPr sz="1467" b="1" kern="0" dirty="0">
                <a:solidFill>
                  <a:sysClr val="windowText" lastClr="000000"/>
                </a:solidFill>
                <a:latin typeface="Calibri"/>
                <a:cs typeface="Calibri"/>
              </a:rPr>
              <a:t>will</a:t>
            </a:r>
            <a:r>
              <a:rPr sz="1467" b="1" kern="0" spc="-20" dirty="0">
                <a:solidFill>
                  <a:sysClr val="windowText" lastClr="000000"/>
                </a:solidFill>
                <a:latin typeface="Calibri"/>
                <a:cs typeface="Calibri"/>
              </a:rPr>
              <a:t> </a:t>
            </a:r>
            <a:r>
              <a:rPr sz="1467" b="1" kern="0" dirty="0">
                <a:solidFill>
                  <a:sysClr val="windowText" lastClr="000000"/>
                </a:solidFill>
                <a:latin typeface="Calibri"/>
                <a:cs typeface="Calibri"/>
              </a:rPr>
              <a:t>be</a:t>
            </a:r>
            <a:r>
              <a:rPr sz="1467" b="1" kern="0" spc="-17" dirty="0">
                <a:solidFill>
                  <a:sysClr val="windowText" lastClr="000000"/>
                </a:solidFill>
                <a:latin typeface="Calibri"/>
                <a:cs typeface="Calibri"/>
              </a:rPr>
              <a:t> </a:t>
            </a:r>
            <a:r>
              <a:rPr sz="1467" b="1" kern="0" spc="-7" dirty="0">
                <a:solidFill>
                  <a:sysClr val="windowText" lastClr="000000"/>
                </a:solidFill>
                <a:latin typeface="Calibri"/>
                <a:cs typeface="Calibri"/>
              </a:rPr>
              <a:t>generated </a:t>
            </a:r>
            <a:r>
              <a:rPr sz="1467" b="1" kern="0" dirty="0">
                <a:solidFill>
                  <a:sysClr val="windowText" lastClr="000000"/>
                </a:solidFill>
                <a:latin typeface="Calibri"/>
                <a:cs typeface="Calibri"/>
              </a:rPr>
              <a:t>in</a:t>
            </a:r>
            <a:r>
              <a:rPr sz="1467" b="1" kern="0" spc="260" dirty="0">
                <a:solidFill>
                  <a:sysClr val="windowText" lastClr="000000"/>
                </a:solidFill>
                <a:latin typeface="Calibri"/>
                <a:cs typeface="Calibri"/>
              </a:rPr>
              <a:t> </a:t>
            </a:r>
            <a:r>
              <a:rPr sz="1467" b="1" kern="0" dirty="0">
                <a:solidFill>
                  <a:sysClr val="windowText" lastClr="000000"/>
                </a:solidFill>
                <a:latin typeface="Calibri"/>
                <a:cs typeface="Calibri"/>
              </a:rPr>
              <a:t>Year</a:t>
            </a:r>
            <a:r>
              <a:rPr sz="1467" b="1" kern="0" spc="270" dirty="0">
                <a:solidFill>
                  <a:sysClr val="windowText" lastClr="000000"/>
                </a:solidFill>
                <a:latin typeface="Calibri"/>
                <a:cs typeface="Calibri"/>
              </a:rPr>
              <a:t> </a:t>
            </a:r>
            <a:r>
              <a:rPr sz="1467" b="1" kern="0" dirty="0">
                <a:solidFill>
                  <a:sysClr val="windowText" lastClr="000000"/>
                </a:solidFill>
                <a:latin typeface="Calibri"/>
                <a:cs typeface="Calibri"/>
              </a:rPr>
              <a:t>2</a:t>
            </a:r>
            <a:r>
              <a:rPr sz="1467" b="1" kern="0" spc="273" dirty="0">
                <a:solidFill>
                  <a:sysClr val="windowText" lastClr="000000"/>
                </a:solidFill>
                <a:latin typeface="Calibri"/>
                <a:cs typeface="Calibri"/>
              </a:rPr>
              <a:t> </a:t>
            </a:r>
            <a:r>
              <a:rPr sz="1467" b="1" kern="0" dirty="0">
                <a:solidFill>
                  <a:sysClr val="windowText" lastClr="000000"/>
                </a:solidFill>
                <a:latin typeface="Calibri"/>
                <a:cs typeface="Calibri"/>
              </a:rPr>
              <a:t>from</a:t>
            </a:r>
            <a:r>
              <a:rPr sz="1467" b="1" kern="0" spc="267" dirty="0">
                <a:solidFill>
                  <a:sysClr val="windowText" lastClr="000000"/>
                </a:solidFill>
                <a:latin typeface="Calibri"/>
                <a:cs typeface="Calibri"/>
              </a:rPr>
              <a:t> </a:t>
            </a:r>
            <a:r>
              <a:rPr sz="1467" b="1" kern="0" dirty="0">
                <a:solidFill>
                  <a:sysClr val="windowText" lastClr="000000"/>
                </a:solidFill>
                <a:latin typeface="Calibri"/>
                <a:cs typeface="Calibri"/>
              </a:rPr>
              <a:t>the</a:t>
            </a:r>
            <a:r>
              <a:rPr sz="1467" b="1" kern="0" spc="280" dirty="0">
                <a:solidFill>
                  <a:sysClr val="windowText" lastClr="000000"/>
                </a:solidFill>
                <a:latin typeface="Calibri"/>
                <a:cs typeface="Calibri"/>
              </a:rPr>
              <a:t> </a:t>
            </a:r>
            <a:r>
              <a:rPr sz="1467" b="1" kern="0" dirty="0">
                <a:solidFill>
                  <a:sysClr val="windowText" lastClr="000000"/>
                </a:solidFill>
                <a:latin typeface="Calibri"/>
                <a:cs typeface="Calibri"/>
              </a:rPr>
              <a:t>onboarding</a:t>
            </a:r>
            <a:r>
              <a:rPr sz="1467" b="1" kern="0" spc="280" dirty="0">
                <a:solidFill>
                  <a:sysClr val="windowText" lastClr="000000"/>
                </a:solidFill>
                <a:latin typeface="Calibri"/>
                <a:cs typeface="Calibri"/>
              </a:rPr>
              <a:t> </a:t>
            </a:r>
            <a:r>
              <a:rPr sz="1467" b="1" kern="0" dirty="0">
                <a:solidFill>
                  <a:sysClr val="windowText" lastClr="000000"/>
                </a:solidFill>
                <a:latin typeface="Calibri"/>
                <a:cs typeface="Calibri"/>
              </a:rPr>
              <a:t>of</a:t>
            </a:r>
            <a:r>
              <a:rPr sz="1467" b="1" kern="0" spc="280" dirty="0">
                <a:solidFill>
                  <a:sysClr val="windowText" lastClr="000000"/>
                </a:solidFill>
                <a:latin typeface="Calibri"/>
                <a:cs typeface="Calibri"/>
              </a:rPr>
              <a:t> </a:t>
            </a:r>
            <a:r>
              <a:rPr sz="1467" b="1" kern="0" dirty="0">
                <a:solidFill>
                  <a:sysClr val="windowText" lastClr="000000"/>
                </a:solidFill>
                <a:latin typeface="Calibri"/>
                <a:cs typeface="Calibri"/>
              </a:rPr>
              <a:t>four</a:t>
            </a:r>
            <a:r>
              <a:rPr sz="1467" b="1" kern="0" spc="277" dirty="0">
                <a:solidFill>
                  <a:sysClr val="windowText" lastClr="000000"/>
                </a:solidFill>
                <a:latin typeface="Calibri"/>
                <a:cs typeface="Calibri"/>
              </a:rPr>
              <a:t> </a:t>
            </a:r>
            <a:r>
              <a:rPr sz="1467" b="1" kern="0" dirty="0">
                <a:solidFill>
                  <a:sysClr val="windowText" lastClr="000000"/>
                </a:solidFill>
                <a:latin typeface="Calibri"/>
                <a:cs typeface="Calibri"/>
              </a:rPr>
              <a:t>(4)</a:t>
            </a:r>
            <a:r>
              <a:rPr sz="1467" b="1" kern="0" spc="270" dirty="0">
                <a:solidFill>
                  <a:sysClr val="windowText" lastClr="000000"/>
                </a:solidFill>
                <a:latin typeface="Calibri"/>
                <a:cs typeface="Calibri"/>
              </a:rPr>
              <a:t> </a:t>
            </a:r>
            <a:r>
              <a:rPr sz="1467" b="1" kern="0" spc="-7" dirty="0">
                <a:solidFill>
                  <a:sysClr val="windowText" lastClr="000000"/>
                </a:solidFill>
                <a:latin typeface="Calibri"/>
                <a:cs typeface="Calibri"/>
              </a:rPr>
              <a:t>additional </a:t>
            </a:r>
            <a:r>
              <a:rPr sz="1467" b="1" kern="0" dirty="0">
                <a:solidFill>
                  <a:sysClr val="windowText" lastClr="000000"/>
                </a:solidFill>
                <a:latin typeface="Calibri"/>
                <a:cs typeface="Calibri"/>
              </a:rPr>
              <a:t>applicants</a:t>
            </a:r>
            <a:r>
              <a:rPr sz="1467" b="1" kern="0" spc="147" dirty="0">
                <a:solidFill>
                  <a:sysClr val="windowText" lastClr="000000"/>
                </a:solidFill>
                <a:latin typeface="Calibri"/>
                <a:cs typeface="Calibri"/>
              </a:rPr>
              <a:t> </a:t>
            </a:r>
            <a:r>
              <a:rPr sz="1467" b="1" kern="0" dirty="0">
                <a:solidFill>
                  <a:sysClr val="windowText" lastClr="000000"/>
                </a:solidFill>
                <a:latin typeface="Calibri"/>
                <a:cs typeface="Calibri"/>
              </a:rPr>
              <a:t>plus</a:t>
            </a:r>
            <a:r>
              <a:rPr sz="1467" b="1" kern="0" spc="130" dirty="0">
                <a:solidFill>
                  <a:sysClr val="windowText" lastClr="000000"/>
                </a:solidFill>
                <a:latin typeface="Calibri"/>
                <a:cs typeface="Calibri"/>
              </a:rPr>
              <a:t> </a:t>
            </a:r>
            <a:r>
              <a:rPr sz="1467" b="1" kern="0" dirty="0">
                <a:solidFill>
                  <a:sysClr val="windowText" lastClr="000000"/>
                </a:solidFill>
                <a:latin typeface="Calibri"/>
                <a:cs typeface="Calibri"/>
              </a:rPr>
              <a:t>the</a:t>
            </a:r>
            <a:r>
              <a:rPr sz="1467" b="1" kern="0" spc="143" dirty="0">
                <a:solidFill>
                  <a:sysClr val="windowText" lastClr="000000"/>
                </a:solidFill>
                <a:latin typeface="Calibri"/>
                <a:cs typeface="Calibri"/>
              </a:rPr>
              <a:t> </a:t>
            </a:r>
            <a:r>
              <a:rPr sz="1467" b="1" kern="0" dirty="0">
                <a:solidFill>
                  <a:sysClr val="windowText" lastClr="000000"/>
                </a:solidFill>
                <a:latin typeface="Calibri"/>
                <a:cs typeface="Calibri"/>
              </a:rPr>
              <a:t>existing</a:t>
            </a:r>
            <a:r>
              <a:rPr sz="1467" b="1" kern="0" spc="133" dirty="0">
                <a:solidFill>
                  <a:sysClr val="windowText" lastClr="000000"/>
                </a:solidFill>
                <a:latin typeface="Calibri"/>
                <a:cs typeface="Calibri"/>
              </a:rPr>
              <a:t> </a:t>
            </a:r>
            <a:r>
              <a:rPr sz="1467" b="1" kern="0" dirty="0">
                <a:solidFill>
                  <a:sysClr val="windowText" lastClr="000000"/>
                </a:solidFill>
                <a:latin typeface="Calibri"/>
                <a:cs typeface="Calibri"/>
              </a:rPr>
              <a:t>four</a:t>
            </a:r>
            <a:r>
              <a:rPr sz="1467" b="1" kern="0" spc="143" dirty="0">
                <a:solidFill>
                  <a:sysClr val="windowText" lastClr="000000"/>
                </a:solidFill>
                <a:latin typeface="Calibri"/>
                <a:cs typeface="Calibri"/>
              </a:rPr>
              <a:t> </a:t>
            </a:r>
            <a:r>
              <a:rPr sz="1467" b="1" kern="0" dirty="0">
                <a:solidFill>
                  <a:sysClr val="windowText" lastClr="000000"/>
                </a:solidFill>
                <a:latin typeface="Calibri"/>
                <a:cs typeface="Calibri"/>
              </a:rPr>
              <a:t>(4)</a:t>
            </a:r>
            <a:r>
              <a:rPr sz="1467" b="1" kern="0" spc="140" dirty="0">
                <a:solidFill>
                  <a:sysClr val="windowText" lastClr="000000"/>
                </a:solidFill>
                <a:latin typeface="Calibri"/>
                <a:cs typeface="Calibri"/>
              </a:rPr>
              <a:t> </a:t>
            </a:r>
            <a:r>
              <a:rPr sz="1467" b="1" kern="0" dirty="0">
                <a:solidFill>
                  <a:sysClr val="windowText" lastClr="000000"/>
                </a:solidFill>
                <a:latin typeface="Calibri"/>
                <a:cs typeface="Calibri"/>
              </a:rPr>
              <a:t>beneficiaries</a:t>
            </a:r>
            <a:r>
              <a:rPr sz="1467" b="1" kern="0" spc="140" dirty="0">
                <a:solidFill>
                  <a:sysClr val="windowText" lastClr="000000"/>
                </a:solidFill>
                <a:latin typeface="Calibri"/>
                <a:cs typeface="Calibri"/>
              </a:rPr>
              <a:t> </a:t>
            </a:r>
            <a:r>
              <a:rPr sz="1467" b="1" kern="0" spc="-13" dirty="0">
                <a:solidFill>
                  <a:sysClr val="windowText" lastClr="000000"/>
                </a:solidFill>
                <a:latin typeface="Calibri"/>
                <a:cs typeface="Calibri"/>
              </a:rPr>
              <a:t>from </a:t>
            </a:r>
            <a:r>
              <a:rPr sz="1467" b="1" kern="0" spc="-17" dirty="0">
                <a:solidFill>
                  <a:sysClr val="windowText" lastClr="000000"/>
                </a:solidFill>
                <a:latin typeface="Calibri"/>
                <a:cs typeface="Calibri"/>
              </a:rPr>
              <a:t>Year</a:t>
            </a:r>
            <a:r>
              <a:rPr sz="1467" b="1" kern="0" spc="-67" dirty="0">
                <a:solidFill>
                  <a:sysClr val="windowText" lastClr="000000"/>
                </a:solidFill>
                <a:latin typeface="Calibri"/>
                <a:cs typeface="Calibri"/>
              </a:rPr>
              <a:t> </a:t>
            </a:r>
            <a:r>
              <a:rPr sz="1467" b="1" kern="0" spc="-17" dirty="0">
                <a:solidFill>
                  <a:sysClr val="windowText" lastClr="000000"/>
                </a:solidFill>
                <a:latin typeface="Calibri"/>
                <a:cs typeface="Calibri"/>
              </a:rPr>
              <a:t>1.</a:t>
            </a:r>
            <a:endParaRPr sz="1467" kern="0" dirty="0">
              <a:solidFill>
                <a:sysClr val="windowText" lastClr="000000"/>
              </a:solidFill>
              <a:latin typeface="Calibri"/>
              <a:cs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ctrTitle"/>
          </p:nvPr>
        </p:nvSpPr>
        <p:spPr>
          <a:prstGeom prst="rect">
            <a:avLst/>
          </a:prstGeom>
        </p:spPr>
        <p:txBody>
          <a:bodyPr vert="horz" wrap="square" lIns="0" tIns="8467" rIns="0" bIns="0" rtlCol="0">
            <a:spAutoFit/>
          </a:bodyPr>
          <a:lstStyle/>
          <a:p>
            <a:pPr marL="10584">
              <a:spcBef>
                <a:spcPts val="67"/>
              </a:spcBef>
            </a:pPr>
            <a:r>
              <a:rPr spc="-7" dirty="0">
                <a:latin typeface="Times New Roman"/>
                <a:cs typeface="Times New Roman"/>
              </a:rPr>
              <a:t>Objective</a:t>
            </a:r>
          </a:p>
        </p:txBody>
      </p:sp>
      <p:sp>
        <p:nvSpPr>
          <p:cNvPr id="3" name="object 3"/>
          <p:cNvSpPr/>
          <p:nvPr/>
        </p:nvSpPr>
        <p:spPr>
          <a:xfrm>
            <a:off x="4283372" y="1434507"/>
            <a:ext cx="3448050" cy="76200"/>
          </a:xfrm>
          <a:custGeom>
            <a:avLst/>
            <a:gdLst/>
            <a:ahLst/>
            <a:cxnLst/>
            <a:rect l="l" t="t" r="r" b="b"/>
            <a:pathLst>
              <a:path w="5172075" h="114300">
                <a:moveTo>
                  <a:pt x="0" y="114300"/>
                </a:moveTo>
                <a:lnTo>
                  <a:pt x="5172074" y="114300"/>
                </a:lnTo>
                <a:lnTo>
                  <a:pt x="5172074" y="0"/>
                </a:lnTo>
                <a:lnTo>
                  <a:pt x="0" y="0"/>
                </a:lnTo>
                <a:lnTo>
                  <a:pt x="0" y="114300"/>
                </a:lnTo>
                <a:close/>
              </a:path>
            </a:pathLst>
          </a:custGeom>
          <a:solidFill>
            <a:srgbClr val="EE9F38"/>
          </a:solidFill>
        </p:spPr>
        <p:txBody>
          <a:bodyPr wrap="square" lIns="0" tIns="0" rIns="0" bIns="0" rtlCol="0"/>
          <a:lstStyle/>
          <a:p>
            <a:pPr defTabSz="609630"/>
            <a:endParaRPr sz="1200" kern="0">
              <a:solidFill>
                <a:sysClr val="windowText" lastClr="000000"/>
              </a:solidFill>
            </a:endParaRPr>
          </a:p>
        </p:txBody>
      </p:sp>
      <p:sp>
        <p:nvSpPr>
          <p:cNvPr id="4" name="object 4"/>
          <p:cNvSpPr txBox="1"/>
          <p:nvPr/>
        </p:nvSpPr>
        <p:spPr>
          <a:xfrm>
            <a:off x="3020822" y="2166959"/>
            <a:ext cx="5901267" cy="747213"/>
          </a:xfrm>
          <a:prstGeom prst="rect">
            <a:avLst/>
          </a:prstGeom>
        </p:spPr>
        <p:txBody>
          <a:bodyPr vert="horz" wrap="square" lIns="0" tIns="8467" rIns="0" bIns="0" rtlCol="0">
            <a:spAutoFit/>
          </a:bodyPr>
          <a:lstStyle/>
          <a:p>
            <a:pPr marL="375092" marR="3387" indent="-367048" defTabSz="609630">
              <a:spcBef>
                <a:spcPts val="67"/>
              </a:spcBef>
            </a:pPr>
            <a:r>
              <a:rPr sz="2400" b="1" kern="0" spc="-17" dirty="0">
                <a:solidFill>
                  <a:sysClr val="windowText" lastClr="000000"/>
                </a:solidFill>
                <a:latin typeface="Calibri"/>
                <a:cs typeface="Calibri"/>
              </a:rPr>
              <a:t>Attracting</a:t>
            </a:r>
            <a:r>
              <a:rPr sz="2400" b="1" kern="0" spc="-60" dirty="0">
                <a:solidFill>
                  <a:sysClr val="windowText" lastClr="000000"/>
                </a:solidFill>
                <a:latin typeface="Calibri"/>
                <a:cs typeface="Calibri"/>
              </a:rPr>
              <a:t> </a:t>
            </a:r>
            <a:r>
              <a:rPr sz="2400" b="1" kern="0" dirty="0">
                <a:solidFill>
                  <a:sysClr val="windowText" lastClr="000000"/>
                </a:solidFill>
                <a:latin typeface="Calibri"/>
                <a:cs typeface="Calibri"/>
              </a:rPr>
              <a:t>business</a:t>
            </a:r>
            <a:r>
              <a:rPr sz="2400" b="1" kern="0" spc="-63" dirty="0">
                <a:solidFill>
                  <a:sysClr val="windowText" lastClr="000000"/>
                </a:solidFill>
                <a:latin typeface="Calibri"/>
                <a:cs typeface="Calibri"/>
              </a:rPr>
              <a:t> </a:t>
            </a:r>
            <a:r>
              <a:rPr sz="2400" b="1" kern="0" spc="-13" dirty="0">
                <a:solidFill>
                  <a:sysClr val="windowText" lastClr="000000"/>
                </a:solidFill>
                <a:latin typeface="Calibri"/>
                <a:cs typeface="Calibri"/>
              </a:rPr>
              <a:t>investment</a:t>
            </a:r>
            <a:r>
              <a:rPr sz="2400" b="1" kern="0" spc="-67" dirty="0">
                <a:solidFill>
                  <a:sysClr val="windowText" lastClr="000000"/>
                </a:solidFill>
                <a:latin typeface="Calibri"/>
                <a:cs typeface="Calibri"/>
              </a:rPr>
              <a:t> </a:t>
            </a:r>
            <a:r>
              <a:rPr sz="2400" b="1" kern="0" dirty="0">
                <a:solidFill>
                  <a:sysClr val="windowText" lastClr="000000"/>
                </a:solidFill>
                <a:latin typeface="Calibri"/>
                <a:cs typeface="Calibri"/>
              </a:rPr>
              <a:t>to</a:t>
            </a:r>
            <a:r>
              <a:rPr sz="2400" b="1" kern="0" spc="-63" dirty="0">
                <a:solidFill>
                  <a:sysClr val="windowText" lastClr="000000"/>
                </a:solidFill>
                <a:latin typeface="Calibri"/>
                <a:cs typeface="Calibri"/>
              </a:rPr>
              <a:t> </a:t>
            </a:r>
            <a:r>
              <a:rPr sz="2400" b="1" kern="0" dirty="0">
                <a:solidFill>
                  <a:sysClr val="windowText" lastClr="000000"/>
                </a:solidFill>
                <a:latin typeface="Calibri"/>
                <a:cs typeface="Calibri"/>
              </a:rPr>
              <a:t>the</a:t>
            </a:r>
            <a:r>
              <a:rPr sz="2400" b="1" kern="0" spc="-63" dirty="0">
                <a:solidFill>
                  <a:sysClr val="windowText" lastClr="000000"/>
                </a:solidFill>
                <a:latin typeface="Calibri"/>
                <a:cs typeface="Calibri"/>
              </a:rPr>
              <a:t> </a:t>
            </a:r>
            <a:r>
              <a:rPr sz="2400" b="1" kern="0" spc="-7" dirty="0">
                <a:solidFill>
                  <a:sysClr val="windowText" lastClr="000000"/>
                </a:solidFill>
                <a:latin typeface="Calibri"/>
                <a:cs typeface="Calibri"/>
              </a:rPr>
              <a:t>Territory </a:t>
            </a:r>
            <a:r>
              <a:rPr sz="2400" b="1" kern="0" dirty="0">
                <a:solidFill>
                  <a:sysClr val="windowText" lastClr="000000"/>
                </a:solidFill>
                <a:latin typeface="Calibri"/>
                <a:cs typeface="Calibri"/>
              </a:rPr>
              <a:t>to</a:t>
            </a:r>
            <a:r>
              <a:rPr sz="2400" b="1" kern="0" spc="-50" dirty="0">
                <a:solidFill>
                  <a:sysClr val="windowText" lastClr="000000"/>
                </a:solidFill>
                <a:latin typeface="Calibri"/>
                <a:cs typeface="Calibri"/>
              </a:rPr>
              <a:t> </a:t>
            </a:r>
            <a:r>
              <a:rPr sz="2400" b="1" kern="0" dirty="0">
                <a:solidFill>
                  <a:sysClr val="windowText" lastClr="000000"/>
                </a:solidFill>
                <a:latin typeface="Calibri"/>
                <a:cs typeface="Calibri"/>
              </a:rPr>
              <a:t>support</a:t>
            </a:r>
            <a:r>
              <a:rPr sz="2400" b="1" kern="0" spc="-47" dirty="0">
                <a:solidFill>
                  <a:sysClr val="windowText" lastClr="000000"/>
                </a:solidFill>
                <a:latin typeface="Calibri"/>
                <a:cs typeface="Calibri"/>
              </a:rPr>
              <a:t> </a:t>
            </a:r>
            <a:r>
              <a:rPr sz="2400" b="1" kern="0" dirty="0">
                <a:solidFill>
                  <a:sysClr val="windowText" lastClr="000000"/>
                </a:solidFill>
                <a:latin typeface="Calibri"/>
                <a:cs typeface="Calibri"/>
              </a:rPr>
              <a:t>the</a:t>
            </a:r>
            <a:r>
              <a:rPr sz="2400" b="1" kern="0" spc="-47" dirty="0">
                <a:solidFill>
                  <a:sysClr val="windowText" lastClr="000000"/>
                </a:solidFill>
                <a:latin typeface="Calibri"/>
                <a:cs typeface="Calibri"/>
              </a:rPr>
              <a:t> </a:t>
            </a:r>
            <a:r>
              <a:rPr sz="2400" b="1" kern="0" dirty="0">
                <a:solidFill>
                  <a:sysClr val="windowText" lastClr="000000"/>
                </a:solidFill>
                <a:latin typeface="Calibri"/>
                <a:cs typeface="Calibri"/>
              </a:rPr>
              <a:t>tax</a:t>
            </a:r>
            <a:r>
              <a:rPr sz="2400" b="1" kern="0" spc="-53" dirty="0">
                <a:solidFill>
                  <a:sysClr val="windowText" lastClr="000000"/>
                </a:solidFill>
                <a:latin typeface="Calibri"/>
                <a:cs typeface="Calibri"/>
              </a:rPr>
              <a:t> </a:t>
            </a:r>
            <a:r>
              <a:rPr sz="2400" b="1" kern="0" dirty="0">
                <a:solidFill>
                  <a:sysClr val="windowText" lastClr="000000"/>
                </a:solidFill>
                <a:latin typeface="Calibri"/>
                <a:cs typeface="Calibri"/>
              </a:rPr>
              <a:t>base</a:t>
            </a:r>
            <a:r>
              <a:rPr sz="2400" b="1" kern="0" spc="-50" dirty="0">
                <a:solidFill>
                  <a:sysClr val="windowText" lastClr="000000"/>
                </a:solidFill>
                <a:latin typeface="Calibri"/>
                <a:cs typeface="Calibri"/>
              </a:rPr>
              <a:t> </a:t>
            </a:r>
            <a:r>
              <a:rPr sz="2400" b="1" kern="0" dirty="0">
                <a:solidFill>
                  <a:sysClr val="windowText" lastClr="000000"/>
                </a:solidFill>
                <a:latin typeface="Calibri"/>
                <a:cs typeface="Calibri"/>
              </a:rPr>
              <a:t>and</a:t>
            </a:r>
            <a:r>
              <a:rPr sz="2400" b="1" kern="0" spc="-50" dirty="0">
                <a:solidFill>
                  <a:sysClr val="windowText" lastClr="000000"/>
                </a:solidFill>
                <a:latin typeface="Calibri"/>
                <a:cs typeface="Calibri"/>
              </a:rPr>
              <a:t> </a:t>
            </a:r>
            <a:r>
              <a:rPr sz="2400" b="1" kern="0" dirty="0">
                <a:solidFill>
                  <a:sysClr val="windowText" lastClr="000000"/>
                </a:solidFill>
                <a:latin typeface="Calibri"/>
                <a:cs typeface="Calibri"/>
              </a:rPr>
              <a:t>job</a:t>
            </a:r>
            <a:r>
              <a:rPr sz="2400" b="1" kern="0" spc="-50" dirty="0">
                <a:solidFill>
                  <a:sysClr val="windowText" lastClr="000000"/>
                </a:solidFill>
                <a:latin typeface="Calibri"/>
                <a:cs typeface="Calibri"/>
              </a:rPr>
              <a:t> </a:t>
            </a:r>
            <a:r>
              <a:rPr sz="2400" b="1" kern="0" spc="-7" dirty="0">
                <a:solidFill>
                  <a:sysClr val="windowText" lastClr="000000"/>
                </a:solidFill>
                <a:latin typeface="Calibri"/>
                <a:cs typeface="Calibri"/>
              </a:rPr>
              <a:t>creation.</a:t>
            </a:r>
            <a:endParaRPr sz="2400" kern="0">
              <a:solidFill>
                <a:sysClr val="windowText" lastClr="000000"/>
              </a:solidFill>
              <a:latin typeface="Calibri"/>
              <a:cs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4F81BC"/>
          </a:solidFill>
        </p:spPr>
        <p:txBody>
          <a:bodyPr wrap="square" lIns="0" tIns="0" rIns="0" bIns="0" rtlCol="0"/>
          <a:lstStyle/>
          <a:p>
            <a:pPr defTabSz="609630"/>
            <a:endParaRPr sz="1200" kern="0">
              <a:solidFill>
                <a:sysClr val="windowText" lastClr="000000"/>
              </a:solidFill>
            </a:endParaRPr>
          </a:p>
        </p:txBody>
      </p:sp>
      <p:sp>
        <p:nvSpPr>
          <p:cNvPr id="3" name="object 3"/>
          <p:cNvSpPr/>
          <p:nvPr/>
        </p:nvSpPr>
        <p:spPr>
          <a:xfrm>
            <a:off x="219075" y="145796"/>
            <a:ext cx="1286087" cy="2572173"/>
          </a:xfrm>
          <a:custGeom>
            <a:avLst/>
            <a:gdLst/>
            <a:ahLst/>
            <a:cxnLst/>
            <a:rect l="l" t="t" r="r" b="b"/>
            <a:pathLst>
              <a:path w="1929130" h="3858260">
                <a:moveTo>
                  <a:pt x="0" y="0"/>
                </a:moveTo>
                <a:lnTo>
                  <a:pt x="0" y="3858132"/>
                </a:lnTo>
                <a:lnTo>
                  <a:pt x="1929066" y="1929002"/>
                </a:lnTo>
                <a:lnTo>
                  <a:pt x="0" y="0"/>
                </a:lnTo>
                <a:close/>
              </a:path>
            </a:pathLst>
          </a:custGeom>
          <a:solidFill>
            <a:srgbClr val="EE9F38"/>
          </a:solidFill>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10698564" y="4191000"/>
            <a:ext cx="1274657" cy="2548890"/>
          </a:xfrm>
          <a:custGeom>
            <a:avLst/>
            <a:gdLst/>
            <a:ahLst/>
            <a:cxnLst/>
            <a:rect l="l" t="t" r="r" b="b"/>
            <a:pathLst>
              <a:path w="1911984" h="3823334">
                <a:moveTo>
                  <a:pt x="1911604" y="0"/>
                </a:moveTo>
                <a:lnTo>
                  <a:pt x="0" y="1911477"/>
                </a:lnTo>
                <a:lnTo>
                  <a:pt x="1911604" y="3823080"/>
                </a:lnTo>
                <a:lnTo>
                  <a:pt x="1911604" y="0"/>
                </a:lnTo>
                <a:close/>
              </a:path>
            </a:pathLst>
          </a:custGeom>
          <a:solidFill>
            <a:srgbClr val="001F5F"/>
          </a:solidFill>
        </p:spPr>
        <p:txBody>
          <a:bodyPr wrap="square" lIns="0" tIns="0" rIns="0" bIns="0" rtlCol="0"/>
          <a:lstStyle/>
          <a:p>
            <a:pPr defTabSz="609630"/>
            <a:endParaRPr sz="1200" kern="0">
              <a:solidFill>
                <a:sysClr val="windowText" lastClr="000000"/>
              </a:solidFill>
            </a:endParaRPr>
          </a:p>
        </p:txBody>
      </p:sp>
      <p:sp>
        <p:nvSpPr>
          <p:cNvPr id="5" name="object 5" descr="$PPTXTitle"/>
          <p:cNvSpPr txBox="1">
            <a:spLocks noGrp="1"/>
          </p:cNvSpPr>
          <p:nvPr>
            <p:ph type="title"/>
          </p:nvPr>
        </p:nvSpPr>
        <p:spPr>
          <a:xfrm>
            <a:off x="4607136" y="943153"/>
            <a:ext cx="2977727" cy="685658"/>
          </a:xfrm>
          <a:prstGeom prst="rect">
            <a:avLst/>
          </a:prstGeom>
        </p:spPr>
        <p:txBody>
          <a:bodyPr vert="horz" wrap="square" lIns="0" tIns="8467" rIns="0" bIns="0" rtlCol="0">
            <a:spAutoFit/>
          </a:bodyPr>
          <a:lstStyle/>
          <a:p>
            <a:pPr marL="8467">
              <a:spcBef>
                <a:spcPts val="67"/>
              </a:spcBef>
            </a:pPr>
            <a:r>
              <a:rPr spc="133" dirty="0"/>
              <a:t>Contact</a:t>
            </a:r>
            <a:r>
              <a:rPr spc="-393" dirty="0"/>
              <a:t> </a:t>
            </a:r>
            <a:r>
              <a:rPr spc="273" dirty="0"/>
              <a:t>Us</a:t>
            </a:r>
          </a:p>
        </p:txBody>
      </p:sp>
      <p:grpSp>
        <p:nvGrpSpPr>
          <p:cNvPr id="6" name="object 6"/>
          <p:cNvGrpSpPr/>
          <p:nvPr/>
        </p:nvGrpSpPr>
        <p:grpSpPr>
          <a:xfrm>
            <a:off x="2371344" y="4964108"/>
            <a:ext cx="1601893" cy="797137"/>
            <a:chOff x="3557015" y="7446162"/>
            <a:chExt cx="2402840" cy="1195705"/>
          </a:xfrm>
        </p:grpSpPr>
        <p:pic>
          <p:nvPicPr>
            <p:cNvPr id="7" name="object 7"/>
            <p:cNvPicPr/>
            <p:nvPr/>
          </p:nvPicPr>
          <p:blipFill>
            <a:blip r:embed="rId2" cstate="print"/>
            <a:stretch>
              <a:fillRect/>
            </a:stretch>
          </p:blipFill>
          <p:spPr>
            <a:xfrm>
              <a:off x="4549139" y="7446162"/>
              <a:ext cx="575856" cy="519404"/>
            </a:xfrm>
            <a:prstGeom prst="rect">
              <a:avLst/>
            </a:prstGeom>
          </p:spPr>
        </p:pic>
        <p:pic>
          <p:nvPicPr>
            <p:cNvPr id="8" name="object 8"/>
            <p:cNvPicPr/>
            <p:nvPr/>
          </p:nvPicPr>
          <p:blipFill>
            <a:blip r:embed="rId3" cstate="print"/>
            <a:stretch>
              <a:fillRect/>
            </a:stretch>
          </p:blipFill>
          <p:spPr>
            <a:xfrm>
              <a:off x="3557015" y="8008620"/>
              <a:ext cx="2402586" cy="633221"/>
            </a:xfrm>
            <a:prstGeom prst="rect">
              <a:avLst/>
            </a:prstGeom>
          </p:spPr>
        </p:pic>
      </p:grpSp>
      <p:sp>
        <p:nvSpPr>
          <p:cNvPr id="9" name="object 9"/>
          <p:cNvSpPr txBox="1"/>
          <p:nvPr/>
        </p:nvSpPr>
        <p:spPr>
          <a:xfrm>
            <a:off x="2498597" y="5400548"/>
            <a:ext cx="1363980" cy="233889"/>
          </a:xfrm>
          <a:prstGeom prst="rect">
            <a:avLst/>
          </a:prstGeom>
        </p:spPr>
        <p:txBody>
          <a:bodyPr vert="horz" wrap="square" lIns="0" tIns="8043" rIns="0" bIns="0" rtlCol="0">
            <a:spAutoFit/>
          </a:bodyPr>
          <a:lstStyle/>
          <a:p>
            <a:pPr marL="8467" defTabSz="609630">
              <a:spcBef>
                <a:spcPts val="63"/>
              </a:spcBef>
            </a:pPr>
            <a:r>
              <a:rPr sz="1467" b="1" kern="0" spc="-7" dirty="0">
                <a:solidFill>
                  <a:srgbClr val="F6F6FD"/>
                </a:solidFill>
                <a:latin typeface="Calibri"/>
                <a:cs typeface="Calibri"/>
                <a:hlinkClick r:id="rId4"/>
              </a:rPr>
              <a:t>www.usvieda.org</a:t>
            </a:r>
            <a:endParaRPr sz="1467" kern="0">
              <a:solidFill>
                <a:sysClr val="windowText" lastClr="000000"/>
              </a:solidFill>
              <a:latin typeface="Calibri"/>
              <a:cs typeface="Calibri"/>
            </a:endParaRPr>
          </a:p>
        </p:txBody>
      </p:sp>
      <p:pic>
        <p:nvPicPr>
          <p:cNvPr id="10" name="object 10"/>
          <p:cNvPicPr/>
          <p:nvPr/>
        </p:nvPicPr>
        <p:blipFill>
          <a:blip r:embed="rId5" cstate="print"/>
          <a:stretch>
            <a:fillRect/>
          </a:stretch>
        </p:blipFill>
        <p:spPr>
          <a:xfrm>
            <a:off x="5911850" y="4910929"/>
            <a:ext cx="338743" cy="338743"/>
          </a:xfrm>
          <a:prstGeom prst="rect">
            <a:avLst/>
          </a:prstGeom>
        </p:spPr>
      </p:pic>
      <p:grpSp>
        <p:nvGrpSpPr>
          <p:cNvPr id="11" name="object 11"/>
          <p:cNvGrpSpPr/>
          <p:nvPr/>
        </p:nvGrpSpPr>
        <p:grpSpPr>
          <a:xfrm>
            <a:off x="5229352" y="5303520"/>
            <a:ext cx="1716617" cy="740410"/>
            <a:chOff x="7844028" y="7955280"/>
            <a:chExt cx="2574925" cy="1110615"/>
          </a:xfrm>
        </p:grpSpPr>
        <p:pic>
          <p:nvPicPr>
            <p:cNvPr id="12" name="object 12"/>
            <p:cNvPicPr/>
            <p:nvPr/>
          </p:nvPicPr>
          <p:blipFill>
            <a:blip r:embed="rId6" cstate="print"/>
            <a:stretch>
              <a:fillRect/>
            </a:stretch>
          </p:blipFill>
          <p:spPr>
            <a:xfrm>
              <a:off x="7856220" y="7955280"/>
              <a:ext cx="983742" cy="633222"/>
            </a:xfrm>
            <a:prstGeom prst="rect">
              <a:avLst/>
            </a:prstGeom>
          </p:spPr>
        </p:pic>
        <p:pic>
          <p:nvPicPr>
            <p:cNvPr id="13" name="object 13"/>
            <p:cNvPicPr/>
            <p:nvPr/>
          </p:nvPicPr>
          <p:blipFill>
            <a:blip r:embed="rId7" cstate="print"/>
            <a:stretch>
              <a:fillRect/>
            </a:stretch>
          </p:blipFill>
          <p:spPr>
            <a:xfrm>
              <a:off x="8458200" y="7955280"/>
              <a:ext cx="1948433" cy="633222"/>
            </a:xfrm>
            <a:prstGeom prst="rect">
              <a:avLst/>
            </a:prstGeom>
          </p:spPr>
        </p:pic>
        <p:pic>
          <p:nvPicPr>
            <p:cNvPr id="14" name="object 14"/>
            <p:cNvPicPr/>
            <p:nvPr/>
          </p:nvPicPr>
          <p:blipFill>
            <a:blip r:embed="rId8" cstate="print"/>
            <a:stretch>
              <a:fillRect/>
            </a:stretch>
          </p:blipFill>
          <p:spPr>
            <a:xfrm>
              <a:off x="7844028" y="8432292"/>
              <a:ext cx="1008126" cy="633222"/>
            </a:xfrm>
            <a:prstGeom prst="rect">
              <a:avLst/>
            </a:prstGeom>
          </p:spPr>
        </p:pic>
        <p:pic>
          <p:nvPicPr>
            <p:cNvPr id="15" name="object 15"/>
            <p:cNvPicPr/>
            <p:nvPr/>
          </p:nvPicPr>
          <p:blipFill>
            <a:blip r:embed="rId9" cstate="print"/>
            <a:stretch>
              <a:fillRect/>
            </a:stretch>
          </p:blipFill>
          <p:spPr>
            <a:xfrm>
              <a:off x="8470392" y="8432292"/>
              <a:ext cx="1948433" cy="633222"/>
            </a:xfrm>
            <a:prstGeom prst="rect">
              <a:avLst/>
            </a:prstGeom>
          </p:spPr>
        </p:pic>
      </p:grpSp>
      <p:sp>
        <p:nvSpPr>
          <p:cNvPr id="16" name="object 16"/>
          <p:cNvSpPr txBox="1"/>
          <p:nvPr/>
        </p:nvSpPr>
        <p:spPr>
          <a:xfrm>
            <a:off x="5356860" y="5269670"/>
            <a:ext cx="1479550" cy="645177"/>
          </a:xfrm>
          <a:prstGeom prst="rect">
            <a:avLst/>
          </a:prstGeom>
        </p:spPr>
        <p:txBody>
          <a:bodyPr vert="horz" wrap="square" lIns="0" tIns="102870" rIns="0" bIns="0" rtlCol="0">
            <a:spAutoFit/>
          </a:bodyPr>
          <a:lstStyle/>
          <a:p>
            <a:pPr marL="16511" defTabSz="609630">
              <a:spcBef>
                <a:spcPts val="810"/>
              </a:spcBef>
              <a:tabLst>
                <a:tab pos="417851" algn="l"/>
              </a:tabLst>
            </a:pPr>
            <a:r>
              <a:rPr sz="1467" b="1" kern="0" spc="-13" dirty="0">
                <a:solidFill>
                  <a:srgbClr val="F6F6FD"/>
                </a:solidFill>
                <a:latin typeface="Calibri"/>
                <a:cs typeface="Calibri"/>
              </a:rPr>
              <a:t>STT:</a:t>
            </a:r>
            <a:r>
              <a:rPr sz="1467" b="1" kern="0" dirty="0">
                <a:solidFill>
                  <a:srgbClr val="F6F6FD"/>
                </a:solidFill>
                <a:latin typeface="Calibri"/>
                <a:cs typeface="Calibri"/>
              </a:rPr>
              <a:t>	</a:t>
            </a:r>
            <a:r>
              <a:rPr sz="1467" b="1" kern="0" spc="-7" dirty="0">
                <a:solidFill>
                  <a:srgbClr val="F6F6FD"/>
                </a:solidFill>
                <a:latin typeface="Calibri"/>
                <a:cs typeface="Calibri"/>
              </a:rPr>
              <a:t>340.714.1700</a:t>
            </a:r>
            <a:endParaRPr sz="1467" kern="0">
              <a:solidFill>
                <a:sysClr val="windowText" lastClr="000000"/>
              </a:solidFill>
              <a:latin typeface="Calibri"/>
              <a:cs typeface="Calibri"/>
            </a:endParaRPr>
          </a:p>
          <a:p>
            <a:pPr marL="8467" defTabSz="609630">
              <a:spcBef>
                <a:spcPts val="743"/>
              </a:spcBef>
              <a:tabLst>
                <a:tab pos="425895" algn="l"/>
              </a:tabLst>
            </a:pPr>
            <a:r>
              <a:rPr sz="1467" b="1" kern="0" spc="-13" dirty="0">
                <a:solidFill>
                  <a:srgbClr val="F6F6FD"/>
                </a:solidFill>
                <a:latin typeface="Calibri"/>
                <a:cs typeface="Calibri"/>
              </a:rPr>
              <a:t>STX:</a:t>
            </a:r>
            <a:r>
              <a:rPr sz="1467" b="1" kern="0" dirty="0">
                <a:solidFill>
                  <a:srgbClr val="F6F6FD"/>
                </a:solidFill>
                <a:latin typeface="Calibri"/>
                <a:cs typeface="Calibri"/>
              </a:rPr>
              <a:t>	</a:t>
            </a:r>
            <a:r>
              <a:rPr sz="1467" b="1" kern="0" spc="-7" dirty="0">
                <a:solidFill>
                  <a:srgbClr val="F6F6FD"/>
                </a:solidFill>
                <a:latin typeface="Calibri"/>
                <a:cs typeface="Calibri"/>
              </a:rPr>
              <a:t>340.773.6499</a:t>
            </a:r>
            <a:endParaRPr sz="1467" kern="0">
              <a:solidFill>
                <a:sysClr val="windowText" lastClr="000000"/>
              </a:solidFill>
              <a:latin typeface="Calibri"/>
              <a:cs typeface="Calibri"/>
            </a:endParaRPr>
          </a:p>
        </p:txBody>
      </p:sp>
      <p:pic>
        <p:nvPicPr>
          <p:cNvPr id="17" name="object 17"/>
          <p:cNvPicPr/>
          <p:nvPr/>
        </p:nvPicPr>
        <p:blipFill>
          <a:blip r:embed="rId10" cstate="print"/>
          <a:stretch>
            <a:fillRect/>
          </a:stretch>
        </p:blipFill>
        <p:spPr>
          <a:xfrm>
            <a:off x="8604419" y="5023849"/>
            <a:ext cx="353796" cy="225823"/>
          </a:xfrm>
          <a:prstGeom prst="rect">
            <a:avLst/>
          </a:prstGeom>
        </p:spPr>
      </p:pic>
      <p:pic>
        <p:nvPicPr>
          <p:cNvPr id="18" name="object 18"/>
          <p:cNvPicPr/>
          <p:nvPr/>
        </p:nvPicPr>
        <p:blipFill>
          <a:blip r:embed="rId11" cstate="print"/>
          <a:stretch>
            <a:fillRect/>
          </a:stretch>
        </p:blipFill>
        <p:spPr>
          <a:xfrm>
            <a:off x="7954264" y="5339080"/>
            <a:ext cx="1657603" cy="422147"/>
          </a:xfrm>
          <a:prstGeom prst="rect">
            <a:avLst/>
          </a:prstGeom>
        </p:spPr>
      </p:pic>
      <p:sp>
        <p:nvSpPr>
          <p:cNvPr id="19" name="object 19"/>
          <p:cNvSpPr txBox="1"/>
          <p:nvPr/>
        </p:nvSpPr>
        <p:spPr>
          <a:xfrm>
            <a:off x="8082111" y="5400548"/>
            <a:ext cx="1375409" cy="233889"/>
          </a:xfrm>
          <a:prstGeom prst="rect">
            <a:avLst/>
          </a:prstGeom>
        </p:spPr>
        <p:txBody>
          <a:bodyPr vert="horz" wrap="square" lIns="0" tIns="8043" rIns="0" bIns="0" rtlCol="0">
            <a:spAutoFit/>
          </a:bodyPr>
          <a:lstStyle/>
          <a:p>
            <a:pPr marL="8467" defTabSz="609630">
              <a:spcBef>
                <a:spcPts val="63"/>
              </a:spcBef>
            </a:pPr>
            <a:r>
              <a:rPr sz="1467" b="1" kern="0" spc="-7" dirty="0">
                <a:solidFill>
                  <a:srgbClr val="F6F6FD"/>
                </a:solidFill>
                <a:latin typeface="Calibri"/>
                <a:cs typeface="Calibri"/>
                <a:hlinkClick r:id="rId12"/>
              </a:rPr>
              <a:t>info@usvieda.org</a:t>
            </a:r>
            <a:endParaRPr sz="1467" kern="0">
              <a:solidFill>
                <a:sysClr val="windowText" lastClr="000000"/>
              </a:solidFill>
              <a:latin typeface="Calibri"/>
              <a:cs typeface="Calibri"/>
            </a:endParaRPr>
          </a:p>
        </p:txBody>
      </p:sp>
      <p:pic>
        <p:nvPicPr>
          <p:cNvPr id="20" name="object 20"/>
          <p:cNvPicPr/>
          <p:nvPr/>
        </p:nvPicPr>
        <p:blipFill>
          <a:blip r:embed="rId13" cstate="print"/>
          <a:stretch>
            <a:fillRect/>
          </a:stretch>
        </p:blipFill>
        <p:spPr>
          <a:xfrm>
            <a:off x="4763166" y="2238133"/>
            <a:ext cx="2636109" cy="2138058"/>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rgbClr val="002060"/>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2" name="Group 2"/>
          <p:cNvGrpSpPr/>
          <p:nvPr/>
        </p:nvGrpSpPr>
        <p:grpSpPr>
          <a:xfrm>
            <a:off x="3529494" y="4532955"/>
            <a:ext cx="8040504" cy="1630400"/>
            <a:chOff x="0" y="0"/>
            <a:chExt cx="3139862" cy="628945"/>
          </a:xfrm>
          <a:solidFill>
            <a:srgbClr val="FA9706"/>
          </a:solidFill>
        </p:grpSpPr>
        <p:sp>
          <p:nvSpPr>
            <p:cNvPr id="3" name="Freeform 3"/>
            <p:cNvSpPr/>
            <p:nvPr/>
          </p:nvSpPr>
          <p:spPr>
            <a:xfrm>
              <a:off x="0" y="0"/>
              <a:ext cx="3139862" cy="628945"/>
            </a:xfrm>
            <a:custGeom>
              <a:avLst/>
              <a:gdLst/>
              <a:ahLst/>
              <a:cxnLst/>
              <a:rect l="l" t="t" r="r" b="b"/>
              <a:pathLst>
                <a:path w="3139862" h="628945">
                  <a:moveTo>
                    <a:pt x="0" y="0"/>
                  </a:moveTo>
                  <a:lnTo>
                    <a:pt x="3139862" y="0"/>
                  </a:lnTo>
                  <a:lnTo>
                    <a:pt x="3139862" y="628945"/>
                  </a:lnTo>
                  <a:lnTo>
                    <a:pt x="0" y="628945"/>
                  </a:lnTo>
                  <a:close/>
                </a:path>
              </a:pathLst>
            </a:custGeom>
            <a:grpFill/>
          </p:spPr>
          <p:txBody>
            <a:bodyPr/>
            <a:lstStyle/>
            <a:p>
              <a:pPr defTabSz="609630"/>
              <a:endParaRPr lang="en-US" sz="1200">
                <a:solidFill>
                  <a:prstClr val="black"/>
                </a:solidFill>
                <a:latin typeface="Calibri"/>
              </a:endParaRPr>
            </a:p>
          </p:txBody>
        </p:sp>
        <p:sp>
          <p:nvSpPr>
            <p:cNvPr id="4" name="TextBox 4"/>
            <p:cNvSpPr txBox="1"/>
            <p:nvPr/>
          </p:nvSpPr>
          <p:spPr>
            <a:xfrm>
              <a:off x="0" y="-38100"/>
              <a:ext cx="3139862" cy="667045"/>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TextBox 9"/>
          <p:cNvSpPr txBox="1"/>
          <p:nvPr/>
        </p:nvSpPr>
        <p:spPr>
          <a:xfrm>
            <a:off x="948822" y="5685790"/>
            <a:ext cx="2316520" cy="205184"/>
          </a:xfrm>
          <a:prstGeom prst="rect">
            <a:avLst/>
          </a:prstGeom>
        </p:spPr>
        <p:txBody>
          <a:bodyPr lIns="0" tIns="0" rIns="0" bIns="0" rtlCol="0" anchor="t">
            <a:spAutoFit/>
          </a:bodyPr>
          <a:lstStyle/>
          <a:p>
            <a:pPr algn="just" defTabSz="609630">
              <a:lnSpc>
                <a:spcPts val="1613"/>
              </a:lnSpc>
            </a:pPr>
            <a:r>
              <a:rPr lang="en-US" sz="1466" b="1" spc="208" dirty="0">
                <a:solidFill>
                  <a:prstClr val="white"/>
                </a:solidFill>
                <a:latin typeface="Clear Sans Medium"/>
                <a:ea typeface="Clear Sans Medium"/>
                <a:cs typeface="Clear Sans Medium"/>
                <a:sym typeface="Clear Sans Medium"/>
              </a:rPr>
              <a:t>MARCH 20, 2026</a:t>
            </a:r>
          </a:p>
        </p:txBody>
      </p:sp>
      <p:sp>
        <p:nvSpPr>
          <p:cNvPr id="11" name="Freeform 11"/>
          <p:cNvSpPr/>
          <p:nvPr/>
        </p:nvSpPr>
        <p:spPr>
          <a:xfrm rot="5400000">
            <a:off x="-1608897" y="3853391"/>
            <a:ext cx="4587134" cy="1422085"/>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FA9706"/>
          </a:solidFill>
        </p:spPr>
        <p:txBody>
          <a:bodyPr/>
          <a:lstStyle/>
          <a:p>
            <a:pPr defTabSz="609630"/>
            <a:endParaRPr lang="en-US" sz="1200">
              <a:solidFill>
                <a:prstClr val="black"/>
              </a:solidFill>
              <a:latin typeface="Calibri"/>
            </a:endParaRPr>
          </a:p>
        </p:txBody>
      </p:sp>
      <p:sp>
        <p:nvSpPr>
          <p:cNvPr id="17" name="TextBox 17"/>
          <p:cNvSpPr txBox="1"/>
          <p:nvPr/>
        </p:nvSpPr>
        <p:spPr>
          <a:xfrm>
            <a:off x="2781027" y="3276831"/>
            <a:ext cx="8842679" cy="1282402"/>
          </a:xfrm>
          <a:prstGeom prst="rect">
            <a:avLst/>
          </a:prstGeom>
        </p:spPr>
        <p:txBody>
          <a:bodyPr wrap="square" lIns="0" tIns="0" rIns="0" bIns="0" rtlCol="0" anchor="t">
            <a:spAutoFit/>
          </a:bodyPr>
          <a:lstStyle/>
          <a:p>
            <a:pPr algn="r" defTabSz="609630">
              <a:lnSpc>
                <a:spcPts val="10042"/>
              </a:lnSpc>
            </a:pPr>
            <a:r>
              <a:rPr lang="en-US" sz="9129" b="1" spc="292" dirty="0">
                <a:solidFill>
                  <a:prstClr val="white"/>
                </a:solidFill>
                <a:latin typeface="Public Sans Bold"/>
                <a:ea typeface="Public Sans Bold"/>
                <a:cs typeface="Times New Roman" panose="02020603050405020304" pitchFamily="18" charset="0"/>
                <a:sym typeface="Public Sans Bold"/>
              </a:rPr>
              <a:t>2026 SPRING</a:t>
            </a:r>
          </a:p>
        </p:txBody>
      </p:sp>
      <p:sp>
        <p:nvSpPr>
          <p:cNvPr id="18" name="TextBox 18"/>
          <p:cNvSpPr txBox="1"/>
          <p:nvPr/>
        </p:nvSpPr>
        <p:spPr>
          <a:xfrm>
            <a:off x="2345411" y="296286"/>
            <a:ext cx="7267887" cy="1272080"/>
          </a:xfrm>
          <a:prstGeom prst="rect">
            <a:avLst/>
          </a:prstGeom>
          <a:solidFill>
            <a:srgbClr val="FA9706"/>
          </a:solidFill>
        </p:spPr>
        <p:txBody>
          <a:bodyPr wrap="square" lIns="0" tIns="0" rIns="0" bIns="0" rtlCol="0" anchor="t">
            <a:spAutoFit/>
          </a:bodyPr>
          <a:lstStyle/>
          <a:p>
            <a:pPr algn="ctr" defTabSz="609630">
              <a:lnSpc>
                <a:spcPts val="5207"/>
              </a:lnSpc>
            </a:pPr>
            <a:r>
              <a:rPr lang="en-US" sz="3600" b="1" spc="151" dirty="0">
                <a:solidFill>
                  <a:srgbClr val="FFFFFF"/>
                </a:solidFill>
                <a:latin typeface="Public Sans Bold"/>
                <a:ea typeface="Public Sans Bold"/>
                <a:cs typeface="Public Sans Bold"/>
                <a:sym typeface="Public Sans Bold"/>
              </a:rPr>
              <a:t>VIRGIN ISLANDS HOUSING FINANCE AUTHORITY</a:t>
            </a:r>
          </a:p>
        </p:txBody>
      </p:sp>
      <p:sp>
        <p:nvSpPr>
          <p:cNvPr id="5" name="Rectangle 1">
            <a:extLst>
              <a:ext uri="{FF2B5EF4-FFF2-40B4-BE49-F238E27FC236}">
                <a16:creationId xmlns:a16="http://schemas.microsoft.com/office/drawing/2014/main" id="{2B38B87E-F087-4EA4-865D-B4579EB86EB6}"/>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pic>
        <p:nvPicPr>
          <p:cNvPr id="25" name="Picture 24" descr="A blue circle with a gold eagle and arrows&#10;&#10;AI-generated content may be incorrect.">
            <a:extLst>
              <a:ext uri="{FF2B5EF4-FFF2-40B4-BE49-F238E27FC236}">
                <a16:creationId xmlns:a16="http://schemas.microsoft.com/office/drawing/2014/main" id="{60BBC921-216B-5593-D42A-8FE3BF4DA96D}"/>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10482404" y="22405"/>
            <a:ext cx="1709596" cy="1709596"/>
          </a:xfrm>
          <a:prstGeom prst="rect">
            <a:avLst/>
          </a:prstGeom>
        </p:spPr>
      </p:pic>
      <p:sp>
        <p:nvSpPr>
          <p:cNvPr id="26" name="TextBox 25">
            <a:extLst>
              <a:ext uri="{FF2B5EF4-FFF2-40B4-BE49-F238E27FC236}">
                <a16:creationId xmlns:a16="http://schemas.microsoft.com/office/drawing/2014/main" id="{6BA6EF1D-7A97-CC2D-B904-D5938F3501A3}"/>
              </a:ext>
            </a:extLst>
          </p:cNvPr>
          <p:cNvSpPr txBox="1"/>
          <p:nvPr/>
        </p:nvSpPr>
        <p:spPr>
          <a:xfrm>
            <a:off x="10096798" y="4516588"/>
            <a:ext cx="1473200" cy="276999"/>
          </a:xfrm>
          <a:prstGeom prst="rect">
            <a:avLst/>
          </a:prstGeom>
          <a:noFill/>
        </p:spPr>
        <p:txBody>
          <a:bodyPr wrap="square" rtlCol="0">
            <a:spAutoFit/>
          </a:bodyPr>
          <a:lstStyle/>
          <a:p>
            <a:pPr defTabSz="609630"/>
            <a:r>
              <a:rPr lang="en-US" sz="1200" dirty="0">
                <a:solidFill>
                  <a:prstClr val="black"/>
                </a:solidFill>
                <a:latin typeface="Calibri"/>
              </a:rPr>
              <a:t> </a:t>
            </a:r>
          </a:p>
        </p:txBody>
      </p:sp>
      <p:sp>
        <p:nvSpPr>
          <p:cNvPr id="6" name="TextBox 18">
            <a:extLst>
              <a:ext uri="{FF2B5EF4-FFF2-40B4-BE49-F238E27FC236}">
                <a16:creationId xmlns:a16="http://schemas.microsoft.com/office/drawing/2014/main" id="{569F688A-B9CE-D8E1-7CB3-890BBC09E903}"/>
              </a:ext>
            </a:extLst>
          </p:cNvPr>
          <p:cNvSpPr txBox="1"/>
          <p:nvPr/>
        </p:nvSpPr>
        <p:spPr>
          <a:xfrm>
            <a:off x="3657857" y="4813213"/>
            <a:ext cx="6048412" cy="1272080"/>
          </a:xfrm>
          <a:prstGeom prst="rect">
            <a:avLst/>
          </a:prstGeom>
          <a:solidFill>
            <a:srgbClr val="FA9706"/>
          </a:solidFill>
        </p:spPr>
        <p:txBody>
          <a:bodyPr wrap="square" lIns="0" tIns="0" rIns="0" bIns="0" rtlCol="0" anchor="t">
            <a:spAutoFit/>
          </a:bodyPr>
          <a:lstStyle/>
          <a:p>
            <a:pPr algn="ctr" defTabSz="609630">
              <a:lnSpc>
                <a:spcPts val="5207"/>
              </a:lnSpc>
            </a:pPr>
            <a:r>
              <a:rPr lang="en-US" sz="3600" b="1" spc="151" dirty="0">
                <a:solidFill>
                  <a:srgbClr val="FFFFFF"/>
                </a:solidFill>
                <a:latin typeface="Public Sans Bold"/>
                <a:ea typeface="Public Sans Bold"/>
                <a:cs typeface="Public Sans Bold"/>
                <a:sym typeface="Public Sans Bold"/>
              </a:rPr>
              <a:t>REVENUE ESTIMATING CONFERENCE</a:t>
            </a:r>
          </a:p>
        </p:txBody>
      </p:sp>
      <p:sp>
        <p:nvSpPr>
          <p:cNvPr id="7" name="TextBox 17">
            <a:extLst>
              <a:ext uri="{FF2B5EF4-FFF2-40B4-BE49-F238E27FC236}">
                <a16:creationId xmlns:a16="http://schemas.microsoft.com/office/drawing/2014/main" id="{45513FDA-A319-124A-08F9-23331A7F4C56}"/>
              </a:ext>
            </a:extLst>
          </p:cNvPr>
          <p:cNvSpPr txBox="1"/>
          <p:nvPr/>
        </p:nvSpPr>
        <p:spPr>
          <a:xfrm>
            <a:off x="1254119" y="2197089"/>
            <a:ext cx="8842679" cy="510653"/>
          </a:xfrm>
          <a:prstGeom prst="rect">
            <a:avLst/>
          </a:prstGeom>
        </p:spPr>
        <p:txBody>
          <a:bodyPr wrap="square" lIns="0" tIns="0" rIns="0" bIns="0" rtlCol="0" anchor="t">
            <a:spAutoFit/>
          </a:bodyPr>
          <a:lstStyle/>
          <a:p>
            <a:pPr algn="ctr" defTabSz="609630">
              <a:lnSpc>
                <a:spcPts val="533"/>
              </a:lnSpc>
            </a:pPr>
            <a:r>
              <a:rPr lang="en-US" sz="2400" b="1" spc="292" dirty="0">
                <a:solidFill>
                  <a:prstClr val="white"/>
                </a:solidFill>
                <a:latin typeface="Public Sans Bold" panose="020B0604020202020204" charset="0"/>
                <a:ea typeface="Public Sans Bold"/>
                <a:cs typeface="Times New Roman" panose="02020603050405020304" pitchFamily="18" charset="0"/>
                <a:sym typeface="Public Sans Bold"/>
              </a:rPr>
              <a:t>Executive Director</a:t>
            </a:r>
          </a:p>
          <a:p>
            <a:pPr algn="ctr" defTabSz="609630">
              <a:lnSpc>
                <a:spcPts val="533"/>
              </a:lnSpc>
            </a:pPr>
            <a:endParaRPr lang="en-US" sz="2400" b="1" spc="292" dirty="0">
              <a:solidFill>
                <a:prstClr val="white"/>
              </a:solidFill>
              <a:latin typeface="Public Sans Bold" panose="020B0604020202020204" charset="0"/>
              <a:ea typeface="Public Sans Bold"/>
              <a:cs typeface="Times New Roman" panose="02020603050405020304" pitchFamily="18" charset="0"/>
              <a:sym typeface="Public Sans Bold"/>
            </a:endParaRPr>
          </a:p>
          <a:p>
            <a:pPr algn="ctr" defTabSz="609630">
              <a:lnSpc>
                <a:spcPts val="533"/>
              </a:lnSpc>
            </a:pPr>
            <a:endParaRPr lang="en-US" sz="2400" b="1" spc="292" dirty="0">
              <a:solidFill>
                <a:prstClr val="white"/>
              </a:solidFill>
              <a:latin typeface="Public Sans Bold" panose="020B0604020202020204" charset="0"/>
              <a:ea typeface="Public Sans Bold"/>
              <a:cs typeface="Times New Roman" panose="02020603050405020304" pitchFamily="18" charset="0"/>
              <a:sym typeface="Public Sans Bold"/>
            </a:endParaRPr>
          </a:p>
          <a:p>
            <a:pPr algn="ctr" defTabSz="609630">
              <a:lnSpc>
                <a:spcPts val="533"/>
              </a:lnSpc>
            </a:pPr>
            <a:endParaRPr lang="en-US" sz="2400" b="1" spc="292" dirty="0">
              <a:solidFill>
                <a:prstClr val="white"/>
              </a:solidFill>
              <a:latin typeface="Public Sans Bold" panose="020B0604020202020204" charset="0"/>
              <a:ea typeface="Public Sans Bold"/>
              <a:cs typeface="Times New Roman" panose="02020603050405020304" pitchFamily="18" charset="0"/>
              <a:sym typeface="Public Sans Bold"/>
            </a:endParaRPr>
          </a:p>
          <a:p>
            <a:pPr algn="ctr" defTabSz="609630">
              <a:lnSpc>
                <a:spcPts val="533"/>
              </a:lnSpc>
            </a:pPr>
            <a:endParaRPr lang="en-US" sz="2400" b="1" spc="292" dirty="0">
              <a:solidFill>
                <a:prstClr val="white"/>
              </a:solidFill>
              <a:latin typeface="Public Sans Bold" panose="020B0604020202020204" charset="0"/>
              <a:ea typeface="Public Sans Bold"/>
              <a:cs typeface="Times New Roman" panose="02020603050405020304" pitchFamily="18" charset="0"/>
              <a:sym typeface="Public Sans Bold"/>
            </a:endParaRPr>
          </a:p>
          <a:p>
            <a:pPr algn="ctr" defTabSz="609630">
              <a:lnSpc>
                <a:spcPts val="533"/>
              </a:lnSpc>
            </a:pPr>
            <a:endParaRPr lang="en-US" sz="2667" b="1" spc="292" dirty="0">
              <a:solidFill>
                <a:prstClr val="white"/>
              </a:solidFill>
              <a:latin typeface="Public Sans Bold" panose="020B0604020202020204" charset="0"/>
              <a:ea typeface="Public Sans Bold"/>
              <a:cs typeface="Times New Roman" panose="02020603050405020304" pitchFamily="18" charset="0"/>
              <a:sym typeface="Public Sans Bold"/>
            </a:endParaRPr>
          </a:p>
          <a:p>
            <a:pPr algn="ctr" defTabSz="609630">
              <a:lnSpc>
                <a:spcPts val="533"/>
              </a:lnSpc>
            </a:pPr>
            <a:r>
              <a:rPr lang="en-US" sz="2667" b="1" spc="292" dirty="0">
                <a:solidFill>
                  <a:prstClr val="white"/>
                </a:solidFill>
                <a:latin typeface="Public Sans Bold" panose="020B0604020202020204" charset="0"/>
                <a:ea typeface="Public Sans Bold"/>
                <a:cs typeface="Times New Roman" panose="02020603050405020304" pitchFamily="18" charset="0"/>
                <a:sym typeface="Public Sans Bold"/>
              </a:rPr>
              <a:t>Eugene Jones, Jr.</a:t>
            </a:r>
          </a:p>
        </p:txBody>
      </p:sp>
      <p:pic>
        <p:nvPicPr>
          <p:cNvPr id="8" name="Picture 7" descr="GOVERNMENT OF THE UNITED IN PRIDE AND HOPE ED STATES VIRGIN ISLANDS&#10;&#10;AI-generated content may be incorrect.">
            <a:extLst>
              <a:ext uri="{FF2B5EF4-FFF2-40B4-BE49-F238E27FC236}">
                <a16:creationId xmlns:a16="http://schemas.microsoft.com/office/drawing/2014/main" id="{BF75A450-185C-2358-F78D-D6A5324FD524}"/>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1587" y="28156"/>
            <a:ext cx="1725181" cy="1732001"/>
          </a:xfrm>
          <a:prstGeom prst="rect">
            <a:avLst/>
          </a:prstGeom>
        </p:spPr>
      </p:pic>
    </p:spTree>
    <p:extLst>
      <p:ext uri="{BB962C8B-B14F-4D97-AF65-F5344CB8AC3E}">
        <p14:creationId xmlns:p14="http://schemas.microsoft.com/office/powerpoint/2010/main" val="30719555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6656"/>
            <a:ext cx="12192000" cy="693465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0" y="-76654"/>
            <a:ext cx="12192000" cy="1808011"/>
            <a:chOff x="0" y="-38100"/>
            <a:chExt cx="5439065" cy="898667"/>
          </a:xfrm>
          <a:solidFill>
            <a:srgbClr val="002060"/>
          </a:solidFill>
        </p:grpSpPr>
        <p:sp>
          <p:nvSpPr>
            <p:cNvPr id="4" name="Freeform 4"/>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0" y="686069"/>
            <a:ext cx="863601" cy="1045289"/>
            <a:chOff x="0" y="-60443"/>
            <a:chExt cx="1050549" cy="429105"/>
          </a:xfrm>
        </p:grpSpPr>
        <p:sp>
          <p:nvSpPr>
            <p:cNvPr id="7" name="Freeform 7"/>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p:nvPr/>
        </p:nvGrpSpPr>
        <p:grpSpPr>
          <a:xfrm>
            <a:off x="11328400" y="-76654"/>
            <a:ext cx="863600" cy="814441"/>
            <a:chOff x="0" y="0"/>
            <a:chExt cx="1050549" cy="370360"/>
          </a:xfrm>
        </p:grpSpPr>
        <p:sp>
          <p:nvSpPr>
            <p:cNvPr id="10" name="Freeform 10"/>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Title 15">
            <a:extLst>
              <a:ext uri="{FF2B5EF4-FFF2-40B4-BE49-F238E27FC236}">
                <a16:creationId xmlns:a16="http://schemas.microsoft.com/office/drawing/2014/main" id="{E9DC3020-1D73-33DB-5CC7-AB98AFC823D2}"/>
              </a:ext>
            </a:extLst>
          </p:cNvPr>
          <p:cNvSpPr>
            <a:spLocks noGrp="1"/>
          </p:cNvSpPr>
          <p:nvPr>
            <p:ph type="ctrTitle"/>
          </p:nvPr>
        </p:nvSpPr>
        <p:spPr>
          <a:xfrm>
            <a:off x="1259668" y="2242336"/>
            <a:ext cx="9448800" cy="980017"/>
          </a:xfrm>
        </p:spPr>
        <p:txBody>
          <a:bodyPr>
            <a:noAutofit/>
          </a:bodyPr>
          <a:lstStyle/>
          <a:p>
            <a:r>
              <a:rPr lang="en-US" sz="6400" b="1" dirty="0"/>
              <a:t>Virgin Islands Housing Finance Authority</a:t>
            </a:r>
          </a:p>
        </p:txBody>
      </p:sp>
      <p:sp>
        <p:nvSpPr>
          <p:cNvPr id="17" name="Subtitle 16">
            <a:extLst>
              <a:ext uri="{FF2B5EF4-FFF2-40B4-BE49-F238E27FC236}">
                <a16:creationId xmlns:a16="http://schemas.microsoft.com/office/drawing/2014/main" id="{DE97E6D6-AD1E-ECDD-567D-90DC4C99CCAB}"/>
              </a:ext>
            </a:extLst>
          </p:cNvPr>
          <p:cNvSpPr>
            <a:spLocks noGrp="1"/>
          </p:cNvSpPr>
          <p:nvPr>
            <p:ph type="subTitle" idx="1"/>
          </p:nvPr>
        </p:nvSpPr>
        <p:spPr>
          <a:xfrm>
            <a:off x="1151180" y="3958243"/>
            <a:ext cx="9557289" cy="1168400"/>
          </a:xfrm>
        </p:spPr>
        <p:txBody>
          <a:bodyPr>
            <a:noAutofit/>
          </a:bodyPr>
          <a:lstStyle/>
          <a:p>
            <a:r>
              <a:rPr lang="en-US" sz="5334" b="1" dirty="0">
                <a:latin typeface="Times New Roman" panose="02020603050405020304" pitchFamily="18" charset="0"/>
                <a:cs typeface="Times New Roman" panose="02020603050405020304" pitchFamily="18" charset="0"/>
              </a:rPr>
              <a:t>Monifa Evans</a:t>
            </a:r>
          </a:p>
          <a:p>
            <a:r>
              <a:rPr lang="en-US" sz="2933" b="1" dirty="0">
                <a:latin typeface="Times New Roman" panose="02020603050405020304" pitchFamily="18" charset="0"/>
                <a:cs typeface="Times New Roman" panose="02020603050405020304" pitchFamily="18" charset="0"/>
              </a:rPr>
              <a:t>Community Development Block Grant Disaster Recovery </a:t>
            </a:r>
          </a:p>
          <a:p>
            <a:r>
              <a:rPr lang="en-US" sz="3600" b="1" dirty="0">
                <a:latin typeface="Times New Roman" panose="02020603050405020304" pitchFamily="18" charset="0"/>
                <a:cs typeface="Times New Roman" panose="02020603050405020304" pitchFamily="18" charset="0"/>
              </a:rPr>
              <a:t>Director of Finance</a:t>
            </a:r>
          </a:p>
        </p:txBody>
      </p:sp>
      <p:pic>
        <p:nvPicPr>
          <p:cNvPr id="12" name="Picture 11">
            <a:extLst>
              <a:ext uri="{FF2B5EF4-FFF2-40B4-BE49-F238E27FC236}">
                <a16:creationId xmlns:a16="http://schemas.microsoft.com/office/drawing/2014/main" id="{5C06F54C-68BB-834D-1BED-110F4ECBD79A}"/>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9894325" y="5939531"/>
            <a:ext cx="2053368" cy="701275"/>
          </a:xfrm>
          <a:prstGeom prst="rect">
            <a:avLst/>
          </a:prstGeom>
          <a:noFill/>
          <a:ln>
            <a:noFill/>
          </a:ln>
        </p:spPr>
      </p:pic>
    </p:spTree>
    <p:extLst>
      <p:ext uri="{BB962C8B-B14F-4D97-AF65-F5344CB8AC3E}">
        <p14:creationId xmlns:p14="http://schemas.microsoft.com/office/powerpoint/2010/main" val="3611308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3A1F4-1452-307A-E51D-18E250D0471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55781C6-32BC-173A-AB57-6ECD5246508B}"/>
              </a:ext>
            </a:extLst>
          </p:cNvPr>
          <p:cNvSpPr/>
          <p:nvPr/>
        </p:nvSpPr>
        <p:spPr>
          <a:xfrm>
            <a:off x="0" y="0"/>
            <a:ext cx="12192000" cy="902137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pPr defTabSz="609630"/>
            <a:endParaRPr lang="en-US" sz="1200">
              <a:solidFill>
                <a:prstClr val="black"/>
              </a:solidFill>
              <a:latin typeface="Calibri"/>
            </a:endParaRPr>
          </a:p>
        </p:txBody>
      </p:sp>
      <p:pic>
        <p:nvPicPr>
          <p:cNvPr id="20" name="Picture 19">
            <a:extLst>
              <a:ext uri="{FF2B5EF4-FFF2-40B4-BE49-F238E27FC236}">
                <a16:creationId xmlns:a16="http://schemas.microsoft.com/office/drawing/2014/main" id="{6EC79987-3A07-8E0B-6077-22C9DAFD752D}"/>
              </a:ext>
            </a:extLst>
          </p:cNvPr>
          <p:cNvPicPr>
            <a:picLocks noChangeAspect="1"/>
          </p:cNvPicPr>
          <p:nvPr/>
        </p:nvPicPr>
        <p:blipFill>
          <a:blip r:embed="rId3"/>
          <a:stretch>
            <a:fillRect/>
          </a:stretch>
        </p:blipFill>
        <p:spPr>
          <a:xfrm>
            <a:off x="11125201" y="5837848"/>
            <a:ext cx="1003895" cy="1020153"/>
          </a:xfrm>
          <a:prstGeom prst="rect">
            <a:avLst/>
          </a:prstGeom>
        </p:spPr>
      </p:pic>
      <p:grpSp>
        <p:nvGrpSpPr>
          <p:cNvPr id="29" name="Group 3">
            <a:extLst>
              <a:ext uri="{FF2B5EF4-FFF2-40B4-BE49-F238E27FC236}">
                <a16:creationId xmlns:a16="http://schemas.microsoft.com/office/drawing/2014/main" id="{D2F3129A-6EE6-D83C-241D-9C3BA2042195}"/>
              </a:ext>
            </a:extLst>
          </p:cNvPr>
          <p:cNvGrpSpPr/>
          <p:nvPr/>
        </p:nvGrpSpPr>
        <p:grpSpPr>
          <a:xfrm>
            <a:off x="-109793" y="-1471527"/>
            <a:ext cx="12301793" cy="3294054"/>
            <a:chOff x="0" y="-38100"/>
            <a:chExt cx="5529716" cy="1600709"/>
          </a:xfrm>
          <a:solidFill>
            <a:schemeClr val="tx2"/>
          </a:solidFill>
        </p:grpSpPr>
        <p:sp>
          <p:nvSpPr>
            <p:cNvPr id="30" name="Freeform 4">
              <a:extLst>
                <a:ext uri="{FF2B5EF4-FFF2-40B4-BE49-F238E27FC236}">
                  <a16:creationId xmlns:a16="http://schemas.microsoft.com/office/drawing/2014/main" id="{856C49E0-C601-3B8B-2372-C230156D8116}"/>
                </a:ext>
              </a:extLst>
            </p:cNvPr>
            <p:cNvSpPr/>
            <p:nvPr/>
          </p:nvSpPr>
          <p:spPr>
            <a:xfrm>
              <a:off x="90651" y="702042"/>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dirty="0">
                <a:solidFill>
                  <a:prstClr val="black"/>
                </a:solidFill>
                <a:latin typeface="Calibri"/>
              </a:endParaRPr>
            </a:p>
          </p:txBody>
        </p:sp>
        <p:sp>
          <p:nvSpPr>
            <p:cNvPr id="31" name="TextBox 5">
              <a:extLst>
                <a:ext uri="{FF2B5EF4-FFF2-40B4-BE49-F238E27FC236}">
                  <a16:creationId xmlns:a16="http://schemas.microsoft.com/office/drawing/2014/main" id="{D7C14CE0-A06F-0C88-11FC-8CABBB950025}"/>
                </a:ext>
              </a:extLst>
            </p:cNvPr>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a:extLst>
              <a:ext uri="{FF2B5EF4-FFF2-40B4-BE49-F238E27FC236}">
                <a16:creationId xmlns:a16="http://schemas.microsoft.com/office/drawing/2014/main" id="{A5BA057F-628A-5568-E83B-77CE9CE90AF3}"/>
              </a:ext>
            </a:extLst>
          </p:cNvPr>
          <p:cNvGrpSpPr/>
          <p:nvPr/>
        </p:nvGrpSpPr>
        <p:grpSpPr>
          <a:xfrm>
            <a:off x="101600" y="778404"/>
            <a:ext cx="863601" cy="1045289"/>
            <a:chOff x="0" y="-60443"/>
            <a:chExt cx="1050549" cy="429105"/>
          </a:xfrm>
        </p:grpSpPr>
        <p:sp>
          <p:nvSpPr>
            <p:cNvPr id="7" name="Freeform 7">
              <a:extLst>
                <a:ext uri="{FF2B5EF4-FFF2-40B4-BE49-F238E27FC236}">
                  <a16:creationId xmlns:a16="http://schemas.microsoft.com/office/drawing/2014/main" id="{B045DE93-40A8-7C7C-5E56-A844DD3ADB15}"/>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AB11F942-AB9C-BB6E-B764-A27F579945BC}"/>
                </a:ext>
              </a:extLst>
            </p:cNvPr>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a:extLst>
              <a:ext uri="{FF2B5EF4-FFF2-40B4-BE49-F238E27FC236}">
                <a16:creationId xmlns:a16="http://schemas.microsoft.com/office/drawing/2014/main" id="{21DC21ED-1E6D-42BB-ECB0-C2561D0700DD}"/>
              </a:ext>
            </a:extLst>
          </p:cNvPr>
          <p:cNvGrpSpPr/>
          <p:nvPr/>
        </p:nvGrpSpPr>
        <p:grpSpPr>
          <a:xfrm>
            <a:off x="11358902" y="113974"/>
            <a:ext cx="770193" cy="814441"/>
            <a:chOff x="0" y="0"/>
            <a:chExt cx="1050549" cy="370360"/>
          </a:xfrm>
        </p:grpSpPr>
        <p:sp>
          <p:nvSpPr>
            <p:cNvPr id="10" name="Freeform 10">
              <a:extLst>
                <a:ext uri="{FF2B5EF4-FFF2-40B4-BE49-F238E27FC236}">
                  <a16:creationId xmlns:a16="http://schemas.microsoft.com/office/drawing/2014/main" id="{BD432E24-05B7-669C-614B-2CBA83927501}"/>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a:extLst>
                <a:ext uri="{FF2B5EF4-FFF2-40B4-BE49-F238E27FC236}">
                  <a16:creationId xmlns:a16="http://schemas.microsoft.com/office/drawing/2014/main" id="{AF237D76-C1E7-808F-7EBA-18BA9BC8969B}"/>
                </a:ext>
              </a:extLst>
            </p:cNvPr>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2" name="Picture 31">
            <a:extLst>
              <a:ext uri="{FF2B5EF4-FFF2-40B4-BE49-F238E27FC236}">
                <a16:creationId xmlns:a16="http://schemas.microsoft.com/office/drawing/2014/main" id="{0200BBB1-FFF3-8BDB-F3B6-C68BC27CEA33}"/>
              </a:ext>
            </a:extLst>
          </p:cNvPr>
          <p:cNvPicPr>
            <a:picLocks noChangeAspect="1"/>
          </p:cNvPicPr>
          <p:nvPr/>
        </p:nvPicPr>
        <p:blipFill>
          <a:blip r:embed="rId4"/>
          <a:stretch>
            <a:fillRect/>
          </a:stretch>
        </p:blipFill>
        <p:spPr>
          <a:xfrm>
            <a:off x="1168400" y="-46971"/>
            <a:ext cx="9544305" cy="1869497"/>
          </a:xfrm>
          <a:prstGeom prst="rect">
            <a:avLst/>
          </a:prstGeom>
        </p:spPr>
      </p:pic>
      <p:sp>
        <p:nvSpPr>
          <p:cNvPr id="33" name="TextBox 32">
            <a:extLst>
              <a:ext uri="{FF2B5EF4-FFF2-40B4-BE49-F238E27FC236}">
                <a16:creationId xmlns:a16="http://schemas.microsoft.com/office/drawing/2014/main" id="{FA3855DD-D355-3C3A-0223-F95484271F9B}"/>
              </a:ext>
            </a:extLst>
          </p:cNvPr>
          <p:cNvSpPr txBox="1"/>
          <p:nvPr/>
        </p:nvSpPr>
        <p:spPr>
          <a:xfrm>
            <a:off x="2129450" y="23872"/>
            <a:ext cx="7975600" cy="707886"/>
          </a:xfrm>
          <a:prstGeom prst="rect">
            <a:avLst/>
          </a:prstGeom>
          <a:noFill/>
        </p:spPr>
        <p:txBody>
          <a:bodyPr wrap="square" rtlCol="0">
            <a:spAutoFit/>
          </a:bodyPr>
          <a:lstStyle/>
          <a:p>
            <a:pPr algn="ctr" defTabSz="609630"/>
            <a:r>
              <a:rPr lang="en-US" sz="4000" dirty="0">
                <a:solidFill>
                  <a:prstClr val="white"/>
                </a:solidFill>
                <a:latin typeface="Public Sans Bold" panose="020B0604020202020204" charset="0"/>
              </a:rPr>
              <a:t>INCOME TAX REFUNDS PAID</a:t>
            </a:r>
            <a:endParaRPr lang="en-VI" sz="4000" dirty="0">
              <a:solidFill>
                <a:prstClr val="white"/>
              </a:solidFill>
              <a:latin typeface="Public Sans Bold" panose="020B0604020202020204" charset="0"/>
            </a:endParaRPr>
          </a:p>
        </p:txBody>
      </p:sp>
      <p:sp>
        <p:nvSpPr>
          <p:cNvPr id="13" name="Rectangle 3">
            <a:extLst>
              <a:ext uri="{FF2B5EF4-FFF2-40B4-BE49-F238E27FC236}">
                <a16:creationId xmlns:a16="http://schemas.microsoft.com/office/drawing/2014/main" id="{4A7C9A54-2713-BD4D-8AD7-727EF9CD3521}"/>
              </a:ext>
            </a:extLst>
          </p:cNvPr>
          <p:cNvSpPr txBox="1">
            <a:spLocks noChangeArrowheads="1"/>
          </p:cNvSpPr>
          <p:nvPr/>
        </p:nvSpPr>
        <p:spPr>
          <a:xfrm>
            <a:off x="2032000" y="2514601"/>
            <a:ext cx="8483600" cy="4291809"/>
          </a:xfrm>
          <a:prstGeom prst="rect">
            <a:avLst/>
          </a:prstGeom>
        </p:spPr>
        <p:txBody>
          <a:bodyPr lIns="56144" tIns="28072" rIns="56144" bIns="28072">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lnSpc>
                <a:spcPct val="90000"/>
              </a:lnSpc>
              <a:buNone/>
              <a:defRPr/>
            </a:pPr>
            <a:r>
              <a:rPr lang="en-US" altLang="en-US" sz="9600" b="1" dirty="0">
                <a:solidFill>
                  <a:prstClr val="black"/>
                </a:solidFill>
                <a:latin typeface="Times New Roman" panose="02020603050405020304" pitchFamily="18" charset="0"/>
                <a:cs typeface="Times New Roman" panose="02020603050405020304" pitchFamily="18" charset="0"/>
              </a:rPr>
              <a:t>	</a:t>
            </a:r>
          </a:p>
          <a:p>
            <a:pPr marL="228611" indent="-228611" defTabSz="609630">
              <a:lnSpc>
                <a:spcPct val="90000"/>
              </a:lnSpc>
              <a:buNone/>
              <a:defRPr/>
            </a:pPr>
            <a:endParaRPr lang="en-US" altLang="en-US" sz="1267" b="1" dirty="0">
              <a:solidFill>
                <a:prstClr val="black"/>
              </a:solidFill>
              <a:latin typeface="Calibri"/>
            </a:endParaRPr>
          </a:p>
        </p:txBody>
      </p:sp>
      <p:sp>
        <p:nvSpPr>
          <p:cNvPr id="5" name="TextBox 4">
            <a:extLst>
              <a:ext uri="{FF2B5EF4-FFF2-40B4-BE49-F238E27FC236}">
                <a16:creationId xmlns:a16="http://schemas.microsoft.com/office/drawing/2014/main" id="{F180B2FF-FD2C-8E39-C304-F2CC0771A1B7}"/>
              </a:ext>
            </a:extLst>
          </p:cNvPr>
          <p:cNvSpPr txBox="1"/>
          <p:nvPr/>
        </p:nvSpPr>
        <p:spPr>
          <a:xfrm>
            <a:off x="3144909" y="1500895"/>
            <a:ext cx="6151716" cy="379656"/>
          </a:xfrm>
          <a:prstGeom prst="rect">
            <a:avLst/>
          </a:prstGeom>
          <a:noFill/>
        </p:spPr>
        <p:txBody>
          <a:bodyPr wrap="square">
            <a:spAutoFit/>
          </a:bodyPr>
          <a:lstStyle/>
          <a:p>
            <a:pPr algn="ctr" defTabSz="609630"/>
            <a:r>
              <a:rPr lang="en-US" sz="1867" b="1" dirty="0">
                <a:solidFill>
                  <a:prstClr val="white"/>
                </a:solidFill>
                <a:latin typeface="Calibri"/>
              </a:rPr>
              <a:t>2019-2025</a:t>
            </a:r>
          </a:p>
        </p:txBody>
      </p:sp>
      <p:graphicFrame>
        <p:nvGraphicFramePr>
          <p:cNvPr id="3" name="Chart 2">
            <a:extLst>
              <a:ext uri="{FF2B5EF4-FFF2-40B4-BE49-F238E27FC236}">
                <a16:creationId xmlns:a16="http://schemas.microsoft.com/office/drawing/2014/main" id="{37C61685-EA00-81D0-BAB3-E9718ECCBAA0}"/>
              </a:ext>
            </a:extLst>
          </p:cNvPr>
          <p:cNvGraphicFramePr/>
          <p:nvPr>
            <p:extLst>
              <p:ext uri="{D42A27DB-BD31-4B8C-83A1-F6EECF244321}">
                <p14:modId xmlns:p14="http://schemas.microsoft.com/office/powerpoint/2010/main" val="1248400736"/>
              </p:ext>
            </p:extLst>
          </p:nvPr>
        </p:nvGraphicFramePr>
        <p:xfrm>
          <a:off x="1245789" y="2249525"/>
          <a:ext cx="9792295" cy="4728547"/>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8AAF7154-FD0F-8ED9-B24B-711DF6BB5841}"/>
              </a:ext>
            </a:extLst>
          </p:cNvPr>
          <p:cNvSpPr txBox="1"/>
          <p:nvPr/>
        </p:nvSpPr>
        <p:spPr>
          <a:xfrm>
            <a:off x="1676400" y="888037"/>
            <a:ext cx="8839200" cy="769441"/>
          </a:xfrm>
          <a:prstGeom prst="rect">
            <a:avLst/>
          </a:prstGeom>
          <a:noFill/>
        </p:spPr>
        <p:txBody>
          <a:bodyPr wrap="square" rtlCol="0">
            <a:spAutoFit/>
          </a:bodyPr>
          <a:lstStyle/>
          <a:p>
            <a:pPr algn="ctr" defTabSz="609630"/>
            <a:r>
              <a:rPr lang="en-US" sz="4400" dirty="0">
                <a:solidFill>
                  <a:prstClr val="white"/>
                </a:solidFill>
                <a:latin typeface="Public Sans Bold" panose="020B0604020202020204" charset="0"/>
              </a:rPr>
              <a:t>$411,479,673.62 </a:t>
            </a:r>
            <a:endParaRPr lang="en-VI" sz="4400" dirty="0">
              <a:solidFill>
                <a:prstClr val="white"/>
              </a:solidFill>
              <a:latin typeface="Public Sans Bold" panose="020B0604020202020204" charset="0"/>
            </a:endParaRPr>
          </a:p>
        </p:txBody>
      </p:sp>
      <p:sp>
        <p:nvSpPr>
          <p:cNvPr id="14" name="TextBox 13">
            <a:extLst>
              <a:ext uri="{FF2B5EF4-FFF2-40B4-BE49-F238E27FC236}">
                <a16:creationId xmlns:a16="http://schemas.microsoft.com/office/drawing/2014/main" id="{69288E48-A0B0-0143-532E-4D3871E0D563}"/>
              </a:ext>
            </a:extLst>
          </p:cNvPr>
          <p:cNvSpPr txBox="1"/>
          <p:nvPr/>
        </p:nvSpPr>
        <p:spPr>
          <a:xfrm>
            <a:off x="1844132" y="607263"/>
            <a:ext cx="8671468" cy="420564"/>
          </a:xfrm>
          <a:prstGeom prst="rect">
            <a:avLst/>
          </a:prstGeom>
          <a:noFill/>
        </p:spPr>
        <p:txBody>
          <a:bodyPr wrap="square" rtlCol="0">
            <a:spAutoFit/>
          </a:bodyPr>
          <a:lstStyle/>
          <a:p>
            <a:pPr algn="ctr" defTabSz="609630"/>
            <a:r>
              <a:rPr lang="en-US" sz="2133" dirty="0">
                <a:solidFill>
                  <a:prstClr val="white"/>
                </a:solidFill>
                <a:latin typeface="Public Sans Bold" panose="020B0604020202020204" charset="0"/>
              </a:rPr>
              <a:t>UP TO FILE DATE APRIL 9, 2024</a:t>
            </a:r>
            <a:endParaRPr lang="en-VI" sz="2133" dirty="0">
              <a:solidFill>
                <a:prstClr val="white"/>
              </a:solidFill>
              <a:latin typeface="Public Sans Bold" panose="020B0604020202020204" charset="0"/>
            </a:endParaRPr>
          </a:p>
        </p:txBody>
      </p:sp>
    </p:spTree>
    <p:extLst>
      <p:ext uri="{BB962C8B-B14F-4D97-AF65-F5344CB8AC3E}">
        <p14:creationId xmlns:p14="http://schemas.microsoft.com/office/powerpoint/2010/main" val="19672158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E0368-ACC5-F249-A65B-CE8BFC27E8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46C5ADE-A63C-5B30-F9E2-2C48D211E68C}"/>
              </a:ext>
            </a:extLst>
          </p:cNvPr>
          <p:cNvSpPr/>
          <p:nvPr/>
        </p:nvSpPr>
        <p:spPr>
          <a:xfrm>
            <a:off x="0" y="-76655"/>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endParaRPr lang="en-US" sz="1200"/>
          </a:p>
        </p:txBody>
      </p:sp>
      <p:grpSp>
        <p:nvGrpSpPr>
          <p:cNvPr id="3" name="Group 3">
            <a:extLst>
              <a:ext uri="{FF2B5EF4-FFF2-40B4-BE49-F238E27FC236}">
                <a16:creationId xmlns:a16="http://schemas.microsoft.com/office/drawing/2014/main" id="{B042CB3C-08A6-BB04-9133-A42E2C6A7585}"/>
              </a:ext>
            </a:extLst>
          </p:cNvPr>
          <p:cNvGrpSpPr/>
          <p:nvPr/>
        </p:nvGrpSpPr>
        <p:grpSpPr>
          <a:xfrm>
            <a:off x="0" y="-76654"/>
            <a:ext cx="12192000" cy="1808011"/>
            <a:chOff x="0" y="-38100"/>
            <a:chExt cx="5439065" cy="898667"/>
          </a:xfrm>
          <a:solidFill>
            <a:srgbClr val="002060"/>
          </a:solidFill>
        </p:grpSpPr>
        <p:sp>
          <p:nvSpPr>
            <p:cNvPr id="4" name="Freeform 4">
              <a:extLst>
                <a:ext uri="{FF2B5EF4-FFF2-40B4-BE49-F238E27FC236}">
                  <a16:creationId xmlns:a16="http://schemas.microsoft.com/office/drawing/2014/main" id="{45319F3B-2D7E-89BB-CA4A-385392CCE3E1}"/>
                </a:ext>
              </a:extLst>
            </p:cNvPr>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endParaRPr lang="en-US" sz="1200"/>
            </a:p>
          </p:txBody>
        </p:sp>
        <p:sp>
          <p:nvSpPr>
            <p:cNvPr id="5" name="TextBox 5">
              <a:extLst>
                <a:ext uri="{FF2B5EF4-FFF2-40B4-BE49-F238E27FC236}">
                  <a16:creationId xmlns:a16="http://schemas.microsoft.com/office/drawing/2014/main" id="{FCF30C86-0332-8215-7E14-F5613BD00DFF}"/>
                </a:ext>
              </a:extLst>
            </p:cNvPr>
            <p:cNvSpPr txBox="1"/>
            <p:nvPr/>
          </p:nvSpPr>
          <p:spPr>
            <a:xfrm>
              <a:off x="0" y="-38100"/>
              <a:ext cx="5439065" cy="898667"/>
            </a:xfrm>
            <a:prstGeom prst="rect">
              <a:avLst/>
            </a:prstGeom>
            <a:grpFill/>
          </p:spPr>
          <p:txBody>
            <a:bodyPr lIns="33867" tIns="33867" rIns="33867" bIns="33867" rtlCol="0" anchor="ctr"/>
            <a:lstStyle/>
            <a:p>
              <a:pPr algn="ctr">
                <a:lnSpc>
                  <a:spcPts val="1773"/>
                </a:lnSpc>
              </a:pPr>
              <a:endParaRPr sz="1200" dirty="0"/>
            </a:p>
          </p:txBody>
        </p:sp>
      </p:grpSp>
      <p:grpSp>
        <p:nvGrpSpPr>
          <p:cNvPr id="6" name="Group 6">
            <a:extLst>
              <a:ext uri="{FF2B5EF4-FFF2-40B4-BE49-F238E27FC236}">
                <a16:creationId xmlns:a16="http://schemas.microsoft.com/office/drawing/2014/main" id="{0FB4DB90-69E1-C940-F97D-AFB1F091D0C3}"/>
              </a:ext>
            </a:extLst>
          </p:cNvPr>
          <p:cNvGrpSpPr/>
          <p:nvPr/>
        </p:nvGrpSpPr>
        <p:grpSpPr>
          <a:xfrm>
            <a:off x="0" y="686069"/>
            <a:ext cx="863601" cy="1045289"/>
            <a:chOff x="0" y="-60443"/>
            <a:chExt cx="1050549" cy="429105"/>
          </a:xfrm>
        </p:grpSpPr>
        <p:sp>
          <p:nvSpPr>
            <p:cNvPr id="7" name="Freeform 7">
              <a:extLst>
                <a:ext uri="{FF2B5EF4-FFF2-40B4-BE49-F238E27FC236}">
                  <a16:creationId xmlns:a16="http://schemas.microsoft.com/office/drawing/2014/main" id="{8337694E-3347-9FF1-747B-B6D65E584C64}"/>
                </a:ext>
              </a:extLst>
            </p:cNvPr>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endParaRPr lang="en-US" sz="1200"/>
            </a:p>
          </p:txBody>
        </p:sp>
        <p:sp>
          <p:nvSpPr>
            <p:cNvPr id="8" name="TextBox 8">
              <a:extLst>
                <a:ext uri="{FF2B5EF4-FFF2-40B4-BE49-F238E27FC236}">
                  <a16:creationId xmlns:a16="http://schemas.microsoft.com/office/drawing/2014/main" id="{E64ECD51-3E3E-8C84-1974-7E4D443D5A06}"/>
                </a:ext>
              </a:extLst>
            </p:cNvPr>
            <p:cNvSpPr txBox="1"/>
            <p:nvPr/>
          </p:nvSpPr>
          <p:spPr>
            <a:xfrm>
              <a:off x="703826" y="-60443"/>
              <a:ext cx="346723" cy="429104"/>
            </a:xfrm>
            <a:prstGeom prst="rect">
              <a:avLst/>
            </a:prstGeom>
          </p:spPr>
          <p:txBody>
            <a:bodyPr lIns="33867" tIns="33867" rIns="33867" bIns="33867" rtlCol="0" anchor="ctr"/>
            <a:lstStyle/>
            <a:p>
              <a:pPr algn="ctr">
                <a:lnSpc>
                  <a:spcPts val="1773"/>
                </a:lnSpc>
              </a:pPr>
              <a:endParaRPr sz="1200"/>
            </a:p>
          </p:txBody>
        </p:sp>
      </p:grpSp>
      <p:grpSp>
        <p:nvGrpSpPr>
          <p:cNvPr id="9" name="Group 9">
            <a:extLst>
              <a:ext uri="{FF2B5EF4-FFF2-40B4-BE49-F238E27FC236}">
                <a16:creationId xmlns:a16="http://schemas.microsoft.com/office/drawing/2014/main" id="{1301B200-F2C3-2FE9-AB05-3B297545A76B}"/>
              </a:ext>
            </a:extLst>
          </p:cNvPr>
          <p:cNvGrpSpPr/>
          <p:nvPr/>
        </p:nvGrpSpPr>
        <p:grpSpPr>
          <a:xfrm>
            <a:off x="11328400" y="-76654"/>
            <a:ext cx="863600" cy="814441"/>
            <a:chOff x="0" y="0"/>
            <a:chExt cx="1050549" cy="370360"/>
          </a:xfrm>
        </p:grpSpPr>
        <p:sp>
          <p:nvSpPr>
            <p:cNvPr id="10" name="Freeform 10">
              <a:extLst>
                <a:ext uri="{FF2B5EF4-FFF2-40B4-BE49-F238E27FC236}">
                  <a16:creationId xmlns:a16="http://schemas.microsoft.com/office/drawing/2014/main" id="{053A4C96-8301-B0A4-4F42-3C7E0A8C9AE4}"/>
                </a:ext>
              </a:extLst>
            </p:cNvPr>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endParaRPr lang="en-US" sz="1200"/>
            </a:p>
          </p:txBody>
        </p:sp>
        <p:sp>
          <p:nvSpPr>
            <p:cNvPr id="11" name="TextBox 11">
              <a:extLst>
                <a:ext uri="{FF2B5EF4-FFF2-40B4-BE49-F238E27FC236}">
                  <a16:creationId xmlns:a16="http://schemas.microsoft.com/office/drawing/2014/main" id="{B3767A23-30FB-3748-B733-9F5191917781}"/>
                </a:ext>
              </a:extLst>
            </p:cNvPr>
            <p:cNvSpPr txBox="1"/>
            <p:nvPr/>
          </p:nvSpPr>
          <p:spPr>
            <a:xfrm>
              <a:off x="0" y="-38100"/>
              <a:ext cx="1050549" cy="408460"/>
            </a:xfrm>
            <a:prstGeom prst="rect">
              <a:avLst/>
            </a:prstGeom>
          </p:spPr>
          <p:txBody>
            <a:bodyPr lIns="33867" tIns="33867" rIns="33867" bIns="33867" rtlCol="0" anchor="ctr"/>
            <a:lstStyle/>
            <a:p>
              <a:pPr algn="ctr">
                <a:lnSpc>
                  <a:spcPts val="1773"/>
                </a:lnSpc>
              </a:pPr>
              <a:endParaRPr sz="1200"/>
            </a:p>
          </p:txBody>
        </p:sp>
      </p:grpSp>
      <p:graphicFrame>
        <p:nvGraphicFramePr>
          <p:cNvPr id="12" name="Content Placeholder 5">
            <a:extLst>
              <a:ext uri="{FF2B5EF4-FFF2-40B4-BE49-F238E27FC236}">
                <a16:creationId xmlns:a16="http://schemas.microsoft.com/office/drawing/2014/main" id="{D1834C0E-D1D8-4EAE-13C7-4FF5861A2FAC}"/>
              </a:ext>
            </a:extLst>
          </p:cNvPr>
          <p:cNvGraphicFramePr>
            <a:graphicFrameLocks/>
          </p:cNvGraphicFramePr>
          <p:nvPr/>
        </p:nvGraphicFramePr>
        <p:xfrm>
          <a:off x="943468" y="937143"/>
          <a:ext cx="10434754" cy="3967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a:extLst>
              <a:ext uri="{FF2B5EF4-FFF2-40B4-BE49-F238E27FC236}">
                <a16:creationId xmlns:a16="http://schemas.microsoft.com/office/drawing/2014/main" id="{18F7486B-7842-F716-F436-D10919540FBB}"/>
              </a:ext>
            </a:extLst>
          </p:cNvPr>
          <p:cNvPicPr>
            <a:picLocks noChangeAspect="1"/>
          </p:cNvPicPr>
          <p:nvPr/>
        </p:nvPicPr>
        <p:blipFill>
          <a:blip r:embed="rId8"/>
          <a:stretch>
            <a:fillRect/>
          </a:stretch>
        </p:blipFill>
        <p:spPr>
          <a:xfrm>
            <a:off x="7224330" y="3963789"/>
            <a:ext cx="3704335" cy="2449148"/>
          </a:xfrm>
          <a:prstGeom prst="rect">
            <a:avLst/>
          </a:prstGeom>
        </p:spPr>
      </p:pic>
      <p:pic>
        <p:nvPicPr>
          <p:cNvPr id="17" name="Picture 16">
            <a:extLst>
              <a:ext uri="{FF2B5EF4-FFF2-40B4-BE49-F238E27FC236}">
                <a16:creationId xmlns:a16="http://schemas.microsoft.com/office/drawing/2014/main" id="{9DF0BB29-F615-EF53-2868-EE70AADF2064}"/>
              </a:ext>
            </a:extLst>
          </p:cNvPr>
          <p:cNvPicPr>
            <a:picLocks noChangeAspect="1"/>
          </p:cNvPicPr>
          <p:nvPr/>
        </p:nvPicPr>
        <p:blipFill>
          <a:blip r:embed="rId9"/>
          <a:stretch>
            <a:fillRect/>
          </a:stretch>
        </p:blipFill>
        <p:spPr>
          <a:xfrm>
            <a:off x="1566202" y="3958659"/>
            <a:ext cx="4022638" cy="2291127"/>
          </a:xfrm>
          <a:prstGeom prst="rect">
            <a:avLst/>
          </a:prstGeom>
        </p:spPr>
      </p:pic>
      <p:sp>
        <p:nvSpPr>
          <p:cNvPr id="18" name="TextBox 17">
            <a:extLst>
              <a:ext uri="{FF2B5EF4-FFF2-40B4-BE49-F238E27FC236}">
                <a16:creationId xmlns:a16="http://schemas.microsoft.com/office/drawing/2014/main" id="{B0A83196-6E0F-7EFD-1603-4017602EEC8F}"/>
              </a:ext>
            </a:extLst>
          </p:cNvPr>
          <p:cNvSpPr txBox="1"/>
          <p:nvPr/>
        </p:nvSpPr>
        <p:spPr>
          <a:xfrm>
            <a:off x="9745859" y="6617198"/>
            <a:ext cx="2365612" cy="297646"/>
          </a:xfrm>
          <a:prstGeom prst="rect">
            <a:avLst/>
          </a:prstGeom>
          <a:noFill/>
        </p:spPr>
        <p:txBody>
          <a:bodyPr wrap="square" rtlCol="0">
            <a:spAutoFit/>
          </a:bodyPr>
          <a:lstStyle/>
          <a:p>
            <a:r>
              <a:rPr lang="en-US" sz="667" dirty="0"/>
              <a:t>Pictures courtesy of WTJX, VI  Consortium and St. Thomas Source</a:t>
            </a:r>
            <a:endParaRPr lang="en-VI" sz="667" dirty="0"/>
          </a:p>
        </p:txBody>
      </p:sp>
    </p:spTree>
    <p:extLst>
      <p:ext uri="{BB962C8B-B14F-4D97-AF65-F5344CB8AC3E}">
        <p14:creationId xmlns:p14="http://schemas.microsoft.com/office/powerpoint/2010/main" val="398010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7D7B6-E7AB-E0C5-5F51-111B066EFE5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592143B-1204-E121-3478-67849F46A48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638" r="-30986"/>
            </a:stretch>
          </a:blipFill>
        </p:spPr>
        <p:txBody>
          <a:bodyPr/>
          <a:lstStyle/>
          <a:p>
            <a:endParaRPr lang="en-US" sz="1200"/>
          </a:p>
        </p:txBody>
      </p:sp>
      <p:sp>
        <p:nvSpPr>
          <p:cNvPr id="3" name="AutoShape 3">
            <a:extLst>
              <a:ext uri="{FF2B5EF4-FFF2-40B4-BE49-F238E27FC236}">
                <a16:creationId xmlns:a16="http://schemas.microsoft.com/office/drawing/2014/main" id="{7521F365-69DD-E550-0501-10592CC67E16}"/>
              </a:ext>
            </a:extLst>
          </p:cNvPr>
          <p:cNvSpPr/>
          <p:nvPr/>
        </p:nvSpPr>
        <p:spPr>
          <a:xfrm>
            <a:off x="0" y="79375"/>
            <a:ext cx="12192259" cy="0"/>
          </a:xfrm>
          <a:prstGeom prst="line">
            <a:avLst/>
          </a:prstGeom>
          <a:ln w="238125" cap="flat">
            <a:solidFill>
              <a:srgbClr val="EFA038"/>
            </a:solidFill>
            <a:prstDash val="solid"/>
            <a:headEnd type="none" w="sm" len="sm"/>
            <a:tailEnd type="none" w="sm" len="sm"/>
          </a:ln>
        </p:spPr>
        <p:txBody>
          <a:bodyPr/>
          <a:lstStyle/>
          <a:p>
            <a:endParaRPr lang="en-US" sz="1200"/>
          </a:p>
        </p:txBody>
      </p:sp>
      <p:sp>
        <p:nvSpPr>
          <p:cNvPr id="4" name="AutoShape 4">
            <a:extLst>
              <a:ext uri="{FF2B5EF4-FFF2-40B4-BE49-F238E27FC236}">
                <a16:creationId xmlns:a16="http://schemas.microsoft.com/office/drawing/2014/main" id="{0D769ABA-4BE8-810C-FC14-A422877D9A45}"/>
              </a:ext>
            </a:extLst>
          </p:cNvPr>
          <p:cNvSpPr/>
          <p:nvPr/>
        </p:nvSpPr>
        <p:spPr>
          <a:xfrm>
            <a:off x="-259" y="6778625"/>
            <a:ext cx="12192259" cy="0"/>
          </a:xfrm>
          <a:prstGeom prst="line">
            <a:avLst/>
          </a:prstGeom>
          <a:ln w="238125" cap="flat">
            <a:solidFill>
              <a:srgbClr val="EFA038"/>
            </a:solidFill>
            <a:prstDash val="solid"/>
            <a:headEnd type="none" w="sm" len="sm"/>
            <a:tailEnd type="none" w="sm" len="sm"/>
          </a:ln>
        </p:spPr>
        <p:txBody>
          <a:bodyPr/>
          <a:lstStyle/>
          <a:p>
            <a:endParaRPr lang="en-US" sz="1200"/>
          </a:p>
        </p:txBody>
      </p:sp>
      <p:graphicFrame>
        <p:nvGraphicFramePr>
          <p:cNvPr id="6" name="Table Placeholder 10">
            <a:extLst>
              <a:ext uri="{FF2B5EF4-FFF2-40B4-BE49-F238E27FC236}">
                <a16:creationId xmlns:a16="http://schemas.microsoft.com/office/drawing/2014/main" id="{6E5BD9CE-8A17-33C9-3E00-724082BC7820}"/>
              </a:ext>
            </a:extLst>
          </p:cNvPr>
          <p:cNvGraphicFramePr>
            <a:graphicFrameLocks/>
          </p:cNvGraphicFramePr>
          <p:nvPr/>
        </p:nvGraphicFramePr>
        <p:xfrm>
          <a:off x="660400" y="2844256"/>
          <a:ext cx="10769600" cy="3674498"/>
        </p:xfrm>
        <a:graphic>
          <a:graphicData uri="http://schemas.openxmlformats.org/drawingml/2006/table">
            <a:tbl>
              <a:tblPr firstRow="1" bandRow="1">
                <a:tableStyleId>{74C1A8A3-306A-4EB7-A6B1-4F7E0EB9C5D6}</a:tableStyleId>
              </a:tblPr>
              <a:tblGrid>
                <a:gridCol w="2692400">
                  <a:extLst>
                    <a:ext uri="{9D8B030D-6E8A-4147-A177-3AD203B41FA5}">
                      <a16:colId xmlns:a16="http://schemas.microsoft.com/office/drawing/2014/main" val="4235906612"/>
                    </a:ext>
                  </a:extLst>
                </a:gridCol>
                <a:gridCol w="2987695">
                  <a:extLst>
                    <a:ext uri="{9D8B030D-6E8A-4147-A177-3AD203B41FA5}">
                      <a16:colId xmlns:a16="http://schemas.microsoft.com/office/drawing/2014/main" val="284311610"/>
                    </a:ext>
                  </a:extLst>
                </a:gridCol>
                <a:gridCol w="2397105">
                  <a:extLst>
                    <a:ext uri="{9D8B030D-6E8A-4147-A177-3AD203B41FA5}">
                      <a16:colId xmlns:a16="http://schemas.microsoft.com/office/drawing/2014/main" val="1235871454"/>
                    </a:ext>
                  </a:extLst>
                </a:gridCol>
                <a:gridCol w="2692400">
                  <a:extLst>
                    <a:ext uri="{9D8B030D-6E8A-4147-A177-3AD203B41FA5}">
                      <a16:colId xmlns:a16="http://schemas.microsoft.com/office/drawing/2014/main" val="2126728798"/>
                    </a:ext>
                  </a:extLst>
                </a:gridCol>
              </a:tblGrid>
              <a:tr h="451717">
                <a:tc gridSpan="4">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IN" sz="2100">
                          <a:solidFill>
                            <a:schemeClr val="bg1"/>
                          </a:solidFill>
                          <a:latin typeface="Times New Roman" panose="02020603050405020304" pitchFamily="18" charset="0"/>
                          <a:cs typeface="Times New Roman" panose="02020603050405020304" pitchFamily="18" charset="0"/>
                        </a:rPr>
                        <a:t>REVENUE BREAKDOWN</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IN" sz="1600">
                        <a:solidFill>
                          <a:srgbClr val="3F3F3F"/>
                        </a:solidFill>
                      </a:endParaRPr>
                    </a:p>
                  </a:txBody>
                  <a:tcPr marL="94257" marR="94257" anchor="ctr">
                    <a:solidFill>
                      <a:schemeClr val="accent2"/>
                    </a:solidFill>
                  </a:tcPr>
                </a:tc>
                <a:tc hMerge="1">
                  <a:txBody>
                    <a:bodyPr/>
                    <a:lstStyle/>
                    <a:p>
                      <a:pPr algn="ctr"/>
                      <a:endParaRPr lang="en-IN" sz="1600">
                        <a:solidFill>
                          <a:srgbClr val="3F3F3F"/>
                        </a:solidFill>
                      </a:endParaRPr>
                    </a:p>
                  </a:txBody>
                  <a:tcPr marL="94257" marR="94257" anchor="ctr">
                    <a:solidFill>
                      <a:schemeClr val="accent2"/>
                    </a:solidFill>
                  </a:tcPr>
                </a:tc>
                <a:tc hMerge="1">
                  <a:txBody>
                    <a:bodyPr/>
                    <a:lstStyle/>
                    <a:p>
                      <a:pPr algn="ctr"/>
                      <a:endParaRPr lang="en-IN" sz="1600">
                        <a:solidFill>
                          <a:srgbClr val="3F3F3F"/>
                        </a:solidFill>
                      </a:endParaRPr>
                    </a:p>
                  </a:txBody>
                  <a:tcPr marL="94257" marR="94257" anchor="ctr">
                    <a:solidFill>
                      <a:schemeClr val="accent2"/>
                    </a:solidFill>
                  </a:tcPr>
                </a:tc>
                <a:extLst>
                  <a:ext uri="{0D108BD9-81ED-4DB2-BD59-A6C34878D82A}">
                    <a16:rowId xmlns:a16="http://schemas.microsoft.com/office/drawing/2014/main" val="2281308446"/>
                  </a:ext>
                </a:extLst>
              </a:tr>
              <a:tr h="4520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a:solidFill>
                            <a:srgbClr val="3F3F3F"/>
                          </a:solidFill>
                          <a:effectLst/>
                          <a:latin typeface="Times New Roman" panose="02020603050405020304" pitchFamily="18" charset="0"/>
                          <a:cs typeface="Times New Roman" panose="02020603050405020304" pitchFamily="18" charset="0"/>
                        </a:rPr>
                        <a:t>Revenue Category </a:t>
                      </a:r>
                      <a:endParaRPr lang="en-IN" sz="1600">
                        <a:solidFill>
                          <a:srgbClr val="3F3F3F"/>
                        </a:solidFill>
                        <a:latin typeface="Times New Roman" panose="02020603050405020304" pitchFamily="18"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dirty="0">
                          <a:solidFill>
                            <a:srgbClr val="3F3F3F"/>
                          </a:solidFill>
                          <a:effectLst/>
                          <a:latin typeface="Times New Roman" panose="02020603050405020304" pitchFamily="18" charset="0"/>
                          <a:cs typeface="Times New Roman" panose="02020603050405020304" pitchFamily="18" charset="0"/>
                        </a:rPr>
                        <a:t>Project Count</a:t>
                      </a:r>
                      <a:endParaRPr lang="en-IN" sz="1600" dirty="0">
                        <a:solidFill>
                          <a:srgbClr val="3F3F3F"/>
                        </a:solidFill>
                        <a:latin typeface="Times New Roman" panose="02020603050405020304" pitchFamily="18"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dirty="0">
                          <a:solidFill>
                            <a:srgbClr val="3F3F3F"/>
                          </a:solidFill>
                          <a:effectLst/>
                          <a:latin typeface="Times New Roman" panose="02020603050405020304" pitchFamily="18" charset="0"/>
                          <a:cs typeface="Times New Roman" panose="02020603050405020304" pitchFamily="18" charset="0"/>
                        </a:rPr>
                        <a:t>Revenue Estimate</a:t>
                      </a:r>
                      <a:endParaRPr lang="en-IN" sz="1600" dirty="0">
                        <a:solidFill>
                          <a:srgbClr val="3F3F3F"/>
                        </a:solidFill>
                        <a:latin typeface="Times New Roman" panose="02020603050405020304" pitchFamily="18"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a:solidFill>
                            <a:srgbClr val="3F3F3F"/>
                          </a:solidFill>
                          <a:effectLst/>
                          <a:latin typeface="Times New Roman" panose="02020603050405020304" pitchFamily="18" charset="0"/>
                          <a:cs typeface="Times New Roman" panose="02020603050405020304" pitchFamily="18" charset="0"/>
                        </a:rPr>
                        <a:t>Fiscal Year </a:t>
                      </a:r>
                      <a:endParaRPr lang="en-IN" sz="1600">
                        <a:solidFill>
                          <a:srgbClr val="3F3F3F"/>
                        </a:solidFill>
                        <a:latin typeface="Times New Roman" panose="02020603050405020304" pitchFamily="18"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5579220"/>
                  </a:ext>
                </a:extLst>
              </a:tr>
              <a:tr h="4520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300" dirty="0">
                          <a:solidFill>
                            <a:schemeClr val="tx1"/>
                          </a:solidFill>
                        </a:rPr>
                        <a:t>MIT  - Housing</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4</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  $10,471,679</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FY 26</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6563405"/>
                  </a:ext>
                </a:extLst>
              </a:tr>
              <a:tr h="4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300" dirty="0">
                          <a:solidFill>
                            <a:schemeClr val="tx1"/>
                          </a:solidFill>
                        </a:rPr>
                        <a:t>MIT/EG- Infrastructure</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3</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$15,145,148</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FY 26</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7125693"/>
                  </a:ext>
                </a:extLst>
              </a:tr>
              <a:tr h="467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300" dirty="0">
                          <a:solidFill>
                            <a:schemeClr val="tx1"/>
                          </a:solidFill>
                        </a:rPr>
                        <a:t>MIT - Economic Revitalization &amp; Resilience/Public Facilities</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7</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$5,375,290</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FY 26</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5032543"/>
                  </a:ext>
                </a:extLst>
              </a:tr>
              <a:tr h="4520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300" dirty="0">
                          <a:solidFill>
                            <a:schemeClr val="tx1"/>
                          </a:solidFill>
                        </a:rPr>
                        <a:t>MIT – Housing</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5</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$19,844,194</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300" dirty="0">
                          <a:solidFill>
                            <a:schemeClr val="tx1"/>
                          </a:solidFill>
                          <a:latin typeface="+mn-lt"/>
                        </a:rPr>
                        <a:t>FY 27</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4881273"/>
                  </a:ext>
                </a:extLst>
              </a:tr>
              <a:tr h="4520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300" dirty="0">
                          <a:solidFill>
                            <a:schemeClr val="tx1"/>
                          </a:solidFill>
                        </a:rPr>
                        <a:t>MIT/EG – Infrastructure</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300" dirty="0">
                          <a:solidFill>
                            <a:schemeClr val="tx1"/>
                          </a:solidFill>
                          <a:latin typeface="+mn-lt"/>
                        </a:rPr>
                        <a:t>5</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300" dirty="0">
                          <a:solidFill>
                            <a:schemeClr val="tx1"/>
                          </a:solidFill>
                          <a:latin typeface="+mn-lt"/>
                        </a:rPr>
                        <a:t>$26,427,629</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300" dirty="0">
                          <a:solidFill>
                            <a:schemeClr val="tx1"/>
                          </a:solidFill>
                          <a:latin typeface="+mn-lt"/>
                        </a:rPr>
                        <a:t>FY 27</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5559223"/>
                  </a:ext>
                </a:extLst>
              </a:tr>
              <a:tr h="467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300" dirty="0">
                          <a:solidFill>
                            <a:schemeClr val="tx1"/>
                          </a:solidFill>
                        </a:rPr>
                        <a:t>MIT – Economic Revitalization &amp; Resilience/Public Facilities</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300" dirty="0">
                          <a:solidFill>
                            <a:schemeClr val="tx1"/>
                          </a:solidFill>
                          <a:latin typeface="+mn-lt"/>
                        </a:rPr>
                        <a:t>12</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300" dirty="0">
                          <a:solidFill>
                            <a:schemeClr val="tx1"/>
                          </a:solidFill>
                          <a:latin typeface="+mn-lt"/>
                        </a:rPr>
                        <a:t>$12,117,227</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300" dirty="0">
                          <a:solidFill>
                            <a:schemeClr val="tx1"/>
                          </a:solidFill>
                          <a:latin typeface="+mn-lt"/>
                        </a:rPr>
                        <a:t>FY 27</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2360773"/>
                  </a:ext>
                </a:extLst>
              </a:tr>
            </a:tbl>
          </a:graphicData>
        </a:graphic>
      </p:graphicFrame>
      <p:graphicFrame>
        <p:nvGraphicFramePr>
          <p:cNvPr id="7" name="Table 6">
            <a:extLst>
              <a:ext uri="{FF2B5EF4-FFF2-40B4-BE49-F238E27FC236}">
                <a16:creationId xmlns:a16="http://schemas.microsoft.com/office/drawing/2014/main" id="{F6710FDF-D6FA-D48F-8B9C-2DEF07C81187}"/>
              </a:ext>
            </a:extLst>
          </p:cNvPr>
          <p:cNvGraphicFramePr>
            <a:graphicFrameLocks noGrp="1"/>
          </p:cNvGraphicFramePr>
          <p:nvPr/>
        </p:nvGraphicFramePr>
        <p:xfrm>
          <a:off x="718870" y="341399"/>
          <a:ext cx="10766338" cy="2466810"/>
        </p:xfrm>
        <a:graphic>
          <a:graphicData uri="http://schemas.openxmlformats.org/drawingml/2006/table">
            <a:tbl>
              <a:tblPr>
                <a:tableStyleId>{5C22544A-7EE6-4342-B048-85BDC9FD1C3A}</a:tableStyleId>
              </a:tblPr>
              <a:tblGrid>
                <a:gridCol w="1380686">
                  <a:extLst>
                    <a:ext uri="{9D8B030D-6E8A-4147-A177-3AD203B41FA5}">
                      <a16:colId xmlns:a16="http://schemas.microsoft.com/office/drawing/2014/main" val="4035020003"/>
                    </a:ext>
                  </a:extLst>
                </a:gridCol>
                <a:gridCol w="2870957">
                  <a:extLst>
                    <a:ext uri="{9D8B030D-6E8A-4147-A177-3AD203B41FA5}">
                      <a16:colId xmlns:a16="http://schemas.microsoft.com/office/drawing/2014/main" val="3524630212"/>
                    </a:ext>
                  </a:extLst>
                </a:gridCol>
                <a:gridCol w="274849">
                  <a:extLst>
                    <a:ext uri="{9D8B030D-6E8A-4147-A177-3AD203B41FA5}">
                      <a16:colId xmlns:a16="http://schemas.microsoft.com/office/drawing/2014/main" val="743110676"/>
                    </a:ext>
                  </a:extLst>
                </a:gridCol>
                <a:gridCol w="6239845">
                  <a:extLst>
                    <a:ext uri="{9D8B030D-6E8A-4147-A177-3AD203B41FA5}">
                      <a16:colId xmlns:a16="http://schemas.microsoft.com/office/drawing/2014/main" val="2516587734"/>
                    </a:ext>
                  </a:extLst>
                </a:gridCol>
              </a:tblGrid>
              <a:tr h="724830">
                <a:tc gridSpan="2">
                  <a:txBody>
                    <a:bodyPr/>
                    <a:lstStyle/>
                    <a:p>
                      <a:pPr algn="ctr" fontAlgn="b"/>
                      <a:r>
                        <a:rPr lang="en-US" sz="1600" b="1" u="none" strike="noStrike" dirty="0">
                          <a:solidFill>
                            <a:schemeClr val="bg1"/>
                          </a:solidFill>
                          <a:effectLst/>
                          <a:latin typeface="Times New Roman" panose="02020603050405020304" pitchFamily="18" charset="0"/>
                          <a:cs typeface="Times New Roman" panose="02020603050405020304" pitchFamily="18" charset="0"/>
                        </a:rPr>
                        <a:t>Fiscal 2026 Total Estimated Revenue</a:t>
                      </a:r>
                      <a:endParaRPr lang="en-US" sz="16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6350" marR="6350" marT="6350" marB="0" anchor="ctr">
                    <a:solidFill>
                      <a:srgbClr val="002060"/>
                    </a:solidFill>
                  </a:tcPr>
                </a:tc>
                <a:tc hMerge="1">
                  <a:txBody>
                    <a:bodyPr/>
                    <a:lstStyle/>
                    <a:p>
                      <a:endParaRPr lang="en-US"/>
                    </a:p>
                  </a:txBody>
                  <a:tcPr/>
                </a:tc>
                <a:tc rowSpan="5">
                  <a:txBody>
                    <a:bodyPr/>
                    <a:lstStyle/>
                    <a:p>
                      <a:pPr algn="ctr" fontAlgn="b"/>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solidFill>
                      <a:schemeClr val="bg1"/>
                    </a:solidFill>
                  </a:tcPr>
                </a:tc>
                <a:tc>
                  <a:txBody>
                    <a:bodyPr/>
                    <a:lstStyle/>
                    <a:p>
                      <a:pPr algn="ctr" fontAlgn="b"/>
                      <a:r>
                        <a:rPr lang="en-US" sz="1600" b="1" i="0" u="none" strike="noStrike" dirty="0">
                          <a:solidFill>
                            <a:schemeClr val="bg1"/>
                          </a:solidFill>
                          <a:effectLst/>
                          <a:latin typeface="Times New Roman" panose="02020603050405020304" pitchFamily="18" charset="0"/>
                          <a:cs typeface="Times New Roman" panose="02020603050405020304" pitchFamily="18" charset="0"/>
                        </a:rPr>
                        <a:t>Key Revenue Drivers and Assumptions</a:t>
                      </a:r>
                    </a:p>
                  </a:txBody>
                  <a:tcPr marL="6350" marR="6350" marT="6350" marB="0" anchor="ctr">
                    <a:solidFill>
                      <a:srgbClr val="002060"/>
                    </a:solidFill>
                  </a:tcPr>
                </a:tc>
                <a:extLst>
                  <a:ext uri="{0D108BD9-81ED-4DB2-BD59-A6C34878D82A}">
                    <a16:rowId xmlns:a16="http://schemas.microsoft.com/office/drawing/2014/main" val="3681721056"/>
                  </a:ext>
                </a:extLst>
              </a:tr>
              <a:tr h="494030">
                <a:tc rowSpan="2">
                  <a:txBody>
                    <a:bodyPr/>
                    <a:lstStyle/>
                    <a:p>
                      <a:pPr algn="ctr" fontAlgn="ctr"/>
                      <a:r>
                        <a:rPr lang="en-US" sz="1300" b="1" u="none" strike="noStrike">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FY: 26</a:t>
                      </a:r>
                      <a:endParaRPr lang="en-US" sz="1300" b="1" i="0" u="none" strike="noStrike">
                        <a:solidFill>
                          <a:srgbClr val="00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a:txBody>
                  <a:tcPr marL="6350" marR="6350" marT="6350" marB="0" anchor="ctr"/>
                </a:tc>
                <a:tc rowSpan="2">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$30,992,117 Mitigation/Electrical Grid</a:t>
                      </a:r>
                    </a:p>
                  </a:txBody>
                  <a:tcPr marL="6350" marR="6350" marT="6350" marB="0" anchor="ctr"/>
                </a:tc>
                <a:tc v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b="1" u="none" strike="noStrike" dirty="0">
                          <a:effectLst/>
                          <a:latin typeface="Times New Roman" panose="02020603050405020304" pitchFamily="18" charset="0"/>
                          <a:cs typeface="Times New Roman" panose="02020603050405020304" pitchFamily="18" charset="0"/>
                        </a:rPr>
                        <a:t>Highlight 1:  Availability of funds for all the projects</a:t>
                      </a:r>
                    </a:p>
                    <a:p>
                      <a:pPr algn="l" fontAlgn="b"/>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4083085258"/>
                  </a:ext>
                </a:extLst>
              </a:tr>
              <a:tr h="494030">
                <a:tc vMerge="1">
                  <a:txBody>
                    <a:bodyPr/>
                    <a:lstStyle/>
                    <a:p>
                      <a:pPr algn="ctr" fontAlgn="ctr"/>
                      <a:endParaRPr lang="en-US" sz="1100" b="1" i="0" u="none" strike="noStrike">
                        <a:solidFill>
                          <a:srgbClr val="000000"/>
                        </a:solidFill>
                        <a:effectLst>
                          <a:outerShdw blurRad="50800" dist="38100" dir="5400000" algn="t" rotWithShape="0">
                            <a:prstClr val="black">
                              <a:alpha val="40000"/>
                            </a:prstClr>
                          </a:outerShdw>
                        </a:effectLst>
                        <a:latin typeface="Calibri" panose="020F0502020204030204" pitchFamily="34" charset="0"/>
                      </a:endParaRPr>
                    </a:p>
                  </a:txBody>
                  <a:tcPr marL="9525" marR="9525" marT="9525" marB="0" anchor="ctr"/>
                </a:tc>
                <a:tc vMerge="1">
                  <a:txBody>
                    <a:bodyPr/>
                    <a:lstStyle/>
                    <a:p>
                      <a:pPr algn="l" fontAlgn="ctr"/>
                      <a:endParaRPr lang="en-US" sz="1100" b="0" i="0" u="none" strike="noStrike">
                        <a:solidFill>
                          <a:srgbClr val="000000"/>
                        </a:solidFill>
                        <a:effectLst/>
                        <a:latin typeface="Calibri" panose="020F0502020204030204" pitchFamily="34" charset="0"/>
                      </a:endParaRPr>
                    </a:p>
                  </a:txBody>
                  <a:tcPr marL="9525" marR="9525" marT="9525" marB="0" anchor="ctr"/>
                </a:tc>
                <a:tc vMerge="1">
                  <a:txBody>
                    <a:bodyPr/>
                    <a:lstStyle/>
                    <a:p>
                      <a:endParaRPr lang="en-US"/>
                    </a:p>
                  </a:txBody>
                  <a:tcPr/>
                </a:tc>
                <a:tc>
                  <a:txBody>
                    <a:bodyPr/>
                    <a:lstStyle/>
                    <a:p>
                      <a:pPr algn="l" fontAlgn="b"/>
                      <a:r>
                        <a:rPr lang="en-US" sz="1600" b="1" u="none" strike="noStrike" dirty="0">
                          <a:effectLst/>
                          <a:latin typeface="Times New Roman" panose="02020603050405020304" pitchFamily="18" charset="0"/>
                          <a:cs typeface="Times New Roman" panose="02020603050405020304" pitchFamily="18" charset="0"/>
                        </a:rPr>
                        <a:t>Highlight 2:  Maintain and follow the established project schedules and timelines</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3113218790"/>
                  </a:ext>
                </a:extLst>
              </a:tr>
              <a:tr h="412121">
                <a:tc rowSpan="2">
                  <a:txBody>
                    <a:bodyPr/>
                    <a:lstStyle/>
                    <a:p>
                      <a:pPr algn="ctr"/>
                      <a:r>
                        <a:rPr lang="en-US" sz="1300" b="1" u="none" strike="noStrike">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FY: 27</a:t>
                      </a:r>
                      <a:endParaRPr lang="en-US" sz="2400">
                        <a:latin typeface="Times New Roman" panose="02020603050405020304" pitchFamily="18" charset="0"/>
                        <a:cs typeface="Times New Roman" panose="02020603050405020304" pitchFamily="18" charset="0"/>
                      </a:endParaRPr>
                    </a:p>
                  </a:txBody>
                  <a:tcPr marL="6350" marR="6350" marT="6350" marB="0" anchor="ctr"/>
                </a:tc>
                <a:tc rowSpan="2">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$58,389,050</a:t>
                      </a:r>
                    </a:p>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Mitigation/Electrical Grid</a:t>
                      </a:r>
                    </a:p>
                    <a:p>
                      <a:endParaRPr lang="en-US" sz="1300" b="1" dirty="0">
                        <a:latin typeface="Times New Roman" panose="02020603050405020304" pitchFamily="18" charset="0"/>
                        <a:cs typeface="Times New Roman" panose="02020603050405020304" pitchFamily="18" charset="0"/>
                      </a:endParaRPr>
                    </a:p>
                  </a:txBody>
                  <a:tcPr marL="6350" marR="6350" marT="6350" marB="0" anchor="ctr"/>
                </a:tc>
                <a:tc vMerge="1">
                  <a:txBody>
                    <a:bodyPr/>
                    <a:lstStyle/>
                    <a:p>
                      <a:endParaRPr lang="en-US"/>
                    </a:p>
                  </a:txBody>
                  <a:tcPr/>
                </a:tc>
                <a:tc>
                  <a:txBody>
                    <a:bodyPr/>
                    <a:lstStyle/>
                    <a:p>
                      <a:pPr algn="l" fontAlgn="b"/>
                      <a:r>
                        <a:rPr lang="en-US" sz="1600" b="1" u="none" strike="noStrike" dirty="0">
                          <a:effectLst/>
                          <a:latin typeface="Times New Roman" panose="02020603050405020304" pitchFamily="18" charset="0"/>
                          <a:cs typeface="Times New Roman" panose="02020603050405020304" pitchFamily="18" charset="0"/>
                        </a:rPr>
                        <a:t>Highlight 3: Project oversight and coordination between all entities </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1657307122"/>
                  </a:ext>
                </a:extLst>
              </a:tr>
              <a:tr h="341799">
                <a:tc vMerge="1">
                  <a:txBody>
                    <a:bodyPr/>
                    <a:lstStyle/>
                    <a:p>
                      <a:endParaRPr lang="en-US"/>
                    </a:p>
                  </a:txBody>
                  <a:tcPr/>
                </a:tc>
                <a:tc vMerge="1">
                  <a:txBody>
                    <a:bodyPr/>
                    <a:lstStyle/>
                    <a:p>
                      <a:endParaRPr lang="en-US"/>
                    </a:p>
                  </a:txBody>
                  <a:tcPr/>
                </a:tc>
                <a:tc v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18618752"/>
                  </a:ext>
                </a:extLst>
              </a:tr>
            </a:tbl>
          </a:graphicData>
        </a:graphic>
      </p:graphicFrame>
    </p:spTree>
    <p:extLst>
      <p:ext uri="{BB962C8B-B14F-4D97-AF65-F5344CB8AC3E}">
        <p14:creationId xmlns:p14="http://schemas.microsoft.com/office/powerpoint/2010/main" val="8751061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313548" y="4522680"/>
            <a:ext cx="1004569" cy="1106928"/>
            <a:chOff x="0" y="0"/>
            <a:chExt cx="396867" cy="437305"/>
          </a:xfrm>
        </p:grpSpPr>
        <p:sp>
          <p:nvSpPr>
            <p:cNvPr id="4" name="Freeform 4"/>
            <p:cNvSpPr/>
            <p:nvPr/>
          </p:nvSpPr>
          <p:spPr>
            <a:xfrm>
              <a:off x="0" y="0"/>
              <a:ext cx="396867" cy="437305"/>
            </a:xfrm>
            <a:custGeom>
              <a:avLst/>
              <a:gdLst/>
              <a:ahLst/>
              <a:cxnLst/>
              <a:rect l="l" t="t" r="r" b="b"/>
              <a:pathLst>
                <a:path w="396867" h="437305">
                  <a:moveTo>
                    <a:pt x="0" y="0"/>
                  </a:moveTo>
                  <a:lnTo>
                    <a:pt x="396867" y="0"/>
                  </a:lnTo>
                  <a:lnTo>
                    <a:pt x="396867" y="437305"/>
                  </a:lnTo>
                  <a:lnTo>
                    <a:pt x="0" y="437305"/>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5" name="TextBox 5"/>
            <p:cNvSpPr txBox="1"/>
            <p:nvPr/>
          </p:nvSpPr>
          <p:spPr>
            <a:xfrm>
              <a:off x="0" y="19050"/>
              <a:ext cx="396867" cy="418255"/>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grpSp>
        <p:nvGrpSpPr>
          <p:cNvPr id="6" name="Group 6"/>
          <p:cNvGrpSpPr/>
          <p:nvPr/>
        </p:nvGrpSpPr>
        <p:grpSpPr>
          <a:xfrm>
            <a:off x="7752000" y="1233561"/>
            <a:ext cx="3644958" cy="4142264"/>
            <a:chOff x="0" y="0"/>
            <a:chExt cx="1945062" cy="1875740"/>
          </a:xfrm>
          <a:solidFill>
            <a:srgbClr val="002060"/>
          </a:solidFill>
        </p:grpSpPr>
        <p:sp>
          <p:nvSpPr>
            <p:cNvPr id="7" name="Freeform 7"/>
            <p:cNvSpPr/>
            <p:nvPr/>
          </p:nvSpPr>
          <p:spPr>
            <a:xfrm>
              <a:off x="0" y="0"/>
              <a:ext cx="1945062" cy="1875740"/>
            </a:xfrm>
            <a:custGeom>
              <a:avLst/>
              <a:gdLst/>
              <a:ahLst/>
              <a:cxnLst/>
              <a:rect l="l" t="t" r="r" b="b"/>
              <a:pathLst>
                <a:path w="1945062" h="1875740">
                  <a:moveTo>
                    <a:pt x="0" y="0"/>
                  </a:moveTo>
                  <a:lnTo>
                    <a:pt x="1945062" y="0"/>
                  </a:lnTo>
                  <a:lnTo>
                    <a:pt x="1945062" y="1875740"/>
                  </a:lnTo>
                  <a:lnTo>
                    <a:pt x="0" y="1875740"/>
                  </a:lnTo>
                  <a:close/>
                </a:path>
              </a:pathLst>
            </a:custGeom>
            <a:grpFill/>
          </p:spPr>
          <p:txBody>
            <a:bodyPr/>
            <a:lstStyle/>
            <a:p>
              <a:endParaRPr lang="en-US" sz="1200">
                <a:latin typeface="Times New Roman" panose="02020603050405020304" pitchFamily="18" charset="0"/>
                <a:cs typeface="Times New Roman" panose="02020603050405020304" pitchFamily="18" charset="0"/>
              </a:endParaRPr>
            </a:p>
          </p:txBody>
        </p:sp>
        <p:sp>
          <p:nvSpPr>
            <p:cNvPr id="8" name="TextBox 8"/>
            <p:cNvSpPr txBox="1"/>
            <p:nvPr/>
          </p:nvSpPr>
          <p:spPr>
            <a:xfrm>
              <a:off x="0" y="19050"/>
              <a:ext cx="1945062" cy="1856690"/>
            </a:xfrm>
            <a:prstGeom prst="rect">
              <a:avLst/>
            </a:prstGeom>
            <a:grpFill/>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rot="-5400000">
            <a:off x="3706949" y="-1738641"/>
            <a:ext cx="169971" cy="5536180"/>
            <a:chOff x="0" y="0"/>
            <a:chExt cx="43804" cy="1630466"/>
          </a:xfrm>
        </p:grpSpPr>
        <p:sp>
          <p:nvSpPr>
            <p:cNvPr id="11" name="Freeform 11"/>
            <p:cNvSpPr/>
            <p:nvPr/>
          </p:nvSpPr>
          <p:spPr>
            <a:xfrm>
              <a:off x="0" y="0"/>
              <a:ext cx="43804" cy="1630466"/>
            </a:xfrm>
            <a:custGeom>
              <a:avLst/>
              <a:gdLst/>
              <a:ahLst/>
              <a:cxnLst/>
              <a:rect l="l" t="t" r="r" b="b"/>
              <a:pathLst>
                <a:path w="43804" h="1630466">
                  <a:moveTo>
                    <a:pt x="0" y="0"/>
                  </a:moveTo>
                  <a:lnTo>
                    <a:pt x="43804" y="0"/>
                  </a:lnTo>
                  <a:lnTo>
                    <a:pt x="43804" y="1630466"/>
                  </a:lnTo>
                  <a:lnTo>
                    <a:pt x="0" y="1630466"/>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12" name="TextBox 12"/>
            <p:cNvSpPr txBox="1"/>
            <p:nvPr/>
          </p:nvSpPr>
          <p:spPr>
            <a:xfrm>
              <a:off x="0" y="19050"/>
              <a:ext cx="43804" cy="1611416"/>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sp>
        <p:nvSpPr>
          <p:cNvPr id="13" name="TextBox 13"/>
          <p:cNvSpPr txBox="1"/>
          <p:nvPr/>
        </p:nvSpPr>
        <p:spPr>
          <a:xfrm>
            <a:off x="2196272" y="94351"/>
            <a:ext cx="8598622" cy="684483"/>
          </a:xfrm>
          <a:prstGeom prst="rect">
            <a:avLst/>
          </a:prstGeom>
        </p:spPr>
        <p:txBody>
          <a:bodyPr wrap="square" lIns="0" tIns="0" rIns="0" bIns="0" rtlCol="0" anchor="t">
            <a:spAutoFit/>
          </a:bodyPr>
          <a:lstStyle/>
          <a:p>
            <a:pPr>
              <a:lnSpc>
                <a:spcPts val="6160"/>
              </a:lnSpc>
            </a:pPr>
            <a:r>
              <a:rPr lang="en-US" sz="2933" b="1" dirty="0">
                <a:solidFill>
                  <a:srgbClr val="000000"/>
                </a:solidFill>
                <a:latin typeface="Times New Roman" panose="02020603050405020304" pitchFamily="18" charset="0"/>
                <a:ea typeface="Mardoto Heavy"/>
                <a:cs typeface="Times New Roman" panose="02020603050405020304" pitchFamily="18" charset="0"/>
                <a:sym typeface="Mardoto Heavy"/>
              </a:rPr>
              <a:t>Community Development Block Grant Projects</a:t>
            </a:r>
          </a:p>
        </p:txBody>
      </p:sp>
      <p:sp>
        <p:nvSpPr>
          <p:cNvPr id="14" name="TextBox 14"/>
          <p:cNvSpPr txBox="1"/>
          <p:nvPr/>
        </p:nvSpPr>
        <p:spPr>
          <a:xfrm>
            <a:off x="1023844" y="2874069"/>
            <a:ext cx="4127117" cy="517321"/>
          </a:xfrm>
          <a:prstGeom prst="rect">
            <a:avLst/>
          </a:prstGeom>
        </p:spPr>
        <p:txBody>
          <a:bodyPr lIns="0" tIns="0" rIns="0" bIns="0" rtlCol="0" anchor="t">
            <a:spAutoFit/>
          </a:bodyPr>
          <a:lstStyle/>
          <a:p>
            <a:pPr algn="just">
              <a:lnSpc>
                <a:spcPts val="2146"/>
              </a:lnSpc>
            </a:pPr>
            <a:br>
              <a:rPr lang="en-US" sz="1533" dirty="0">
                <a:solidFill>
                  <a:srgbClr val="000000"/>
                </a:solidFill>
                <a:latin typeface="Times New Roman" panose="02020603050405020304" pitchFamily="18" charset="0"/>
                <a:ea typeface="Clear Sans"/>
                <a:cs typeface="Times New Roman" panose="02020603050405020304" pitchFamily="18" charset="0"/>
                <a:sym typeface="Clear Sans"/>
              </a:rPr>
            </a:br>
            <a:endParaRPr lang="en-US" sz="1533" dirty="0">
              <a:solidFill>
                <a:srgbClr val="000000"/>
              </a:solidFill>
              <a:latin typeface="Times New Roman" panose="02020603050405020304" pitchFamily="18" charset="0"/>
              <a:ea typeface="Clear Sans"/>
              <a:cs typeface="Times New Roman" panose="02020603050405020304" pitchFamily="18" charset="0"/>
              <a:sym typeface="Clear Sans"/>
            </a:endParaRPr>
          </a:p>
        </p:txBody>
      </p:sp>
      <p:grpSp>
        <p:nvGrpSpPr>
          <p:cNvPr id="15" name="Group 15"/>
          <p:cNvGrpSpPr/>
          <p:nvPr/>
        </p:nvGrpSpPr>
        <p:grpSpPr>
          <a:xfrm>
            <a:off x="10702135" y="771273"/>
            <a:ext cx="916833" cy="902211"/>
            <a:chOff x="0" y="0"/>
            <a:chExt cx="362206" cy="356429"/>
          </a:xfrm>
        </p:grpSpPr>
        <p:sp>
          <p:nvSpPr>
            <p:cNvPr id="16" name="Freeform 16"/>
            <p:cNvSpPr/>
            <p:nvPr/>
          </p:nvSpPr>
          <p:spPr>
            <a:xfrm>
              <a:off x="0" y="0"/>
              <a:ext cx="362206" cy="356429"/>
            </a:xfrm>
            <a:custGeom>
              <a:avLst/>
              <a:gdLst/>
              <a:ahLst/>
              <a:cxnLst/>
              <a:rect l="l" t="t" r="r" b="b"/>
              <a:pathLst>
                <a:path w="362206" h="356429">
                  <a:moveTo>
                    <a:pt x="0" y="0"/>
                  </a:moveTo>
                  <a:lnTo>
                    <a:pt x="362206" y="0"/>
                  </a:lnTo>
                  <a:lnTo>
                    <a:pt x="362206" y="356429"/>
                  </a:lnTo>
                  <a:lnTo>
                    <a:pt x="0" y="356429"/>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17" name="TextBox 17"/>
            <p:cNvSpPr txBox="1"/>
            <p:nvPr/>
          </p:nvSpPr>
          <p:spPr>
            <a:xfrm>
              <a:off x="0" y="19050"/>
              <a:ext cx="362206" cy="337379"/>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sp>
        <p:nvSpPr>
          <p:cNvPr id="23" name="TextBox 22">
            <a:extLst>
              <a:ext uri="{FF2B5EF4-FFF2-40B4-BE49-F238E27FC236}">
                <a16:creationId xmlns:a16="http://schemas.microsoft.com/office/drawing/2014/main" id="{700C42E1-5928-5590-739E-1EF38DCBFF83}"/>
              </a:ext>
            </a:extLst>
          </p:cNvPr>
          <p:cNvSpPr txBox="1"/>
          <p:nvPr/>
        </p:nvSpPr>
        <p:spPr>
          <a:xfrm>
            <a:off x="361628" y="4674868"/>
            <a:ext cx="6773293" cy="871905"/>
          </a:xfrm>
          <a:prstGeom prst="rect">
            <a:avLst/>
          </a:prstGeom>
          <a:noFill/>
        </p:spPr>
        <p:txBody>
          <a:bodyPr wrap="square" rtlCol="0">
            <a:spAutoFit/>
          </a:bodyPr>
          <a:lstStyle/>
          <a:p>
            <a:r>
              <a:rPr lang="en-US" sz="2533" b="1" dirty="0">
                <a:latin typeface="Times New Roman" panose="02020603050405020304" pitchFamily="18" charset="0"/>
                <a:cs typeface="Times New Roman" panose="02020603050405020304" pitchFamily="18" charset="0"/>
              </a:rPr>
              <a:t>Economic Revitalization and Resilience Projects</a:t>
            </a:r>
          </a:p>
        </p:txBody>
      </p:sp>
      <p:sp>
        <p:nvSpPr>
          <p:cNvPr id="27" name="TextBox 26">
            <a:extLst>
              <a:ext uri="{FF2B5EF4-FFF2-40B4-BE49-F238E27FC236}">
                <a16:creationId xmlns:a16="http://schemas.microsoft.com/office/drawing/2014/main" id="{BE321C78-DA60-57AC-DEF0-A79930315584}"/>
              </a:ext>
            </a:extLst>
          </p:cNvPr>
          <p:cNvSpPr txBox="1"/>
          <p:nvPr/>
        </p:nvSpPr>
        <p:spPr>
          <a:xfrm>
            <a:off x="1088527" y="1427716"/>
            <a:ext cx="4813516" cy="1774781"/>
          </a:xfrm>
          <a:prstGeom prst="rect">
            <a:avLst/>
          </a:prstGeom>
          <a:noFill/>
        </p:spPr>
        <p:txBody>
          <a:bodyPr wrap="square" rtlCol="0">
            <a:spAutoFit/>
          </a:bodyPr>
          <a:lstStyle/>
          <a:p>
            <a:pPr algn="ctr"/>
            <a:r>
              <a:rPr lang="en-US" sz="1600" dirty="0" err="1">
                <a:latin typeface="Times New Roman" panose="02020603050405020304" pitchFamily="18" charset="0"/>
                <a:cs typeface="Times New Roman" panose="02020603050405020304" pitchFamily="18" charset="0"/>
              </a:rPr>
              <a:t>Lovenlund</a:t>
            </a:r>
            <a:r>
              <a:rPr lang="en-US" sz="1600" dirty="0">
                <a:latin typeface="Times New Roman" panose="02020603050405020304" pitchFamily="18" charset="0"/>
                <a:cs typeface="Times New Roman" panose="02020603050405020304" pitchFamily="18" charset="0"/>
              </a:rPr>
              <a:t> Phase I</a:t>
            </a:r>
          </a:p>
          <a:p>
            <a:pPr algn="ctr"/>
            <a:r>
              <a:rPr lang="en-US" sz="1600" dirty="0">
                <a:latin typeface="Times New Roman" panose="02020603050405020304" pitchFamily="18" charset="0"/>
                <a:cs typeface="Times New Roman" panose="02020603050405020304" pitchFamily="18" charset="0"/>
              </a:rPr>
              <a:t>Bellevue Village &amp; Calabash Boom</a:t>
            </a:r>
          </a:p>
          <a:p>
            <a:pPr algn="ctr"/>
            <a:r>
              <a:rPr lang="en-US" sz="1600" dirty="0">
                <a:latin typeface="Times New Roman" panose="02020603050405020304" pitchFamily="18" charset="0"/>
                <a:cs typeface="Times New Roman" panose="02020603050405020304" pitchFamily="18" charset="0"/>
              </a:rPr>
              <a:t>Residences at 340 North </a:t>
            </a:r>
          </a:p>
          <a:p>
            <a:pPr algn="ctr"/>
            <a:r>
              <a:rPr lang="en-US" sz="1600" dirty="0">
                <a:latin typeface="Times New Roman" panose="02020603050405020304" pitchFamily="18" charset="0"/>
                <a:cs typeface="Times New Roman" panose="02020603050405020304" pitchFamily="18" charset="0"/>
              </a:rPr>
              <a:t>Wild Pineapple – Fortuna</a:t>
            </a:r>
          </a:p>
          <a:p>
            <a:pPr algn="ctr"/>
            <a:r>
              <a:rPr lang="en-US" sz="1600" dirty="0">
                <a:latin typeface="Times New Roman" panose="02020603050405020304" pitchFamily="18" charset="0"/>
                <a:cs typeface="Times New Roman" panose="02020603050405020304" pitchFamily="18" charset="0"/>
              </a:rPr>
              <a:t>Mount Pleasant </a:t>
            </a:r>
          </a:p>
          <a:p>
            <a:pPr algn="ctr"/>
            <a:r>
              <a:rPr lang="en-US" sz="1600" dirty="0">
                <a:latin typeface="Times New Roman" panose="02020603050405020304" pitchFamily="18" charset="0"/>
                <a:cs typeface="Times New Roman" panose="02020603050405020304" pitchFamily="18" charset="0"/>
              </a:rPr>
              <a:t>Main Street Homes</a:t>
            </a:r>
          </a:p>
          <a:p>
            <a:pPr algn="ctr"/>
            <a:endParaRPr lang="en-US" sz="1333"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206A33AC-6D49-8CBF-8BAA-871A73CC0B2F}"/>
              </a:ext>
            </a:extLst>
          </p:cNvPr>
          <p:cNvSpPr txBox="1"/>
          <p:nvPr/>
        </p:nvSpPr>
        <p:spPr>
          <a:xfrm>
            <a:off x="1519451" y="3457578"/>
            <a:ext cx="4595339"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DPW Veterans Drive Road Extension</a:t>
            </a:r>
          </a:p>
          <a:p>
            <a:pPr algn="ctr"/>
            <a:r>
              <a:rPr lang="en-US" sz="1600" dirty="0">
                <a:latin typeface="Times New Roman" panose="02020603050405020304" pitchFamily="18" charset="0"/>
                <a:cs typeface="Times New Roman" panose="02020603050405020304" pitchFamily="18" charset="0"/>
              </a:rPr>
              <a:t>WAPA Distribution Automated Devices</a:t>
            </a:r>
          </a:p>
          <a:p>
            <a:pPr algn="ctr"/>
            <a:r>
              <a:rPr lang="en-US" sz="1600" dirty="0">
                <a:latin typeface="Times New Roman" panose="02020603050405020304" pitchFamily="18" charset="0"/>
                <a:cs typeface="Times New Roman" panose="02020603050405020304" pitchFamily="18" charset="0"/>
              </a:rPr>
              <a:t> WAPA Transfer Replacement Project</a:t>
            </a:r>
            <a:endParaRPr lang="en-US" sz="1333"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97700EC3-536A-73B8-CB7C-E517775D337A}"/>
              </a:ext>
            </a:extLst>
          </p:cNvPr>
          <p:cNvSpPr txBox="1"/>
          <p:nvPr/>
        </p:nvSpPr>
        <p:spPr>
          <a:xfrm>
            <a:off x="1903436" y="4201343"/>
            <a:ext cx="3644958"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 Energy Office - Energy Vulnerability</a:t>
            </a:r>
            <a:endParaRPr lang="en-US" sz="1333"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8F3B114-AB1D-F8B4-8D35-9A7209EFA59F}"/>
              </a:ext>
            </a:extLst>
          </p:cNvPr>
          <p:cNvSpPr txBox="1"/>
          <p:nvPr/>
        </p:nvSpPr>
        <p:spPr>
          <a:xfrm>
            <a:off x="795043" y="1095680"/>
            <a:ext cx="5319747"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Housing Projects</a:t>
            </a:r>
          </a:p>
        </p:txBody>
      </p:sp>
      <p:sp>
        <p:nvSpPr>
          <p:cNvPr id="19" name="TextBox 18">
            <a:extLst>
              <a:ext uri="{FF2B5EF4-FFF2-40B4-BE49-F238E27FC236}">
                <a16:creationId xmlns:a16="http://schemas.microsoft.com/office/drawing/2014/main" id="{352FE1FA-9EDE-3949-B1DB-A576BECDB2A5}"/>
              </a:ext>
            </a:extLst>
          </p:cNvPr>
          <p:cNvSpPr txBox="1"/>
          <p:nvPr/>
        </p:nvSpPr>
        <p:spPr>
          <a:xfrm>
            <a:off x="855818" y="3079319"/>
            <a:ext cx="5319747"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Infrastructure Projects</a:t>
            </a:r>
          </a:p>
        </p:txBody>
      </p:sp>
      <p:sp>
        <p:nvSpPr>
          <p:cNvPr id="20" name="TextBox 19">
            <a:extLst>
              <a:ext uri="{FF2B5EF4-FFF2-40B4-BE49-F238E27FC236}">
                <a16:creationId xmlns:a16="http://schemas.microsoft.com/office/drawing/2014/main" id="{AE154C93-D402-971A-C34B-C3E0B328E5DB}"/>
              </a:ext>
            </a:extLst>
          </p:cNvPr>
          <p:cNvSpPr txBox="1"/>
          <p:nvPr/>
        </p:nvSpPr>
        <p:spPr>
          <a:xfrm>
            <a:off x="1191497" y="5073628"/>
            <a:ext cx="4813516" cy="1323439"/>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Royale Systems</a:t>
            </a:r>
          </a:p>
          <a:p>
            <a:pPr algn="ctr"/>
            <a:r>
              <a:rPr lang="en-US" sz="1600" dirty="0">
                <a:latin typeface="Times New Roman" panose="02020603050405020304" pitchFamily="18" charset="0"/>
                <a:cs typeface="Times New Roman" panose="02020603050405020304" pitchFamily="18" charset="0"/>
              </a:rPr>
              <a:t>St. Croix Women’s Coalition</a:t>
            </a:r>
          </a:p>
          <a:p>
            <a:pPr algn="ctr"/>
            <a:r>
              <a:rPr lang="en-US" sz="1600" dirty="0">
                <a:latin typeface="Times New Roman" panose="02020603050405020304" pitchFamily="18" charset="0"/>
                <a:cs typeface="Times New Roman" panose="02020603050405020304" pitchFamily="18" charset="0"/>
              </a:rPr>
              <a:t>Sejah Farms</a:t>
            </a:r>
          </a:p>
          <a:p>
            <a:pPr algn="ctr"/>
            <a:r>
              <a:rPr lang="en-US" sz="1600" dirty="0">
                <a:latin typeface="Times New Roman" panose="02020603050405020304" pitchFamily="18" charset="0"/>
                <a:cs typeface="Times New Roman" panose="02020603050405020304" pitchFamily="18" charset="0"/>
              </a:rPr>
              <a:t>VI Aqua Farms</a:t>
            </a:r>
          </a:p>
          <a:p>
            <a:pPr algn="ctr"/>
            <a:r>
              <a:rPr lang="en-US" sz="1600" dirty="0">
                <a:latin typeface="Times New Roman" panose="02020603050405020304" pitchFamily="18" charset="0"/>
                <a:cs typeface="Times New Roman" panose="02020603050405020304" pitchFamily="18" charset="0"/>
              </a:rPr>
              <a:t>Our Town Frederiksted</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r="-61138" b="-14587"/>
            </a:stretch>
          </a:blipFill>
        </p:spPr>
        <p:txBody>
          <a:bodyPr/>
          <a:lstStyle/>
          <a:p>
            <a:endParaRPr lang="en-US" sz="1200">
              <a:latin typeface="Times New Roman" panose="02020603050405020304" pitchFamily="18" charset="0"/>
              <a:cs typeface="Times New Roman" panose="02020603050405020304" pitchFamily="18" charset="0"/>
            </a:endParaRPr>
          </a:p>
        </p:txBody>
      </p:sp>
      <p:sp>
        <p:nvSpPr>
          <p:cNvPr id="3" name="TextBox 3"/>
          <p:cNvSpPr txBox="1"/>
          <p:nvPr/>
        </p:nvSpPr>
        <p:spPr>
          <a:xfrm>
            <a:off x="1603357" y="681876"/>
            <a:ext cx="8985287" cy="642035"/>
          </a:xfrm>
          <a:prstGeom prst="rect">
            <a:avLst/>
          </a:prstGeom>
        </p:spPr>
        <p:txBody>
          <a:bodyPr lIns="0" tIns="0" rIns="0" bIns="0" rtlCol="0" anchor="t">
            <a:spAutoFit/>
          </a:bodyPr>
          <a:lstStyle/>
          <a:p>
            <a:pPr algn="ctr">
              <a:lnSpc>
                <a:spcPts val="5280"/>
              </a:lnSpc>
              <a:spcBef>
                <a:spcPct val="0"/>
              </a:spcBef>
            </a:pPr>
            <a:r>
              <a:rPr lang="en-US" sz="4400" b="1" dirty="0">
                <a:solidFill>
                  <a:srgbClr val="000000"/>
                </a:solidFill>
                <a:latin typeface="Times New Roman" panose="02020603050405020304" pitchFamily="18" charset="0"/>
                <a:ea typeface="Mardoto Heavy"/>
                <a:cs typeface="Times New Roman" panose="02020603050405020304" pitchFamily="18" charset="0"/>
                <a:sym typeface="Mardoto Heavy"/>
              </a:rPr>
              <a:t> </a:t>
            </a:r>
          </a:p>
        </p:txBody>
      </p:sp>
      <p:sp>
        <p:nvSpPr>
          <p:cNvPr id="6" name="AutoShape 6"/>
          <p:cNvSpPr/>
          <p:nvPr/>
        </p:nvSpPr>
        <p:spPr>
          <a:xfrm flipV="1">
            <a:off x="1084968" y="1380535"/>
            <a:ext cx="9600485" cy="19239"/>
          </a:xfrm>
          <a:prstGeom prst="line">
            <a:avLst/>
          </a:prstGeom>
          <a:ln w="114300" cap="flat">
            <a:solidFill>
              <a:srgbClr val="EFA038"/>
            </a:solidFill>
            <a:prstDash val="solid"/>
            <a:headEnd type="none" w="sm" len="sm"/>
            <a:tailEnd type="none" w="sm" len="sm"/>
          </a:ln>
        </p:spPr>
        <p:txBody>
          <a:bodyPr/>
          <a:lstStyle/>
          <a:p>
            <a:endParaRPr lang="en-US" sz="1200">
              <a:latin typeface="Times New Roman" panose="02020603050405020304" pitchFamily="18" charset="0"/>
              <a:cs typeface="Times New Roman" panose="02020603050405020304" pitchFamily="18" charset="0"/>
            </a:endParaRPr>
          </a:p>
        </p:txBody>
      </p:sp>
      <p:sp>
        <p:nvSpPr>
          <p:cNvPr id="12" name="AutoShape 12"/>
          <p:cNvSpPr/>
          <p:nvPr/>
        </p:nvSpPr>
        <p:spPr>
          <a:xfrm flipV="1">
            <a:off x="1166855" y="4458269"/>
            <a:ext cx="9591385" cy="31520"/>
          </a:xfrm>
          <a:prstGeom prst="line">
            <a:avLst/>
          </a:prstGeom>
          <a:ln w="114300" cap="flat">
            <a:solidFill>
              <a:srgbClr val="EFA038"/>
            </a:solidFill>
            <a:prstDash val="solid"/>
            <a:headEnd type="none" w="sm" len="sm"/>
            <a:tailEnd type="none" w="sm" len="sm"/>
          </a:ln>
        </p:spPr>
        <p:txBody>
          <a:bodyPr/>
          <a:lstStyle/>
          <a:p>
            <a:endParaRPr lang="en-US" sz="12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06AD40C-5705-45A6-3CBF-B1F01F012F78}"/>
              </a:ext>
            </a:extLst>
          </p:cNvPr>
          <p:cNvSpPr txBox="1"/>
          <p:nvPr/>
        </p:nvSpPr>
        <p:spPr>
          <a:xfrm>
            <a:off x="3148791" y="3025878"/>
            <a:ext cx="5633583" cy="1425711"/>
          </a:xfrm>
          <a:prstGeom prst="rect">
            <a:avLst/>
          </a:prstGeom>
          <a:noFill/>
        </p:spPr>
        <p:txBody>
          <a:bodyPr wrap="square" rtlCol="0">
            <a:spAutoFit/>
          </a:bodyPr>
          <a:lstStyle/>
          <a:p>
            <a:pPr marL="304815" indent="-304815" algn="just">
              <a:buFont typeface="Wingdings" panose="05000000000000000000" pitchFamily="2" charset="2"/>
              <a:buChar char="Ø"/>
            </a:pPr>
            <a:r>
              <a:rPr lang="en-US" sz="1733" b="1" dirty="0">
                <a:latin typeface="Times New Roman" panose="02020603050405020304" pitchFamily="18" charset="0"/>
                <a:cs typeface="Times New Roman" panose="02020603050405020304" pitchFamily="18" charset="0"/>
              </a:rPr>
              <a:t>Advance Infrastructure, Economic Resilience and Revitalization projects Territory-wide by obligating 100% and expending 50% of the CDBG-MIT funds and obligating 100% and expending 45% of Electrical Grid funds. </a:t>
            </a:r>
          </a:p>
        </p:txBody>
      </p:sp>
      <p:pic>
        <p:nvPicPr>
          <p:cNvPr id="17" name="Picture 16">
            <a:extLst>
              <a:ext uri="{FF2B5EF4-FFF2-40B4-BE49-F238E27FC236}">
                <a16:creationId xmlns:a16="http://schemas.microsoft.com/office/drawing/2014/main" id="{36739427-6A66-21A9-91CD-54C2DB82B2C2}"/>
              </a:ext>
            </a:extLst>
          </p:cNvPr>
          <p:cNvPicPr>
            <a:picLocks noChangeAspect="1"/>
          </p:cNvPicPr>
          <p:nvPr/>
        </p:nvPicPr>
        <p:blipFill>
          <a:blip r:embed="rId4">
            <a:alphaModFix amt="9000"/>
            <a:extLst>
              <a:ext uri="{28A0092B-C50C-407E-A947-70E740481C1C}">
                <a14:useLocalDpi xmlns:a14="http://schemas.microsoft.com/office/drawing/2010/main" val="0"/>
              </a:ext>
            </a:extLst>
          </a:blip>
          <a:srcRect/>
          <a:stretch>
            <a:fillRect/>
          </a:stretch>
        </p:blipFill>
        <p:spPr bwMode="auto">
          <a:xfrm>
            <a:off x="670865" y="1513052"/>
            <a:ext cx="9680811" cy="3336191"/>
          </a:xfrm>
          <a:prstGeom prst="rect">
            <a:avLst/>
          </a:prstGeom>
          <a:noFill/>
          <a:ln>
            <a:noFill/>
          </a:ln>
        </p:spPr>
      </p:pic>
      <p:sp>
        <p:nvSpPr>
          <p:cNvPr id="11" name="TextBox 10">
            <a:extLst>
              <a:ext uri="{FF2B5EF4-FFF2-40B4-BE49-F238E27FC236}">
                <a16:creationId xmlns:a16="http://schemas.microsoft.com/office/drawing/2014/main" id="{FEA1F28A-9422-62A1-1511-98918BFF965C}"/>
              </a:ext>
            </a:extLst>
          </p:cNvPr>
          <p:cNvSpPr txBox="1"/>
          <p:nvPr/>
        </p:nvSpPr>
        <p:spPr>
          <a:xfrm>
            <a:off x="3195381" y="4672481"/>
            <a:ext cx="5504336" cy="1159035"/>
          </a:xfrm>
          <a:prstGeom prst="rect">
            <a:avLst/>
          </a:prstGeom>
          <a:noFill/>
        </p:spPr>
        <p:txBody>
          <a:bodyPr wrap="square" rtlCol="0">
            <a:spAutoFit/>
          </a:bodyPr>
          <a:lstStyle/>
          <a:p>
            <a:pPr marL="304815" indent="-304815" algn="just">
              <a:buFont typeface="Wingdings" panose="05000000000000000000" pitchFamily="2" charset="2"/>
              <a:buChar char="Ø"/>
            </a:pPr>
            <a:r>
              <a:rPr lang="en-US" sz="1733" b="1" dirty="0">
                <a:latin typeface="Times New Roman" panose="02020603050405020304" pitchFamily="18" charset="0"/>
                <a:cs typeface="Times New Roman" panose="02020603050405020304" pitchFamily="18" charset="0"/>
              </a:rPr>
              <a:t>Partner with stakeholders to continuously track projects from start to completion while ensuring that costs are accurately billed and revenues are received timely according to our grant requirements.</a:t>
            </a:r>
          </a:p>
        </p:txBody>
      </p:sp>
      <p:sp>
        <p:nvSpPr>
          <p:cNvPr id="14" name="TextBox 13">
            <a:extLst>
              <a:ext uri="{FF2B5EF4-FFF2-40B4-BE49-F238E27FC236}">
                <a16:creationId xmlns:a16="http://schemas.microsoft.com/office/drawing/2014/main" id="{274CA4D4-BA2D-D290-09BA-104EE40A91BD}"/>
              </a:ext>
            </a:extLst>
          </p:cNvPr>
          <p:cNvSpPr txBox="1"/>
          <p:nvPr/>
        </p:nvSpPr>
        <p:spPr>
          <a:xfrm>
            <a:off x="3128127" y="1543831"/>
            <a:ext cx="5561257" cy="1159035"/>
          </a:xfrm>
          <a:prstGeom prst="rect">
            <a:avLst/>
          </a:prstGeom>
          <a:noFill/>
        </p:spPr>
        <p:txBody>
          <a:bodyPr wrap="square" rtlCol="0">
            <a:spAutoFit/>
          </a:bodyPr>
          <a:lstStyle/>
          <a:p>
            <a:pPr marL="304815" indent="-304815" algn="just">
              <a:buFont typeface="Wingdings" panose="05000000000000000000" pitchFamily="2" charset="2"/>
              <a:buChar char="Ø"/>
            </a:pPr>
            <a:r>
              <a:rPr lang="en-US" sz="1733" b="1" dirty="0">
                <a:latin typeface="Times New Roman" panose="02020603050405020304" pitchFamily="18" charset="0"/>
                <a:cs typeface="Times New Roman" panose="02020603050405020304" pitchFamily="18" charset="0"/>
              </a:rPr>
              <a:t>Partner with housing developers to construct new low-to-moderate income homes across the Territory, expand housing opportunities while promoting economic growth and supporting long-term revenue.  </a:t>
            </a:r>
          </a:p>
        </p:txBody>
      </p:sp>
      <p:grpSp>
        <p:nvGrpSpPr>
          <p:cNvPr id="21" name="Group 3">
            <a:extLst>
              <a:ext uri="{FF2B5EF4-FFF2-40B4-BE49-F238E27FC236}">
                <a16:creationId xmlns:a16="http://schemas.microsoft.com/office/drawing/2014/main" id="{AB8DB57D-F311-0FA0-5AFB-DD0D3368558A}"/>
              </a:ext>
            </a:extLst>
          </p:cNvPr>
          <p:cNvGrpSpPr/>
          <p:nvPr/>
        </p:nvGrpSpPr>
        <p:grpSpPr>
          <a:xfrm>
            <a:off x="10913292" y="972424"/>
            <a:ext cx="717093" cy="815151"/>
            <a:chOff x="0" y="0"/>
            <a:chExt cx="396867" cy="437305"/>
          </a:xfrm>
        </p:grpSpPr>
        <p:sp>
          <p:nvSpPr>
            <p:cNvPr id="22" name="Freeform 4">
              <a:extLst>
                <a:ext uri="{FF2B5EF4-FFF2-40B4-BE49-F238E27FC236}">
                  <a16:creationId xmlns:a16="http://schemas.microsoft.com/office/drawing/2014/main" id="{15D3BB7A-F049-9C11-4988-727CB16FDA9C}"/>
                </a:ext>
              </a:extLst>
            </p:cNvPr>
            <p:cNvSpPr/>
            <p:nvPr/>
          </p:nvSpPr>
          <p:spPr>
            <a:xfrm>
              <a:off x="0" y="0"/>
              <a:ext cx="396867" cy="437305"/>
            </a:xfrm>
            <a:custGeom>
              <a:avLst/>
              <a:gdLst/>
              <a:ahLst/>
              <a:cxnLst/>
              <a:rect l="l" t="t" r="r" b="b"/>
              <a:pathLst>
                <a:path w="396867" h="437305">
                  <a:moveTo>
                    <a:pt x="0" y="0"/>
                  </a:moveTo>
                  <a:lnTo>
                    <a:pt x="396867" y="0"/>
                  </a:lnTo>
                  <a:lnTo>
                    <a:pt x="396867" y="437305"/>
                  </a:lnTo>
                  <a:lnTo>
                    <a:pt x="0" y="437305"/>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23" name="TextBox 5">
              <a:extLst>
                <a:ext uri="{FF2B5EF4-FFF2-40B4-BE49-F238E27FC236}">
                  <a16:creationId xmlns:a16="http://schemas.microsoft.com/office/drawing/2014/main" id="{A1AFBB21-CFB2-8923-6F8C-F388B0152BB0}"/>
                </a:ext>
              </a:extLst>
            </p:cNvPr>
            <p:cNvSpPr txBox="1"/>
            <p:nvPr/>
          </p:nvSpPr>
          <p:spPr>
            <a:xfrm>
              <a:off x="0" y="19050"/>
              <a:ext cx="396867" cy="418255"/>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sp>
        <p:nvSpPr>
          <p:cNvPr id="19" name="TextBox 13">
            <a:extLst>
              <a:ext uri="{FF2B5EF4-FFF2-40B4-BE49-F238E27FC236}">
                <a16:creationId xmlns:a16="http://schemas.microsoft.com/office/drawing/2014/main" id="{C8A79E9C-B9D2-A053-9924-266B2C5B0278}"/>
              </a:ext>
            </a:extLst>
          </p:cNvPr>
          <p:cNvSpPr txBox="1"/>
          <p:nvPr/>
        </p:nvSpPr>
        <p:spPr>
          <a:xfrm>
            <a:off x="1072064" y="581172"/>
            <a:ext cx="2703817" cy="684483"/>
          </a:xfrm>
          <a:prstGeom prst="rect">
            <a:avLst/>
          </a:prstGeom>
        </p:spPr>
        <p:txBody>
          <a:bodyPr wrap="square" lIns="0" tIns="0" rIns="0" bIns="0" rtlCol="0" anchor="t">
            <a:spAutoFit/>
          </a:bodyPr>
          <a:lstStyle/>
          <a:p>
            <a:pPr>
              <a:lnSpc>
                <a:spcPts val="6160"/>
              </a:lnSpc>
            </a:pPr>
            <a:r>
              <a:rPr lang="en-US" sz="2933" b="1" dirty="0">
                <a:solidFill>
                  <a:srgbClr val="000000"/>
                </a:solidFill>
                <a:latin typeface="Times New Roman" panose="02020603050405020304" pitchFamily="18" charset="0"/>
                <a:ea typeface="Mardoto Heavy"/>
                <a:cs typeface="Times New Roman" panose="02020603050405020304" pitchFamily="18" charset="0"/>
                <a:sym typeface="Mardoto Heavy"/>
              </a:rPr>
              <a:t>Objectives</a:t>
            </a:r>
          </a:p>
        </p:txBody>
      </p:sp>
      <p:pic>
        <p:nvPicPr>
          <p:cNvPr id="18" name="Picture 17">
            <a:extLst>
              <a:ext uri="{FF2B5EF4-FFF2-40B4-BE49-F238E27FC236}">
                <a16:creationId xmlns:a16="http://schemas.microsoft.com/office/drawing/2014/main" id="{EE8B430C-BACE-8BBF-E31D-E5E91AA2EE52}"/>
              </a:ext>
            </a:extLst>
          </p:cNvPr>
          <p:cNvPicPr>
            <a:picLocks noChangeAspect="1"/>
          </p:cNvPicPr>
          <p:nvPr/>
        </p:nvPicPr>
        <p:blipFill>
          <a:blip r:embed="rId5" cstate="print">
            <a:alphaModFix/>
            <a:extLst>
              <a:ext uri="{28A0092B-C50C-407E-A947-70E740481C1C}">
                <a14:useLocalDpi xmlns:a14="http://schemas.microsoft.com/office/drawing/2010/main" val="0"/>
              </a:ext>
            </a:extLst>
          </a:blip>
          <a:srcRect/>
          <a:stretch>
            <a:fillRect/>
          </a:stretch>
        </p:blipFill>
        <p:spPr bwMode="auto">
          <a:xfrm>
            <a:off x="8348581" y="136829"/>
            <a:ext cx="2703817" cy="923419"/>
          </a:xfrm>
          <a:prstGeom prst="rect">
            <a:avLst/>
          </a:prstGeom>
          <a:noFill/>
          <a:ln>
            <a:noFill/>
          </a:ln>
        </p:spPr>
      </p:pic>
      <p:sp>
        <p:nvSpPr>
          <p:cNvPr id="20" name="AutoShape 6">
            <a:extLst>
              <a:ext uri="{FF2B5EF4-FFF2-40B4-BE49-F238E27FC236}">
                <a16:creationId xmlns:a16="http://schemas.microsoft.com/office/drawing/2014/main" id="{D2292061-F43F-F65C-6EBB-63EC42442ABC}"/>
              </a:ext>
            </a:extLst>
          </p:cNvPr>
          <p:cNvSpPr/>
          <p:nvPr/>
        </p:nvSpPr>
        <p:spPr>
          <a:xfrm flipV="1">
            <a:off x="1075868" y="2855918"/>
            <a:ext cx="9600485" cy="19239"/>
          </a:xfrm>
          <a:prstGeom prst="line">
            <a:avLst/>
          </a:prstGeom>
          <a:ln w="114300" cap="flat">
            <a:solidFill>
              <a:srgbClr val="EFA038"/>
            </a:solidFill>
            <a:prstDash val="solid"/>
            <a:headEnd type="none" w="sm" len="sm"/>
            <a:tailEnd type="none" w="sm" len="sm"/>
          </a:ln>
        </p:spPr>
        <p:txBody>
          <a:bodyPr/>
          <a:lstStyle/>
          <a:p>
            <a:endParaRPr lang="en-US" sz="1200">
              <a:latin typeface="Times New Roman" panose="02020603050405020304" pitchFamily="18" charset="0"/>
              <a:cs typeface="Times New Roman" panose="02020603050405020304" pitchFamily="18" charset="0"/>
            </a:endParaRPr>
          </a:p>
        </p:txBody>
      </p:sp>
      <p:grpSp>
        <p:nvGrpSpPr>
          <p:cNvPr id="27" name="Group 6">
            <a:extLst>
              <a:ext uri="{FF2B5EF4-FFF2-40B4-BE49-F238E27FC236}">
                <a16:creationId xmlns:a16="http://schemas.microsoft.com/office/drawing/2014/main" id="{19DC452B-5CCA-0412-22C1-DBAEEFE09643}"/>
              </a:ext>
            </a:extLst>
          </p:cNvPr>
          <p:cNvGrpSpPr/>
          <p:nvPr/>
        </p:nvGrpSpPr>
        <p:grpSpPr>
          <a:xfrm>
            <a:off x="11191105" y="1276211"/>
            <a:ext cx="717093" cy="852259"/>
            <a:chOff x="0" y="0"/>
            <a:chExt cx="1945062" cy="1875740"/>
          </a:xfrm>
          <a:solidFill>
            <a:srgbClr val="002060"/>
          </a:solidFill>
        </p:grpSpPr>
        <p:sp>
          <p:nvSpPr>
            <p:cNvPr id="28" name="Freeform 7">
              <a:extLst>
                <a:ext uri="{FF2B5EF4-FFF2-40B4-BE49-F238E27FC236}">
                  <a16:creationId xmlns:a16="http://schemas.microsoft.com/office/drawing/2014/main" id="{09A9E6F3-EDC6-DEA5-ADB1-A09CC130BCA9}"/>
                </a:ext>
              </a:extLst>
            </p:cNvPr>
            <p:cNvSpPr/>
            <p:nvPr/>
          </p:nvSpPr>
          <p:spPr>
            <a:xfrm>
              <a:off x="0" y="0"/>
              <a:ext cx="1945062" cy="1875740"/>
            </a:xfrm>
            <a:custGeom>
              <a:avLst/>
              <a:gdLst/>
              <a:ahLst/>
              <a:cxnLst/>
              <a:rect l="l" t="t" r="r" b="b"/>
              <a:pathLst>
                <a:path w="1945062" h="1875740">
                  <a:moveTo>
                    <a:pt x="0" y="0"/>
                  </a:moveTo>
                  <a:lnTo>
                    <a:pt x="1945062" y="0"/>
                  </a:lnTo>
                  <a:lnTo>
                    <a:pt x="1945062" y="1875740"/>
                  </a:lnTo>
                  <a:lnTo>
                    <a:pt x="0" y="1875740"/>
                  </a:lnTo>
                  <a:close/>
                </a:path>
              </a:pathLst>
            </a:custGeom>
            <a:grpFill/>
          </p:spPr>
          <p:txBody>
            <a:bodyPr/>
            <a:lstStyle/>
            <a:p>
              <a:endParaRPr lang="en-US" sz="1200">
                <a:latin typeface="Times New Roman" panose="02020603050405020304" pitchFamily="18" charset="0"/>
                <a:cs typeface="Times New Roman" panose="02020603050405020304" pitchFamily="18" charset="0"/>
              </a:endParaRPr>
            </a:p>
          </p:txBody>
        </p:sp>
        <p:sp>
          <p:nvSpPr>
            <p:cNvPr id="29" name="TextBox 8">
              <a:extLst>
                <a:ext uri="{FF2B5EF4-FFF2-40B4-BE49-F238E27FC236}">
                  <a16:creationId xmlns:a16="http://schemas.microsoft.com/office/drawing/2014/main" id="{0C18FFD3-CA03-8023-E8A1-F0A7D1EE2F16}"/>
                </a:ext>
              </a:extLst>
            </p:cNvPr>
            <p:cNvSpPr txBox="1"/>
            <p:nvPr/>
          </p:nvSpPr>
          <p:spPr>
            <a:xfrm>
              <a:off x="0" y="19050"/>
              <a:ext cx="1945062" cy="1856690"/>
            </a:xfrm>
            <a:prstGeom prst="rect">
              <a:avLst/>
            </a:prstGeom>
            <a:grpFill/>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grpSp>
        <p:nvGrpSpPr>
          <p:cNvPr id="24" name="Group 3">
            <a:extLst>
              <a:ext uri="{FF2B5EF4-FFF2-40B4-BE49-F238E27FC236}">
                <a16:creationId xmlns:a16="http://schemas.microsoft.com/office/drawing/2014/main" id="{A7069A77-A5CA-8BD3-AA7B-80B841A42360}"/>
              </a:ext>
            </a:extLst>
          </p:cNvPr>
          <p:cNvGrpSpPr/>
          <p:nvPr/>
        </p:nvGrpSpPr>
        <p:grpSpPr>
          <a:xfrm>
            <a:off x="11347271" y="1647978"/>
            <a:ext cx="717093" cy="815151"/>
            <a:chOff x="0" y="0"/>
            <a:chExt cx="396867" cy="437305"/>
          </a:xfrm>
        </p:grpSpPr>
        <p:sp>
          <p:nvSpPr>
            <p:cNvPr id="25" name="Freeform 4">
              <a:extLst>
                <a:ext uri="{FF2B5EF4-FFF2-40B4-BE49-F238E27FC236}">
                  <a16:creationId xmlns:a16="http://schemas.microsoft.com/office/drawing/2014/main" id="{A6D6C563-57DA-CB9F-E5B7-3F27A68974C7}"/>
                </a:ext>
              </a:extLst>
            </p:cNvPr>
            <p:cNvSpPr/>
            <p:nvPr/>
          </p:nvSpPr>
          <p:spPr>
            <a:xfrm>
              <a:off x="0" y="0"/>
              <a:ext cx="396867" cy="437305"/>
            </a:xfrm>
            <a:custGeom>
              <a:avLst/>
              <a:gdLst/>
              <a:ahLst/>
              <a:cxnLst/>
              <a:rect l="l" t="t" r="r" b="b"/>
              <a:pathLst>
                <a:path w="396867" h="437305">
                  <a:moveTo>
                    <a:pt x="0" y="0"/>
                  </a:moveTo>
                  <a:lnTo>
                    <a:pt x="396867" y="0"/>
                  </a:lnTo>
                  <a:lnTo>
                    <a:pt x="396867" y="437305"/>
                  </a:lnTo>
                  <a:lnTo>
                    <a:pt x="0" y="437305"/>
                  </a:lnTo>
                  <a:close/>
                </a:path>
              </a:pathLst>
            </a:custGeom>
            <a:solidFill>
              <a:srgbClr val="EFA038"/>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26" name="TextBox 5">
              <a:extLst>
                <a:ext uri="{FF2B5EF4-FFF2-40B4-BE49-F238E27FC236}">
                  <a16:creationId xmlns:a16="http://schemas.microsoft.com/office/drawing/2014/main" id="{87C04552-F6FE-630C-73F5-7FDCD48D945F}"/>
                </a:ext>
              </a:extLst>
            </p:cNvPr>
            <p:cNvSpPr txBox="1"/>
            <p:nvPr/>
          </p:nvSpPr>
          <p:spPr>
            <a:xfrm>
              <a:off x="0" y="19050"/>
              <a:ext cx="396867" cy="418255"/>
            </a:xfrm>
            <a:prstGeom prst="rect">
              <a:avLst/>
            </a:prstGeom>
          </p:spPr>
          <p:txBody>
            <a:bodyPr lIns="33867" tIns="33867" rIns="33867" bIns="33867" rtlCol="0" anchor="ctr"/>
            <a:lstStyle/>
            <a:p>
              <a:pPr algn="ctr">
                <a:lnSpc>
                  <a:spcPts val="1246"/>
                </a:lnSpc>
              </a:pPr>
              <a:endParaRPr sz="1200">
                <a:latin typeface="Times New Roman" panose="02020603050405020304" pitchFamily="18" charset="0"/>
                <a:cs typeface="Times New Roman" panose="02020603050405020304" pitchFamily="18" charset="0"/>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151632" y="2487105"/>
            <a:ext cx="9888736" cy="2584490"/>
          </a:xfrm>
          <a:prstGeom prst="rect">
            <a:avLst/>
          </a:prstGeom>
        </p:spPr>
        <p:txBody>
          <a:bodyPr lIns="0" tIns="0" rIns="0" bIns="0" rtlCol="0" anchor="t">
            <a:spAutoFit/>
          </a:bodyPr>
          <a:lstStyle/>
          <a:p>
            <a:pPr algn="ctr">
              <a:lnSpc>
                <a:spcPts val="9865"/>
              </a:lnSpc>
            </a:pPr>
            <a:r>
              <a:rPr lang="en-US" sz="12067" b="1" spc="1057" dirty="0">
                <a:solidFill>
                  <a:srgbClr val="000000"/>
                </a:solidFill>
                <a:latin typeface="Times New Roman" panose="02020603050405020304" pitchFamily="18" charset="0"/>
                <a:ea typeface="Mardoto Heavy"/>
                <a:cs typeface="Times New Roman" panose="02020603050405020304" pitchFamily="18" charset="0"/>
                <a:sym typeface="Mardoto Heavy"/>
              </a:rPr>
              <a:t>THANK</a:t>
            </a:r>
          </a:p>
          <a:p>
            <a:pPr algn="ctr">
              <a:lnSpc>
                <a:spcPts val="9865"/>
              </a:lnSpc>
            </a:pPr>
            <a:r>
              <a:rPr lang="en-US" sz="12067" b="1" spc="1057" dirty="0">
                <a:solidFill>
                  <a:srgbClr val="000000"/>
                </a:solidFill>
                <a:latin typeface="Times New Roman" panose="02020603050405020304" pitchFamily="18" charset="0"/>
                <a:ea typeface="Mardoto Heavy"/>
                <a:cs typeface="Times New Roman" panose="02020603050405020304" pitchFamily="18" charset="0"/>
                <a:sym typeface="Mardoto Heavy"/>
              </a:rPr>
              <a:t>YOU</a:t>
            </a:r>
          </a:p>
        </p:txBody>
      </p:sp>
      <p:grpSp>
        <p:nvGrpSpPr>
          <p:cNvPr id="5" name="Group 5"/>
          <p:cNvGrpSpPr/>
          <p:nvPr/>
        </p:nvGrpSpPr>
        <p:grpSpPr>
          <a:xfrm rot="5400000">
            <a:off x="-327091" y="691942"/>
            <a:ext cx="2683858" cy="1591529"/>
            <a:chOff x="0" y="0"/>
            <a:chExt cx="812800" cy="406400"/>
          </a:xfrm>
        </p:grpSpPr>
        <p:sp>
          <p:nvSpPr>
            <p:cNvPr id="6" name="Freeform 6"/>
            <p:cNvSpPr/>
            <p:nvPr/>
          </p:nvSpPr>
          <p:spPr>
            <a:xfrm>
              <a:off x="0" y="0"/>
              <a:ext cx="812800" cy="406400"/>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EFA038"/>
            </a:solidFill>
          </p:spPr>
          <p:txBody>
            <a:bodyPr/>
            <a:lstStyle/>
            <a:p>
              <a:endParaRPr lang="en-US" sz="1200"/>
            </a:p>
          </p:txBody>
        </p:sp>
        <p:sp>
          <p:nvSpPr>
            <p:cNvPr id="7" name="TextBox 7"/>
            <p:cNvSpPr txBox="1"/>
            <p:nvPr/>
          </p:nvSpPr>
          <p:spPr>
            <a:xfrm>
              <a:off x="203200" y="120650"/>
              <a:ext cx="406400" cy="285750"/>
            </a:xfrm>
            <a:prstGeom prst="rect">
              <a:avLst/>
            </a:prstGeom>
          </p:spPr>
          <p:txBody>
            <a:bodyPr lIns="33867" tIns="33867" rIns="33867" bIns="33867" rtlCol="0" anchor="ctr"/>
            <a:lstStyle/>
            <a:p>
              <a:pPr algn="ctr">
                <a:lnSpc>
                  <a:spcPts val="1246"/>
                </a:lnSpc>
              </a:pPr>
              <a:endParaRPr sz="1200"/>
            </a:p>
          </p:txBody>
        </p:sp>
      </p:grpSp>
      <p:sp>
        <p:nvSpPr>
          <p:cNvPr id="9" name="Freeform 9"/>
          <p:cNvSpPr/>
          <p:nvPr/>
        </p:nvSpPr>
        <p:spPr>
          <a:xfrm rot="16200000">
            <a:off x="9940400" y="4732083"/>
            <a:ext cx="2573611" cy="1491444"/>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002060"/>
          </a:solidFill>
        </p:spPr>
        <p:txBody>
          <a:bodyPr/>
          <a:lstStyle/>
          <a:p>
            <a:endParaRPr lang="en-US" sz="12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rgbClr val="002060"/>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2" name="Group 2"/>
          <p:cNvGrpSpPr/>
          <p:nvPr/>
        </p:nvGrpSpPr>
        <p:grpSpPr>
          <a:xfrm>
            <a:off x="3529494" y="4532955"/>
            <a:ext cx="8040504" cy="1630400"/>
            <a:chOff x="0" y="0"/>
            <a:chExt cx="3139862" cy="628945"/>
          </a:xfrm>
          <a:solidFill>
            <a:srgbClr val="FA9706"/>
          </a:solidFill>
        </p:grpSpPr>
        <p:sp>
          <p:nvSpPr>
            <p:cNvPr id="3" name="Freeform 3"/>
            <p:cNvSpPr/>
            <p:nvPr/>
          </p:nvSpPr>
          <p:spPr>
            <a:xfrm>
              <a:off x="0" y="0"/>
              <a:ext cx="3139862" cy="628945"/>
            </a:xfrm>
            <a:custGeom>
              <a:avLst/>
              <a:gdLst/>
              <a:ahLst/>
              <a:cxnLst/>
              <a:rect l="l" t="t" r="r" b="b"/>
              <a:pathLst>
                <a:path w="3139862" h="628945">
                  <a:moveTo>
                    <a:pt x="0" y="0"/>
                  </a:moveTo>
                  <a:lnTo>
                    <a:pt x="3139862" y="0"/>
                  </a:lnTo>
                  <a:lnTo>
                    <a:pt x="3139862" y="628945"/>
                  </a:lnTo>
                  <a:lnTo>
                    <a:pt x="0" y="628945"/>
                  </a:lnTo>
                  <a:close/>
                </a:path>
              </a:pathLst>
            </a:custGeom>
            <a:grpFill/>
          </p:spPr>
          <p:txBody>
            <a:bodyPr/>
            <a:lstStyle/>
            <a:p>
              <a:pPr defTabSz="609630"/>
              <a:endParaRPr lang="en-US" sz="1200">
                <a:solidFill>
                  <a:prstClr val="black"/>
                </a:solidFill>
                <a:latin typeface="Calibri"/>
              </a:endParaRPr>
            </a:p>
          </p:txBody>
        </p:sp>
        <p:sp>
          <p:nvSpPr>
            <p:cNvPr id="4" name="TextBox 4"/>
            <p:cNvSpPr txBox="1"/>
            <p:nvPr/>
          </p:nvSpPr>
          <p:spPr>
            <a:xfrm>
              <a:off x="0" y="-38100"/>
              <a:ext cx="3139862" cy="667045"/>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TextBox 9"/>
          <p:cNvSpPr txBox="1"/>
          <p:nvPr/>
        </p:nvSpPr>
        <p:spPr>
          <a:xfrm>
            <a:off x="948822" y="5685790"/>
            <a:ext cx="2316520" cy="205184"/>
          </a:xfrm>
          <a:prstGeom prst="rect">
            <a:avLst/>
          </a:prstGeom>
        </p:spPr>
        <p:txBody>
          <a:bodyPr lIns="0" tIns="0" rIns="0" bIns="0" rtlCol="0" anchor="t">
            <a:spAutoFit/>
          </a:bodyPr>
          <a:lstStyle/>
          <a:p>
            <a:pPr algn="just" defTabSz="609630">
              <a:lnSpc>
                <a:spcPts val="1613"/>
              </a:lnSpc>
            </a:pPr>
            <a:r>
              <a:rPr lang="en-US" sz="1466" b="1" spc="208" dirty="0">
                <a:solidFill>
                  <a:prstClr val="white"/>
                </a:solidFill>
                <a:latin typeface="Clear Sans Medium"/>
                <a:ea typeface="Clear Sans Medium"/>
                <a:cs typeface="Clear Sans Medium"/>
                <a:sym typeface="Clear Sans Medium"/>
              </a:rPr>
              <a:t>MARCH 20, 2026</a:t>
            </a:r>
          </a:p>
        </p:txBody>
      </p:sp>
      <p:sp>
        <p:nvSpPr>
          <p:cNvPr id="11" name="Freeform 11"/>
          <p:cNvSpPr/>
          <p:nvPr/>
        </p:nvSpPr>
        <p:spPr>
          <a:xfrm rot="5400000">
            <a:off x="-1608897" y="3853391"/>
            <a:ext cx="4587134" cy="1422085"/>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FA9706"/>
          </a:solidFill>
        </p:spPr>
        <p:txBody>
          <a:bodyPr/>
          <a:lstStyle/>
          <a:p>
            <a:pPr defTabSz="609630"/>
            <a:endParaRPr lang="en-US" sz="1200">
              <a:solidFill>
                <a:prstClr val="black"/>
              </a:solidFill>
              <a:latin typeface="Calibri"/>
            </a:endParaRPr>
          </a:p>
        </p:txBody>
      </p:sp>
      <p:sp>
        <p:nvSpPr>
          <p:cNvPr id="17" name="TextBox 17"/>
          <p:cNvSpPr txBox="1"/>
          <p:nvPr/>
        </p:nvSpPr>
        <p:spPr>
          <a:xfrm>
            <a:off x="2781027" y="3276831"/>
            <a:ext cx="8842679" cy="1282402"/>
          </a:xfrm>
          <a:prstGeom prst="rect">
            <a:avLst/>
          </a:prstGeom>
        </p:spPr>
        <p:txBody>
          <a:bodyPr wrap="square" lIns="0" tIns="0" rIns="0" bIns="0" rtlCol="0" anchor="t">
            <a:spAutoFit/>
          </a:bodyPr>
          <a:lstStyle/>
          <a:p>
            <a:pPr algn="r" defTabSz="609630">
              <a:lnSpc>
                <a:spcPts val="10042"/>
              </a:lnSpc>
            </a:pPr>
            <a:r>
              <a:rPr lang="en-US" sz="9129" b="1" spc="292" dirty="0">
                <a:solidFill>
                  <a:prstClr val="white"/>
                </a:solidFill>
                <a:latin typeface="Public Sans Bold"/>
                <a:ea typeface="Public Sans Bold"/>
                <a:cs typeface="Times New Roman" panose="02020603050405020304" pitchFamily="18" charset="0"/>
                <a:sym typeface="Public Sans Bold"/>
              </a:rPr>
              <a:t>2026 SPRING</a:t>
            </a:r>
          </a:p>
        </p:txBody>
      </p:sp>
      <p:sp>
        <p:nvSpPr>
          <p:cNvPr id="18" name="TextBox 18"/>
          <p:cNvSpPr txBox="1"/>
          <p:nvPr/>
        </p:nvSpPr>
        <p:spPr>
          <a:xfrm>
            <a:off x="3556257" y="4711613"/>
            <a:ext cx="6048412" cy="1272080"/>
          </a:xfrm>
          <a:prstGeom prst="rect">
            <a:avLst/>
          </a:prstGeom>
          <a:solidFill>
            <a:srgbClr val="FA9706"/>
          </a:solidFill>
        </p:spPr>
        <p:txBody>
          <a:bodyPr wrap="square" lIns="0" tIns="0" rIns="0" bIns="0" rtlCol="0" anchor="t">
            <a:spAutoFit/>
          </a:bodyPr>
          <a:lstStyle/>
          <a:p>
            <a:pPr algn="ctr" defTabSz="609630">
              <a:lnSpc>
                <a:spcPts val="5207"/>
              </a:lnSpc>
            </a:pPr>
            <a:r>
              <a:rPr lang="en-US" sz="3600" b="1" spc="151">
                <a:solidFill>
                  <a:srgbClr val="FFFFFF"/>
                </a:solidFill>
                <a:latin typeface="Public Sans Bold"/>
                <a:ea typeface="Public Sans Bold"/>
                <a:cs typeface="Public Sans Bold"/>
                <a:sym typeface="Public Sans Bold"/>
              </a:rPr>
              <a:t>REVENUE ESTIMATING CONFERENCE</a:t>
            </a:r>
          </a:p>
        </p:txBody>
      </p:sp>
      <p:sp>
        <p:nvSpPr>
          <p:cNvPr id="5" name="Rectangle 1">
            <a:extLst>
              <a:ext uri="{FF2B5EF4-FFF2-40B4-BE49-F238E27FC236}">
                <a16:creationId xmlns:a16="http://schemas.microsoft.com/office/drawing/2014/main" id="{2B38B87E-F087-4EA4-865D-B4579EB86EB6}"/>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pic>
        <p:nvPicPr>
          <p:cNvPr id="25" name="Picture 24" descr="A blue circle with a gold eagle and arrows&#10;&#10;AI-generated content may be incorrect.">
            <a:extLst>
              <a:ext uri="{FF2B5EF4-FFF2-40B4-BE49-F238E27FC236}">
                <a16:creationId xmlns:a16="http://schemas.microsoft.com/office/drawing/2014/main" id="{60BBC921-216B-5593-D42A-8FE3BF4DA96D}"/>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10482404" y="22405"/>
            <a:ext cx="1709596" cy="1709596"/>
          </a:xfrm>
          <a:prstGeom prst="rect">
            <a:avLst/>
          </a:prstGeom>
        </p:spPr>
      </p:pic>
      <p:sp>
        <p:nvSpPr>
          <p:cNvPr id="26" name="TextBox 25">
            <a:extLst>
              <a:ext uri="{FF2B5EF4-FFF2-40B4-BE49-F238E27FC236}">
                <a16:creationId xmlns:a16="http://schemas.microsoft.com/office/drawing/2014/main" id="{6BA6EF1D-7A97-CC2D-B904-D5938F3501A3}"/>
              </a:ext>
            </a:extLst>
          </p:cNvPr>
          <p:cNvSpPr txBox="1"/>
          <p:nvPr/>
        </p:nvSpPr>
        <p:spPr>
          <a:xfrm>
            <a:off x="10096798" y="4516588"/>
            <a:ext cx="1473200" cy="276999"/>
          </a:xfrm>
          <a:prstGeom prst="rect">
            <a:avLst/>
          </a:prstGeom>
          <a:noFill/>
        </p:spPr>
        <p:txBody>
          <a:bodyPr wrap="square" rtlCol="0">
            <a:spAutoFit/>
          </a:bodyPr>
          <a:lstStyle/>
          <a:p>
            <a:pPr defTabSz="609630"/>
            <a:r>
              <a:rPr lang="en-US" sz="1200" dirty="0">
                <a:solidFill>
                  <a:prstClr val="black"/>
                </a:solidFill>
                <a:latin typeface="Calibri"/>
              </a:rPr>
              <a:t> </a:t>
            </a:r>
          </a:p>
        </p:txBody>
      </p:sp>
      <p:pic>
        <p:nvPicPr>
          <p:cNvPr id="6" name="Picture 5" descr="GOVERNMENT OF THE UNITED IN PRIDE AND HOPE ED STATES VIRGIN ISLANDS&#10;&#10;AI-generated content may be incorrect.">
            <a:extLst>
              <a:ext uri="{FF2B5EF4-FFF2-40B4-BE49-F238E27FC236}">
                <a16:creationId xmlns:a16="http://schemas.microsoft.com/office/drawing/2014/main" id="{0962D29A-E600-D622-72C6-5158762F3C03}"/>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1587" y="28156"/>
            <a:ext cx="1725181" cy="1732001"/>
          </a:xfrm>
          <a:prstGeom prst="rect">
            <a:avLst/>
          </a:prstGeom>
        </p:spPr>
      </p:pic>
    </p:spTree>
    <p:extLst>
      <p:ext uri="{BB962C8B-B14F-4D97-AF65-F5344CB8AC3E}">
        <p14:creationId xmlns:p14="http://schemas.microsoft.com/office/powerpoint/2010/main" val="31799740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6656"/>
            <a:ext cx="12192000" cy="693465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0" y="-76654"/>
            <a:ext cx="12192000" cy="1808011"/>
            <a:chOff x="0" y="-38100"/>
            <a:chExt cx="5439065" cy="898667"/>
          </a:xfrm>
          <a:solidFill>
            <a:srgbClr val="002060"/>
          </a:solidFill>
        </p:grpSpPr>
        <p:sp>
          <p:nvSpPr>
            <p:cNvPr id="4" name="Freeform 4"/>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pPr defTabSz="609630"/>
              <a:endParaRPr lang="en-US" sz="1200">
                <a:solidFill>
                  <a:prstClr val="black"/>
                </a:solidFill>
                <a:latin typeface="Calibri"/>
              </a:endParaRPr>
            </a:p>
          </p:txBody>
        </p:sp>
        <p:sp>
          <p:nvSpPr>
            <p:cNvPr id="5" name="TextBox 5"/>
            <p:cNvSpPr txBox="1"/>
            <p:nvPr/>
          </p:nvSpPr>
          <p:spPr>
            <a:xfrm>
              <a:off x="0" y="-38100"/>
              <a:ext cx="5439065" cy="898667"/>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0" y="686069"/>
            <a:ext cx="863601" cy="1045289"/>
            <a:chOff x="0" y="-60443"/>
            <a:chExt cx="1050549" cy="429105"/>
          </a:xfrm>
        </p:grpSpPr>
        <p:sp>
          <p:nvSpPr>
            <p:cNvPr id="7" name="Freeform 7"/>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solidFill>
              <a:srgbClr val="EFA038"/>
            </a:solidFill>
          </p:spPr>
          <p:txBody>
            <a:bodyPr/>
            <a:lstStyle/>
            <a:p>
              <a:pPr defTabSz="609630"/>
              <a:endParaRPr lang="en-US" sz="1200">
                <a:solidFill>
                  <a:prstClr val="black"/>
                </a:solidFill>
                <a:latin typeface="Calibri"/>
              </a:endParaRPr>
            </a:p>
          </p:txBody>
        </p:sp>
        <p:sp>
          <p:nvSpPr>
            <p:cNvPr id="8" name="TextBox 8"/>
            <p:cNvSpPr txBox="1"/>
            <p:nvPr/>
          </p:nvSpPr>
          <p:spPr>
            <a:xfrm>
              <a:off x="703826" y="-60443"/>
              <a:ext cx="346723" cy="42910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p:nvPr/>
        </p:nvGrpSpPr>
        <p:grpSpPr>
          <a:xfrm>
            <a:off x="11328400" y="-76654"/>
            <a:ext cx="863600" cy="814441"/>
            <a:chOff x="0" y="0"/>
            <a:chExt cx="1050549" cy="370360"/>
          </a:xfrm>
        </p:grpSpPr>
        <p:sp>
          <p:nvSpPr>
            <p:cNvPr id="10" name="Freeform 10"/>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solidFill>
              <a:srgbClr val="EFA038"/>
            </a:solidFill>
          </p:spPr>
          <p:txBody>
            <a:bodyPr/>
            <a:lstStyle/>
            <a:p>
              <a:pPr defTabSz="609630"/>
              <a:endParaRPr lang="en-US" sz="1200">
                <a:solidFill>
                  <a:prstClr val="black"/>
                </a:solidFill>
                <a:latin typeface="Calibri"/>
              </a:endParaRPr>
            </a:p>
          </p:txBody>
        </p:sp>
        <p:sp>
          <p:nvSpPr>
            <p:cNvPr id="11" name="TextBox 11"/>
            <p:cNvSpPr txBox="1"/>
            <p:nvPr/>
          </p:nvSpPr>
          <p:spPr>
            <a:xfrm>
              <a:off x="0" y="-38100"/>
              <a:ext cx="1050549" cy="40846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Title 15">
            <a:extLst>
              <a:ext uri="{FF2B5EF4-FFF2-40B4-BE49-F238E27FC236}">
                <a16:creationId xmlns:a16="http://schemas.microsoft.com/office/drawing/2014/main" id="{E9DC3020-1D73-33DB-5CC7-AB98AFC823D2}"/>
              </a:ext>
            </a:extLst>
          </p:cNvPr>
          <p:cNvSpPr>
            <a:spLocks noGrp="1"/>
          </p:cNvSpPr>
          <p:nvPr>
            <p:ph type="ctrTitle"/>
          </p:nvPr>
        </p:nvSpPr>
        <p:spPr>
          <a:xfrm>
            <a:off x="1162051" y="2101850"/>
            <a:ext cx="9607549" cy="1644650"/>
          </a:xfrm>
        </p:spPr>
        <p:txBody>
          <a:bodyPr>
            <a:noAutofit/>
          </a:bodyPr>
          <a:lstStyle/>
          <a:p>
            <a:r>
              <a:rPr lang="en-US" sz="6400" b="1" dirty="0"/>
              <a:t>VI Waste Management Authority</a:t>
            </a:r>
          </a:p>
        </p:txBody>
      </p:sp>
      <p:sp>
        <p:nvSpPr>
          <p:cNvPr id="17" name="Subtitle 16">
            <a:extLst>
              <a:ext uri="{FF2B5EF4-FFF2-40B4-BE49-F238E27FC236}">
                <a16:creationId xmlns:a16="http://schemas.microsoft.com/office/drawing/2014/main" id="{DE97E6D6-AD1E-ECDD-567D-90DC4C99CCAB}"/>
              </a:ext>
            </a:extLst>
          </p:cNvPr>
          <p:cNvSpPr>
            <a:spLocks noGrp="1"/>
          </p:cNvSpPr>
          <p:nvPr>
            <p:ph type="subTitle" idx="1"/>
          </p:nvPr>
        </p:nvSpPr>
        <p:spPr>
          <a:xfrm>
            <a:off x="3860800" y="4587543"/>
            <a:ext cx="4267200" cy="1597357"/>
          </a:xfrm>
        </p:spPr>
        <p:txBody>
          <a:bodyPr>
            <a:noAutofit/>
          </a:bodyPr>
          <a:lstStyle/>
          <a:p>
            <a:r>
              <a:rPr lang="en-US" sz="3200" dirty="0">
                <a:solidFill>
                  <a:schemeClr val="tx1"/>
                </a:solidFill>
              </a:rPr>
              <a:t>Presented by </a:t>
            </a:r>
            <a:br>
              <a:rPr lang="en-US" sz="3200" dirty="0">
                <a:solidFill>
                  <a:schemeClr val="tx1"/>
                </a:solidFill>
              </a:rPr>
            </a:br>
            <a:r>
              <a:rPr lang="en-US" sz="3200" dirty="0">
                <a:solidFill>
                  <a:schemeClr val="tx1"/>
                </a:solidFill>
              </a:rPr>
              <a:t>Hannibal “Mike” Ware </a:t>
            </a:r>
            <a:br>
              <a:rPr lang="en-US" sz="3200" dirty="0">
                <a:solidFill>
                  <a:schemeClr val="tx1"/>
                </a:solidFill>
              </a:rPr>
            </a:br>
            <a:r>
              <a:rPr lang="en-US" sz="3200" dirty="0">
                <a:solidFill>
                  <a:schemeClr val="tx1"/>
                </a:solidFill>
              </a:rPr>
              <a:t>Executive Director</a:t>
            </a:r>
          </a:p>
        </p:txBody>
      </p:sp>
      <p:pic>
        <p:nvPicPr>
          <p:cNvPr id="13" name="Picture 12" descr="The image features the logo of the Virgin Islands Waste Management Authority, emphasizing their commitment to preserving Paradise.&#10;&#10;AI-generated content may be incorrect.">
            <a:extLst>
              <a:ext uri="{FF2B5EF4-FFF2-40B4-BE49-F238E27FC236}">
                <a16:creationId xmlns:a16="http://schemas.microsoft.com/office/drawing/2014/main" id="{3870E047-8CC9-4421-3E36-9FEE01C7D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5095" y="5607170"/>
            <a:ext cx="1994283" cy="838895"/>
          </a:xfrm>
          <a:prstGeom prst="rect">
            <a:avLst/>
          </a:prstGeom>
        </p:spPr>
      </p:pic>
    </p:spTree>
    <p:extLst>
      <p:ext uri="{BB962C8B-B14F-4D97-AF65-F5344CB8AC3E}">
        <p14:creationId xmlns:p14="http://schemas.microsoft.com/office/powerpoint/2010/main" val="27996756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638" r="-30986"/>
            </a:stretch>
          </a:blipFill>
        </p:spPr>
        <p:txBody>
          <a:bodyPr/>
          <a:lstStyle/>
          <a:p>
            <a:pPr defTabSz="609630" fontAlgn="b"/>
            <a:endParaRPr lang="en-US" sz="1200" b="1" dirty="0">
              <a:solidFill>
                <a:prstClr val="black"/>
              </a:solidFill>
              <a:latin typeface="Calibri"/>
            </a:endParaRPr>
          </a:p>
        </p:txBody>
      </p:sp>
      <p:sp>
        <p:nvSpPr>
          <p:cNvPr id="3" name="AutoShape 3"/>
          <p:cNvSpPr/>
          <p:nvPr/>
        </p:nvSpPr>
        <p:spPr>
          <a:xfrm>
            <a:off x="0" y="7937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AutoShape 4"/>
          <p:cNvSpPr/>
          <p:nvPr/>
        </p:nvSpPr>
        <p:spPr>
          <a:xfrm>
            <a:off x="-259" y="677862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a:solidFill>
                <a:prstClr val="black"/>
              </a:solidFill>
              <a:latin typeface="Calibri"/>
            </a:endParaRPr>
          </a:p>
        </p:txBody>
      </p:sp>
      <p:graphicFrame>
        <p:nvGraphicFramePr>
          <p:cNvPr id="7" name="Table 6">
            <a:extLst>
              <a:ext uri="{FF2B5EF4-FFF2-40B4-BE49-F238E27FC236}">
                <a16:creationId xmlns:a16="http://schemas.microsoft.com/office/drawing/2014/main" id="{0A3835C7-C918-4D38-0171-197ABBED113D}"/>
              </a:ext>
            </a:extLst>
          </p:cNvPr>
          <p:cNvGraphicFramePr>
            <a:graphicFrameLocks noGrp="1"/>
          </p:cNvGraphicFramePr>
          <p:nvPr/>
        </p:nvGraphicFramePr>
        <p:xfrm>
          <a:off x="36265" y="482223"/>
          <a:ext cx="12119212" cy="5159233"/>
        </p:xfrm>
        <a:graphic>
          <a:graphicData uri="http://schemas.openxmlformats.org/drawingml/2006/table">
            <a:tbl>
              <a:tblPr>
                <a:tableStyleId>{5C22544A-7EE6-4342-B048-85BDC9FD1C3A}</a:tableStyleId>
              </a:tblPr>
              <a:tblGrid>
                <a:gridCol w="3696643">
                  <a:extLst>
                    <a:ext uri="{9D8B030D-6E8A-4147-A177-3AD203B41FA5}">
                      <a16:colId xmlns:a16="http://schemas.microsoft.com/office/drawing/2014/main" val="4035020003"/>
                    </a:ext>
                  </a:extLst>
                </a:gridCol>
                <a:gridCol w="7686689">
                  <a:extLst>
                    <a:ext uri="{9D8B030D-6E8A-4147-A177-3AD203B41FA5}">
                      <a16:colId xmlns:a16="http://schemas.microsoft.com/office/drawing/2014/main" val="3524630212"/>
                    </a:ext>
                  </a:extLst>
                </a:gridCol>
                <a:gridCol w="735880">
                  <a:extLst>
                    <a:ext uri="{9D8B030D-6E8A-4147-A177-3AD203B41FA5}">
                      <a16:colId xmlns:a16="http://schemas.microsoft.com/office/drawing/2014/main" val="743110676"/>
                    </a:ext>
                  </a:extLst>
                </a:gridCol>
              </a:tblGrid>
              <a:tr h="441005">
                <a:tc gridSpan="2">
                  <a:txBody>
                    <a:bodyPr/>
                    <a:lstStyle/>
                    <a:p>
                      <a:pPr algn="ctr" fontAlgn="b"/>
                      <a:r>
                        <a:rPr lang="en-US" sz="2400" b="1" u="none" strike="noStrike" dirty="0">
                          <a:solidFill>
                            <a:schemeClr val="bg1"/>
                          </a:solidFill>
                          <a:effectLst/>
                          <a:latin typeface="Times New Roman" panose="02020603050405020304" pitchFamily="18" charset="0"/>
                          <a:cs typeface="Times New Roman" panose="02020603050405020304" pitchFamily="18" charset="0"/>
                        </a:rPr>
                        <a:t>Fiscal 2026 &amp; 2027 Total Estimated Revenue</a:t>
                      </a:r>
                      <a:endParaRPr lang="en-US" sz="2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6350" marR="6350" marT="6350" marB="0" anchor="ctr">
                    <a:solidFill>
                      <a:srgbClr val="002060"/>
                    </a:solidFill>
                  </a:tcPr>
                </a:tc>
                <a:tc hMerge="1">
                  <a:txBody>
                    <a:bodyPr/>
                    <a:lstStyle/>
                    <a:p>
                      <a:endParaRPr lang="en-US"/>
                    </a:p>
                  </a:txBody>
                  <a:tcPr/>
                </a:tc>
                <a:tc rowSpan="3">
                  <a:txBody>
                    <a:bodyPr/>
                    <a:lstStyle/>
                    <a:p>
                      <a:pPr algn="ctr" fontAlgn="b"/>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solidFill>
                      <a:schemeClr val="bg1"/>
                    </a:solidFill>
                  </a:tcPr>
                </a:tc>
                <a:extLst>
                  <a:ext uri="{0D108BD9-81ED-4DB2-BD59-A6C34878D82A}">
                    <a16:rowId xmlns:a16="http://schemas.microsoft.com/office/drawing/2014/main" val="3681721056"/>
                  </a:ext>
                </a:extLst>
              </a:tr>
              <a:tr h="1942463">
                <a:tc>
                  <a:txBody>
                    <a:bodyPr/>
                    <a:lstStyle/>
                    <a:p>
                      <a:pPr algn="ctr" fontAlgn="ctr"/>
                      <a:r>
                        <a:rPr lang="en-US" sz="2400" b="1" u="none" strike="noStrike"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FY: 26</a:t>
                      </a:r>
                      <a:endParaRPr lang="en-US" sz="2400" b="1" i="0" u="none" strike="noStrike" dirty="0">
                        <a:solidFill>
                          <a:srgbClr val="00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sz="2400" b="0" i="0" u="none" strike="noStrike" dirty="0">
                          <a:solidFill>
                            <a:srgbClr val="000000"/>
                          </a:solidFill>
                          <a:effectLst/>
                          <a:latin typeface="Times New Roman" panose="02020603050405020304" pitchFamily="18" charset="0"/>
                          <a:cs typeface="Times New Roman" panose="02020603050405020304" pitchFamily="18" charset="0"/>
                        </a:rPr>
                        <a:t>$2,462,047.00 Gross Receipts</a:t>
                      </a:r>
                    </a:p>
                  </a:txBody>
                  <a:tcPr marL="6350" marR="6350" marT="6350" marB="0" anchor="ctr"/>
                </a:tc>
                <a:tc v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83085258"/>
                  </a:ext>
                </a:extLst>
              </a:tr>
              <a:tr h="2775765">
                <a:tc>
                  <a:txBody>
                    <a:bodyPr/>
                    <a:lstStyle/>
                    <a:p>
                      <a:pPr algn="ctr"/>
                      <a:r>
                        <a:rPr lang="en-US" sz="2400" b="1" u="none" strike="noStrike"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FY: 27</a:t>
                      </a:r>
                      <a:endParaRPr lang="en-US" sz="2400" dirty="0">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a:r>
                        <a:rPr lang="en-US" sz="2400" b="0" i="0" u="none" strike="noStrike" dirty="0">
                          <a:solidFill>
                            <a:srgbClr val="000000"/>
                          </a:solidFill>
                          <a:effectLst/>
                          <a:latin typeface="Times New Roman" panose="02020603050405020304" pitchFamily="18" charset="0"/>
                          <a:cs typeface="Times New Roman" panose="02020603050405020304" pitchFamily="18" charset="0"/>
                        </a:rPr>
                        <a:t>$5,611,667.63 Gross Receipts</a:t>
                      </a:r>
                      <a:endParaRPr lang="en-US" sz="2400" dirty="0">
                        <a:latin typeface="Times New Roman" panose="02020603050405020304" pitchFamily="18" charset="0"/>
                        <a:cs typeface="Times New Roman" panose="02020603050405020304" pitchFamily="18" charset="0"/>
                      </a:endParaRPr>
                    </a:p>
                  </a:txBody>
                  <a:tcPr marL="6350" marR="6350" marT="6350" marB="0" anchor="ctr"/>
                </a:tc>
                <a:tc vMerge="1">
                  <a:txBody>
                    <a:bodyPr/>
                    <a:lstStyle/>
                    <a:p>
                      <a:endParaRPr lang="en-US"/>
                    </a:p>
                  </a:txBody>
                  <a:tcPr/>
                </a:tc>
                <a:extLst>
                  <a:ext uri="{0D108BD9-81ED-4DB2-BD59-A6C34878D82A}">
                    <a16:rowId xmlns:a16="http://schemas.microsoft.com/office/drawing/2014/main" val="1657307122"/>
                  </a:ext>
                </a:extLst>
              </a:tr>
            </a:tbl>
          </a:graphicData>
        </a:graphic>
      </p:graphicFrame>
      <p:sp>
        <p:nvSpPr>
          <p:cNvPr id="8" name="Subtitle 16">
            <a:extLst>
              <a:ext uri="{FF2B5EF4-FFF2-40B4-BE49-F238E27FC236}">
                <a16:creationId xmlns:a16="http://schemas.microsoft.com/office/drawing/2014/main" id="{CF57EF11-5370-6B49-ADA3-BF7FE599EEA6}"/>
              </a:ext>
            </a:extLst>
          </p:cNvPr>
          <p:cNvSpPr txBox="1">
            <a:spLocks/>
          </p:cNvSpPr>
          <p:nvPr/>
        </p:nvSpPr>
        <p:spPr>
          <a:xfrm>
            <a:off x="3939655" y="5641457"/>
            <a:ext cx="3393743" cy="63651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buNone/>
            </a:pPr>
            <a:r>
              <a:rPr lang="en-US" sz="1600" dirty="0">
                <a:solidFill>
                  <a:prstClr val="black"/>
                </a:solidFill>
                <a:latin typeface="Calibri"/>
              </a:rPr>
              <a:t>Key Revenue Drivers on Following Page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7EED1-4517-54D2-39AA-FD6A122647B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7BFF4C0-F057-5213-6BF6-15A0CC8C4641}"/>
              </a:ext>
            </a:extLst>
          </p:cNvPr>
          <p:cNvSpPr/>
          <p:nvPr/>
        </p:nvSpPr>
        <p:spPr>
          <a:xfrm>
            <a:off x="-108209" y="-79375"/>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638" r="-30986"/>
            </a:stretch>
          </a:blipFill>
        </p:spPr>
        <p:txBody>
          <a:bodyPr/>
          <a:lstStyle/>
          <a:p>
            <a:pPr algn="just" defTabSz="609630" fontAlgn="b">
              <a:defRPr/>
            </a:pPr>
            <a:endParaRPr lang="en-US" sz="1333" b="1" dirty="0">
              <a:solidFill>
                <a:prstClr val="black"/>
              </a:solidFill>
              <a:latin typeface="Times New Roman" panose="02020603050405020304" pitchFamily="18" charset="0"/>
              <a:cs typeface="Times New Roman" panose="02020603050405020304" pitchFamily="18" charset="0"/>
            </a:endParaRPr>
          </a:p>
          <a:p>
            <a:pPr algn="just" defTabSz="609630" fontAlgn="b">
              <a:defRPr/>
            </a:pPr>
            <a:endParaRPr lang="en-US" sz="1333" b="1" dirty="0">
              <a:solidFill>
                <a:prstClr val="black"/>
              </a:solidFill>
              <a:latin typeface="Times New Roman" panose="02020603050405020304" pitchFamily="18" charset="0"/>
              <a:cs typeface="Times New Roman" panose="02020603050405020304" pitchFamily="18" charset="0"/>
            </a:endParaRPr>
          </a:p>
          <a:p>
            <a:pPr algn="just" defTabSz="609630" fontAlgn="b">
              <a:defRPr/>
            </a:pPr>
            <a:endParaRPr lang="en-US" sz="1333" b="1" dirty="0">
              <a:solidFill>
                <a:prstClr val="black"/>
              </a:solidFill>
              <a:latin typeface="Times New Roman" panose="02020603050405020304" pitchFamily="18" charset="0"/>
              <a:cs typeface="Times New Roman" panose="02020603050405020304" pitchFamily="18" charset="0"/>
            </a:endParaRPr>
          </a:p>
          <a:p>
            <a:pPr algn="just" defTabSz="609630" fontAlgn="b">
              <a:defRPr/>
            </a:pPr>
            <a:endParaRPr lang="en-US" sz="1333" b="1" dirty="0">
              <a:solidFill>
                <a:prstClr val="black"/>
              </a:solidFill>
              <a:latin typeface="Times New Roman" panose="02020603050405020304" pitchFamily="18" charset="0"/>
              <a:cs typeface="Times New Roman" panose="02020603050405020304" pitchFamily="18" charset="0"/>
            </a:endParaRPr>
          </a:p>
          <a:p>
            <a:pPr algn="just" defTabSz="609630" fontAlgn="b">
              <a:defRPr/>
            </a:pPr>
            <a:r>
              <a:rPr lang="en-US" sz="1333" b="1" dirty="0">
                <a:solidFill>
                  <a:prstClr val="black"/>
                </a:solidFill>
                <a:latin typeface="Times New Roman" panose="02020603050405020304" pitchFamily="18" charset="0"/>
                <a:cs typeface="Times New Roman" panose="02020603050405020304" pitchFamily="18" charset="0"/>
              </a:rPr>
              <a:t>	</a:t>
            </a:r>
            <a:r>
              <a:rPr lang="en-US" sz="1600" b="1" dirty="0">
                <a:solidFill>
                  <a:prstClr val="black"/>
                </a:solidFill>
                <a:latin typeface="Times New Roman" panose="02020603050405020304" pitchFamily="18" charset="0"/>
                <a:cs typeface="Times New Roman" panose="02020603050405020304" pitchFamily="18" charset="0"/>
              </a:rPr>
              <a:t>Highlight 1: </a:t>
            </a:r>
            <a:r>
              <a:rPr lang="en-US" sz="1600" dirty="0">
                <a:solidFill>
                  <a:prstClr val="black"/>
                </a:solidFill>
                <a:latin typeface="Times New Roman" panose="02020603050405020304" pitchFamily="18" charset="0"/>
                <a:cs typeface="Times New Roman" panose="02020603050405020304" pitchFamily="18" charset="0"/>
              </a:rPr>
              <a:t>VIWMA has initiated the CDBG‑DR–funded Convenience Center Projects, which will modernize and replace existing garbage 	bin sites. The total project budget is 	$18,046,064.45, and construction is expected to be completed over a two‑year period.</a:t>
            </a:r>
            <a:endParaRPr lang="en-US" sz="1600" dirty="0">
              <a:solidFill>
                <a:srgbClr val="000000"/>
              </a:solidFill>
              <a:latin typeface="Times New Roman" panose="02020603050405020304" pitchFamily="18" charset="0"/>
              <a:cs typeface="Times New Roman" panose="02020603050405020304" pitchFamily="18" charset="0"/>
            </a:endParaRPr>
          </a:p>
        </p:txBody>
      </p:sp>
      <p:sp>
        <p:nvSpPr>
          <p:cNvPr id="3" name="AutoShape 3">
            <a:extLst>
              <a:ext uri="{FF2B5EF4-FFF2-40B4-BE49-F238E27FC236}">
                <a16:creationId xmlns:a16="http://schemas.microsoft.com/office/drawing/2014/main" id="{48646D82-7FD0-FB26-822B-A60CED396050}"/>
              </a:ext>
            </a:extLst>
          </p:cNvPr>
          <p:cNvSpPr/>
          <p:nvPr/>
        </p:nvSpPr>
        <p:spPr>
          <a:xfrm>
            <a:off x="0" y="7937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AutoShape 4">
            <a:extLst>
              <a:ext uri="{FF2B5EF4-FFF2-40B4-BE49-F238E27FC236}">
                <a16:creationId xmlns:a16="http://schemas.microsoft.com/office/drawing/2014/main" id="{834C5CAF-3AEB-821E-296D-D5A223BF397E}"/>
              </a:ext>
            </a:extLst>
          </p:cNvPr>
          <p:cNvSpPr/>
          <p:nvPr/>
        </p:nvSpPr>
        <p:spPr>
          <a:xfrm>
            <a:off x="-259" y="677862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A64F08CB-F783-1AFB-AD51-1D0BF04E2452}"/>
              </a:ext>
            </a:extLst>
          </p:cNvPr>
          <p:cNvPicPr>
            <a:picLocks noChangeAspect="1"/>
          </p:cNvPicPr>
          <p:nvPr/>
        </p:nvPicPr>
        <p:blipFill>
          <a:blip r:embed="rId4"/>
          <a:stretch>
            <a:fillRect/>
          </a:stretch>
        </p:blipFill>
        <p:spPr>
          <a:xfrm>
            <a:off x="3169015" y="89334"/>
            <a:ext cx="5239205" cy="665371"/>
          </a:xfrm>
          <a:prstGeom prst="rect">
            <a:avLst/>
          </a:prstGeom>
        </p:spPr>
      </p:pic>
      <p:pic>
        <p:nvPicPr>
          <p:cNvPr id="6" name="Picture 5">
            <a:extLst>
              <a:ext uri="{FF2B5EF4-FFF2-40B4-BE49-F238E27FC236}">
                <a16:creationId xmlns:a16="http://schemas.microsoft.com/office/drawing/2014/main" id="{86E74632-F88F-E4A9-A069-AB230C2CAE79}"/>
              </a:ext>
            </a:extLst>
          </p:cNvPr>
          <p:cNvPicPr>
            <a:picLocks noChangeAspect="1"/>
          </p:cNvPicPr>
          <p:nvPr/>
        </p:nvPicPr>
        <p:blipFill>
          <a:blip r:embed="rId5"/>
          <a:stretch>
            <a:fillRect/>
          </a:stretch>
        </p:blipFill>
        <p:spPr>
          <a:xfrm>
            <a:off x="1538140" y="1291990"/>
            <a:ext cx="8766237" cy="4931009"/>
          </a:xfrm>
          <a:prstGeom prst="rect">
            <a:avLst/>
          </a:prstGeom>
        </p:spPr>
      </p:pic>
    </p:spTree>
    <p:extLst>
      <p:ext uri="{BB962C8B-B14F-4D97-AF65-F5344CB8AC3E}">
        <p14:creationId xmlns:p14="http://schemas.microsoft.com/office/powerpoint/2010/main" val="6631501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84473-6975-FABD-7D91-9C50E46C519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C758542-F488-2B97-B4B2-48062FB32584}"/>
              </a:ext>
            </a:extLst>
          </p:cNvPr>
          <p:cNvSpPr/>
          <p:nvPr/>
        </p:nvSpPr>
        <p:spPr>
          <a:xfrm>
            <a:off x="-259"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638" r="-30986"/>
            </a:stretch>
          </a:blipFill>
        </p:spPr>
        <p:txBody>
          <a:bodyPr/>
          <a:lstStyle/>
          <a:p>
            <a:pPr algn="just" defTabSz="609630" fontAlgn="b">
              <a:defRPr/>
            </a:pPr>
            <a:endParaRPr lang="en-US" sz="1333" b="1" dirty="0">
              <a:solidFill>
                <a:prstClr val="black"/>
              </a:solidFill>
              <a:latin typeface="Times New Roman" panose="02020603050405020304" pitchFamily="18" charset="0"/>
              <a:cs typeface="Times New Roman" panose="02020603050405020304" pitchFamily="18" charset="0"/>
            </a:endParaRPr>
          </a:p>
          <a:p>
            <a:pPr algn="just" defTabSz="609630" fontAlgn="b">
              <a:defRPr/>
            </a:pPr>
            <a:endParaRPr lang="en-US" sz="1333" b="1" dirty="0">
              <a:solidFill>
                <a:prstClr val="black"/>
              </a:solidFill>
              <a:latin typeface="Times New Roman" panose="02020603050405020304" pitchFamily="18" charset="0"/>
              <a:cs typeface="Times New Roman" panose="02020603050405020304" pitchFamily="18" charset="0"/>
            </a:endParaRPr>
          </a:p>
          <a:p>
            <a:pPr algn="just" defTabSz="609630" fontAlgn="b">
              <a:defRPr/>
            </a:pPr>
            <a:endParaRPr lang="en-US" sz="1333" b="1" dirty="0">
              <a:solidFill>
                <a:prstClr val="black"/>
              </a:solidFill>
              <a:latin typeface="Times New Roman" panose="02020603050405020304" pitchFamily="18" charset="0"/>
              <a:cs typeface="Times New Roman" panose="02020603050405020304" pitchFamily="18" charset="0"/>
            </a:endParaRPr>
          </a:p>
          <a:p>
            <a:pPr algn="just" defTabSz="609630" fontAlgn="b">
              <a:defRPr/>
            </a:pPr>
            <a:endParaRPr lang="en-US" sz="1333" b="1" dirty="0">
              <a:solidFill>
                <a:prstClr val="black"/>
              </a:solidFill>
              <a:latin typeface="Times New Roman" panose="02020603050405020304" pitchFamily="18" charset="0"/>
              <a:cs typeface="Times New Roman" panose="02020603050405020304" pitchFamily="18" charset="0"/>
            </a:endParaRPr>
          </a:p>
          <a:p>
            <a:pPr algn="just" defTabSz="609630"/>
            <a:r>
              <a:rPr lang="en-US" sz="1867" b="1" dirty="0">
                <a:solidFill>
                  <a:prstClr val="black"/>
                </a:solidFill>
                <a:latin typeface="Times New Roman" panose="02020603050405020304" pitchFamily="18" charset="0"/>
                <a:cs typeface="Times New Roman" panose="02020603050405020304" pitchFamily="18" charset="0"/>
              </a:rPr>
              <a:t>Highlight 2: </a:t>
            </a:r>
            <a:r>
              <a:rPr lang="en-US" sz="1867" dirty="0">
                <a:solidFill>
                  <a:prstClr val="black"/>
                </a:solidFill>
                <a:latin typeface="Times New Roman" panose="02020603050405020304" pitchFamily="18" charset="0"/>
                <a:cs typeface="Times New Roman" panose="02020603050405020304" pitchFamily="18" charset="0"/>
              </a:rPr>
              <a:t>VIHFA is finalizing the Notice to Proceed for the Authority under the $46 million CDBG‑DR grant. This funding will support the closure of Anguilla Landfill Sites 1–6 and the development and commissioning of Sites 7 and 8.</a:t>
            </a:r>
            <a:endParaRPr lang="en-US" sz="1867" dirty="0">
              <a:solidFill>
                <a:srgbClr val="000000"/>
              </a:solidFill>
              <a:latin typeface="Times New Roman" panose="02020603050405020304" pitchFamily="18" charset="0"/>
              <a:cs typeface="Times New Roman" panose="02020603050405020304" pitchFamily="18" charset="0"/>
            </a:endParaRPr>
          </a:p>
        </p:txBody>
      </p:sp>
      <p:sp>
        <p:nvSpPr>
          <p:cNvPr id="3" name="AutoShape 3">
            <a:extLst>
              <a:ext uri="{FF2B5EF4-FFF2-40B4-BE49-F238E27FC236}">
                <a16:creationId xmlns:a16="http://schemas.microsoft.com/office/drawing/2014/main" id="{A2E8C5BE-B4D7-CCC1-063E-A61A9897351B}"/>
              </a:ext>
            </a:extLst>
          </p:cNvPr>
          <p:cNvSpPr/>
          <p:nvPr/>
        </p:nvSpPr>
        <p:spPr>
          <a:xfrm>
            <a:off x="0" y="7937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AutoShape 4">
            <a:extLst>
              <a:ext uri="{FF2B5EF4-FFF2-40B4-BE49-F238E27FC236}">
                <a16:creationId xmlns:a16="http://schemas.microsoft.com/office/drawing/2014/main" id="{BADE7B6B-658B-0D84-934D-4F81DCCB5A1E}"/>
              </a:ext>
            </a:extLst>
          </p:cNvPr>
          <p:cNvSpPr/>
          <p:nvPr/>
        </p:nvSpPr>
        <p:spPr>
          <a:xfrm>
            <a:off x="-259" y="677862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10" name="Picture 9">
            <a:extLst>
              <a:ext uri="{FF2B5EF4-FFF2-40B4-BE49-F238E27FC236}">
                <a16:creationId xmlns:a16="http://schemas.microsoft.com/office/drawing/2014/main" id="{524EA4ED-FA25-E3E7-08C5-2C6313EB8710}"/>
              </a:ext>
            </a:extLst>
          </p:cNvPr>
          <p:cNvPicPr>
            <a:picLocks noChangeAspect="1"/>
          </p:cNvPicPr>
          <p:nvPr/>
        </p:nvPicPr>
        <p:blipFill>
          <a:blip r:embed="rId4"/>
          <a:stretch>
            <a:fillRect/>
          </a:stretch>
        </p:blipFill>
        <p:spPr>
          <a:xfrm>
            <a:off x="2104104" y="319549"/>
            <a:ext cx="7275871" cy="489925"/>
          </a:xfrm>
          <a:prstGeom prst="rect">
            <a:avLst/>
          </a:prstGeom>
        </p:spPr>
      </p:pic>
      <p:pic>
        <p:nvPicPr>
          <p:cNvPr id="5" name="Picture 4">
            <a:extLst>
              <a:ext uri="{FF2B5EF4-FFF2-40B4-BE49-F238E27FC236}">
                <a16:creationId xmlns:a16="http://schemas.microsoft.com/office/drawing/2014/main" id="{4BA4F13B-2BAC-D7CC-4DF1-DAEC48BA8D3D}"/>
              </a:ext>
            </a:extLst>
          </p:cNvPr>
          <p:cNvPicPr>
            <a:picLocks noChangeAspect="1"/>
          </p:cNvPicPr>
          <p:nvPr/>
        </p:nvPicPr>
        <p:blipFill>
          <a:blip r:embed="rId5"/>
          <a:stretch>
            <a:fillRect/>
          </a:stretch>
        </p:blipFill>
        <p:spPr>
          <a:xfrm>
            <a:off x="6172459" y="1600201"/>
            <a:ext cx="5175251" cy="3881438"/>
          </a:xfrm>
          <a:prstGeom prst="rect">
            <a:avLst/>
          </a:prstGeom>
        </p:spPr>
      </p:pic>
      <p:pic>
        <p:nvPicPr>
          <p:cNvPr id="6" name="Picture 5">
            <a:extLst>
              <a:ext uri="{FF2B5EF4-FFF2-40B4-BE49-F238E27FC236}">
                <a16:creationId xmlns:a16="http://schemas.microsoft.com/office/drawing/2014/main" id="{819C92DC-5A82-D4D9-F8FC-EB998904169F}"/>
              </a:ext>
            </a:extLst>
          </p:cNvPr>
          <p:cNvPicPr>
            <a:picLocks noChangeAspect="1"/>
          </p:cNvPicPr>
          <p:nvPr/>
        </p:nvPicPr>
        <p:blipFill>
          <a:blip r:embed="rId6"/>
          <a:stretch>
            <a:fillRect/>
          </a:stretch>
        </p:blipFill>
        <p:spPr>
          <a:xfrm>
            <a:off x="207487" y="1600202"/>
            <a:ext cx="5736113" cy="3881437"/>
          </a:xfrm>
          <a:prstGeom prst="rect">
            <a:avLst/>
          </a:prstGeom>
        </p:spPr>
      </p:pic>
    </p:spTree>
    <p:extLst>
      <p:ext uri="{BB962C8B-B14F-4D97-AF65-F5344CB8AC3E}">
        <p14:creationId xmlns:p14="http://schemas.microsoft.com/office/powerpoint/2010/main" val="1221866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rgbClr val="002060"/>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2" name="Group 2"/>
          <p:cNvGrpSpPr/>
          <p:nvPr/>
        </p:nvGrpSpPr>
        <p:grpSpPr>
          <a:xfrm>
            <a:off x="3529494" y="4532955"/>
            <a:ext cx="8040504" cy="1630400"/>
            <a:chOff x="0" y="0"/>
            <a:chExt cx="3139862" cy="628945"/>
          </a:xfrm>
          <a:solidFill>
            <a:srgbClr val="FA9706"/>
          </a:solidFill>
        </p:grpSpPr>
        <p:sp>
          <p:nvSpPr>
            <p:cNvPr id="3" name="Freeform 3"/>
            <p:cNvSpPr/>
            <p:nvPr/>
          </p:nvSpPr>
          <p:spPr>
            <a:xfrm>
              <a:off x="0" y="0"/>
              <a:ext cx="3139862" cy="628945"/>
            </a:xfrm>
            <a:custGeom>
              <a:avLst/>
              <a:gdLst/>
              <a:ahLst/>
              <a:cxnLst/>
              <a:rect l="l" t="t" r="r" b="b"/>
              <a:pathLst>
                <a:path w="3139862" h="628945">
                  <a:moveTo>
                    <a:pt x="0" y="0"/>
                  </a:moveTo>
                  <a:lnTo>
                    <a:pt x="3139862" y="0"/>
                  </a:lnTo>
                  <a:lnTo>
                    <a:pt x="3139862" y="628945"/>
                  </a:lnTo>
                  <a:lnTo>
                    <a:pt x="0" y="628945"/>
                  </a:lnTo>
                  <a:close/>
                </a:path>
              </a:pathLst>
            </a:custGeom>
            <a:grpFill/>
          </p:spPr>
          <p:txBody>
            <a:bodyPr/>
            <a:lstStyle/>
            <a:p>
              <a:pPr defTabSz="609630"/>
              <a:endParaRPr lang="en-US" sz="1200">
                <a:solidFill>
                  <a:prstClr val="black"/>
                </a:solidFill>
                <a:latin typeface="Calibri"/>
              </a:endParaRPr>
            </a:p>
          </p:txBody>
        </p:sp>
        <p:sp>
          <p:nvSpPr>
            <p:cNvPr id="4" name="TextBox 4"/>
            <p:cNvSpPr txBox="1"/>
            <p:nvPr/>
          </p:nvSpPr>
          <p:spPr>
            <a:xfrm>
              <a:off x="0" y="-38100"/>
              <a:ext cx="3139862" cy="667045"/>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TextBox 9"/>
          <p:cNvSpPr txBox="1"/>
          <p:nvPr/>
        </p:nvSpPr>
        <p:spPr>
          <a:xfrm>
            <a:off x="948822" y="5685790"/>
            <a:ext cx="2316520" cy="205184"/>
          </a:xfrm>
          <a:prstGeom prst="rect">
            <a:avLst/>
          </a:prstGeom>
        </p:spPr>
        <p:txBody>
          <a:bodyPr lIns="0" tIns="0" rIns="0" bIns="0" rtlCol="0" anchor="t">
            <a:spAutoFit/>
          </a:bodyPr>
          <a:lstStyle/>
          <a:p>
            <a:pPr algn="just" defTabSz="609630">
              <a:lnSpc>
                <a:spcPts val="1613"/>
              </a:lnSpc>
            </a:pPr>
            <a:r>
              <a:rPr lang="en-US" sz="1466" b="1" spc="208" dirty="0">
                <a:solidFill>
                  <a:prstClr val="white"/>
                </a:solidFill>
                <a:latin typeface="Clear Sans Medium"/>
                <a:ea typeface="Clear Sans Medium"/>
                <a:cs typeface="Clear Sans Medium"/>
                <a:sym typeface="Clear Sans Medium"/>
              </a:rPr>
              <a:t>MARCH 20, 2026</a:t>
            </a:r>
          </a:p>
        </p:txBody>
      </p:sp>
      <p:sp>
        <p:nvSpPr>
          <p:cNvPr id="11" name="Freeform 11"/>
          <p:cNvSpPr/>
          <p:nvPr/>
        </p:nvSpPr>
        <p:spPr>
          <a:xfrm rot="5400000">
            <a:off x="-1608897" y="3853391"/>
            <a:ext cx="4587134" cy="1422085"/>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FA9706"/>
          </a:solidFill>
        </p:spPr>
        <p:txBody>
          <a:bodyPr/>
          <a:lstStyle/>
          <a:p>
            <a:pPr defTabSz="609630"/>
            <a:endParaRPr lang="en-US" sz="1200">
              <a:solidFill>
                <a:prstClr val="black"/>
              </a:solidFill>
              <a:latin typeface="Calibri"/>
            </a:endParaRPr>
          </a:p>
        </p:txBody>
      </p:sp>
      <p:sp>
        <p:nvSpPr>
          <p:cNvPr id="17" name="TextBox 17"/>
          <p:cNvSpPr txBox="1"/>
          <p:nvPr/>
        </p:nvSpPr>
        <p:spPr>
          <a:xfrm>
            <a:off x="2781027" y="3276831"/>
            <a:ext cx="8842679" cy="1282402"/>
          </a:xfrm>
          <a:prstGeom prst="rect">
            <a:avLst/>
          </a:prstGeom>
        </p:spPr>
        <p:txBody>
          <a:bodyPr wrap="square" lIns="0" tIns="0" rIns="0" bIns="0" rtlCol="0" anchor="t">
            <a:spAutoFit/>
          </a:bodyPr>
          <a:lstStyle/>
          <a:p>
            <a:pPr algn="r" defTabSz="609630">
              <a:lnSpc>
                <a:spcPts val="10042"/>
              </a:lnSpc>
            </a:pPr>
            <a:r>
              <a:rPr lang="en-US" sz="9129" b="1" spc="292" dirty="0">
                <a:solidFill>
                  <a:prstClr val="white"/>
                </a:solidFill>
                <a:latin typeface="Public Sans Bold"/>
                <a:ea typeface="Public Sans Bold"/>
                <a:cs typeface="Times New Roman" panose="02020603050405020304" pitchFamily="18" charset="0"/>
                <a:sym typeface="Public Sans Bold"/>
              </a:rPr>
              <a:t>2026 SPRING</a:t>
            </a:r>
          </a:p>
        </p:txBody>
      </p:sp>
      <p:sp>
        <p:nvSpPr>
          <p:cNvPr id="18" name="TextBox 18"/>
          <p:cNvSpPr txBox="1"/>
          <p:nvPr/>
        </p:nvSpPr>
        <p:spPr>
          <a:xfrm>
            <a:off x="3556257" y="4711613"/>
            <a:ext cx="6048412" cy="1272080"/>
          </a:xfrm>
          <a:prstGeom prst="rect">
            <a:avLst/>
          </a:prstGeom>
          <a:solidFill>
            <a:srgbClr val="FA9706"/>
          </a:solidFill>
        </p:spPr>
        <p:txBody>
          <a:bodyPr wrap="square" lIns="0" tIns="0" rIns="0" bIns="0" rtlCol="0" anchor="t">
            <a:spAutoFit/>
          </a:bodyPr>
          <a:lstStyle/>
          <a:p>
            <a:pPr algn="ctr" defTabSz="609630">
              <a:lnSpc>
                <a:spcPts val="5207"/>
              </a:lnSpc>
            </a:pPr>
            <a:r>
              <a:rPr lang="en-US" sz="3600" b="1" spc="151" dirty="0">
                <a:solidFill>
                  <a:srgbClr val="FFFFFF"/>
                </a:solidFill>
                <a:latin typeface="Public Sans Bold"/>
                <a:ea typeface="Public Sans Bold"/>
                <a:cs typeface="Public Sans Bold"/>
                <a:sym typeface="Public Sans Bold"/>
              </a:rPr>
              <a:t>REVENUE ESTIMATING CONFERENCE</a:t>
            </a:r>
          </a:p>
        </p:txBody>
      </p:sp>
      <p:sp>
        <p:nvSpPr>
          <p:cNvPr id="5" name="Rectangle 1">
            <a:extLst>
              <a:ext uri="{FF2B5EF4-FFF2-40B4-BE49-F238E27FC236}">
                <a16:creationId xmlns:a16="http://schemas.microsoft.com/office/drawing/2014/main" id="{2B38B87E-F087-4EA4-865D-B4579EB86EB6}"/>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pic>
        <p:nvPicPr>
          <p:cNvPr id="25" name="Picture 24" descr="A blue circle with a gold eagle and arrows&#10;&#10;AI-generated content may be incorrect.">
            <a:extLst>
              <a:ext uri="{FF2B5EF4-FFF2-40B4-BE49-F238E27FC236}">
                <a16:creationId xmlns:a16="http://schemas.microsoft.com/office/drawing/2014/main" id="{60BBC921-216B-5593-D42A-8FE3BF4DA96D}"/>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10482404" y="22405"/>
            <a:ext cx="1709596" cy="1709596"/>
          </a:xfrm>
          <a:prstGeom prst="rect">
            <a:avLst/>
          </a:prstGeom>
        </p:spPr>
      </p:pic>
      <p:sp>
        <p:nvSpPr>
          <p:cNvPr id="26" name="TextBox 25">
            <a:extLst>
              <a:ext uri="{FF2B5EF4-FFF2-40B4-BE49-F238E27FC236}">
                <a16:creationId xmlns:a16="http://schemas.microsoft.com/office/drawing/2014/main" id="{6BA6EF1D-7A97-CC2D-B904-D5938F3501A3}"/>
              </a:ext>
            </a:extLst>
          </p:cNvPr>
          <p:cNvSpPr txBox="1"/>
          <p:nvPr/>
        </p:nvSpPr>
        <p:spPr>
          <a:xfrm>
            <a:off x="10096798" y="4516588"/>
            <a:ext cx="1473200" cy="276999"/>
          </a:xfrm>
          <a:prstGeom prst="rect">
            <a:avLst/>
          </a:prstGeom>
          <a:noFill/>
        </p:spPr>
        <p:txBody>
          <a:bodyPr wrap="square" rtlCol="0">
            <a:spAutoFit/>
          </a:bodyPr>
          <a:lstStyle/>
          <a:p>
            <a:pPr defTabSz="609630"/>
            <a:r>
              <a:rPr lang="en-US" sz="1200" dirty="0">
                <a:solidFill>
                  <a:prstClr val="black"/>
                </a:solidFill>
                <a:latin typeface="Calibri"/>
              </a:rPr>
              <a:t> </a:t>
            </a:r>
          </a:p>
        </p:txBody>
      </p:sp>
      <p:pic>
        <p:nvPicPr>
          <p:cNvPr id="7" name="Picture 6" descr="GOVERNMENT OF THE UNITED IN PRIDE AND HOPE ED STATES VIRGIN ISLANDS&#10;&#10;AI-generated content may be incorrect.">
            <a:extLst>
              <a:ext uri="{FF2B5EF4-FFF2-40B4-BE49-F238E27FC236}">
                <a16:creationId xmlns:a16="http://schemas.microsoft.com/office/drawing/2014/main" id="{0C73DACB-0040-6B0D-1650-8EA9CB8B0FAF}"/>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1587" y="28156"/>
            <a:ext cx="1725181" cy="1732001"/>
          </a:xfrm>
          <a:prstGeom prst="rect">
            <a:avLst/>
          </a:prstGeom>
        </p:spPr>
      </p:pic>
    </p:spTree>
    <p:extLst>
      <p:ext uri="{BB962C8B-B14F-4D97-AF65-F5344CB8AC3E}">
        <p14:creationId xmlns:p14="http://schemas.microsoft.com/office/powerpoint/2010/main" val="9815888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E49B1-BEC2-1FF7-EF9B-1511A6EA165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154C07A-A4F6-3CEE-13CF-26096828316C}"/>
              </a:ext>
            </a:extLst>
          </p:cNvPr>
          <p:cNvSpPr/>
          <p:nvPr/>
        </p:nvSpPr>
        <p:spPr>
          <a:xfrm>
            <a:off x="-259"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638" r="-30986"/>
            </a:stretch>
          </a:blipFill>
        </p:spPr>
        <p:txBody>
          <a:bodyPr/>
          <a:lstStyle/>
          <a:p>
            <a:pPr algn="just" defTabSz="609630" fontAlgn="b">
              <a:defRPr/>
            </a:pPr>
            <a:endParaRPr lang="en-US" sz="1333" b="1" dirty="0">
              <a:solidFill>
                <a:prstClr val="black"/>
              </a:solidFill>
              <a:latin typeface="Times New Roman" panose="02020603050405020304" pitchFamily="18" charset="0"/>
              <a:cs typeface="Times New Roman" panose="02020603050405020304" pitchFamily="18" charset="0"/>
            </a:endParaRPr>
          </a:p>
          <a:p>
            <a:pPr algn="just" defTabSz="609630" fontAlgn="b">
              <a:defRPr/>
            </a:pPr>
            <a:endParaRPr lang="en-US" sz="1333" b="1" dirty="0">
              <a:solidFill>
                <a:prstClr val="black"/>
              </a:solidFill>
              <a:latin typeface="Times New Roman" panose="02020603050405020304" pitchFamily="18" charset="0"/>
              <a:cs typeface="Times New Roman" panose="02020603050405020304" pitchFamily="18" charset="0"/>
            </a:endParaRPr>
          </a:p>
          <a:p>
            <a:pPr algn="just" defTabSz="609630" fontAlgn="b">
              <a:defRPr/>
            </a:pPr>
            <a:endParaRPr lang="en-US" sz="1333" b="1" dirty="0">
              <a:solidFill>
                <a:prstClr val="black"/>
              </a:solidFill>
              <a:latin typeface="Times New Roman" panose="02020603050405020304" pitchFamily="18" charset="0"/>
              <a:cs typeface="Times New Roman" panose="02020603050405020304" pitchFamily="18" charset="0"/>
            </a:endParaRPr>
          </a:p>
          <a:p>
            <a:pPr algn="just" defTabSz="609630" fontAlgn="b">
              <a:defRPr/>
            </a:pPr>
            <a:endParaRPr lang="en-US" sz="1333" b="1" dirty="0">
              <a:solidFill>
                <a:prstClr val="black"/>
              </a:solidFill>
              <a:latin typeface="Times New Roman" panose="02020603050405020304" pitchFamily="18" charset="0"/>
              <a:cs typeface="Times New Roman" panose="02020603050405020304" pitchFamily="18" charset="0"/>
            </a:endParaRPr>
          </a:p>
          <a:p>
            <a:pPr algn="just" defTabSz="609630" fontAlgn="b">
              <a:defRPr/>
            </a:pPr>
            <a:r>
              <a:rPr lang="en-US" sz="1600" b="1" dirty="0">
                <a:solidFill>
                  <a:prstClr val="black"/>
                </a:solidFill>
                <a:latin typeface="Times New Roman" panose="02020603050405020304" pitchFamily="18" charset="0"/>
                <a:cs typeface="Times New Roman" panose="02020603050405020304" pitchFamily="18" charset="0"/>
              </a:rPr>
              <a:t>Highlight 3:  </a:t>
            </a:r>
            <a:r>
              <a:rPr lang="en-US" sz="1600" dirty="0">
                <a:solidFill>
                  <a:prstClr val="black"/>
                </a:solidFill>
                <a:latin typeface="Times New Roman" panose="02020603050405020304" pitchFamily="18" charset="0"/>
                <a:cs typeface="Times New Roman" panose="02020603050405020304" pitchFamily="18" charset="0"/>
              </a:rPr>
              <a:t>The LBJ Sewershed Design Project, valued at $10.6 million, is currently 40% complete and supports the evaluation and design of the wastewater collection system from downtown Christiansted to the Pearl B. Larson School area. An additional $34 million in </a:t>
            </a:r>
            <a:r>
              <a:rPr lang="en-US" sz="1600" dirty="0" err="1">
                <a:solidFill>
                  <a:prstClr val="black"/>
                </a:solidFill>
                <a:latin typeface="Times New Roman" panose="02020603050405020304" pitchFamily="18" charset="0"/>
                <a:cs typeface="Times New Roman" panose="02020603050405020304" pitchFamily="18" charset="0"/>
              </a:rPr>
              <a:t>sewershed</a:t>
            </a:r>
            <a:r>
              <a:rPr lang="en-US" sz="1600" dirty="0">
                <a:solidFill>
                  <a:prstClr val="black"/>
                </a:solidFill>
                <a:latin typeface="Times New Roman" panose="02020603050405020304" pitchFamily="18" charset="0"/>
                <a:cs typeface="Times New Roman" panose="02020603050405020304" pitchFamily="18" charset="0"/>
              </a:rPr>
              <a:t> design projects, funded through FEMA Prudent Replacement, is scheduled to commence in 2027.</a:t>
            </a:r>
            <a:endParaRPr lang="en-US" sz="1600" b="1" dirty="0">
              <a:solidFill>
                <a:srgbClr val="000000"/>
              </a:solidFill>
              <a:latin typeface="Times New Roman" panose="02020603050405020304" pitchFamily="18" charset="0"/>
              <a:cs typeface="Times New Roman" panose="02020603050405020304" pitchFamily="18" charset="0"/>
            </a:endParaRPr>
          </a:p>
        </p:txBody>
      </p:sp>
      <p:sp>
        <p:nvSpPr>
          <p:cNvPr id="3" name="AutoShape 3">
            <a:extLst>
              <a:ext uri="{FF2B5EF4-FFF2-40B4-BE49-F238E27FC236}">
                <a16:creationId xmlns:a16="http://schemas.microsoft.com/office/drawing/2014/main" id="{35540C8F-6D14-09DA-084B-DBFE443C6286}"/>
              </a:ext>
            </a:extLst>
          </p:cNvPr>
          <p:cNvSpPr/>
          <p:nvPr/>
        </p:nvSpPr>
        <p:spPr>
          <a:xfrm>
            <a:off x="0" y="7937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AutoShape 4">
            <a:extLst>
              <a:ext uri="{FF2B5EF4-FFF2-40B4-BE49-F238E27FC236}">
                <a16:creationId xmlns:a16="http://schemas.microsoft.com/office/drawing/2014/main" id="{D8FDADA9-0531-237E-1F87-15BC31D249DA}"/>
              </a:ext>
            </a:extLst>
          </p:cNvPr>
          <p:cNvSpPr/>
          <p:nvPr/>
        </p:nvSpPr>
        <p:spPr>
          <a:xfrm>
            <a:off x="-259" y="677862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6" name="Picture 5">
            <a:extLst>
              <a:ext uri="{FF2B5EF4-FFF2-40B4-BE49-F238E27FC236}">
                <a16:creationId xmlns:a16="http://schemas.microsoft.com/office/drawing/2014/main" id="{F89556BF-7DD9-D307-BB23-76084E9D627F}"/>
              </a:ext>
            </a:extLst>
          </p:cNvPr>
          <p:cNvPicPr>
            <a:picLocks noChangeAspect="1"/>
          </p:cNvPicPr>
          <p:nvPr/>
        </p:nvPicPr>
        <p:blipFill>
          <a:blip r:embed="rId4"/>
          <a:stretch>
            <a:fillRect/>
          </a:stretch>
        </p:blipFill>
        <p:spPr>
          <a:xfrm>
            <a:off x="108155" y="399894"/>
            <a:ext cx="11888724" cy="465342"/>
          </a:xfrm>
          <a:prstGeom prst="rect">
            <a:avLst/>
          </a:prstGeom>
        </p:spPr>
      </p:pic>
      <p:pic>
        <p:nvPicPr>
          <p:cNvPr id="5" name="Picture 4">
            <a:extLst>
              <a:ext uri="{FF2B5EF4-FFF2-40B4-BE49-F238E27FC236}">
                <a16:creationId xmlns:a16="http://schemas.microsoft.com/office/drawing/2014/main" id="{7DC6261E-77D8-56A3-C63E-970AE83D63C8}"/>
              </a:ext>
            </a:extLst>
          </p:cNvPr>
          <p:cNvPicPr>
            <a:picLocks noChangeAspect="1"/>
          </p:cNvPicPr>
          <p:nvPr/>
        </p:nvPicPr>
        <p:blipFill>
          <a:blip r:embed="rId5"/>
          <a:stretch>
            <a:fillRect/>
          </a:stretch>
        </p:blipFill>
        <p:spPr>
          <a:xfrm>
            <a:off x="2311021" y="1596361"/>
            <a:ext cx="7592083" cy="4744116"/>
          </a:xfrm>
          <a:prstGeom prst="rect">
            <a:avLst/>
          </a:prstGeom>
        </p:spPr>
      </p:pic>
    </p:spTree>
    <p:extLst>
      <p:ext uri="{BB962C8B-B14F-4D97-AF65-F5344CB8AC3E}">
        <p14:creationId xmlns:p14="http://schemas.microsoft.com/office/powerpoint/2010/main" val="14904949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8DE56-DD88-123D-CB11-11FADFDDF9C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E8E03E9-AFC3-6D9B-8245-C67F0E100013}"/>
              </a:ext>
            </a:extLst>
          </p:cNvPr>
          <p:cNvSpPr/>
          <p:nvPr/>
        </p:nvSpPr>
        <p:spPr>
          <a:xfrm>
            <a:off x="-259"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638" r="-30986"/>
            </a:stretch>
          </a:blipFill>
        </p:spPr>
        <p:txBody>
          <a:bodyPr/>
          <a:lstStyle/>
          <a:p>
            <a:pPr algn="just" defTabSz="609630" fontAlgn="b">
              <a:defRPr/>
            </a:pPr>
            <a:endParaRPr lang="en-US" sz="1333" b="1" dirty="0">
              <a:solidFill>
                <a:prstClr val="black"/>
              </a:solidFill>
              <a:latin typeface="Times New Roman" panose="02020603050405020304" pitchFamily="18" charset="0"/>
              <a:cs typeface="Times New Roman" panose="02020603050405020304" pitchFamily="18" charset="0"/>
            </a:endParaRPr>
          </a:p>
          <a:p>
            <a:pPr algn="just" defTabSz="609630" fontAlgn="b">
              <a:defRPr/>
            </a:pPr>
            <a:endParaRPr lang="en-US" sz="1333" b="1" dirty="0">
              <a:solidFill>
                <a:prstClr val="black"/>
              </a:solidFill>
              <a:latin typeface="Times New Roman" panose="02020603050405020304" pitchFamily="18" charset="0"/>
              <a:cs typeface="Times New Roman" panose="02020603050405020304" pitchFamily="18" charset="0"/>
            </a:endParaRPr>
          </a:p>
          <a:p>
            <a:pPr algn="just" defTabSz="609630" fontAlgn="b">
              <a:defRPr/>
            </a:pPr>
            <a:endParaRPr lang="en-US" sz="1333" b="1" dirty="0">
              <a:solidFill>
                <a:prstClr val="black"/>
              </a:solidFill>
              <a:latin typeface="Times New Roman" panose="02020603050405020304" pitchFamily="18" charset="0"/>
              <a:cs typeface="Times New Roman" panose="02020603050405020304" pitchFamily="18" charset="0"/>
            </a:endParaRPr>
          </a:p>
          <a:p>
            <a:pPr algn="just" defTabSz="609630" fontAlgn="b">
              <a:defRPr/>
            </a:pPr>
            <a:endParaRPr lang="en-US" sz="1333" b="1" dirty="0">
              <a:solidFill>
                <a:prstClr val="black"/>
              </a:solidFill>
              <a:latin typeface="Times New Roman" panose="02020603050405020304" pitchFamily="18" charset="0"/>
              <a:cs typeface="Times New Roman" panose="02020603050405020304" pitchFamily="18" charset="0"/>
            </a:endParaRPr>
          </a:p>
          <a:p>
            <a:pPr algn="just" defTabSz="609630">
              <a:lnSpc>
                <a:spcPct val="107000"/>
              </a:lnSpc>
              <a:spcAft>
                <a:spcPts val="533"/>
              </a:spcAft>
              <a:defRPr/>
            </a:pPr>
            <a:r>
              <a:rPr lang="en-US" sz="1867" b="1" dirty="0">
                <a:solidFill>
                  <a:prstClr val="black"/>
                </a:solidFill>
                <a:latin typeface="Times New Roman" panose="02020603050405020304" pitchFamily="18" charset="0"/>
                <a:cs typeface="Times New Roman" panose="02020603050405020304" pitchFamily="18" charset="0"/>
              </a:rPr>
              <a:t>Highlight 4: </a:t>
            </a:r>
            <a:r>
              <a:rPr lang="en-US" sz="1867" dirty="0">
                <a:solidFill>
                  <a:prstClr val="black"/>
                </a:solidFill>
                <a:latin typeface="Times New Roman" panose="02020603050405020304" pitchFamily="18" charset="0"/>
                <a:ea typeface="Calibri" panose="020F0502020204030204" pitchFamily="34" charset="0"/>
              </a:rPr>
              <a:t>The Mangrove Lagoon Wastewater Treatment Plant has an estimated construction cost of approximately $25 million, with work scheduled to begin in 2027. The project will be funded through the Bipartisan Infrastructure Law (BIL) and the EPA’s Clean Water State Revolving Fund.</a:t>
            </a:r>
            <a:endParaRPr lang="en-VI" sz="1867"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sp>
        <p:nvSpPr>
          <p:cNvPr id="3" name="AutoShape 3">
            <a:extLst>
              <a:ext uri="{FF2B5EF4-FFF2-40B4-BE49-F238E27FC236}">
                <a16:creationId xmlns:a16="http://schemas.microsoft.com/office/drawing/2014/main" id="{D833E413-D5B1-AEC2-5C8D-AA83E22C411B}"/>
              </a:ext>
            </a:extLst>
          </p:cNvPr>
          <p:cNvSpPr/>
          <p:nvPr/>
        </p:nvSpPr>
        <p:spPr>
          <a:xfrm>
            <a:off x="0" y="7937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AutoShape 4">
            <a:extLst>
              <a:ext uri="{FF2B5EF4-FFF2-40B4-BE49-F238E27FC236}">
                <a16:creationId xmlns:a16="http://schemas.microsoft.com/office/drawing/2014/main" id="{DA850298-BC39-1BDD-B354-B32CBC4CFAEF}"/>
              </a:ext>
            </a:extLst>
          </p:cNvPr>
          <p:cNvSpPr/>
          <p:nvPr/>
        </p:nvSpPr>
        <p:spPr>
          <a:xfrm>
            <a:off x="-259" y="6778625"/>
            <a:ext cx="12192259" cy="0"/>
          </a:xfrm>
          <a:prstGeom prst="line">
            <a:avLst/>
          </a:prstGeom>
          <a:ln w="238125" cap="flat">
            <a:solidFill>
              <a:srgbClr val="EFA038"/>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6" name="Picture 5">
            <a:extLst>
              <a:ext uri="{FF2B5EF4-FFF2-40B4-BE49-F238E27FC236}">
                <a16:creationId xmlns:a16="http://schemas.microsoft.com/office/drawing/2014/main" id="{70ED3D35-9F17-E858-3368-B40578A8E648}"/>
              </a:ext>
            </a:extLst>
          </p:cNvPr>
          <p:cNvPicPr>
            <a:picLocks noChangeAspect="1"/>
          </p:cNvPicPr>
          <p:nvPr/>
        </p:nvPicPr>
        <p:blipFill>
          <a:blip r:embed="rId4"/>
          <a:stretch>
            <a:fillRect/>
          </a:stretch>
        </p:blipFill>
        <p:spPr>
          <a:xfrm>
            <a:off x="368710" y="301571"/>
            <a:ext cx="11169445" cy="568205"/>
          </a:xfrm>
          <a:prstGeom prst="rect">
            <a:avLst/>
          </a:prstGeom>
        </p:spPr>
      </p:pic>
      <p:pic>
        <p:nvPicPr>
          <p:cNvPr id="14" name="Picture 13">
            <a:extLst>
              <a:ext uri="{FF2B5EF4-FFF2-40B4-BE49-F238E27FC236}">
                <a16:creationId xmlns:a16="http://schemas.microsoft.com/office/drawing/2014/main" id="{FDAFA777-CDA5-B81C-5484-F5CB6C810803}"/>
              </a:ext>
            </a:extLst>
          </p:cNvPr>
          <p:cNvPicPr>
            <a:picLocks noChangeAspect="1"/>
          </p:cNvPicPr>
          <p:nvPr/>
        </p:nvPicPr>
        <p:blipFill>
          <a:blip r:embed="rId5"/>
          <a:stretch>
            <a:fillRect/>
          </a:stretch>
        </p:blipFill>
        <p:spPr>
          <a:xfrm>
            <a:off x="736979" y="1817853"/>
            <a:ext cx="11018292" cy="4740815"/>
          </a:xfrm>
          <a:prstGeom prst="rect">
            <a:avLst/>
          </a:prstGeom>
        </p:spPr>
      </p:pic>
    </p:spTree>
    <p:extLst>
      <p:ext uri="{BB962C8B-B14F-4D97-AF65-F5344CB8AC3E}">
        <p14:creationId xmlns:p14="http://schemas.microsoft.com/office/powerpoint/2010/main" val="940100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D6AB7-36A2-B291-8CDD-7A9EC407F36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E833291-2027-5792-8FB0-D758E18EE552}"/>
              </a:ext>
            </a:extLst>
          </p:cNvPr>
          <p:cNvSpPr/>
          <p:nvPr/>
        </p:nvSpPr>
        <p:spPr>
          <a:xfrm>
            <a:off x="0" y="-1"/>
            <a:ext cx="12192000" cy="695054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638" r="-30986"/>
            </a:stretch>
          </a:blipFill>
        </p:spPr>
        <p:txBody>
          <a:bodyPr/>
          <a:lstStyle/>
          <a:p>
            <a:pPr defTabSz="609630">
              <a:defRPr/>
            </a:pPr>
            <a:endParaRPr lang="en-US" sz="1200">
              <a:solidFill>
                <a:prstClr val="black"/>
              </a:solidFill>
              <a:latin typeface="Calibri"/>
            </a:endParaRPr>
          </a:p>
        </p:txBody>
      </p:sp>
      <p:sp>
        <p:nvSpPr>
          <p:cNvPr id="3" name="AutoShape 3">
            <a:extLst>
              <a:ext uri="{FF2B5EF4-FFF2-40B4-BE49-F238E27FC236}">
                <a16:creationId xmlns:a16="http://schemas.microsoft.com/office/drawing/2014/main" id="{795E6E66-36DA-DABA-90EC-B97CCC0AB603}"/>
              </a:ext>
            </a:extLst>
          </p:cNvPr>
          <p:cNvSpPr/>
          <p:nvPr/>
        </p:nvSpPr>
        <p:spPr>
          <a:xfrm>
            <a:off x="0" y="79375"/>
            <a:ext cx="12192259" cy="0"/>
          </a:xfrm>
          <a:prstGeom prst="line">
            <a:avLst/>
          </a:prstGeom>
          <a:ln w="238125" cap="flat">
            <a:solidFill>
              <a:srgbClr val="EFA038"/>
            </a:solidFill>
            <a:prstDash val="solid"/>
            <a:headEnd type="none" w="sm" len="sm"/>
            <a:tailEnd type="none" w="sm" len="sm"/>
          </a:ln>
        </p:spPr>
        <p:txBody>
          <a:bodyPr/>
          <a:lstStyle/>
          <a:p>
            <a:pPr defTabSz="609630">
              <a:defRPr/>
            </a:pPr>
            <a:endParaRPr lang="en-US" sz="1200">
              <a:solidFill>
                <a:prstClr val="black"/>
              </a:solidFill>
              <a:latin typeface="Calibri"/>
            </a:endParaRPr>
          </a:p>
        </p:txBody>
      </p:sp>
      <p:sp>
        <p:nvSpPr>
          <p:cNvPr id="4" name="AutoShape 4">
            <a:extLst>
              <a:ext uri="{FF2B5EF4-FFF2-40B4-BE49-F238E27FC236}">
                <a16:creationId xmlns:a16="http://schemas.microsoft.com/office/drawing/2014/main" id="{1A4C3D63-EE2C-893F-4FC6-6FB6AB629089}"/>
              </a:ext>
            </a:extLst>
          </p:cNvPr>
          <p:cNvSpPr/>
          <p:nvPr/>
        </p:nvSpPr>
        <p:spPr>
          <a:xfrm>
            <a:off x="-259" y="6778625"/>
            <a:ext cx="12192259" cy="0"/>
          </a:xfrm>
          <a:prstGeom prst="line">
            <a:avLst/>
          </a:prstGeom>
          <a:ln w="238125" cap="flat">
            <a:solidFill>
              <a:srgbClr val="EFA038"/>
            </a:solidFill>
            <a:prstDash val="solid"/>
            <a:headEnd type="none" w="sm" len="sm"/>
            <a:tailEnd type="none" w="sm" len="sm"/>
          </a:ln>
        </p:spPr>
        <p:txBody>
          <a:bodyPr/>
          <a:lstStyle/>
          <a:p>
            <a:pPr defTabSz="609630">
              <a:defRPr/>
            </a:pPr>
            <a:endParaRPr lang="en-US" sz="1200">
              <a:solidFill>
                <a:prstClr val="black"/>
              </a:solidFill>
              <a:latin typeface="Calibri"/>
            </a:endParaRPr>
          </a:p>
        </p:txBody>
      </p:sp>
      <p:graphicFrame>
        <p:nvGraphicFramePr>
          <p:cNvPr id="6" name="Table Placeholder 10">
            <a:extLst>
              <a:ext uri="{FF2B5EF4-FFF2-40B4-BE49-F238E27FC236}">
                <a16:creationId xmlns:a16="http://schemas.microsoft.com/office/drawing/2014/main" id="{A1EE9FD3-0FCC-2DF2-0C2B-6B7825D41837}"/>
              </a:ext>
            </a:extLst>
          </p:cNvPr>
          <p:cNvGraphicFramePr>
            <a:graphicFrameLocks/>
          </p:cNvGraphicFramePr>
          <p:nvPr/>
        </p:nvGraphicFramePr>
        <p:xfrm>
          <a:off x="593596" y="525970"/>
          <a:ext cx="11004549" cy="1747520"/>
        </p:xfrm>
        <a:graphic>
          <a:graphicData uri="http://schemas.openxmlformats.org/drawingml/2006/table">
            <a:tbl>
              <a:tblPr firstRow="1" bandRow="1">
                <a:tableStyleId>{74C1A8A3-306A-4EB7-A6B1-4F7E0EB9C5D6}</a:tableStyleId>
              </a:tblPr>
              <a:tblGrid>
                <a:gridCol w="2751137">
                  <a:extLst>
                    <a:ext uri="{9D8B030D-6E8A-4147-A177-3AD203B41FA5}">
                      <a16:colId xmlns:a16="http://schemas.microsoft.com/office/drawing/2014/main" val="4235906612"/>
                    </a:ext>
                  </a:extLst>
                </a:gridCol>
                <a:gridCol w="3052875">
                  <a:extLst>
                    <a:ext uri="{9D8B030D-6E8A-4147-A177-3AD203B41FA5}">
                      <a16:colId xmlns:a16="http://schemas.microsoft.com/office/drawing/2014/main" val="284311610"/>
                    </a:ext>
                  </a:extLst>
                </a:gridCol>
                <a:gridCol w="2449400">
                  <a:extLst>
                    <a:ext uri="{9D8B030D-6E8A-4147-A177-3AD203B41FA5}">
                      <a16:colId xmlns:a16="http://schemas.microsoft.com/office/drawing/2014/main" val="1235871454"/>
                    </a:ext>
                  </a:extLst>
                </a:gridCol>
                <a:gridCol w="2751137">
                  <a:extLst>
                    <a:ext uri="{9D8B030D-6E8A-4147-A177-3AD203B41FA5}">
                      <a16:colId xmlns:a16="http://schemas.microsoft.com/office/drawing/2014/main" val="2126728798"/>
                    </a:ext>
                  </a:extLst>
                </a:gridCol>
              </a:tblGrid>
              <a:tr h="386080">
                <a:tc gridSpan="4">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IN" sz="2100" dirty="0">
                          <a:solidFill>
                            <a:schemeClr val="bg1"/>
                          </a:solidFill>
                          <a:latin typeface="Times New Roman" panose="02020603050405020304" pitchFamily="18" charset="0"/>
                          <a:cs typeface="Times New Roman" panose="02020603050405020304" pitchFamily="18" charset="0"/>
                        </a:rPr>
                        <a:t>REVENUE BREAKDOWN</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IN" sz="1600">
                        <a:solidFill>
                          <a:srgbClr val="3F3F3F"/>
                        </a:solidFill>
                      </a:endParaRPr>
                    </a:p>
                  </a:txBody>
                  <a:tcPr marL="94257" marR="94257" anchor="ctr">
                    <a:solidFill>
                      <a:schemeClr val="accent2"/>
                    </a:solidFill>
                  </a:tcPr>
                </a:tc>
                <a:tc hMerge="1">
                  <a:txBody>
                    <a:bodyPr/>
                    <a:lstStyle/>
                    <a:p>
                      <a:pPr algn="ctr"/>
                      <a:endParaRPr lang="en-IN" sz="1600">
                        <a:solidFill>
                          <a:srgbClr val="3F3F3F"/>
                        </a:solidFill>
                      </a:endParaRPr>
                    </a:p>
                  </a:txBody>
                  <a:tcPr marL="94257" marR="94257" anchor="ctr">
                    <a:solidFill>
                      <a:schemeClr val="accent2"/>
                    </a:solidFill>
                  </a:tcPr>
                </a:tc>
                <a:tc hMerge="1">
                  <a:txBody>
                    <a:bodyPr/>
                    <a:lstStyle/>
                    <a:p>
                      <a:pPr algn="ctr"/>
                      <a:endParaRPr lang="en-IN" sz="1600">
                        <a:solidFill>
                          <a:srgbClr val="3F3F3F"/>
                        </a:solidFill>
                      </a:endParaRPr>
                    </a:p>
                  </a:txBody>
                  <a:tcPr marL="94257" marR="94257" anchor="ctr">
                    <a:solidFill>
                      <a:schemeClr val="accent2"/>
                    </a:solidFill>
                  </a:tcPr>
                </a:tc>
                <a:extLst>
                  <a:ext uri="{0D108BD9-81ED-4DB2-BD59-A6C34878D82A}">
                    <a16:rowId xmlns:a16="http://schemas.microsoft.com/office/drawing/2014/main" val="2281308446"/>
                  </a:ext>
                </a:extLst>
              </a:tr>
              <a:tr h="3048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a:solidFill>
                            <a:srgbClr val="3F3F3F"/>
                          </a:solidFill>
                          <a:effectLst/>
                          <a:latin typeface="Times New Roman" panose="02020603050405020304" pitchFamily="18" charset="0"/>
                          <a:cs typeface="Times New Roman" panose="02020603050405020304" pitchFamily="18" charset="0"/>
                        </a:rPr>
                        <a:t>Revenue Category </a:t>
                      </a:r>
                      <a:endParaRPr lang="en-IN" sz="1600">
                        <a:solidFill>
                          <a:srgbClr val="3F3F3F"/>
                        </a:solidFill>
                        <a:latin typeface="Times New Roman" panose="02020603050405020304" pitchFamily="18"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a:solidFill>
                            <a:srgbClr val="3F3F3F"/>
                          </a:solidFill>
                          <a:effectLst/>
                          <a:latin typeface="Times New Roman" panose="02020603050405020304" pitchFamily="18" charset="0"/>
                          <a:cs typeface="Times New Roman" panose="02020603050405020304" pitchFamily="18" charset="0"/>
                        </a:rPr>
                        <a:t>Project Count (If Applicable)</a:t>
                      </a:r>
                      <a:endParaRPr lang="en-IN" sz="1600">
                        <a:solidFill>
                          <a:srgbClr val="3F3F3F"/>
                        </a:solidFill>
                        <a:latin typeface="Times New Roman" panose="02020603050405020304" pitchFamily="18"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a:solidFill>
                            <a:srgbClr val="3F3F3F"/>
                          </a:solidFill>
                          <a:effectLst/>
                          <a:latin typeface="Times New Roman" panose="02020603050405020304" pitchFamily="18" charset="0"/>
                          <a:cs typeface="Times New Roman" panose="02020603050405020304" pitchFamily="18" charset="0"/>
                        </a:rPr>
                        <a:t>Revenue Estimate</a:t>
                      </a:r>
                      <a:endParaRPr lang="en-IN" sz="1600">
                        <a:solidFill>
                          <a:srgbClr val="3F3F3F"/>
                        </a:solidFill>
                        <a:latin typeface="Times New Roman" panose="02020603050405020304" pitchFamily="18"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600" b="1" u="none" strike="noStrike" kern="1200">
                          <a:solidFill>
                            <a:srgbClr val="3F3F3F"/>
                          </a:solidFill>
                          <a:effectLst/>
                          <a:latin typeface="Times New Roman" panose="02020603050405020304" pitchFamily="18" charset="0"/>
                          <a:cs typeface="Times New Roman" panose="02020603050405020304" pitchFamily="18" charset="0"/>
                        </a:rPr>
                        <a:t>Fiscal Year </a:t>
                      </a:r>
                      <a:endParaRPr lang="en-IN" sz="1600">
                        <a:solidFill>
                          <a:srgbClr val="3F3F3F"/>
                        </a:solidFill>
                        <a:latin typeface="Times New Roman" panose="02020603050405020304" pitchFamily="18" charset="0"/>
                        <a:cs typeface="Times New Roman" panose="02020603050405020304" pitchFamily="18" charset="0"/>
                      </a:endParaRP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5579220"/>
                  </a:ext>
                </a:extLst>
              </a:tr>
              <a:tr h="3860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IN" sz="1100" dirty="0">
                          <a:solidFill>
                            <a:schemeClr val="tx1"/>
                          </a:solidFill>
                        </a:rPr>
                        <a:t>Gross Receipts – Concordia and Cotton Valley Convenience Centers</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100" dirty="0">
                          <a:solidFill>
                            <a:schemeClr val="tx1"/>
                          </a:solidFill>
                          <a:latin typeface="+mn-lt"/>
                        </a:rPr>
                        <a:t>2</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100" dirty="0">
                          <a:solidFill>
                            <a:schemeClr val="tx1"/>
                          </a:solidFill>
                          <a:latin typeface="+mn-lt"/>
                        </a:rPr>
                        <a:t>$148,297.35</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100" dirty="0">
                          <a:solidFill>
                            <a:schemeClr val="tx1"/>
                          </a:solidFill>
                          <a:latin typeface="+mn-lt"/>
                        </a:rPr>
                        <a:t>FY 2026</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6563405"/>
                  </a:ext>
                </a:extLst>
              </a:tr>
              <a:tr h="2235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100" dirty="0">
                          <a:solidFill>
                            <a:schemeClr val="tx1"/>
                          </a:solidFill>
                        </a:rPr>
                        <a:t>Gross Receipts - Anguilla Landfill Closure</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100" dirty="0">
                          <a:solidFill>
                            <a:schemeClr val="tx1"/>
                          </a:solidFill>
                          <a:latin typeface="+mn-lt"/>
                        </a:rPr>
                        <a:t>1</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100" dirty="0">
                          <a:solidFill>
                            <a:schemeClr val="tx1"/>
                          </a:solidFill>
                          <a:latin typeface="+mn-lt"/>
                        </a:rPr>
                        <a:t>$600,000</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100" dirty="0">
                          <a:solidFill>
                            <a:schemeClr val="tx1"/>
                          </a:solidFill>
                          <a:latin typeface="+mn-lt"/>
                        </a:rPr>
                        <a:t>FY 2026</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7125693"/>
                  </a:ext>
                </a:extLst>
              </a:tr>
              <a:tr h="2235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100" dirty="0">
                          <a:solidFill>
                            <a:schemeClr val="tx1"/>
                          </a:solidFill>
                        </a:rPr>
                        <a:t>Gross Receipts – LBJ Sewershed Design Project</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100" dirty="0">
                          <a:solidFill>
                            <a:schemeClr val="tx1"/>
                          </a:solidFill>
                          <a:latin typeface="+mn-lt"/>
                        </a:rPr>
                        <a:t>1</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100" dirty="0">
                          <a:solidFill>
                            <a:schemeClr val="tx1"/>
                          </a:solidFill>
                          <a:latin typeface="+mn-lt"/>
                        </a:rPr>
                        <a:t>$345,185</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100" dirty="0">
                          <a:solidFill>
                            <a:schemeClr val="tx1"/>
                          </a:solidFill>
                          <a:latin typeface="+mn-lt"/>
                        </a:rPr>
                        <a:t>FY 2026</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5032543"/>
                  </a:ext>
                </a:extLst>
              </a:tr>
              <a:tr h="2235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100" dirty="0">
                          <a:solidFill>
                            <a:schemeClr val="tx1"/>
                          </a:solidFill>
                        </a:rPr>
                        <a:t>Gross Receipts – C/Sted Sewer System Rehab</a:t>
                      </a:r>
                    </a:p>
                  </a:txBody>
                  <a:tcPr marL="121920"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100" dirty="0">
                          <a:solidFill>
                            <a:schemeClr val="tx1"/>
                          </a:solidFill>
                          <a:latin typeface="+mn-lt"/>
                        </a:rPr>
                        <a:t>1</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100" dirty="0">
                          <a:solidFill>
                            <a:schemeClr val="tx1"/>
                          </a:solidFill>
                          <a:latin typeface="+mn-lt"/>
                        </a:rPr>
                        <a:t>$83,369</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IN" sz="1100" dirty="0">
                          <a:solidFill>
                            <a:schemeClr val="tx1"/>
                          </a:solidFill>
                          <a:latin typeface="+mn-lt"/>
                        </a:rPr>
                        <a:t>FY 2026</a:t>
                      </a:r>
                    </a:p>
                  </a:txBody>
                  <a:tcPr marL="62838" marR="62838"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4881273"/>
                  </a:ext>
                </a:extLst>
              </a:tr>
            </a:tbl>
          </a:graphicData>
        </a:graphic>
      </p:graphicFrame>
      <p:pic>
        <p:nvPicPr>
          <p:cNvPr id="5" name="Picture 4">
            <a:extLst>
              <a:ext uri="{FF2B5EF4-FFF2-40B4-BE49-F238E27FC236}">
                <a16:creationId xmlns:a16="http://schemas.microsoft.com/office/drawing/2014/main" id="{6E7D21AF-212E-6C1B-B2F5-E8EEB08FEB31}"/>
              </a:ext>
            </a:extLst>
          </p:cNvPr>
          <p:cNvPicPr>
            <a:picLocks noChangeAspect="1"/>
          </p:cNvPicPr>
          <p:nvPr/>
        </p:nvPicPr>
        <p:blipFill>
          <a:blip r:embed="rId4"/>
          <a:stretch>
            <a:fillRect/>
          </a:stretch>
        </p:blipFill>
        <p:spPr>
          <a:xfrm>
            <a:off x="572416" y="2214835"/>
            <a:ext cx="11046909" cy="2507705"/>
          </a:xfrm>
          <a:prstGeom prst="rect">
            <a:avLst/>
          </a:prstGeom>
        </p:spPr>
      </p:pic>
      <p:pic>
        <p:nvPicPr>
          <p:cNvPr id="8" name="Picture 7">
            <a:extLst>
              <a:ext uri="{FF2B5EF4-FFF2-40B4-BE49-F238E27FC236}">
                <a16:creationId xmlns:a16="http://schemas.microsoft.com/office/drawing/2014/main" id="{641E8091-835A-0B57-55B0-F81CAA0D2289}"/>
              </a:ext>
            </a:extLst>
          </p:cNvPr>
          <p:cNvPicPr>
            <a:picLocks noChangeAspect="1"/>
          </p:cNvPicPr>
          <p:nvPr/>
        </p:nvPicPr>
        <p:blipFill>
          <a:blip r:embed="rId5"/>
          <a:stretch>
            <a:fillRect/>
          </a:stretch>
        </p:blipFill>
        <p:spPr>
          <a:xfrm>
            <a:off x="593597" y="4631193"/>
            <a:ext cx="11004549" cy="2319361"/>
          </a:xfrm>
          <a:prstGeom prst="rect">
            <a:avLst/>
          </a:prstGeom>
        </p:spPr>
      </p:pic>
    </p:spTree>
    <p:extLst>
      <p:ext uri="{BB962C8B-B14F-4D97-AF65-F5344CB8AC3E}">
        <p14:creationId xmlns:p14="http://schemas.microsoft.com/office/powerpoint/2010/main" val="37053662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202" t="-14587" r="-40936"/>
            </a:stretch>
          </a:blipFill>
        </p:spPr>
        <p:txBody>
          <a:bodyPr/>
          <a:lstStyle/>
          <a:p>
            <a:pPr defTabSz="609630"/>
            <a:r>
              <a:rPr lang="en-US" sz="1200">
                <a:solidFill>
                  <a:prstClr val="black"/>
                </a:solidFill>
                <a:latin typeface="Times New Roman" panose="02020603050405020304" pitchFamily="18" charset="0"/>
                <a:cs typeface="Times New Roman" panose="02020603050405020304" pitchFamily="18" charset="0"/>
              </a:rPr>
              <a:t> </a:t>
            </a:r>
            <a:endParaRPr lang="en-US" sz="1200" dirty="0">
              <a:solidFill>
                <a:prstClr val="black"/>
              </a:solidFill>
              <a:latin typeface="Times New Roman" panose="02020603050405020304" pitchFamily="18" charset="0"/>
              <a:cs typeface="Times New Roman" panose="02020603050405020304" pitchFamily="18" charset="0"/>
            </a:endParaRPr>
          </a:p>
        </p:txBody>
      </p:sp>
      <p:grpSp>
        <p:nvGrpSpPr>
          <p:cNvPr id="3" name="Group 3"/>
          <p:cNvGrpSpPr/>
          <p:nvPr/>
        </p:nvGrpSpPr>
        <p:grpSpPr>
          <a:xfrm>
            <a:off x="5826920" y="5255367"/>
            <a:ext cx="1004569" cy="1106928"/>
            <a:chOff x="0" y="0"/>
            <a:chExt cx="396867" cy="437305"/>
          </a:xfrm>
        </p:grpSpPr>
        <p:sp>
          <p:nvSpPr>
            <p:cNvPr id="4" name="Freeform 4"/>
            <p:cNvSpPr/>
            <p:nvPr/>
          </p:nvSpPr>
          <p:spPr>
            <a:xfrm>
              <a:off x="0" y="0"/>
              <a:ext cx="396867" cy="437305"/>
            </a:xfrm>
            <a:custGeom>
              <a:avLst/>
              <a:gdLst/>
              <a:ahLst/>
              <a:cxnLst/>
              <a:rect l="l" t="t" r="r" b="b"/>
              <a:pathLst>
                <a:path w="396867" h="437305">
                  <a:moveTo>
                    <a:pt x="0" y="0"/>
                  </a:moveTo>
                  <a:lnTo>
                    <a:pt x="396867" y="0"/>
                  </a:lnTo>
                  <a:lnTo>
                    <a:pt x="396867" y="437305"/>
                  </a:lnTo>
                  <a:lnTo>
                    <a:pt x="0" y="437305"/>
                  </a:lnTo>
                  <a:close/>
                </a:path>
              </a:pathLst>
            </a:custGeom>
            <a:solidFill>
              <a:srgbClr val="EFA038"/>
            </a:solid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5" name="TextBox 5"/>
            <p:cNvSpPr txBox="1"/>
            <p:nvPr/>
          </p:nvSpPr>
          <p:spPr>
            <a:xfrm>
              <a:off x="0" y="19050"/>
              <a:ext cx="396867" cy="418255"/>
            </a:xfrm>
            <a:prstGeom prst="rect">
              <a:avLst/>
            </a:prstGeom>
          </p:spPr>
          <p:txBody>
            <a:bodyPr lIns="33867" tIns="33867" rIns="33867" bIns="33867" rtlCol="0" anchor="ctr"/>
            <a:lstStyle/>
            <a:p>
              <a:pPr algn="ctr" defTabSz="609630">
                <a:lnSpc>
                  <a:spcPts val="1246"/>
                </a:lnSpc>
              </a:pPr>
              <a:endParaRPr sz="1200">
                <a:solidFill>
                  <a:prstClr val="black"/>
                </a:solidFill>
                <a:latin typeface="Times New Roman" panose="02020603050405020304" pitchFamily="18" charset="0"/>
                <a:cs typeface="Times New Roman" panose="02020603050405020304" pitchFamily="18" charset="0"/>
              </a:endParaRPr>
            </a:p>
          </p:txBody>
        </p:sp>
      </p:grpSp>
      <p:grpSp>
        <p:nvGrpSpPr>
          <p:cNvPr id="6" name="Group 6"/>
          <p:cNvGrpSpPr/>
          <p:nvPr/>
        </p:nvGrpSpPr>
        <p:grpSpPr>
          <a:xfrm>
            <a:off x="6237113" y="1197166"/>
            <a:ext cx="4923439" cy="4747967"/>
            <a:chOff x="0" y="0"/>
            <a:chExt cx="1945062" cy="1875740"/>
          </a:xfrm>
          <a:solidFill>
            <a:srgbClr val="002060"/>
          </a:solidFill>
        </p:grpSpPr>
        <p:sp>
          <p:nvSpPr>
            <p:cNvPr id="7" name="Freeform 7"/>
            <p:cNvSpPr/>
            <p:nvPr/>
          </p:nvSpPr>
          <p:spPr>
            <a:xfrm>
              <a:off x="0" y="0"/>
              <a:ext cx="1945062" cy="1875740"/>
            </a:xfrm>
            <a:custGeom>
              <a:avLst/>
              <a:gdLst/>
              <a:ahLst/>
              <a:cxnLst/>
              <a:rect l="l" t="t" r="r" b="b"/>
              <a:pathLst>
                <a:path w="1945062" h="1875740">
                  <a:moveTo>
                    <a:pt x="0" y="0"/>
                  </a:moveTo>
                  <a:lnTo>
                    <a:pt x="1945062" y="0"/>
                  </a:lnTo>
                  <a:lnTo>
                    <a:pt x="1945062" y="1875740"/>
                  </a:lnTo>
                  <a:lnTo>
                    <a:pt x="0" y="1875740"/>
                  </a:lnTo>
                  <a:close/>
                </a:path>
              </a:pathLst>
            </a:custGeom>
            <a:gr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0" y="19050"/>
              <a:ext cx="1945062" cy="1856690"/>
            </a:xfrm>
            <a:prstGeom prst="rect">
              <a:avLst/>
            </a:prstGeom>
            <a:grpFill/>
          </p:spPr>
          <p:txBody>
            <a:bodyPr lIns="33867" tIns="33867" rIns="33867" bIns="33867" rtlCol="0" anchor="ctr"/>
            <a:lstStyle/>
            <a:p>
              <a:pPr algn="ctr" defTabSz="609630">
                <a:lnSpc>
                  <a:spcPts val="1246"/>
                </a:lnSpc>
              </a:pPr>
              <a:endParaRPr sz="1200">
                <a:solidFill>
                  <a:prstClr val="black"/>
                </a:solidFill>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rot="-5400000">
            <a:off x="3031963" y="-640035"/>
            <a:ext cx="110879" cy="4127117"/>
            <a:chOff x="0" y="0"/>
            <a:chExt cx="43804" cy="1630466"/>
          </a:xfrm>
        </p:grpSpPr>
        <p:sp>
          <p:nvSpPr>
            <p:cNvPr id="11" name="Freeform 11"/>
            <p:cNvSpPr/>
            <p:nvPr/>
          </p:nvSpPr>
          <p:spPr>
            <a:xfrm>
              <a:off x="0" y="0"/>
              <a:ext cx="43804" cy="1630466"/>
            </a:xfrm>
            <a:custGeom>
              <a:avLst/>
              <a:gdLst/>
              <a:ahLst/>
              <a:cxnLst/>
              <a:rect l="l" t="t" r="r" b="b"/>
              <a:pathLst>
                <a:path w="43804" h="1630466">
                  <a:moveTo>
                    <a:pt x="0" y="0"/>
                  </a:moveTo>
                  <a:lnTo>
                    <a:pt x="43804" y="0"/>
                  </a:lnTo>
                  <a:lnTo>
                    <a:pt x="43804" y="1630466"/>
                  </a:lnTo>
                  <a:lnTo>
                    <a:pt x="0" y="1630466"/>
                  </a:lnTo>
                  <a:close/>
                </a:path>
              </a:pathLst>
            </a:custGeom>
            <a:solidFill>
              <a:srgbClr val="EFA038"/>
            </a:solid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0" y="19050"/>
              <a:ext cx="43804" cy="1611416"/>
            </a:xfrm>
            <a:prstGeom prst="rect">
              <a:avLst/>
            </a:prstGeom>
          </p:spPr>
          <p:txBody>
            <a:bodyPr lIns="33867" tIns="33867" rIns="33867" bIns="33867" rtlCol="0" anchor="ctr"/>
            <a:lstStyle/>
            <a:p>
              <a:pPr algn="ctr" defTabSz="609630">
                <a:lnSpc>
                  <a:spcPts val="1246"/>
                </a:lnSpc>
              </a:pPr>
              <a:endParaRPr sz="1200">
                <a:solidFill>
                  <a:prstClr val="black"/>
                </a:solidFill>
                <a:latin typeface="Times New Roman" panose="02020603050405020304" pitchFamily="18" charset="0"/>
                <a:cs typeface="Times New Roman" panose="02020603050405020304" pitchFamily="18" charset="0"/>
              </a:endParaRPr>
            </a:p>
          </p:txBody>
        </p:sp>
      </p:grpSp>
      <p:sp>
        <p:nvSpPr>
          <p:cNvPr id="13" name="TextBox 13"/>
          <p:cNvSpPr txBox="1"/>
          <p:nvPr/>
        </p:nvSpPr>
        <p:spPr>
          <a:xfrm>
            <a:off x="1072064" y="581173"/>
            <a:ext cx="4403745" cy="728597"/>
          </a:xfrm>
          <a:prstGeom prst="rect">
            <a:avLst/>
          </a:prstGeom>
        </p:spPr>
        <p:txBody>
          <a:bodyPr lIns="0" tIns="0" rIns="0" bIns="0" rtlCol="0" anchor="t">
            <a:spAutoFit/>
          </a:bodyPr>
          <a:lstStyle/>
          <a:p>
            <a:pPr defTabSz="609630">
              <a:lnSpc>
                <a:spcPts val="6160"/>
              </a:lnSpc>
            </a:pPr>
            <a:r>
              <a:rPr lang="en-US" sz="4400" b="1" dirty="0">
                <a:solidFill>
                  <a:srgbClr val="000000"/>
                </a:solidFill>
                <a:latin typeface="Times New Roman" panose="02020603050405020304" pitchFamily="18" charset="0"/>
                <a:ea typeface="Mardoto Heavy"/>
                <a:cs typeface="Times New Roman" panose="02020603050405020304" pitchFamily="18" charset="0"/>
                <a:sym typeface="Mardoto Heavy"/>
              </a:rPr>
              <a:t>Analysis</a:t>
            </a:r>
          </a:p>
        </p:txBody>
      </p:sp>
      <p:sp>
        <p:nvSpPr>
          <p:cNvPr id="14" name="TextBox 14"/>
          <p:cNvSpPr txBox="1"/>
          <p:nvPr/>
        </p:nvSpPr>
        <p:spPr>
          <a:xfrm>
            <a:off x="1023844" y="2874069"/>
            <a:ext cx="4127117" cy="517321"/>
          </a:xfrm>
          <a:prstGeom prst="rect">
            <a:avLst/>
          </a:prstGeom>
        </p:spPr>
        <p:txBody>
          <a:bodyPr lIns="0" tIns="0" rIns="0" bIns="0" rtlCol="0" anchor="t">
            <a:spAutoFit/>
          </a:bodyPr>
          <a:lstStyle/>
          <a:p>
            <a:pPr algn="just" defTabSz="609630">
              <a:lnSpc>
                <a:spcPts val="2146"/>
              </a:lnSpc>
            </a:pPr>
            <a:br>
              <a:rPr lang="en-US" sz="1533">
                <a:solidFill>
                  <a:srgbClr val="000000"/>
                </a:solidFill>
                <a:latin typeface="Times New Roman" panose="02020603050405020304" pitchFamily="18" charset="0"/>
                <a:ea typeface="Clear Sans"/>
                <a:cs typeface="Times New Roman" panose="02020603050405020304" pitchFamily="18" charset="0"/>
                <a:sym typeface="Clear Sans"/>
              </a:rPr>
            </a:br>
            <a:endParaRPr lang="en-US" sz="1533">
              <a:solidFill>
                <a:srgbClr val="000000"/>
              </a:solidFill>
              <a:latin typeface="Times New Roman" panose="02020603050405020304" pitchFamily="18" charset="0"/>
              <a:ea typeface="Clear Sans"/>
              <a:cs typeface="Times New Roman" panose="02020603050405020304" pitchFamily="18" charset="0"/>
              <a:sym typeface="Clear Sans"/>
            </a:endParaRPr>
          </a:p>
        </p:txBody>
      </p:sp>
      <p:grpSp>
        <p:nvGrpSpPr>
          <p:cNvPr id="15" name="Group 15"/>
          <p:cNvGrpSpPr/>
          <p:nvPr/>
        </p:nvGrpSpPr>
        <p:grpSpPr>
          <a:xfrm>
            <a:off x="10702135" y="771273"/>
            <a:ext cx="916833" cy="902211"/>
            <a:chOff x="0" y="0"/>
            <a:chExt cx="362206" cy="356429"/>
          </a:xfrm>
        </p:grpSpPr>
        <p:sp>
          <p:nvSpPr>
            <p:cNvPr id="16" name="Freeform 16"/>
            <p:cNvSpPr/>
            <p:nvPr/>
          </p:nvSpPr>
          <p:spPr>
            <a:xfrm>
              <a:off x="0" y="0"/>
              <a:ext cx="362206" cy="356429"/>
            </a:xfrm>
            <a:custGeom>
              <a:avLst/>
              <a:gdLst/>
              <a:ahLst/>
              <a:cxnLst/>
              <a:rect l="l" t="t" r="r" b="b"/>
              <a:pathLst>
                <a:path w="362206" h="356429">
                  <a:moveTo>
                    <a:pt x="0" y="0"/>
                  </a:moveTo>
                  <a:lnTo>
                    <a:pt x="362206" y="0"/>
                  </a:lnTo>
                  <a:lnTo>
                    <a:pt x="362206" y="356429"/>
                  </a:lnTo>
                  <a:lnTo>
                    <a:pt x="0" y="356429"/>
                  </a:lnTo>
                  <a:close/>
                </a:path>
              </a:pathLst>
            </a:custGeom>
            <a:solidFill>
              <a:srgbClr val="EFA038"/>
            </a:solid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7" name="TextBox 17"/>
            <p:cNvSpPr txBox="1"/>
            <p:nvPr/>
          </p:nvSpPr>
          <p:spPr>
            <a:xfrm>
              <a:off x="0" y="19050"/>
              <a:ext cx="362206" cy="337379"/>
            </a:xfrm>
            <a:prstGeom prst="rect">
              <a:avLst/>
            </a:prstGeom>
          </p:spPr>
          <p:txBody>
            <a:bodyPr lIns="33867" tIns="33867" rIns="33867" bIns="33867" rtlCol="0" anchor="ctr"/>
            <a:lstStyle/>
            <a:p>
              <a:pPr algn="ctr" defTabSz="609630">
                <a:lnSpc>
                  <a:spcPts val="1246"/>
                </a:lnSpc>
              </a:pPr>
              <a:endParaRPr sz="1200">
                <a:solidFill>
                  <a:prstClr val="black"/>
                </a:solidFill>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968B63C2-F845-54B4-4323-69FB39CDDC7E}"/>
              </a:ext>
            </a:extLst>
          </p:cNvPr>
          <p:cNvPicPr>
            <a:picLocks noChangeAspect="1"/>
          </p:cNvPicPr>
          <p:nvPr/>
        </p:nvPicPr>
        <p:blipFill>
          <a:blip r:embed="rId4"/>
          <a:stretch>
            <a:fillRect/>
          </a:stretch>
        </p:blipFill>
        <p:spPr>
          <a:xfrm>
            <a:off x="1023844" y="1729228"/>
            <a:ext cx="9552232" cy="4633067"/>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700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r="-61138" b="-14587"/>
            </a:stretch>
          </a:blipFill>
        </p:spPr>
        <p:txBody>
          <a:bodyPr/>
          <a:lstStyle/>
          <a:p>
            <a:pPr defTabSz="609630"/>
            <a:endParaRPr lang="en-US" sz="1200" dirty="0">
              <a:solidFill>
                <a:prstClr val="black"/>
              </a:solidFill>
              <a:latin typeface="Times New Roman" panose="02020603050405020304" pitchFamily="18" charset="0"/>
              <a:cs typeface="Times New Roman" panose="02020603050405020304" pitchFamily="18" charset="0"/>
            </a:endParaRPr>
          </a:p>
        </p:txBody>
      </p:sp>
      <p:sp>
        <p:nvSpPr>
          <p:cNvPr id="3" name="TextBox 3"/>
          <p:cNvSpPr txBox="1"/>
          <p:nvPr/>
        </p:nvSpPr>
        <p:spPr>
          <a:xfrm>
            <a:off x="1603357" y="681876"/>
            <a:ext cx="8985287" cy="642035"/>
          </a:xfrm>
          <a:prstGeom prst="rect">
            <a:avLst/>
          </a:prstGeom>
        </p:spPr>
        <p:txBody>
          <a:bodyPr lIns="0" tIns="0" rIns="0" bIns="0" rtlCol="0" anchor="t">
            <a:spAutoFit/>
          </a:bodyPr>
          <a:lstStyle/>
          <a:p>
            <a:pPr algn="ctr" defTabSz="609630">
              <a:lnSpc>
                <a:spcPts val="5280"/>
              </a:lnSpc>
              <a:spcBef>
                <a:spcPct val="0"/>
              </a:spcBef>
            </a:pPr>
            <a:r>
              <a:rPr lang="en-US" sz="4400" b="1">
                <a:solidFill>
                  <a:srgbClr val="000000"/>
                </a:solidFill>
                <a:latin typeface="Times New Roman" panose="02020603050405020304" pitchFamily="18" charset="0"/>
                <a:ea typeface="Mardoto Heavy"/>
                <a:cs typeface="Times New Roman" panose="02020603050405020304" pitchFamily="18" charset="0"/>
                <a:sym typeface="Mardoto Heavy"/>
              </a:rPr>
              <a:t>Objectives</a:t>
            </a:r>
          </a:p>
        </p:txBody>
      </p:sp>
      <p:sp>
        <p:nvSpPr>
          <p:cNvPr id="4" name="TextBox 4"/>
          <p:cNvSpPr txBox="1"/>
          <p:nvPr/>
        </p:nvSpPr>
        <p:spPr>
          <a:xfrm>
            <a:off x="2422453" y="2097992"/>
            <a:ext cx="3448116" cy="345094"/>
          </a:xfrm>
          <a:prstGeom prst="rect">
            <a:avLst/>
          </a:prstGeom>
        </p:spPr>
        <p:txBody>
          <a:bodyPr lIns="0" tIns="0" rIns="0" bIns="0" rtlCol="0" anchor="t">
            <a:spAutoFit/>
          </a:bodyPr>
          <a:lstStyle/>
          <a:p>
            <a:pPr algn="ctr" defTabSz="609630">
              <a:lnSpc>
                <a:spcPts val="2860"/>
              </a:lnSpc>
              <a:spcBef>
                <a:spcPct val="0"/>
              </a:spcBef>
            </a:pPr>
            <a:r>
              <a:rPr lang="en-US" sz="2200" b="1">
                <a:solidFill>
                  <a:srgbClr val="000000"/>
                </a:solidFill>
                <a:latin typeface="Times New Roman" panose="02020603050405020304" pitchFamily="18" charset="0"/>
                <a:ea typeface="Aileron Bold"/>
                <a:cs typeface="Times New Roman" panose="02020603050405020304" pitchFamily="18" charset="0"/>
                <a:sym typeface="Aileron Bold"/>
              </a:rPr>
              <a:t>Objective 1. </a:t>
            </a:r>
          </a:p>
        </p:txBody>
      </p:sp>
      <p:sp>
        <p:nvSpPr>
          <p:cNvPr id="6" name="AutoShape 6"/>
          <p:cNvSpPr/>
          <p:nvPr/>
        </p:nvSpPr>
        <p:spPr>
          <a:xfrm>
            <a:off x="2422453" y="2579497"/>
            <a:ext cx="3448116" cy="0"/>
          </a:xfrm>
          <a:prstGeom prst="line">
            <a:avLst/>
          </a:prstGeom>
          <a:ln w="114300" cap="flat">
            <a:solidFill>
              <a:srgbClr val="EFA038"/>
            </a:solidFill>
            <a:prstDash val="solid"/>
            <a:headEnd type="none" w="sm" len="sm"/>
            <a:tailEnd type="none" w="sm" len="sm"/>
          </a:ln>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6283259" y="2097992"/>
            <a:ext cx="3494579" cy="345094"/>
          </a:xfrm>
          <a:prstGeom prst="rect">
            <a:avLst/>
          </a:prstGeom>
        </p:spPr>
        <p:txBody>
          <a:bodyPr lIns="0" tIns="0" rIns="0" bIns="0" rtlCol="0" anchor="t">
            <a:spAutoFit/>
          </a:bodyPr>
          <a:lstStyle/>
          <a:p>
            <a:pPr algn="ctr" defTabSz="609630">
              <a:lnSpc>
                <a:spcPts val="2860"/>
              </a:lnSpc>
              <a:spcBef>
                <a:spcPct val="0"/>
              </a:spcBef>
            </a:pPr>
            <a:r>
              <a:rPr lang="en-US" sz="2200" b="1">
                <a:solidFill>
                  <a:srgbClr val="000000"/>
                </a:solidFill>
                <a:latin typeface="Times New Roman" panose="02020603050405020304" pitchFamily="18" charset="0"/>
                <a:ea typeface="Aileron Bold"/>
                <a:cs typeface="Times New Roman" panose="02020603050405020304" pitchFamily="18" charset="0"/>
                <a:sym typeface="Aileron Bold"/>
              </a:rPr>
              <a:t>Objective 2.	</a:t>
            </a:r>
          </a:p>
        </p:txBody>
      </p:sp>
      <p:sp>
        <p:nvSpPr>
          <p:cNvPr id="9" name="AutoShape 9"/>
          <p:cNvSpPr/>
          <p:nvPr/>
        </p:nvSpPr>
        <p:spPr>
          <a:xfrm>
            <a:off x="6283259" y="2579497"/>
            <a:ext cx="3494579" cy="0"/>
          </a:xfrm>
          <a:prstGeom prst="line">
            <a:avLst/>
          </a:prstGeom>
          <a:ln w="114300" cap="flat">
            <a:solidFill>
              <a:srgbClr val="EFA038"/>
            </a:solidFill>
            <a:prstDash val="solid"/>
            <a:headEnd type="none" w="sm" len="sm"/>
            <a:tailEnd type="none" w="sm" len="sm"/>
          </a:ln>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0" name="TextBox 10"/>
          <p:cNvSpPr txBox="1"/>
          <p:nvPr/>
        </p:nvSpPr>
        <p:spPr>
          <a:xfrm>
            <a:off x="2422453" y="4117467"/>
            <a:ext cx="3448116" cy="345094"/>
          </a:xfrm>
          <a:prstGeom prst="rect">
            <a:avLst/>
          </a:prstGeom>
        </p:spPr>
        <p:txBody>
          <a:bodyPr wrap="square" lIns="0" tIns="0" rIns="0" bIns="0" rtlCol="0" anchor="t">
            <a:spAutoFit/>
          </a:bodyPr>
          <a:lstStyle/>
          <a:p>
            <a:pPr algn="ctr" defTabSz="609630">
              <a:lnSpc>
                <a:spcPts val="2860"/>
              </a:lnSpc>
              <a:spcBef>
                <a:spcPct val="0"/>
              </a:spcBef>
            </a:pPr>
            <a:r>
              <a:rPr lang="en-US" sz="2200" b="1" dirty="0">
                <a:solidFill>
                  <a:srgbClr val="000000"/>
                </a:solidFill>
                <a:latin typeface="Times New Roman" panose="02020603050405020304" pitchFamily="18" charset="0"/>
                <a:ea typeface="Aileron Bold"/>
                <a:cs typeface="Times New Roman" panose="02020603050405020304" pitchFamily="18" charset="0"/>
                <a:sym typeface="Aileron Bold"/>
              </a:rPr>
              <a:t>Objective 3.	</a:t>
            </a:r>
          </a:p>
        </p:txBody>
      </p:sp>
      <p:sp>
        <p:nvSpPr>
          <p:cNvPr id="12" name="AutoShape 12"/>
          <p:cNvSpPr/>
          <p:nvPr/>
        </p:nvSpPr>
        <p:spPr>
          <a:xfrm>
            <a:off x="2422453" y="4598971"/>
            <a:ext cx="3448116" cy="0"/>
          </a:xfrm>
          <a:prstGeom prst="line">
            <a:avLst/>
          </a:prstGeom>
          <a:ln w="114300" cap="flat">
            <a:solidFill>
              <a:srgbClr val="EFA038"/>
            </a:solidFill>
            <a:prstDash val="solid"/>
            <a:headEnd type="none" w="sm" len="sm"/>
            <a:tailEnd type="none" w="sm" len="sm"/>
          </a:ln>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0CBD73E-F779-6C86-7C56-234EDEBFF4EE}"/>
              </a:ext>
            </a:extLst>
          </p:cNvPr>
          <p:cNvSpPr txBox="1"/>
          <p:nvPr/>
        </p:nvSpPr>
        <p:spPr>
          <a:xfrm>
            <a:off x="2511188" y="2820537"/>
            <a:ext cx="3359381" cy="1117935"/>
          </a:xfrm>
          <a:prstGeom prst="rect">
            <a:avLst/>
          </a:prstGeom>
          <a:noFill/>
        </p:spPr>
        <p:txBody>
          <a:bodyPr wrap="square" rtlCol="0">
            <a:spAutoFit/>
          </a:bodyPr>
          <a:lstStyle/>
          <a:p>
            <a:pPr defTabSz="609630"/>
            <a:r>
              <a:rPr lang="en-US" sz="1333" dirty="0">
                <a:solidFill>
                  <a:prstClr val="black"/>
                </a:solidFill>
                <a:latin typeface="Times New Roman" panose="02020603050405020304" pitchFamily="18" charset="0"/>
                <a:cs typeface="Times New Roman" panose="02020603050405020304" pitchFamily="18" charset="0"/>
              </a:rPr>
              <a:t>VIWMA established and staffed a Director of Grants position and added four dedicated team members to strengthen the department’s capacity to manage and administer more than $100 million in grant funding annually.</a:t>
            </a:r>
          </a:p>
        </p:txBody>
      </p:sp>
      <p:sp>
        <p:nvSpPr>
          <p:cNvPr id="8" name="TextBox 7">
            <a:extLst>
              <a:ext uri="{FF2B5EF4-FFF2-40B4-BE49-F238E27FC236}">
                <a16:creationId xmlns:a16="http://schemas.microsoft.com/office/drawing/2014/main" id="{47BCFA7D-10D9-6C4B-3DF0-AD7E20DF06F2}"/>
              </a:ext>
            </a:extLst>
          </p:cNvPr>
          <p:cNvSpPr txBox="1"/>
          <p:nvPr/>
        </p:nvSpPr>
        <p:spPr>
          <a:xfrm>
            <a:off x="6283258" y="2621078"/>
            <a:ext cx="3286193" cy="1528175"/>
          </a:xfrm>
          <a:prstGeom prst="rect">
            <a:avLst/>
          </a:prstGeom>
          <a:noFill/>
        </p:spPr>
        <p:txBody>
          <a:bodyPr wrap="square" rtlCol="0">
            <a:spAutoFit/>
          </a:bodyPr>
          <a:lstStyle/>
          <a:p>
            <a:pPr algn="just" defTabSz="609630"/>
            <a:r>
              <a:rPr lang="en-US" sz="1333" dirty="0">
                <a:solidFill>
                  <a:prstClr val="black"/>
                </a:solidFill>
                <a:latin typeface="Times New Roman" panose="02020603050405020304" pitchFamily="18" charset="0"/>
                <a:cs typeface="Times New Roman" panose="02020603050405020304" pitchFamily="18" charset="0"/>
              </a:rPr>
              <a:t>The Authority has initiated the Wastewater Optimization Program, a strategic initiative that provides a structured roadmap for enhancing the reliability, sustainability, and performance of the Territory’s wastewater infrastructure through the effective use of FEMA prudent replacement funds</a:t>
            </a:r>
            <a:r>
              <a:rPr lang="en-US" sz="1200" dirty="0">
                <a:solidFill>
                  <a:prstClr val="black"/>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51081075-52FD-0AAE-9F27-7AD88FBF9592}"/>
              </a:ext>
            </a:extLst>
          </p:cNvPr>
          <p:cNvSpPr txBox="1"/>
          <p:nvPr/>
        </p:nvSpPr>
        <p:spPr>
          <a:xfrm>
            <a:off x="2422453" y="4738631"/>
            <a:ext cx="3673547" cy="1117935"/>
          </a:xfrm>
          <a:prstGeom prst="rect">
            <a:avLst/>
          </a:prstGeom>
          <a:noFill/>
        </p:spPr>
        <p:txBody>
          <a:bodyPr wrap="square" rtlCol="0">
            <a:spAutoFit/>
          </a:bodyPr>
          <a:lstStyle/>
          <a:p>
            <a:pPr algn="just" defTabSz="609630"/>
            <a:r>
              <a:rPr lang="en-US" sz="1333" dirty="0">
                <a:solidFill>
                  <a:prstClr val="black"/>
                </a:solidFill>
                <a:latin typeface="Times New Roman" panose="02020603050405020304" pitchFamily="18" charset="0"/>
                <a:cs typeface="Times New Roman" panose="02020603050405020304" pitchFamily="18" charset="0"/>
              </a:rPr>
              <a:t>VIWMA remains committed to advancing critical solid waste management initiatives, ensuring full compliance with environmental regulations while strengthening and modernizing waste disposal infrastructure throughout the U.S. Virgin Islands.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151632" y="2487105"/>
            <a:ext cx="9888736" cy="2539157"/>
          </a:xfrm>
          <a:prstGeom prst="rect">
            <a:avLst/>
          </a:prstGeom>
        </p:spPr>
        <p:txBody>
          <a:bodyPr lIns="0" tIns="0" rIns="0" bIns="0" rtlCol="0" anchor="t">
            <a:spAutoFit/>
          </a:bodyPr>
          <a:lstStyle/>
          <a:p>
            <a:pPr algn="ctr" defTabSz="609630">
              <a:lnSpc>
                <a:spcPts val="9865"/>
              </a:lnSpc>
            </a:pPr>
            <a:r>
              <a:rPr lang="en-US" sz="10067" b="1" spc="1057">
                <a:solidFill>
                  <a:srgbClr val="000000"/>
                </a:solidFill>
                <a:latin typeface="Times New Roman" panose="02020603050405020304" pitchFamily="18" charset="0"/>
                <a:ea typeface="Mardoto Heavy"/>
                <a:cs typeface="Times New Roman" panose="02020603050405020304" pitchFamily="18" charset="0"/>
                <a:sym typeface="Mardoto Heavy"/>
              </a:rPr>
              <a:t>THANK</a:t>
            </a:r>
          </a:p>
          <a:p>
            <a:pPr algn="ctr" defTabSz="609630">
              <a:lnSpc>
                <a:spcPts val="9865"/>
              </a:lnSpc>
            </a:pPr>
            <a:r>
              <a:rPr lang="en-US" sz="10067" b="1" spc="1057">
                <a:solidFill>
                  <a:srgbClr val="000000"/>
                </a:solidFill>
                <a:latin typeface="Times New Roman" panose="02020603050405020304" pitchFamily="18" charset="0"/>
                <a:ea typeface="Mardoto Heavy"/>
                <a:cs typeface="Times New Roman" panose="02020603050405020304" pitchFamily="18" charset="0"/>
                <a:sym typeface="Mardoto Heavy"/>
              </a:rPr>
              <a:t>YOU</a:t>
            </a:r>
          </a:p>
        </p:txBody>
      </p:sp>
      <p:grpSp>
        <p:nvGrpSpPr>
          <p:cNvPr id="5" name="Group 5"/>
          <p:cNvGrpSpPr/>
          <p:nvPr/>
        </p:nvGrpSpPr>
        <p:grpSpPr>
          <a:xfrm rot="5400000">
            <a:off x="-423955" y="788807"/>
            <a:ext cx="2572117" cy="1286059"/>
            <a:chOff x="0" y="0"/>
            <a:chExt cx="812800" cy="406400"/>
          </a:xfrm>
        </p:grpSpPr>
        <p:sp>
          <p:nvSpPr>
            <p:cNvPr id="6" name="Freeform 6"/>
            <p:cNvSpPr/>
            <p:nvPr/>
          </p:nvSpPr>
          <p:spPr>
            <a:xfrm>
              <a:off x="0" y="0"/>
              <a:ext cx="812800" cy="406400"/>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EFA038"/>
            </a:solidFill>
          </p:spPr>
          <p:txBody>
            <a:bodyPr/>
            <a:lstStyle/>
            <a:p>
              <a:pPr defTabSz="609630"/>
              <a:endParaRPr lang="en-US" sz="1200">
                <a:solidFill>
                  <a:prstClr val="black"/>
                </a:solidFill>
                <a:latin typeface="Calibri"/>
              </a:endParaRPr>
            </a:p>
          </p:txBody>
        </p:sp>
        <p:sp>
          <p:nvSpPr>
            <p:cNvPr id="7" name="TextBox 7"/>
            <p:cNvSpPr txBox="1"/>
            <p:nvPr/>
          </p:nvSpPr>
          <p:spPr>
            <a:xfrm>
              <a:off x="203200" y="120650"/>
              <a:ext cx="406400" cy="285750"/>
            </a:xfrm>
            <a:prstGeom prst="rect">
              <a:avLst/>
            </a:prstGeom>
          </p:spPr>
          <p:txBody>
            <a:bodyPr lIns="33867" tIns="33867" rIns="33867" bIns="33867" rtlCol="0" anchor="ctr"/>
            <a:lstStyle/>
            <a:p>
              <a:pPr algn="ctr" defTabSz="609630">
                <a:lnSpc>
                  <a:spcPts val="1246"/>
                </a:lnSpc>
              </a:pPr>
              <a:endParaRPr sz="1200">
                <a:solidFill>
                  <a:prstClr val="black"/>
                </a:solidFill>
                <a:latin typeface="Calibri"/>
              </a:endParaRPr>
            </a:p>
          </p:txBody>
        </p:sp>
      </p:grpSp>
      <p:sp>
        <p:nvSpPr>
          <p:cNvPr id="9" name="Freeform 9"/>
          <p:cNvSpPr/>
          <p:nvPr/>
        </p:nvSpPr>
        <p:spPr>
          <a:xfrm rot="16200000">
            <a:off x="10061386" y="4828180"/>
            <a:ext cx="2548721" cy="1274361"/>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002060"/>
          </a:solidFill>
        </p:spPr>
        <p:txBody>
          <a:bodyPr/>
          <a:lstStyle/>
          <a:p>
            <a:pPr defTabSz="609630"/>
            <a:endParaRPr lang="en-US" sz="1200">
              <a:solidFill>
                <a:prstClr val="black"/>
              </a:solidFill>
              <a:latin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rgbClr val="002060"/>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2" name="Group 2"/>
          <p:cNvGrpSpPr/>
          <p:nvPr/>
        </p:nvGrpSpPr>
        <p:grpSpPr>
          <a:xfrm>
            <a:off x="3529494" y="4532955"/>
            <a:ext cx="8040504" cy="1630400"/>
            <a:chOff x="0" y="0"/>
            <a:chExt cx="3139862" cy="628945"/>
          </a:xfrm>
          <a:solidFill>
            <a:srgbClr val="EAB200"/>
          </a:solidFill>
        </p:grpSpPr>
        <p:sp>
          <p:nvSpPr>
            <p:cNvPr id="3" name="Freeform 3"/>
            <p:cNvSpPr/>
            <p:nvPr/>
          </p:nvSpPr>
          <p:spPr>
            <a:xfrm>
              <a:off x="0" y="0"/>
              <a:ext cx="3139862" cy="628945"/>
            </a:xfrm>
            <a:custGeom>
              <a:avLst/>
              <a:gdLst/>
              <a:ahLst/>
              <a:cxnLst/>
              <a:rect l="l" t="t" r="r" b="b"/>
              <a:pathLst>
                <a:path w="3139862" h="628945">
                  <a:moveTo>
                    <a:pt x="0" y="0"/>
                  </a:moveTo>
                  <a:lnTo>
                    <a:pt x="3139862" y="0"/>
                  </a:lnTo>
                  <a:lnTo>
                    <a:pt x="3139862" y="628945"/>
                  </a:lnTo>
                  <a:lnTo>
                    <a:pt x="0" y="628945"/>
                  </a:lnTo>
                  <a:close/>
                </a:path>
              </a:pathLst>
            </a:custGeom>
            <a:grpFill/>
          </p:spPr>
          <p:txBody>
            <a:bodyPr/>
            <a:lstStyle/>
            <a:p>
              <a:pPr defTabSz="609630"/>
              <a:endParaRPr lang="en-US" sz="1200">
                <a:solidFill>
                  <a:prstClr val="black"/>
                </a:solidFill>
                <a:latin typeface="Calibri"/>
              </a:endParaRPr>
            </a:p>
          </p:txBody>
        </p:sp>
        <p:sp>
          <p:nvSpPr>
            <p:cNvPr id="4" name="TextBox 4"/>
            <p:cNvSpPr txBox="1"/>
            <p:nvPr/>
          </p:nvSpPr>
          <p:spPr>
            <a:xfrm>
              <a:off x="0" y="-38100"/>
              <a:ext cx="3139862" cy="667045"/>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TextBox 9"/>
          <p:cNvSpPr txBox="1"/>
          <p:nvPr/>
        </p:nvSpPr>
        <p:spPr>
          <a:xfrm>
            <a:off x="948822" y="5685790"/>
            <a:ext cx="2316520" cy="205184"/>
          </a:xfrm>
          <a:prstGeom prst="rect">
            <a:avLst/>
          </a:prstGeom>
        </p:spPr>
        <p:txBody>
          <a:bodyPr lIns="0" tIns="0" rIns="0" bIns="0" rtlCol="0" anchor="t">
            <a:spAutoFit/>
          </a:bodyPr>
          <a:lstStyle/>
          <a:p>
            <a:pPr algn="just" defTabSz="609630">
              <a:lnSpc>
                <a:spcPts val="1613"/>
              </a:lnSpc>
            </a:pPr>
            <a:r>
              <a:rPr lang="en-US" sz="1466" b="1" spc="208">
                <a:solidFill>
                  <a:prstClr val="white"/>
                </a:solidFill>
                <a:latin typeface="Clear Sans Medium"/>
                <a:ea typeface="Clear Sans Medium"/>
                <a:cs typeface="Clear Sans Medium"/>
                <a:sym typeface="Clear Sans Medium"/>
              </a:rPr>
              <a:t>MARCH 20, 2026</a:t>
            </a:r>
          </a:p>
        </p:txBody>
      </p:sp>
      <p:sp>
        <p:nvSpPr>
          <p:cNvPr id="11" name="Freeform 11"/>
          <p:cNvSpPr/>
          <p:nvPr/>
        </p:nvSpPr>
        <p:spPr>
          <a:xfrm rot="5400000">
            <a:off x="-1608897" y="3853391"/>
            <a:ext cx="4587134" cy="1422085"/>
          </a:xfrm>
          <a:custGeom>
            <a:avLst/>
            <a:gdLst/>
            <a:ahLst/>
            <a:cxnLst/>
            <a:rect l="l" t="t" r="r" b="b"/>
            <a:pathLst>
              <a:path w="812800" h="406400">
                <a:moveTo>
                  <a:pt x="406400" y="0"/>
                </a:moveTo>
                <a:lnTo>
                  <a:pt x="0" y="406400"/>
                </a:lnTo>
                <a:lnTo>
                  <a:pt x="203200" y="406400"/>
                </a:lnTo>
                <a:lnTo>
                  <a:pt x="203200" y="406400"/>
                </a:lnTo>
                <a:lnTo>
                  <a:pt x="609600" y="406400"/>
                </a:lnTo>
                <a:lnTo>
                  <a:pt x="609600" y="406400"/>
                </a:lnTo>
                <a:lnTo>
                  <a:pt x="812800" y="406400"/>
                </a:lnTo>
                <a:lnTo>
                  <a:pt x="406400" y="0"/>
                </a:lnTo>
                <a:close/>
              </a:path>
            </a:pathLst>
          </a:custGeom>
          <a:solidFill>
            <a:srgbClr val="EAB200"/>
          </a:solidFill>
        </p:spPr>
        <p:txBody>
          <a:bodyPr/>
          <a:lstStyle/>
          <a:p>
            <a:pPr defTabSz="609630"/>
            <a:endParaRPr lang="en-US" sz="1200">
              <a:solidFill>
                <a:prstClr val="black"/>
              </a:solidFill>
              <a:latin typeface="Calibri"/>
            </a:endParaRPr>
          </a:p>
        </p:txBody>
      </p:sp>
      <p:sp>
        <p:nvSpPr>
          <p:cNvPr id="17" name="TextBox 17"/>
          <p:cNvSpPr txBox="1"/>
          <p:nvPr/>
        </p:nvSpPr>
        <p:spPr>
          <a:xfrm>
            <a:off x="2781027" y="3276831"/>
            <a:ext cx="8842679" cy="1282402"/>
          </a:xfrm>
          <a:prstGeom prst="rect">
            <a:avLst/>
          </a:prstGeom>
        </p:spPr>
        <p:txBody>
          <a:bodyPr wrap="square" lIns="0" tIns="0" rIns="0" bIns="0" rtlCol="0" anchor="t">
            <a:spAutoFit/>
          </a:bodyPr>
          <a:lstStyle/>
          <a:p>
            <a:pPr algn="r" defTabSz="609630">
              <a:lnSpc>
                <a:spcPts val="10042"/>
              </a:lnSpc>
            </a:pPr>
            <a:r>
              <a:rPr lang="en-US" sz="9129" b="1" spc="292">
                <a:solidFill>
                  <a:prstClr val="white"/>
                </a:solidFill>
                <a:latin typeface="Public Sans Bold"/>
                <a:ea typeface="Public Sans Bold"/>
                <a:cs typeface="Times New Roman" panose="02020603050405020304" pitchFamily="18" charset="0"/>
                <a:sym typeface="Public Sans Bold"/>
              </a:rPr>
              <a:t>2026 SPRING</a:t>
            </a:r>
          </a:p>
        </p:txBody>
      </p:sp>
      <p:sp>
        <p:nvSpPr>
          <p:cNvPr id="18" name="TextBox 18"/>
          <p:cNvSpPr txBox="1"/>
          <p:nvPr/>
        </p:nvSpPr>
        <p:spPr>
          <a:xfrm>
            <a:off x="3556257" y="4711613"/>
            <a:ext cx="6048412" cy="1272080"/>
          </a:xfrm>
          <a:prstGeom prst="rect">
            <a:avLst/>
          </a:prstGeom>
          <a:solidFill>
            <a:srgbClr val="EAB200"/>
          </a:solidFill>
        </p:spPr>
        <p:txBody>
          <a:bodyPr wrap="square" lIns="0" tIns="0" rIns="0" bIns="0" rtlCol="0" anchor="t">
            <a:spAutoFit/>
          </a:bodyPr>
          <a:lstStyle/>
          <a:p>
            <a:pPr algn="ctr" defTabSz="609630">
              <a:lnSpc>
                <a:spcPts val="5207"/>
              </a:lnSpc>
            </a:pPr>
            <a:r>
              <a:rPr lang="en-US" sz="3600" b="1" spc="151">
                <a:solidFill>
                  <a:srgbClr val="FFFFFF"/>
                </a:solidFill>
                <a:latin typeface="Public Sans Bold"/>
                <a:ea typeface="Public Sans Bold"/>
                <a:cs typeface="Public Sans Bold"/>
                <a:sym typeface="Public Sans Bold"/>
              </a:rPr>
              <a:t>REVENUE ESTIMATING CONFERENCE</a:t>
            </a:r>
          </a:p>
        </p:txBody>
      </p:sp>
      <p:sp>
        <p:nvSpPr>
          <p:cNvPr id="5" name="Rectangle 1">
            <a:extLst>
              <a:ext uri="{FF2B5EF4-FFF2-40B4-BE49-F238E27FC236}">
                <a16:creationId xmlns:a16="http://schemas.microsoft.com/office/drawing/2014/main" id="{2B38B87E-F087-4EA4-865D-B4579EB86EB6}"/>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pic>
        <p:nvPicPr>
          <p:cNvPr id="25" name="Picture 24" descr="A blue circle with a gold eagle and arrows&#10;&#10;AI-generated content may be incorrect.">
            <a:extLst>
              <a:ext uri="{FF2B5EF4-FFF2-40B4-BE49-F238E27FC236}">
                <a16:creationId xmlns:a16="http://schemas.microsoft.com/office/drawing/2014/main" id="{60BBC921-216B-5593-D42A-8FE3BF4DA96D}"/>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10482404" y="22405"/>
            <a:ext cx="1709596" cy="1709596"/>
          </a:xfrm>
          <a:prstGeom prst="rect">
            <a:avLst/>
          </a:prstGeom>
        </p:spPr>
      </p:pic>
      <p:sp>
        <p:nvSpPr>
          <p:cNvPr id="26" name="TextBox 25">
            <a:extLst>
              <a:ext uri="{FF2B5EF4-FFF2-40B4-BE49-F238E27FC236}">
                <a16:creationId xmlns:a16="http://schemas.microsoft.com/office/drawing/2014/main" id="{6BA6EF1D-7A97-CC2D-B904-D5938F3501A3}"/>
              </a:ext>
            </a:extLst>
          </p:cNvPr>
          <p:cNvSpPr txBox="1"/>
          <p:nvPr/>
        </p:nvSpPr>
        <p:spPr>
          <a:xfrm>
            <a:off x="10096798" y="4516588"/>
            <a:ext cx="1473200" cy="276999"/>
          </a:xfrm>
          <a:prstGeom prst="rect">
            <a:avLst/>
          </a:prstGeom>
          <a:noFill/>
        </p:spPr>
        <p:txBody>
          <a:bodyPr wrap="square" rtlCol="0">
            <a:spAutoFit/>
          </a:bodyPr>
          <a:lstStyle/>
          <a:p>
            <a:pPr defTabSz="609630"/>
            <a:r>
              <a:rPr lang="en-US" sz="1200">
                <a:solidFill>
                  <a:prstClr val="black"/>
                </a:solidFill>
                <a:latin typeface="Calibri"/>
              </a:rPr>
              <a:t> </a:t>
            </a:r>
          </a:p>
        </p:txBody>
      </p:sp>
      <p:pic>
        <p:nvPicPr>
          <p:cNvPr id="6" name="Picture 5" descr="GOVERNMENT OF THE UNITED IN PRIDE AND HOPE ED STATES VIRGIN ISLANDS&#10;&#10;AI-generated content may be incorrect.">
            <a:extLst>
              <a:ext uri="{FF2B5EF4-FFF2-40B4-BE49-F238E27FC236}">
                <a16:creationId xmlns:a16="http://schemas.microsoft.com/office/drawing/2014/main" id="{48BAA6D0-63F4-E73F-EFE0-42BBEBF2FB47}"/>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1587" y="28156"/>
            <a:ext cx="1725181" cy="1732001"/>
          </a:xfrm>
          <a:prstGeom prst="rect">
            <a:avLst/>
          </a:prstGeom>
        </p:spPr>
      </p:pic>
    </p:spTree>
    <p:extLst>
      <p:ext uri="{BB962C8B-B14F-4D97-AF65-F5344CB8AC3E}">
        <p14:creationId xmlns:p14="http://schemas.microsoft.com/office/powerpoint/2010/main" val="36085633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endParaRPr lang="en-US" sz="1200"/>
          </a:p>
        </p:txBody>
      </p:sp>
      <p:grpSp>
        <p:nvGrpSpPr>
          <p:cNvPr id="3" name="Group 3"/>
          <p:cNvGrpSpPr/>
          <p:nvPr/>
        </p:nvGrpSpPr>
        <p:grpSpPr>
          <a:xfrm>
            <a:off x="0" y="-76654"/>
            <a:ext cx="12192000" cy="1808011"/>
            <a:chOff x="0" y="-38100"/>
            <a:chExt cx="5439065" cy="898667"/>
          </a:xfrm>
          <a:solidFill>
            <a:srgbClr val="002060"/>
          </a:solidFill>
        </p:grpSpPr>
        <p:sp>
          <p:nvSpPr>
            <p:cNvPr id="4" name="Freeform 4"/>
            <p:cNvSpPr/>
            <p:nvPr/>
          </p:nvSpPr>
          <p:spPr>
            <a:xfrm>
              <a:off x="0" y="0"/>
              <a:ext cx="5439065" cy="860567"/>
            </a:xfrm>
            <a:custGeom>
              <a:avLst/>
              <a:gdLst/>
              <a:ahLst/>
              <a:cxnLst/>
              <a:rect l="l" t="t" r="r" b="b"/>
              <a:pathLst>
                <a:path w="5439065" h="860567">
                  <a:moveTo>
                    <a:pt x="0" y="0"/>
                  </a:moveTo>
                  <a:lnTo>
                    <a:pt x="5439065" y="0"/>
                  </a:lnTo>
                  <a:lnTo>
                    <a:pt x="5439065" y="860567"/>
                  </a:lnTo>
                  <a:lnTo>
                    <a:pt x="0" y="860567"/>
                  </a:lnTo>
                  <a:close/>
                </a:path>
              </a:pathLst>
            </a:custGeom>
            <a:grpFill/>
          </p:spPr>
          <p:txBody>
            <a:bodyPr/>
            <a:lstStyle/>
            <a:p>
              <a:endParaRPr lang="en-US" sz="1200"/>
            </a:p>
          </p:txBody>
        </p:sp>
        <p:sp>
          <p:nvSpPr>
            <p:cNvPr id="5" name="TextBox 5"/>
            <p:cNvSpPr txBox="1"/>
            <p:nvPr/>
          </p:nvSpPr>
          <p:spPr>
            <a:xfrm>
              <a:off x="0" y="-38100"/>
              <a:ext cx="5439065" cy="898667"/>
            </a:xfrm>
            <a:prstGeom prst="rect">
              <a:avLst/>
            </a:prstGeom>
            <a:grpFill/>
          </p:spPr>
          <p:txBody>
            <a:bodyPr lIns="33867" tIns="33867" rIns="33867" bIns="33867" rtlCol="0" anchor="ctr"/>
            <a:lstStyle/>
            <a:p>
              <a:pPr algn="ctr">
                <a:lnSpc>
                  <a:spcPts val="1773"/>
                </a:lnSpc>
              </a:pPr>
              <a:endParaRPr sz="1200"/>
            </a:p>
          </p:txBody>
        </p:sp>
      </p:grpSp>
      <p:grpSp>
        <p:nvGrpSpPr>
          <p:cNvPr id="6" name="Group 6"/>
          <p:cNvGrpSpPr/>
          <p:nvPr/>
        </p:nvGrpSpPr>
        <p:grpSpPr>
          <a:xfrm>
            <a:off x="0" y="751341"/>
            <a:ext cx="863601" cy="980017"/>
            <a:chOff x="0" y="-60443"/>
            <a:chExt cx="1050549" cy="429105"/>
          </a:xfrm>
          <a:solidFill>
            <a:srgbClr val="FFC000"/>
          </a:solidFill>
        </p:grpSpPr>
        <p:sp>
          <p:nvSpPr>
            <p:cNvPr id="7" name="Freeform 7"/>
            <p:cNvSpPr/>
            <p:nvPr/>
          </p:nvSpPr>
          <p:spPr>
            <a:xfrm>
              <a:off x="0" y="0"/>
              <a:ext cx="1050549" cy="368662"/>
            </a:xfrm>
            <a:custGeom>
              <a:avLst/>
              <a:gdLst/>
              <a:ahLst/>
              <a:cxnLst/>
              <a:rect l="l" t="t" r="r" b="b"/>
              <a:pathLst>
                <a:path w="1050549" h="368662">
                  <a:moveTo>
                    <a:pt x="0" y="0"/>
                  </a:moveTo>
                  <a:lnTo>
                    <a:pt x="1050549" y="0"/>
                  </a:lnTo>
                  <a:lnTo>
                    <a:pt x="1050549" y="368662"/>
                  </a:lnTo>
                  <a:lnTo>
                    <a:pt x="0" y="368662"/>
                  </a:lnTo>
                  <a:close/>
                </a:path>
              </a:pathLst>
            </a:custGeom>
            <a:grpFill/>
          </p:spPr>
          <p:txBody>
            <a:bodyPr/>
            <a:lstStyle/>
            <a:p>
              <a:endParaRPr lang="en-US" sz="1200"/>
            </a:p>
          </p:txBody>
        </p:sp>
        <p:sp>
          <p:nvSpPr>
            <p:cNvPr id="8" name="TextBox 8"/>
            <p:cNvSpPr txBox="1"/>
            <p:nvPr/>
          </p:nvSpPr>
          <p:spPr>
            <a:xfrm>
              <a:off x="703826" y="-60443"/>
              <a:ext cx="346723" cy="429104"/>
            </a:xfrm>
            <a:prstGeom prst="rect">
              <a:avLst/>
            </a:prstGeom>
            <a:grpFill/>
          </p:spPr>
          <p:txBody>
            <a:bodyPr lIns="33867" tIns="33867" rIns="33867" bIns="33867" rtlCol="0" anchor="ctr"/>
            <a:lstStyle/>
            <a:p>
              <a:pPr algn="ctr">
                <a:lnSpc>
                  <a:spcPts val="1773"/>
                </a:lnSpc>
              </a:pPr>
              <a:endParaRPr sz="1200"/>
            </a:p>
          </p:txBody>
        </p:sp>
      </p:grpSp>
      <p:grpSp>
        <p:nvGrpSpPr>
          <p:cNvPr id="9" name="Group 9"/>
          <p:cNvGrpSpPr/>
          <p:nvPr/>
        </p:nvGrpSpPr>
        <p:grpSpPr>
          <a:xfrm>
            <a:off x="11328400" y="0"/>
            <a:ext cx="863600" cy="737787"/>
            <a:chOff x="0" y="0"/>
            <a:chExt cx="1050549" cy="370360"/>
          </a:xfrm>
          <a:solidFill>
            <a:srgbClr val="FFC000"/>
          </a:solidFill>
        </p:grpSpPr>
        <p:sp>
          <p:nvSpPr>
            <p:cNvPr id="10" name="Freeform 10"/>
            <p:cNvSpPr/>
            <p:nvPr/>
          </p:nvSpPr>
          <p:spPr>
            <a:xfrm>
              <a:off x="0" y="0"/>
              <a:ext cx="1050549" cy="370360"/>
            </a:xfrm>
            <a:custGeom>
              <a:avLst/>
              <a:gdLst/>
              <a:ahLst/>
              <a:cxnLst/>
              <a:rect l="l" t="t" r="r" b="b"/>
              <a:pathLst>
                <a:path w="1050549" h="370360">
                  <a:moveTo>
                    <a:pt x="0" y="0"/>
                  </a:moveTo>
                  <a:lnTo>
                    <a:pt x="1050549" y="0"/>
                  </a:lnTo>
                  <a:lnTo>
                    <a:pt x="1050549" y="370360"/>
                  </a:lnTo>
                  <a:lnTo>
                    <a:pt x="0" y="370360"/>
                  </a:lnTo>
                  <a:close/>
                </a:path>
              </a:pathLst>
            </a:custGeom>
            <a:grpFill/>
          </p:spPr>
          <p:txBody>
            <a:bodyPr/>
            <a:lstStyle/>
            <a:p>
              <a:endParaRPr lang="en-US" sz="1200"/>
            </a:p>
          </p:txBody>
        </p:sp>
        <p:sp>
          <p:nvSpPr>
            <p:cNvPr id="11" name="TextBox 11"/>
            <p:cNvSpPr txBox="1"/>
            <p:nvPr/>
          </p:nvSpPr>
          <p:spPr>
            <a:xfrm>
              <a:off x="0" y="-38100"/>
              <a:ext cx="1050549" cy="408460"/>
            </a:xfrm>
            <a:prstGeom prst="rect">
              <a:avLst/>
            </a:prstGeom>
            <a:grpFill/>
          </p:spPr>
          <p:txBody>
            <a:bodyPr lIns="33867" tIns="33867" rIns="33867" bIns="33867" rtlCol="0" anchor="ctr"/>
            <a:lstStyle/>
            <a:p>
              <a:pPr algn="ctr">
                <a:lnSpc>
                  <a:spcPts val="1773"/>
                </a:lnSpc>
              </a:pPr>
              <a:endParaRPr sz="1200"/>
            </a:p>
          </p:txBody>
        </p:sp>
      </p:grpSp>
      <p:sp>
        <p:nvSpPr>
          <p:cNvPr id="16" name="Title 15">
            <a:extLst>
              <a:ext uri="{FF2B5EF4-FFF2-40B4-BE49-F238E27FC236}">
                <a16:creationId xmlns:a16="http://schemas.microsoft.com/office/drawing/2014/main" id="{E9DC3020-1D73-33DB-5CC7-AB98AFC823D2}"/>
              </a:ext>
            </a:extLst>
          </p:cNvPr>
          <p:cNvSpPr>
            <a:spLocks noGrp="1"/>
          </p:cNvSpPr>
          <p:nvPr>
            <p:ph type="ctrTitle"/>
          </p:nvPr>
        </p:nvSpPr>
        <p:spPr>
          <a:xfrm>
            <a:off x="1442179" y="375670"/>
            <a:ext cx="9448800" cy="980017"/>
          </a:xfrm>
        </p:spPr>
        <p:txBody>
          <a:bodyPr>
            <a:noAutofit/>
          </a:bodyPr>
          <a:lstStyle/>
          <a:p>
            <a:r>
              <a:rPr lang="en-US" sz="6400" b="1">
                <a:solidFill>
                  <a:schemeClr val="bg1"/>
                </a:solidFill>
              </a:rPr>
              <a:t>Department of Finance</a:t>
            </a:r>
          </a:p>
        </p:txBody>
      </p:sp>
      <p:sp>
        <p:nvSpPr>
          <p:cNvPr id="17" name="Subtitle 16">
            <a:extLst>
              <a:ext uri="{FF2B5EF4-FFF2-40B4-BE49-F238E27FC236}">
                <a16:creationId xmlns:a16="http://schemas.microsoft.com/office/drawing/2014/main" id="{DE97E6D6-AD1E-ECDD-567D-90DC4C99CCAB}"/>
              </a:ext>
            </a:extLst>
          </p:cNvPr>
          <p:cNvSpPr>
            <a:spLocks noGrp="1"/>
          </p:cNvSpPr>
          <p:nvPr>
            <p:ph type="subTitle" idx="1"/>
          </p:nvPr>
        </p:nvSpPr>
        <p:spPr>
          <a:xfrm>
            <a:off x="3125020" y="5028746"/>
            <a:ext cx="5941961" cy="1168400"/>
          </a:xfrm>
        </p:spPr>
        <p:txBody>
          <a:bodyPr>
            <a:noAutofit/>
          </a:bodyPr>
          <a:lstStyle/>
          <a:p>
            <a:r>
              <a:rPr lang="en-US" sz="3200"/>
              <a:t>Presented by </a:t>
            </a:r>
            <a:br>
              <a:rPr lang="en-US" sz="3200"/>
            </a:br>
            <a:r>
              <a:rPr lang="en-US" sz="3200"/>
              <a:t>Natifah Todman &amp; Keturah Nurse </a:t>
            </a:r>
            <a:br>
              <a:rPr lang="en-US" sz="3200"/>
            </a:br>
            <a:r>
              <a:rPr lang="en-US" sz="3200"/>
              <a:t>Financial Officers</a:t>
            </a:r>
          </a:p>
        </p:txBody>
      </p:sp>
      <p:sp>
        <p:nvSpPr>
          <p:cNvPr id="14" name="Freeform 8">
            <a:extLst>
              <a:ext uri="{FF2B5EF4-FFF2-40B4-BE49-F238E27FC236}">
                <a16:creationId xmlns:a16="http://schemas.microsoft.com/office/drawing/2014/main" id="{79EB5F92-8523-A510-BE7B-460458A198CF}"/>
              </a:ext>
            </a:extLst>
          </p:cNvPr>
          <p:cNvSpPr/>
          <p:nvPr/>
        </p:nvSpPr>
        <p:spPr>
          <a:xfrm>
            <a:off x="4582303" y="1991387"/>
            <a:ext cx="3027395" cy="2875226"/>
          </a:xfrm>
          <a:custGeom>
            <a:avLst/>
            <a:gdLst/>
            <a:ahLst/>
            <a:cxnLst/>
            <a:rect l="l" t="t" r="r" b="b"/>
            <a:pathLst>
              <a:path w="1343150" h="1347348">
                <a:moveTo>
                  <a:pt x="0" y="0"/>
                </a:moveTo>
                <a:lnTo>
                  <a:pt x="1343151" y="0"/>
                </a:lnTo>
                <a:lnTo>
                  <a:pt x="1343151" y="1347348"/>
                </a:lnTo>
                <a:lnTo>
                  <a:pt x="0" y="1347348"/>
                </a:lnTo>
                <a:lnTo>
                  <a:pt x="0" y="0"/>
                </a:lnTo>
                <a:close/>
              </a:path>
            </a:pathLst>
          </a:custGeom>
          <a:blipFill>
            <a:blip r:embed="rId3"/>
            <a:stretch>
              <a:fillRect/>
            </a:stretch>
          </a:blipFill>
        </p:spPr>
        <p:txBody>
          <a:bodyPr/>
          <a:lstStyle/>
          <a:p>
            <a:endParaRPr lang="en-VI" sz="12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0" y="686069"/>
            <a:ext cx="863601" cy="1045289"/>
          </a:xfrm>
          <a:custGeom>
            <a:avLst/>
            <a:gdLst/>
            <a:ahLst/>
            <a:cxnLst/>
            <a:rect l="l" t="t" r="r" b="b"/>
            <a:pathLst>
              <a:path w="1295401" h="1567933">
                <a:moveTo>
                  <a:pt x="0" y="0"/>
                </a:moveTo>
                <a:lnTo>
                  <a:pt x="1295401" y="0"/>
                </a:lnTo>
                <a:lnTo>
                  <a:pt x="1295401" y="1567933"/>
                </a:lnTo>
                <a:lnTo>
                  <a:pt x="0" y="1567933"/>
                </a:lnTo>
                <a:lnTo>
                  <a:pt x="0" y="0"/>
                </a:lnTo>
                <a:close/>
              </a:path>
            </a:pathLst>
          </a:custGeom>
          <a:solidFill>
            <a:srgbClr val="FFC000"/>
          </a:solidFill>
        </p:spPr>
        <p:txBody>
          <a:bodyPr/>
          <a:lstStyle/>
          <a:p>
            <a:endParaRPr lang="en-VI" sz="1200"/>
          </a:p>
        </p:txBody>
      </p:sp>
      <p:sp>
        <p:nvSpPr>
          <p:cNvPr id="4" name="Freeform 4"/>
          <p:cNvSpPr/>
          <p:nvPr/>
        </p:nvSpPr>
        <p:spPr>
          <a:xfrm>
            <a:off x="0" y="-292631"/>
            <a:ext cx="12192000" cy="1093116"/>
          </a:xfrm>
          <a:custGeom>
            <a:avLst/>
            <a:gdLst/>
            <a:ahLst/>
            <a:cxnLst/>
            <a:rect l="l" t="t" r="r" b="b"/>
            <a:pathLst>
              <a:path w="18288000" h="1639674">
                <a:moveTo>
                  <a:pt x="0" y="0"/>
                </a:moveTo>
                <a:lnTo>
                  <a:pt x="18288000" y="0"/>
                </a:lnTo>
                <a:lnTo>
                  <a:pt x="18288000" y="1639674"/>
                </a:lnTo>
                <a:lnTo>
                  <a:pt x="0" y="1639674"/>
                </a:lnTo>
                <a:lnTo>
                  <a:pt x="0" y="0"/>
                </a:lnTo>
                <a:close/>
              </a:path>
            </a:pathLst>
          </a:custGeom>
          <a:solidFill>
            <a:srgbClr val="002060"/>
          </a:solidFill>
        </p:spPr>
        <p:txBody>
          <a:bodyPr/>
          <a:lstStyle/>
          <a:p>
            <a:endParaRPr lang="en-VI" sz="1200"/>
          </a:p>
        </p:txBody>
      </p:sp>
      <p:sp>
        <p:nvSpPr>
          <p:cNvPr id="6" name="Freeform 6"/>
          <p:cNvSpPr/>
          <p:nvPr/>
        </p:nvSpPr>
        <p:spPr>
          <a:xfrm>
            <a:off x="11328400" y="-95333"/>
            <a:ext cx="863600" cy="898225"/>
          </a:xfrm>
          <a:custGeom>
            <a:avLst/>
            <a:gdLst/>
            <a:ahLst/>
            <a:cxnLst/>
            <a:rect l="l" t="t" r="r" b="b"/>
            <a:pathLst>
              <a:path w="1295400" h="1347337">
                <a:moveTo>
                  <a:pt x="0" y="0"/>
                </a:moveTo>
                <a:lnTo>
                  <a:pt x="1295400" y="0"/>
                </a:lnTo>
                <a:lnTo>
                  <a:pt x="1295400" y="1347337"/>
                </a:lnTo>
                <a:lnTo>
                  <a:pt x="0" y="1347337"/>
                </a:lnTo>
                <a:lnTo>
                  <a:pt x="0" y="0"/>
                </a:lnTo>
                <a:close/>
              </a:path>
            </a:pathLst>
          </a:custGeom>
          <a:solidFill>
            <a:srgbClr val="FFC000"/>
          </a:solidFill>
        </p:spPr>
        <p:txBody>
          <a:bodyPr/>
          <a:lstStyle/>
          <a:p>
            <a:endParaRPr lang="en-VI" sz="1200"/>
          </a:p>
        </p:txBody>
      </p:sp>
      <p:sp>
        <p:nvSpPr>
          <p:cNvPr id="7" name="TextBox 7"/>
          <p:cNvSpPr txBox="1"/>
          <p:nvPr/>
        </p:nvSpPr>
        <p:spPr>
          <a:xfrm>
            <a:off x="-72249" y="-97240"/>
            <a:ext cx="11703169" cy="601318"/>
          </a:xfrm>
          <a:prstGeom prst="rect">
            <a:avLst/>
          </a:prstGeom>
        </p:spPr>
        <p:txBody>
          <a:bodyPr wrap="square" lIns="0" tIns="0" rIns="0" bIns="0" rtlCol="0" anchor="t">
            <a:spAutoFit/>
          </a:bodyPr>
          <a:lstStyle/>
          <a:p>
            <a:pPr algn="ctr">
              <a:lnSpc>
                <a:spcPts val="5227"/>
              </a:lnSpc>
            </a:pPr>
            <a:r>
              <a:rPr lang="en-US" sz="3467" b="1">
                <a:solidFill>
                  <a:srgbClr val="FFFFFF"/>
                </a:solidFill>
                <a:latin typeface="Arimo Bold"/>
                <a:ea typeface="Arimo Bold"/>
                <a:cs typeface="Arimo Bold"/>
                <a:sym typeface="Arimo Bold"/>
              </a:rPr>
              <a:t>General Fund YTD Tax Collection </a:t>
            </a:r>
            <a:r>
              <a:rPr lang="en-US" sz="3467">
                <a:solidFill>
                  <a:srgbClr val="FFFFFF"/>
                </a:solidFill>
                <a:latin typeface="Arimo"/>
                <a:ea typeface="Arimo"/>
                <a:cs typeface="Arimo"/>
                <a:sym typeface="Arimo"/>
              </a:rPr>
              <a:t>(</a:t>
            </a:r>
            <a:r>
              <a:rPr lang="en-US" sz="3467" b="1">
                <a:solidFill>
                  <a:srgbClr val="FFFFFF"/>
                </a:solidFill>
                <a:latin typeface="Arimo Bold"/>
                <a:ea typeface="Arimo Bold"/>
                <a:cs typeface="Arimo Bold"/>
                <a:sym typeface="Arimo Bold"/>
              </a:rPr>
              <a:t>Actuals</a:t>
            </a:r>
            <a:r>
              <a:rPr lang="en-US" sz="3467">
                <a:solidFill>
                  <a:srgbClr val="FFFFFF"/>
                </a:solidFill>
                <a:latin typeface="Arimo"/>
                <a:ea typeface="Arimo"/>
                <a:cs typeface="Arimo"/>
                <a:sym typeface="Arimo"/>
              </a:rPr>
              <a:t>) </a:t>
            </a:r>
          </a:p>
        </p:txBody>
      </p:sp>
      <p:sp>
        <p:nvSpPr>
          <p:cNvPr id="8" name="Freeform 8"/>
          <p:cNvSpPr/>
          <p:nvPr/>
        </p:nvSpPr>
        <p:spPr>
          <a:xfrm>
            <a:off x="11259513" y="5833409"/>
            <a:ext cx="895433" cy="898232"/>
          </a:xfrm>
          <a:custGeom>
            <a:avLst/>
            <a:gdLst/>
            <a:ahLst/>
            <a:cxnLst/>
            <a:rect l="l" t="t" r="r" b="b"/>
            <a:pathLst>
              <a:path w="1343150" h="1347348">
                <a:moveTo>
                  <a:pt x="0" y="0"/>
                </a:moveTo>
                <a:lnTo>
                  <a:pt x="1343151" y="0"/>
                </a:lnTo>
                <a:lnTo>
                  <a:pt x="1343151" y="1347348"/>
                </a:lnTo>
                <a:lnTo>
                  <a:pt x="0" y="1347348"/>
                </a:lnTo>
                <a:lnTo>
                  <a:pt x="0" y="0"/>
                </a:lnTo>
                <a:close/>
              </a:path>
            </a:pathLst>
          </a:custGeom>
          <a:blipFill>
            <a:blip r:embed="rId2"/>
            <a:stretch>
              <a:fillRect/>
            </a:stretch>
          </a:blipFill>
        </p:spPr>
        <p:txBody>
          <a:bodyPr/>
          <a:lstStyle/>
          <a:p>
            <a:endParaRPr lang="en-VI" sz="1200"/>
          </a:p>
        </p:txBody>
      </p:sp>
      <p:pic>
        <p:nvPicPr>
          <p:cNvPr id="16" name="Picture 15">
            <a:extLst>
              <a:ext uri="{FF2B5EF4-FFF2-40B4-BE49-F238E27FC236}">
                <a16:creationId xmlns:a16="http://schemas.microsoft.com/office/drawing/2014/main" id="{7EABCDBC-F777-EE56-C904-D234E14BBB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53"/>
          <a:stretch>
            <a:fillRect/>
          </a:stretch>
        </p:blipFill>
        <p:spPr bwMode="auto">
          <a:xfrm>
            <a:off x="600846" y="800485"/>
            <a:ext cx="9910277" cy="6057515"/>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Arrow Down with solid fill">
            <a:extLst>
              <a:ext uri="{FF2B5EF4-FFF2-40B4-BE49-F238E27FC236}">
                <a16:creationId xmlns:a16="http://schemas.microsoft.com/office/drawing/2014/main" id="{9CEF53C6-209E-5604-32DC-E73070CFE9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84772" y="5475648"/>
            <a:ext cx="357761" cy="357761"/>
          </a:xfrm>
          <a:prstGeom prst="rect">
            <a:avLst/>
          </a:prstGeom>
        </p:spPr>
      </p:pic>
      <p:pic>
        <p:nvPicPr>
          <p:cNvPr id="10" name="Graphic 9" descr="Arrow Down with solid fill">
            <a:extLst>
              <a:ext uri="{FF2B5EF4-FFF2-40B4-BE49-F238E27FC236}">
                <a16:creationId xmlns:a16="http://schemas.microsoft.com/office/drawing/2014/main" id="{8EA3C35F-CC14-652C-8FEE-9A60AF1F03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77131" y="4676738"/>
            <a:ext cx="328399" cy="328399"/>
          </a:xfrm>
          <a:prstGeom prst="rect">
            <a:avLst/>
          </a:prstGeom>
        </p:spPr>
      </p:pic>
      <p:pic>
        <p:nvPicPr>
          <p:cNvPr id="11" name="Graphic 10" descr="Arrow Down with solid fill">
            <a:extLst>
              <a:ext uri="{FF2B5EF4-FFF2-40B4-BE49-F238E27FC236}">
                <a16:creationId xmlns:a16="http://schemas.microsoft.com/office/drawing/2014/main" id="{0B1DD3F3-418B-9D3D-3379-3E6248337A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600986" y="2445651"/>
            <a:ext cx="387621" cy="387621"/>
          </a:xfrm>
          <a:prstGeom prst="rect">
            <a:avLst/>
          </a:prstGeom>
        </p:spPr>
      </p:pic>
      <p:pic>
        <p:nvPicPr>
          <p:cNvPr id="13" name="Graphic 12" descr="Arrow Down with solid fill">
            <a:extLst>
              <a:ext uri="{FF2B5EF4-FFF2-40B4-BE49-F238E27FC236}">
                <a16:creationId xmlns:a16="http://schemas.microsoft.com/office/drawing/2014/main" id="{4D2109A5-776B-BC85-A276-23B7360E76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086035" y="3946097"/>
            <a:ext cx="387623" cy="387623"/>
          </a:xfrm>
          <a:prstGeom prst="rect">
            <a:avLst/>
          </a:prstGeom>
        </p:spPr>
      </p:pic>
      <p:pic>
        <p:nvPicPr>
          <p:cNvPr id="14" name="Graphic 13" descr="Arrow Down with solid fill">
            <a:extLst>
              <a:ext uri="{FF2B5EF4-FFF2-40B4-BE49-F238E27FC236}">
                <a16:creationId xmlns:a16="http://schemas.microsoft.com/office/drawing/2014/main" id="{C72DD9FD-DD52-D418-A33A-08179095D1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2031722" y="3226999"/>
            <a:ext cx="386631" cy="386631"/>
          </a:xfrm>
          <a:prstGeom prst="rect">
            <a:avLst/>
          </a:prstGeom>
        </p:spPr>
      </p:pic>
      <p:pic>
        <p:nvPicPr>
          <p:cNvPr id="15" name="Graphic 14" descr="Arrow Down with solid fill">
            <a:extLst>
              <a:ext uri="{FF2B5EF4-FFF2-40B4-BE49-F238E27FC236}">
                <a16:creationId xmlns:a16="http://schemas.microsoft.com/office/drawing/2014/main" id="{1B36CE3C-B34F-017A-A7CB-34ACF26354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225150" y="995876"/>
            <a:ext cx="387621" cy="387621"/>
          </a:xfrm>
          <a:prstGeom prst="rect">
            <a:avLst/>
          </a:prstGeom>
        </p:spPr>
      </p:pic>
      <p:pic>
        <p:nvPicPr>
          <p:cNvPr id="3" name="Picture 2">
            <a:extLst>
              <a:ext uri="{FF2B5EF4-FFF2-40B4-BE49-F238E27FC236}">
                <a16:creationId xmlns:a16="http://schemas.microsoft.com/office/drawing/2014/main" id="{F55D6C9E-7D3B-886E-2F18-0527F60D7588}"/>
              </a:ext>
            </a:extLst>
          </p:cNvPr>
          <p:cNvPicPr>
            <a:picLocks noChangeAspect="1"/>
          </p:cNvPicPr>
          <p:nvPr/>
        </p:nvPicPr>
        <p:blipFill>
          <a:blip r:embed="rId8"/>
          <a:stretch>
            <a:fillRect/>
          </a:stretch>
        </p:blipFill>
        <p:spPr>
          <a:xfrm>
            <a:off x="775458" y="1845774"/>
            <a:ext cx="357762" cy="354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A1ABA8B-6328-EBB0-E805-E03820D60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261" y="870622"/>
            <a:ext cx="9021359" cy="5922010"/>
          </a:xfrm>
          <a:prstGeom prst="rect">
            <a:avLst/>
          </a:prstGeom>
        </p:spPr>
      </p:pic>
      <p:sp>
        <p:nvSpPr>
          <p:cNvPr id="2" name="Freeform 2"/>
          <p:cNvSpPr/>
          <p:nvPr/>
        </p:nvSpPr>
        <p:spPr>
          <a:xfrm>
            <a:off x="0" y="1"/>
            <a:ext cx="12192000" cy="964299"/>
          </a:xfrm>
          <a:custGeom>
            <a:avLst/>
            <a:gdLst/>
            <a:ahLst/>
            <a:cxnLst/>
            <a:rect l="l" t="t" r="r" b="b"/>
            <a:pathLst>
              <a:path w="18288000" h="1896851">
                <a:moveTo>
                  <a:pt x="0" y="0"/>
                </a:moveTo>
                <a:lnTo>
                  <a:pt x="18288000" y="0"/>
                </a:lnTo>
                <a:lnTo>
                  <a:pt x="18288000" y="1896851"/>
                </a:lnTo>
                <a:lnTo>
                  <a:pt x="0" y="1896851"/>
                </a:lnTo>
                <a:lnTo>
                  <a:pt x="0" y="0"/>
                </a:lnTo>
                <a:close/>
              </a:path>
            </a:pathLst>
          </a:custGeom>
          <a:solidFill>
            <a:srgbClr val="FFC000"/>
          </a:solidFill>
        </p:spPr>
        <p:txBody>
          <a:bodyPr/>
          <a:lstStyle/>
          <a:p>
            <a:endParaRPr lang="en-VI" sz="1200"/>
          </a:p>
        </p:txBody>
      </p:sp>
      <p:sp>
        <p:nvSpPr>
          <p:cNvPr id="4" name="Freeform 4"/>
          <p:cNvSpPr/>
          <p:nvPr/>
        </p:nvSpPr>
        <p:spPr>
          <a:xfrm>
            <a:off x="0" y="355201"/>
            <a:ext cx="863601" cy="1045289"/>
          </a:xfrm>
          <a:custGeom>
            <a:avLst/>
            <a:gdLst/>
            <a:ahLst/>
            <a:cxnLst/>
            <a:rect l="l" t="t" r="r" b="b"/>
            <a:pathLst>
              <a:path w="1295401" h="1567933">
                <a:moveTo>
                  <a:pt x="0" y="0"/>
                </a:moveTo>
                <a:lnTo>
                  <a:pt x="1295401" y="0"/>
                </a:lnTo>
                <a:lnTo>
                  <a:pt x="1295401" y="1567933"/>
                </a:lnTo>
                <a:lnTo>
                  <a:pt x="0" y="1567933"/>
                </a:lnTo>
                <a:lnTo>
                  <a:pt x="0" y="0"/>
                </a:lnTo>
                <a:close/>
              </a:path>
            </a:pathLst>
          </a:custGeom>
          <a:solidFill>
            <a:srgbClr val="002060"/>
          </a:solidFill>
        </p:spPr>
        <p:txBody>
          <a:bodyPr/>
          <a:lstStyle/>
          <a:p>
            <a:endParaRPr lang="en-VI" sz="1200"/>
          </a:p>
        </p:txBody>
      </p:sp>
      <p:sp>
        <p:nvSpPr>
          <p:cNvPr id="5" name="Freeform 5"/>
          <p:cNvSpPr/>
          <p:nvPr/>
        </p:nvSpPr>
        <p:spPr>
          <a:xfrm>
            <a:off x="11328400" y="1"/>
            <a:ext cx="863600" cy="802891"/>
          </a:xfrm>
          <a:custGeom>
            <a:avLst/>
            <a:gdLst/>
            <a:ahLst/>
            <a:cxnLst/>
            <a:rect l="l" t="t" r="r" b="b"/>
            <a:pathLst>
              <a:path w="1295400" h="1347337">
                <a:moveTo>
                  <a:pt x="0" y="0"/>
                </a:moveTo>
                <a:lnTo>
                  <a:pt x="1295400" y="0"/>
                </a:lnTo>
                <a:lnTo>
                  <a:pt x="1295400" y="1347337"/>
                </a:lnTo>
                <a:lnTo>
                  <a:pt x="0" y="1347337"/>
                </a:lnTo>
                <a:lnTo>
                  <a:pt x="0" y="0"/>
                </a:lnTo>
                <a:close/>
              </a:path>
            </a:pathLst>
          </a:custGeom>
          <a:solidFill>
            <a:srgbClr val="FFC000"/>
          </a:solidFill>
        </p:spPr>
        <p:txBody>
          <a:bodyPr/>
          <a:lstStyle/>
          <a:p>
            <a:endParaRPr lang="en-VI" sz="1200"/>
          </a:p>
        </p:txBody>
      </p:sp>
      <p:sp>
        <p:nvSpPr>
          <p:cNvPr id="6" name="Freeform 6"/>
          <p:cNvSpPr/>
          <p:nvPr/>
        </p:nvSpPr>
        <p:spPr>
          <a:xfrm>
            <a:off x="11251855" y="5865015"/>
            <a:ext cx="895433" cy="898232"/>
          </a:xfrm>
          <a:custGeom>
            <a:avLst/>
            <a:gdLst/>
            <a:ahLst/>
            <a:cxnLst/>
            <a:rect l="l" t="t" r="r" b="b"/>
            <a:pathLst>
              <a:path w="1343150" h="1347348">
                <a:moveTo>
                  <a:pt x="0" y="0"/>
                </a:moveTo>
                <a:lnTo>
                  <a:pt x="1343150" y="0"/>
                </a:lnTo>
                <a:lnTo>
                  <a:pt x="1343150" y="1347348"/>
                </a:lnTo>
                <a:lnTo>
                  <a:pt x="0" y="1347348"/>
                </a:lnTo>
                <a:lnTo>
                  <a:pt x="0" y="0"/>
                </a:lnTo>
                <a:close/>
              </a:path>
            </a:pathLst>
          </a:custGeom>
          <a:blipFill>
            <a:blip r:embed="rId3"/>
            <a:stretch>
              <a:fillRect/>
            </a:stretch>
          </a:blipFill>
        </p:spPr>
        <p:txBody>
          <a:bodyPr/>
          <a:lstStyle/>
          <a:p>
            <a:endParaRPr lang="en-VI" sz="1200"/>
          </a:p>
        </p:txBody>
      </p:sp>
      <p:sp>
        <p:nvSpPr>
          <p:cNvPr id="7" name="TextBox 7"/>
          <p:cNvSpPr txBox="1"/>
          <p:nvPr/>
        </p:nvSpPr>
        <p:spPr>
          <a:xfrm>
            <a:off x="863601" y="193793"/>
            <a:ext cx="11283687" cy="609141"/>
          </a:xfrm>
          <a:prstGeom prst="rect">
            <a:avLst/>
          </a:prstGeom>
          <a:solidFill>
            <a:srgbClr val="FFC000"/>
          </a:solidFill>
        </p:spPr>
        <p:txBody>
          <a:bodyPr wrap="square" lIns="0" tIns="0" rIns="0" bIns="0" rtlCol="0" anchor="t">
            <a:spAutoFit/>
          </a:bodyPr>
          <a:lstStyle/>
          <a:p>
            <a:pPr algn="ctr">
              <a:lnSpc>
                <a:spcPts val="5227"/>
              </a:lnSpc>
            </a:pPr>
            <a:r>
              <a:rPr lang="en-US" sz="3734" b="1">
                <a:solidFill>
                  <a:srgbClr val="002060"/>
                </a:solidFill>
                <a:latin typeface="Arimo Bold"/>
                <a:ea typeface="Arimo Bold"/>
                <a:cs typeface="Arimo Bold"/>
                <a:sym typeface="Arimo Bold"/>
              </a:rPr>
              <a:t>General Fund YTD Other Revenues (Actuals) </a:t>
            </a:r>
          </a:p>
        </p:txBody>
      </p:sp>
      <p:pic>
        <p:nvPicPr>
          <p:cNvPr id="16" name="Graphic 15" descr="Arrow Down with solid fill">
            <a:extLst>
              <a:ext uri="{FF2B5EF4-FFF2-40B4-BE49-F238E27FC236}">
                <a16:creationId xmlns:a16="http://schemas.microsoft.com/office/drawing/2014/main" id="{650580B6-7771-B651-9E33-43299856AC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040261" y="4702162"/>
            <a:ext cx="368287" cy="368287"/>
          </a:xfrm>
          <a:prstGeom prst="rect">
            <a:avLst/>
          </a:prstGeom>
        </p:spPr>
      </p:pic>
      <p:pic>
        <p:nvPicPr>
          <p:cNvPr id="18" name="Graphic 17" descr="Arrow Down with solid fill">
            <a:extLst>
              <a:ext uri="{FF2B5EF4-FFF2-40B4-BE49-F238E27FC236}">
                <a16:creationId xmlns:a16="http://schemas.microsoft.com/office/drawing/2014/main" id="{73EFAF7B-4520-4A20-E4E2-8CE9B446C4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86942" y="4164700"/>
            <a:ext cx="353319" cy="353319"/>
          </a:xfrm>
          <a:prstGeom prst="rect">
            <a:avLst/>
          </a:prstGeom>
        </p:spPr>
      </p:pic>
      <p:pic>
        <p:nvPicPr>
          <p:cNvPr id="20" name="Graphic 19" descr="Arrow Down with solid fill">
            <a:extLst>
              <a:ext uri="{FF2B5EF4-FFF2-40B4-BE49-F238E27FC236}">
                <a16:creationId xmlns:a16="http://schemas.microsoft.com/office/drawing/2014/main" id="{DA4D0D8C-D339-32B8-E381-194298408F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948284" y="3690200"/>
            <a:ext cx="364194" cy="364194"/>
          </a:xfrm>
          <a:prstGeom prst="rect">
            <a:avLst/>
          </a:prstGeom>
        </p:spPr>
      </p:pic>
      <p:sp>
        <p:nvSpPr>
          <p:cNvPr id="22" name="Flowchart: Delay 21">
            <a:extLst>
              <a:ext uri="{FF2B5EF4-FFF2-40B4-BE49-F238E27FC236}">
                <a16:creationId xmlns:a16="http://schemas.microsoft.com/office/drawing/2014/main" id="{D924117F-4778-B77E-CEDA-40799CDD74AC}"/>
              </a:ext>
            </a:extLst>
          </p:cNvPr>
          <p:cNvSpPr/>
          <p:nvPr/>
        </p:nvSpPr>
        <p:spPr>
          <a:xfrm flipH="1">
            <a:off x="10397067" y="1501423"/>
            <a:ext cx="1794933" cy="801511"/>
          </a:xfrm>
          <a:prstGeom prst="flowChartDelay">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a:t>Custom Dues $3.15M </a:t>
            </a:r>
            <a:endParaRPr lang="en-VI" sz="1600" b="1"/>
          </a:p>
        </p:txBody>
      </p:sp>
      <p:pic>
        <p:nvPicPr>
          <p:cNvPr id="10" name="Picture 9">
            <a:extLst>
              <a:ext uri="{FF2B5EF4-FFF2-40B4-BE49-F238E27FC236}">
                <a16:creationId xmlns:a16="http://schemas.microsoft.com/office/drawing/2014/main" id="{70FAAE78-347F-13DD-4C51-247473C7C4F8}"/>
              </a:ext>
            </a:extLst>
          </p:cNvPr>
          <p:cNvPicPr>
            <a:picLocks noChangeAspect="1"/>
          </p:cNvPicPr>
          <p:nvPr/>
        </p:nvPicPr>
        <p:blipFill>
          <a:blip r:embed="rId6"/>
          <a:stretch>
            <a:fillRect/>
          </a:stretch>
        </p:blipFill>
        <p:spPr>
          <a:xfrm>
            <a:off x="2130382" y="5120437"/>
            <a:ext cx="339925" cy="337069"/>
          </a:xfrm>
          <a:prstGeom prst="rect">
            <a:avLst/>
          </a:prstGeom>
        </p:spPr>
      </p:pic>
      <p:pic>
        <p:nvPicPr>
          <p:cNvPr id="13" name="Picture 12">
            <a:extLst>
              <a:ext uri="{FF2B5EF4-FFF2-40B4-BE49-F238E27FC236}">
                <a16:creationId xmlns:a16="http://schemas.microsoft.com/office/drawing/2014/main" id="{814B3127-2AA2-709E-0A3E-7D26BC7B7A2E}"/>
              </a:ext>
            </a:extLst>
          </p:cNvPr>
          <p:cNvPicPr>
            <a:picLocks noChangeAspect="1"/>
          </p:cNvPicPr>
          <p:nvPr/>
        </p:nvPicPr>
        <p:blipFill>
          <a:blip r:embed="rId6"/>
          <a:stretch>
            <a:fillRect/>
          </a:stretch>
        </p:blipFill>
        <p:spPr>
          <a:xfrm>
            <a:off x="1996889" y="1750726"/>
            <a:ext cx="339925" cy="337068"/>
          </a:xfrm>
          <a:prstGeom prst="rect">
            <a:avLst/>
          </a:prstGeom>
        </p:spPr>
      </p:pic>
      <p:pic>
        <p:nvPicPr>
          <p:cNvPr id="14" name="Picture 13">
            <a:extLst>
              <a:ext uri="{FF2B5EF4-FFF2-40B4-BE49-F238E27FC236}">
                <a16:creationId xmlns:a16="http://schemas.microsoft.com/office/drawing/2014/main" id="{FFA903FD-F374-9AAB-692B-FA7161CDCE34}"/>
              </a:ext>
            </a:extLst>
          </p:cNvPr>
          <p:cNvPicPr>
            <a:picLocks noChangeAspect="1"/>
          </p:cNvPicPr>
          <p:nvPr/>
        </p:nvPicPr>
        <p:blipFill>
          <a:blip r:embed="rId6"/>
          <a:stretch>
            <a:fillRect/>
          </a:stretch>
        </p:blipFill>
        <p:spPr>
          <a:xfrm>
            <a:off x="1668868" y="2711488"/>
            <a:ext cx="367281" cy="364194"/>
          </a:xfrm>
          <a:prstGeom prst="rect">
            <a:avLst/>
          </a:prstGeom>
        </p:spPr>
      </p:pic>
      <p:pic>
        <p:nvPicPr>
          <p:cNvPr id="11" name="Picture 10">
            <a:extLst>
              <a:ext uri="{FF2B5EF4-FFF2-40B4-BE49-F238E27FC236}">
                <a16:creationId xmlns:a16="http://schemas.microsoft.com/office/drawing/2014/main" id="{5999F1C2-0C5A-DE3B-3A2B-4CA17FA518A2}"/>
              </a:ext>
            </a:extLst>
          </p:cNvPr>
          <p:cNvPicPr>
            <a:picLocks noChangeAspect="1"/>
          </p:cNvPicPr>
          <p:nvPr/>
        </p:nvPicPr>
        <p:blipFill>
          <a:blip r:embed="rId6"/>
          <a:stretch>
            <a:fillRect/>
          </a:stretch>
        </p:blipFill>
        <p:spPr>
          <a:xfrm>
            <a:off x="1796283" y="2259963"/>
            <a:ext cx="367280" cy="364193"/>
          </a:xfrm>
          <a:prstGeom prst="rect">
            <a:avLst/>
          </a:prstGeom>
        </p:spPr>
      </p:pic>
      <p:pic>
        <p:nvPicPr>
          <p:cNvPr id="12" name="Picture 11">
            <a:extLst>
              <a:ext uri="{FF2B5EF4-FFF2-40B4-BE49-F238E27FC236}">
                <a16:creationId xmlns:a16="http://schemas.microsoft.com/office/drawing/2014/main" id="{08916E73-9E98-DFE6-9363-C592CFAA45AD}"/>
              </a:ext>
            </a:extLst>
          </p:cNvPr>
          <p:cNvPicPr>
            <a:picLocks noChangeAspect="1"/>
          </p:cNvPicPr>
          <p:nvPr/>
        </p:nvPicPr>
        <p:blipFill>
          <a:blip r:embed="rId7"/>
          <a:stretch>
            <a:fillRect/>
          </a:stretch>
        </p:blipFill>
        <p:spPr>
          <a:xfrm>
            <a:off x="1300581" y="5600894"/>
            <a:ext cx="368287" cy="368287"/>
          </a:xfrm>
          <a:prstGeom prst="rect">
            <a:avLst/>
          </a:prstGeom>
        </p:spPr>
      </p:pic>
      <p:sp>
        <p:nvSpPr>
          <p:cNvPr id="9" name="Rectangle 8">
            <a:extLst>
              <a:ext uri="{FF2B5EF4-FFF2-40B4-BE49-F238E27FC236}">
                <a16:creationId xmlns:a16="http://schemas.microsoft.com/office/drawing/2014/main" id="{F82E63A4-7413-5600-476C-7F049FA09D20}"/>
              </a:ext>
            </a:extLst>
          </p:cNvPr>
          <p:cNvSpPr/>
          <p:nvPr/>
        </p:nvSpPr>
        <p:spPr>
          <a:xfrm>
            <a:off x="4043865" y="5070449"/>
            <a:ext cx="59562" cy="172871"/>
          </a:xfrm>
          <a:prstGeom prst="rect">
            <a:avLst/>
          </a:prstGeom>
          <a:solidFill>
            <a:srgbClr val="1F4E79"/>
          </a:solidFill>
          <a:ln>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I" sz="1200"/>
          </a:p>
        </p:txBody>
      </p:sp>
      <p:pic>
        <p:nvPicPr>
          <p:cNvPr id="3" name="Graphic 2" descr="Arrow Down with solid fill">
            <a:extLst>
              <a:ext uri="{FF2B5EF4-FFF2-40B4-BE49-F238E27FC236}">
                <a16:creationId xmlns:a16="http://schemas.microsoft.com/office/drawing/2014/main" id="{05F5F10C-D069-5A69-AE5D-D111567DC5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86942" y="3215556"/>
            <a:ext cx="353318" cy="353318"/>
          </a:xfrm>
          <a:prstGeom prst="rect">
            <a:avLst/>
          </a:prstGeom>
        </p:spPr>
      </p:pic>
      <p:pic>
        <p:nvPicPr>
          <p:cNvPr id="15" name="Picture 14">
            <a:extLst>
              <a:ext uri="{FF2B5EF4-FFF2-40B4-BE49-F238E27FC236}">
                <a16:creationId xmlns:a16="http://schemas.microsoft.com/office/drawing/2014/main" id="{5920946E-7D6C-3D10-0EA7-8BDD83A1D130}"/>
              </a:ext>
            </a:extLst>
          </p:cNvPr>
          <p:cNvPicPr>
            <a:picLocks noChangeAspect="1"/>
          </p:cNvPicPr>
          <p:nvPr/>
        </p:nvPicPr>
        <p:blipFill>
          <a:blip r:embed="rId6"/>
          <a:stretch>
            <a:fillRect/>
          </a:stretch>
        </p:blipFill>
        <p:spPr>
          <a:xfrm>
            <a:off x="2668414" y="1288109"/>
            <a:ext cx="339925" cy="33706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par>
                                <p:cTn id="32" presetID="22" presetClass="entr" presetSubtype="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par>
                                <p:cTn id="35" presetID="22" presetClass="entr" presetSubtype="1"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right)">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heme/_rels/themeOverride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image" Target="../media/image27.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6F6F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docMetadata/LabelInfo.xml><?xml version="1.0" encoding="utf-8"?>
<clbl:labelList xmlns:clbl="http://schemas.microsoft.com/office/2020/mipLabelMetadata">
  <clbl:label id="{c6c12b25-87cc-4f04-8d48-314ff405b090}" enabled="0" method="" siteId="{c6c12b25-87cc-4f04-8d48-314ff405b090}" removed="1"/>
</clbl:labelList>
</file>

<file path=docProps/app.xml><?xml version="1.0" encoding="utf-8"?>
<Properties xmlns="http://schemas.openxmlformats.org/officeDocument/2006/extended-properties" xmlns:vt="http://schemas.openxmlformats.org/officeDocument/2006/docPropsVTypes">
  <TotalTime>442</TotalTime>
  <Words>12000</Words>
  <Application>Microsoft Office PowerPoint</Application>
  <PresentationFormat>Widescreen</PresentationFormat>
  <Paragraphs>1584</Paragraphs>
  <Slides>111</Slides>
  <Notes>39</Notes>
  <HiddenSlides>1</HiddenSlides>
  <MMClips>0</MMClips>
  <ScaleCrop>false</ScaleCrop>
  <HeadingPairs>
    <vt:vector size="6" baseType="variant">
      <vt:variant>
        <vt:lpstr>Fonts Used</vt:lpstr>
      </vt:variant>
      <vt:variant>
        <vt:i4>24</vt:i4>
      </vt:variant>
      <vt:variant>
        <vt:lpstr>Theme</vt:lpstr>
      </vt:variant>
      <vt:variant>
        <vt:i4>6</vt:i4>
      </vt:variant>
      <vt:variant>
        <vt:lpstr>Slide Titles</vt:lpstr>
      </vt:variant>
      <vt:variant>
        <vt:i4>111</vt:i4>
      </vt:variant>
    </vt:vector>
  </HeadingPairs>
  <TitlesOfParts>
    <vt:vector size="141" baseType="lpstr">
      <vt:lpstr>Aptos</vt:lpstr>
      <vt:lpstr>Archivo Black</vt:lpstr>
      <vt:lpstr>Arial</vt:lpstr>
      <vt:lpstr>Arial Nova</vt:lpstr>
      <vt:lpstr>Arial,Sans-Serif</vt:lpstr>
      <vt:lpstr>Arimo</vt:lpstr>
      <vt:lpstr>Arimo Bold</vt:lpstr>
      <vt:lpstr>Baskerville Display PT Bold</vt:lpstr>
      <vt:lpstr>Calibri</vt:lpstr>
      <vt:lpstr>Canva Sans Bold</vt:lpstr>
      <vt:lpstr>Century Gothic</vt:lpstr>
      <vt:lpstr>Century Gothic Paneuropean Bold</vt:lpstr>
      <vt:lpstr>Clear Sans Medium</vt:lpstr>
      <vt:lpstr>Courier New</vt:lpstr>
      <vt:lpstr>Futura LT Pro</vt:lpstr>
      <vt:lpstr>Montserrat</vt:lpstr>
      <vt:lpstr>Montserrat Classic</vt:lpstr>
      <vt:lpstr>Montserrat Classic Bold</vt:lpstr>
      <vt:lpstr>Montserrat Light</vt:lpstr>
      <vt:lpstr>Montserrat Light Bold</vt:lpstr>
      <vt:lpstr>Public Sans Bold</vt:lpstr>
      <vt:lpstr>Times New Roman</vt:lpstr>
      <vt:lpstr>Trebuchet MS</vt:lpstr>
      <vt:lpstr>Wingdings</vt:lpstr>
      <vt:lpstr>1_Office Theme</vt:lpstr>
      <vt:lpstr>Office Theme</vt:lpstr>
      <vt:lpstr>4_Office Theme</vt:lpstr>
      <vt:lpstr>5_Office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OFFICE OF DISASTER RECOVERY</vt:lpstr>
      <vt:lpstr>PowerPoint Presentation</vt:lpstr>
      <vt:lpstr>PowerPoint Presentation</vt:lpstr>
      <vt:lpstr>PowerPoint Presentation</vt:lpstr>
      <vt:lpstr>PowerPoint Presentation</vt:lpstr>
      <vt:lpstr>PowerPoint Presentation</vt:lpstr>
      <vt:lpstr>Office of the Lieutenant Governor  Division of Real Property Tax Office of the Tax Collector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Virgin Islands Department of Public 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BUREAU OF ECONOMIC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Department of Tourism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EDC Program Economic Impact</vt:lpstr>
      <vt:lpstr>Historical New Applicant Statistics</vt:lpstr>
      <vt:lpstr>Active VIEDC Beneficiaries</vt:lpstr>
      <vt:lpstr>PowerPoint Presentation</vt:lpstr>
      <vt:lpstr>FY 2026-2027 EDA Generated Revenues</vt:lpstr>
      <vt:lpstr>Objective</vt:lpstr>
      <vt:lpstr>Contact Us</vt:lpstr>
      <vt:lpstr>PowerPoint Presentation</vt:lpstr>
      <vt:lpstr>Virgin Islands Housing Finance Authority</vt:lpstr>
      <vt:lpstr>PowerPoint Presentation</vt:lpstr>
      <vt:lpstr>PowerPoint Presentation</vt:lpstr>
      <vt:lpstr>PowerPoint Presentation</vt:lpstr>
      <vt:lpstr>PowerPoint Presentation</vt:lpstr>
      <vt:lpstr>PowerPoint Presentation</vt:lpstr>
      <vt:lpstr>PowerPoint Presentation</vt:lpstr>
      <vt:lpstr>VI Waste Management Authority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Department of Finance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Kahina Brannigan</dc:creator>
  <cp:lastModifiedBy>Onii Jackson</cp:lastModifiedBy>
  <cp:revision>4</cp:revision>
  <dcterms:created xsi:type="dcterms:W3CDTF">2026-02-27T15:31:57Z</dcterms:created>
  <dcterms:modified xsi:type="dcterms:W3CDTF">2026-03-23T16:22:58Z</dcterms:modified>
</cp:coreProperties>
</file>